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79" r:id="rId5"/>
    <p:sldId id="277" r:id="rId6"/>
    <p:sldId id="278" r:id="rId7"/>
    <p:sldId id="280" r:id="rId8"/>
    <p:sldId id="282" r:id="rId9"/>
    <p:sldId id="281" r:id="rId10"/>
    <p:sldId id="284" r:id="rId11"/>
    <p:sldId id="260" r:id="rId12"/>
    <p:sldId id="286" r:id="rId13"/>
    <p:sldId id="287" r:id="rId14"/>
    <p:sldId id="261" r:id="rId15"/>
    <p:sldId id="288" r:id="rId16"/>
    <p:sldId id="304" r:id="rId17"/>
    <p:sldId id="262" r:id="rId18"/>
    <p:sldId id="290" r:id="rId19"/>
    <p:sldId id="291" r:id="rId20"/>
    <p:sldId id="306" r:id="rId21"/>
    <p:sldId id="297" r:id="rId22"/>
    <p:sldId id="309" r:id="rId23"/>
    <p:sldId id="264" r:id="rId24"/>
    <p:sldId id="298" r:id="rId25"/>
    <p:sldId id="302" r:id="rId26"/>
    <p:sldId id="299" r:id="rId27"/>
    <p:sldId id="303" r:id="rId28"/>
    <p:sldId id="265" r:id="rId29"/>
    <p:sldId id="292" r:id="rId30"/>
    <p:sldId id="300" r:id="rId31"/>
    <p:sldId id="276" r:id="rId32"/>
  </p:sldIdLst>
  <p:sldSz cx="12192000" cy="6858000"/>
  <p:notesSz cx="6858000" cy="9144000"/>
  <p:embeddedFontLst>
    <p:embeddedFont>
      <p:font typeface="Calibri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4" roundtripDataSignature="AMtx7miStFkP7Meh89LHUsf1sdJWrY8L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876" y="-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5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59059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f4c439837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2df4c43983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cosmic-sizing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f4c439837_0_7"/>
          <p:cNvSpPr txBox="1">
            <a:spLocks noGrp="1"/>
          </p:cNvSpPr>
          <p:nvPr>
            <p:ph type="ctrTitle"/>
          </p:nvPr>
        </p:nvSpPr>
        <p:spPr>
          <a:xfrm>
            <a:off x="1555834" y="109753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/>
            <a:r>
              <a:rPr lang="en-US" sz="4000" dirty="0"/>
              <a:t>Measurement of Functional Size Across Programming Languages: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A </a:t>
            </a:r>
            <a:r>
              <a:rPr lang="en-US" sz="4000" dirty="0"/>
              <a:t>Machine Learning Approach</a:t>
            </a:r>
            <a:endParaRPr sz="4000" dirty="0"/>
          </a:p>
        </p:txBody>
      </p:sp>
      <p:sp>
        <p:nvSpPr>
          <p:cNvPr id="89" name="Google Shape;89;g2df4c439837_0_7"/>
          <p:cNvSpPr txBox="1">
            <a:spLocks noGrp="1"/>
          </p:cNvSpPr>
          <p:nvPr>
            <p:ph type="subTitle" idx="1"/>
          </p:nvPr>
        </p:nvSpPr>
        <p:spPr>
          <a:xfrm>
            <a:off x="2438400" y="3962399"/>
            <a:ext cx="21645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Student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 smtClean="0"/>
              <a:t>Mark Mahrous</a:t>
            </a:r>
            <a:endParaRPr dirty="0"/>
          </a:p>
        </p:txBody>
      </p:sp>
      <p:sp>
        <p:nvSpPr>
          <p:cNvPr id="91" name="Google Shape;91;g2df4c439837_0_7"/>
          <p:cNvSpPr txBox="1"/>
          <p:nvPr/>
        </p:nvSpPr>
        <p:spPr>
          <a:xfrm>
            <a:off x="6995885" y="3940628"/>
            <a:ext cx="34791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Supervisor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Milad Ghantous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 smtClean="0">
                <a:solidFill>
                  <a:schemeClr val="dk1"/>
                </a:solidFill>
              </a:rPr>
              <a:t>Dr. Hassan Soubra</a:t>
            </a:r>
            <a:endParaRPr dirty="0"/>
          </a:p>
        </p:txBody>
      </p:sp>
      <p:sp>
        <p:nvSpPr>
          <p:cNvPr id="92" name="Google Shape;92;g2df4c439837_0_7"/>
          <p:cNvSpPr/>
          <p:nvPr/>
        </p:nvSpPr>
        <p:spPr>
          <a:xfrm>
            <a:off x="4734920" y="6009244"/>
            <a:ext cx="326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Bachelor thesis – Spring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2024</a:t>
            </a:r>
            <a:endParaRPr dirty="0"/>
          </a:p>
        </p:txBody>
      </p:sp>
      <p:sp>
        <p:nvSpPr>
          <p:cNvPr id="93" name="Google Shape;93;g2df4c439837_0_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94" name="Google Shape;94;g2df4c439837_0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7150" y="450763"/>
            <a:ext cx="1181100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2df4c439837_0_7"/>
          <p:cNvSpPr txBox="1"/>
          <p:nvPr/>
        </p:nvSpPr>
        <p:spPr>
          <a:xfrm>
            <a:off x="4078649" y="1071940"/>
            <a:ext cx="409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 Engineering and Technology Faculty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Mapping Cosmic Data Movements to Object Oriented Languages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Entry</a:t>
            </a:r>
            <a:r>
              <a:rPr lang="en-US" dirty="0"/>
              <a:t>: g</a:t>
            </a:r>
            <a:r>
              <a:rPr lang="en-US" dirty="0" smtClean="0"/>
              <a:t>et a </a:t>
            </a:r>
            <a:r>
              <a:rPr lang="en-US" dirty="0"/>
              <a:t>user </a:t>
            </a:r>
            <a:r>
              <a:rPr lang="en-US" dirty="0" smtClean="0"/>
              <a:t>input (e.g., Scanner.nextInt()).</a:t>
            </a:r>
            <a:br>
              <a:rPr lang="en-US" dirty="0" smtClean="0"/>
            </a:br>
            <a:endParaRPr lang="en-US" dirty="0"/>
          </a:p>
          <a:p>
            <a:r>
              <a:rPr lang="en-US" b="1" dirty="0" smtClean="0"/>
              <a:t>Exit</a:t>
            </a:r>
            <a:r>
              <a:rPr lang="en-US" dirty="0"/>
              <a:t>: print or return any </a:t>
            </a:r>
            <a:r>
              <a:rPr lang="en-US" dirty="0" smtClean="0"/>
              <a:t>data (e.g., System.out.println()).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Read</a:t>
            </a:r>
            <a:r>
              <a:rPr lang="en-US" dirty="0"/>
              <a:t>: </a:t>
            </a:r>
            <a:r>
              <a:rPr lang="en-US" dirty="0" smtClean="0"/>
              <a:t>read </a:t>
            </a:r>
            <a:r>
              <a:rPr lang="en-US" dirty="0"/>
              <a:t>data from a </a:t>
            </a:r>
            <a:r>
              <a:rPr lang="en-US" dirty="0" smtClean="0"/>
              <a:t>file (e.g., reader.readLine()).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Write</a:t>
            </a:r>
            <a:r>
              <a:rPr lang="en-US" dirty="0"/>
              <a:t>: </a:t>
            </a:r>
            <a:r>
              <a:rPr lang="en-US" dirty="0" smtClean="0"/>
              <a:t>write </a:t>
            </a:r>
            <a:r>
              <a:rPr lang="en-US" dirty="0"/>
              <a:t>data to a </a:t>
            </a:r>
            <a:r>
              <a:rPr lang="en-US" dirty="0" smtClean="0"/>
              <a:t>file (e.g., writer.write(data)).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8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Arial"/>
              <a:buNone/>
            </a:pPr>
            <a:r>
              <a:rPr lang="en-US" dirty="0">
                <a:solidFill>
                  <a:srgbClr val="2E75B5"/>
                </a:solidFill>
              </a:rPr>
              <a:t>Related work</a:t>
            </a:r>
            <a:endParaRPr dirty="0"/>
          </a:p>
        </p:txBody>
      </p:sp>
      <p:sp>
        <p:nvSpPr>
          <p:cNvPr id="123" name="Google Shape;123;p5"/>
          <p:cNvSpPr txBox="1">
            <a:spLocks noGrp="1"/>
          </p:cNvSpPr>
          <p:nvPr>
            <p:ph type="body" idx="1"/>
          </p:nvPr>
        </p:nvSpPr>
        <p:spPr>
          <a:xfrm>
            <a:off x="838200" y="1447800"/>
            <a:ext cx="10515600" cy="4729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0800" indent="0">
              <a:buNone/>
            </a:pPr>
            <a:r>
              <a:rPr lang="en-US" dirty="0" smtClean="0"/>
              <a:t>Paper2: </a:t>
            </a:r>
            <a:r>
              <a:rPr lang="en-US" dirty="0"/>
              <a:t>COSMIC Functional Size of ARM Assembly Programs.</a:t>
            </a:r>
          </a:p>
          <a:p>
            <a:pPr marL="50800" indent="0">
              <a:buNone/>
            </a:pPr>
            <a:r>
              <a:rPr lang="en-US" dirty="0"/>
              <a:t>Authors: Hassan Soubra and Ahmed Darwish</a:t>
            </a:r>
            <a:r>
              <a:rPr lang="en-US" dirty="0" smtClean="0"/>
              <a:t>.</a:t>
            </a:r>
            <a:endParaRPr lang="en-US" dirty="0"/>
          </a:p>
          <a:p>
            <a:pPr marL="0" lvl="0" indent="0"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Automation </a:t>
            </a:r>
            <a:r>
              <a:rPr lang="en-US" dirty="0"/>
              <a:t>prototype tool based on COSMIC ISO 19761 to measure </a:t>
            </a:r>
            <a:r>
              <a:rPr lang="en-US" dirty="0" smtClean="0"/>
              <a:t>the functional size of </a:t>
            </a:r>
            <a:r>
              <a:rPr lang="en-US" dirty="0"/>
              <a:t>Assembly </a:t>
            </a:r>
            <a:r>
              <a:rPr lang="en-US" dirty="0" smtClean="0"/>
              <a:t>code.</a:t>
            </a:r>
          </a:p>
        </p:txBody>
      </p:sp>
      <p:sp>
        <p:nvSpPr>
          <p:cNvPr id="124" name="Google Shape;12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800" y="3860800"/>
            <a:ext cx="5434373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pPr marL="50800" indent="0">
              <a:buNone/>
            </a:pPr>
            <a:r>
              <a:rPr lang="en-US" dirty="0" smtClean="0"/>
              <a:t>Paper3: Automated </a:t>
            </a:r>
            <a:r>
              <a:rPr lang="en-US" dirty="0"/>
              <a:t>COSMIC Function Points Measurement for C </a:t>
            </a:r>
            <a:r>
              <a:rPr lang="en-US" dirty="0" smtClean="0"/>
              <a:t>Program </a:t>
            </a:r>
            <a:r>
              <a:rPr lang="en-US" dirty="0"/>
              <a:t>Using Regular Expressions.</a:t>
            </a:r>
          </a:p>
          <a:p>
            <a:pPr marL="50800" indent="0">
              <a:buNone/>
            </a:pPr>
            <a:r>
              <a:rPr lang="en-US" dirty="0"/>
              <a:t>Authors: Moulla, Oumate, Mnkandla, Soubra, and Abran </a:t>
            </a:r>
            <a:r>
              <a:rPr lang="en-US" dirty="0" smtClean="0"/>
              <a:t>.</a:t>
            </a:r>
            <a:endParaRPr lang="en-US" dirty="0"/>
          </a:p>
          <a:p>
            <a:pPr marL="50800" indent="0">
              <a:buNone/>
            </a:pPr>
            <a:endParaRPr lang="en-US" dirty="0" smtClean="0"/>
          </a:p>
          <a:p>
            <a:pPr marL="50800" indent="0">
              <a:buNone/>
            </a:pPr>
            <a:r>
              <a:rPr lang="en-US" dirty="0" smtClean="0"/>
              <a:t>An </a:t>
            </a:r>
            <a:r>
              <a:rPr lang="en-US" dirty="0"/>
              <a:t>automated </a:t>
            </a:r>
            <a:r>
              <a:rPr lang="en-US" dirty="0" smtClean="0"/>
              <a:t>FSM tool for </a:t>
            </a:r>
            <a:r>
              <a:rPr lang="en-US" dirty="0"/>
              <a:t>the C programming </a:t>
            </a:r>
            <a:r>
              <a:rPr lang="en-US" dirty="0" smtClean="0"/>
              <a:t>language.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6" name="Google Shape;12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Arial"/>
              <a:buNone/>
            </a:pPr>
            <a:r>
              <a:rPr lang="en-US" dirty="0">
                <a:solidFill>
                  <a:srgbClr val="2E75B5"/>
                </a:solidFill>
              </a:rPr>
              <a:t>Related work</a:t>
            </a:r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096656"/>
            <a:ext cx="4267200" cy="2556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326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76400"/>
            <a:ext cx="10515600" cy="4500563"/>
          </a:xfrm>
        </p:spPr>
        <p:txBody>
          <a:bodyPr/>
          <a:lstStyle/>
          <a:p>
            <a:pPr marL="50800" indent="0">
              <a:buNone/>
            </a:pPr>
            <a:r>
              <a:rPr lang="en-US" b="1" dirty="0" smtClean="0"/>
              <a:t>Problem</a:t>
            </a:r>
            <a:r>
              <a:rPr lang="en-US" dirty="0" smtClean="0"/>
              <a:t>: No General Tool Exist.</a:t>
            </a:r>
          </a:p>
          <a:p>
            <a:pPr marL="50800" indent="0">
              <a:buNone/>
            </a:pPr>
            <a:r>
              <a:rPr lang="en-US" b="1" dirty="0" smtClean="0"/>
              <a:t>Goal</a:t>
            </a:r>
            <a:r>
              <a:rPr lang="en-US" dirty="0" smtClean="0"/>
              <a:t>: Introduce a General Tool.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Google Shape;12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Arial"/>
              <a:buNone/>
            </a:pPr>
            <a:r>
              <a:rPr lang="en-US" dirty="0">
                <a:solidFill>
                  <a:srgbClr val="2E75B5"/>
                </a:solidFill>
              </a:rPr>
              <a:t>Related work</a:t>
            </a:r>
            <a:endParaRPr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448092"/>
              </p:ext>
            </p:extLst>
          </p:nvPr>
        </p:nvGraphicFramePr>
        <p:xfrm>
          <a:off x="1524000" y="3124200"/>
          <a:ext cx="8915400" cy="2962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6096000"/>
              </a:tblGrid>
              <a:tr h="8382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Paper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Programming Language</a:t>
                      </a:r>
                      <a:endParaRPr lang="en-US" sz="3200" dirty="0"/>
                    </a:p>
                  </a:txBody>
                  <a:tcPr/>
                </a:tc>
              </a:tr>
              <a:tr h="70795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Paper 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Arduino</a:t>
                      </a:r>
                      <a:endParaRPr lang="en-US" sz="2800" dirty="0"/>
                    </a:p>
                  </a:txBody>
                  <a:tcPr/>
                </a:tc>
              </a:tr>
              <a:tr h="70795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Paper 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Assembly</a:t>
                      </a:r>
                      <a:endParaRPr lang="en-US" sz="2800" dirty="0"/>
                    </a:p>
                  </a:txBody>
                  <a:tcPr/>
                </a:tc>
              </a:tr>
              <a:tr h="70795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Paper 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7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Arial"/>
              <a:buNone/>
            </a:pPr>
            <a:r>
              <a:rPr lang="en-US" dirty="0">
                <a:solidFill>
                  <a:srgbClr val="2E75B5"/>
                </a:solidFill>
              </a:rPr>
              <a:t>Proposed design</a:t>
            </a:r>
            <a:endParaRPr dirty="0"/>
          </a:p>
        </p:txBody>
      </p:sp>
      <p:sp>
        <p:nvSpPr>
          <p:cNvPr id="130" name="Google Shape;130;p6"/>
          <p:cNvSpPr txBox="1">
            <a:spLocks noGrp="1"/>
          </p:cNvSpPr>
          <p:nvPr>
            <p:ph type="body" idx="1"/>
          </p:nvPr>
        </p:nvSpPr>
        <p:spPr>
          <a:xfrm>
            <a:off x="838200" y="1600200"/>
            <a:ext cx="10515600" cy="457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3200" b="1" dirty="0" smtClean="0"/>
              <a:t>Gen-Cosmic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3200" b="1" dirty="0" smtClean="0"/>
          </a:p>
          <a:p>
            <a:pPr indent="-457200">
              <a:spcBef>
                <a:spcPts val="0"/>
              </a:spcBef>
            </a:pPr>
            <a:r>
              <a:rPr lang="en-US" dirty="0"/>
              <a:t>Measure Functional Size</a:t>
            </a:r>
            <a:endParaRPr lang="en-US" b="1" dirty="0"/>
          </a:p>
          <a:p>
            <a:pPr marL="0" lvl="0" indent="0">
              <a:spcBef>
                <a:spcPts val="0"/>
              </a:spcBef>
              <a:buNone/>
            </a:pPr>
            <a:endParaRPr lang="en-US" b="1" dirty="0" smtClean="0"/>
          </a:p>
          <a:p>
            <a:pPr indent="-457200">
              <a:spcBef>
                <a:spcPts val="0"/>
              </a:spcBef>
            </a:pPr>
            <a:r>
              <a:rPr lang="en-US" dirty="0" smtClean="0"/>
              <a:t>Automated tool</a:t>
            </a:r>
            <a:br>
              <a:rPr lang="en-US" dirty="0" smtClean="0"/>
            </a:br>
            <a:endParaRPr lang="en-US" dirty="0" smtClean="0"/>
          </a:p>
          <a:p>
            <a:pPr indent="-457200">
              <a:spcBef>
                <a:spcPts val="0"/>
              </a:spcBef>
            </a:pPr>
            <a:r>
              <a:rPr lang="en-US" dirty="0" smtClean="0"/>
              <a:t>General tool</a:t>
            </a:r>
            <a:br>
              <a:rPr lang="en-US" dirty="0" smtClean="0"/>
            </a:br>
            <a:endParaRPr lang="en-US" dirty="0" smtClean="0"/>
          </a:p>
          <a:p>
            <a:pPr indent="-457200">
              <a:spcBef>
                <a:spcPts val="0"/>
              </a:spcBef>
            </a:pPr>
            <a:r>
              <a:rPr lang="en-US" dirty="0" smtClean="0"/>
              <a:t>Machine Learning Approach</a:t>
            </a:r>
          </a:p>
        </p:txBody>
      </p:sp>
      <p:sp>
        <p:nvSpPr>
          <p:cNvPr id="131" name="Google Shape;13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8034593" y="3005760"/>
            <a:ext cx="1963534" cy="1383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Gen COSMIC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9998127" y="3471054"/>
            <a:ext cx="1575736" cy="400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477000" y="3471055"/>
            <a:ext cx="1575736" cy="400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77000" y="3184996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Code file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0315404" y="3184996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Size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build="p"/>
      <p:bldP spid="2" grpId="0" animBg="1"/>
      <p:bldP spid="7" grpId="0" animBg="1"/>
      <p:bldP spid="8" grpId="0" animBg="1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Machine Learning (ML)</a:t>
            </a:r>
            <a:endParaRPr lang="en-US" sz="3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76400"/>
            <a:ext cx="6705600" cy="4500563"/>
          </a:xfrm>
        </p:spPr>
        <p:txBody>
          <a:bodyPr/>
          <a:lstStyle/>
          <a:p>
            <a:r>
              <a:rPr lang="en-US" dirty="0" smtClean="0"/>
              <a:t>Learn from data</a:t>
            </a:r>
          </a:p>
          <a:p>
            <a:r>
              <a:rPr lang="en-US" dirty="0" smtClean="0"/>
              <a:t>Generalize to unseen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1026" name="Picture 2" descr="C:\Users\compu market\AppData\Local\Packages\Microsoft.Windows.Photos_8wekyb3d8bbwe\TempState\ShareServiceTempFolder\ml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047999"/>
            <a:ext cx="4720772" cy="335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Machine Learning (ML)</a:t>
            </a:r>
            <a:endParaRPr lang="en-US" sz="3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76400"/>
            <a:ext cx="6705600" cy="4500563"/>
          </a:xfrm>
        </p:spPr>
        <p:txBody>
          <a:bodyPr/>
          <a:lstStyle/>
          <a:p>
            <a:r>
              <a:rPr lang="en-US" dirty="0" smtClean="0"/>
              <a:t>Dataset Generating</a:t>
            </a:r>
          </a:p>
          <a:p>
            <a:r>
              <a:rPr lang="en-US" dirty="0" smtClean="0"/>
              <a:t>Data Preprocessing</a:t>
            </a:r>
          </a:p>
          <a:p>
            <a:pPr lvl="1"/>
            <a:r>
              <a:rPr lang="en-US" dirty="0" smtClean="0"/>
              <a:t>Cleaning Data</a:t>
            </a:r>
          </a:p>
          <a:p>
            <a:pPr lvl="1"/>
            <a:r>
              <a:rPr lang="en-US" dirty="0" smtClean="0"/>
              <a:t>Word </a:t>
            </a:r>
            <a:r>
              <a:rPr lang="en-US" dirty="0"/>
              <a:t>Vectorizing</a:t>
            </a:r>
            <a:endParaRPr lang="en-US" dirty="0" smtClean="0"/>
          </a:p>
          <a:p>
            <a:r>
              <a:rPr lang="en-US" dirty="0" smtClean="0"/>
              <a:t>Data Splitting</a:t>
            </a:r>
          </a:p>
          <a:p>
            <a:pPr lvl="1"/>
            <a:r>
              <a:rPr lang="en-US" dirty="0"/>
              <a:t>&gt;= 80% training set</a:t>
            </a:r>
          </a:p>
          <a:p>
            <a:pPr lvl="1"/>
            <a:r>
              <a:rPr lang="en-US" dirty="0"/>
              <a:t>&lt;= 20% testing set</a:t>
            </a:r>
          </a:p>
          <a:p>
            <a:r>
              <a:rPr lang="en-US" dirty="0" smtClean="0"/>
              <a:t>Model Training</a:t>
            </a:r>
            <a:endParaRPr lang="en-US" dirty="0"/>
          </a:p>
          <a:p>
            <a:r>
              <a:rPr lang="en-US" dirty="0" smtClean="0"/>
              <a:t>Model Evaluation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7625051" y="867771"/>
            <a:ext cx="3448355" cy="58674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Data Collection</a:t>
            </a:r>
            <a:endParaRPr lang="en-US" sz="2400" b="1" dirty="0"/>
          </a:p>
        </p:txBody>
      </p:sp>
      <p:sp>
        <p:nvSpPr>
          <p:cNvPr id="7" name="Flowchart: Process 6"/>
          <p:cNvSpPr/>
          <p:nvPr/>
        </p:nvSpPr>
        <p:spPr>
          <a:xfrm>
            <a:off x="7636363" y="2731043"/>
            <a:ext cx="3448355" cy="58674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Data Splitting</a:t>
            </a:r>
            <a:endParaRPr lang="en-US" sz="2400" b="1" dirty="0"/>
          </a:p>
        </p:txBody>
      </p:sp>
      <p:sp>
        <p:nvSpPr>
          <p:cNvPr id="8" name="Flowchart: Process 7"/>
          <p:cNvSpPr/>
          <p:nvPr/>
        </p:nvSpPr>
        <p:spPr>
          <a:xfrm>
            <a:off x="7625051" y="1783986"/>
            <a:ext cx="3448355" cy="58674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Data Preprocessing</a:t>
            </a:r>
            <a:endParaRPr lang="en-US" sz="2400" b="1" dirty="0"/>
          </a:p>
        </p:txBody>
      </p:sp>
      <p:sp>
        <p:nvSpPr>
          <p:cNvPr id="9" name="Flowchart: Process 8"/>
          <p:cNvSpPr/>
          <p:nvPr/>
        </p:nvSpPr>
        <p:spPr>
          <a:xfrm>
            <a:off x="7452633" y="5506630"/>
            <a:ext cx="3793191" cy="58674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Model Evaluation</a:t>
            </a:r>
            <a:endParaRPr lang="en-US" sz="2400" b="1" dirty="0"/>
          </a:p>
        </p:txBody>
      </p:sp>
      <p:sp>
        <p:nvSpPr>
          <p:cNvPr id="10" name="Flowchart: Process 9"/>
          <p:cNvSpPr/>
          <p:nvPr/>
        </p:nvSpPr>
        <p:spPr>
          <a:xfrm>
            <a:off x="7191861" y="3756228"/>
            <a:ext cx="1760220" cy="484909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Train</a:t>
            </a:r>
            <a:endParaRPr lang="en-US" sz="2400" b="1" dirty="0"/>
          </a:p>
        </p:txBody>
      </p:sp>
      <p:sp>
        <p:nvSpPr>
          <p:cNvPr id="11" name="Flowchart: Process 10"/>
          <p:cNvSpPr/>
          <p:nvPr/>
        </p:nvSpPr>
        <p:spPr>
          <a:xfrm>
            <a:off x="9650218" y="3756228"/>
            <a:ext cx="1760220" cy="484909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Test</a:t>
            </a:r>
            <a:endParaRPr lang="en-US" sz="2400" b="1" dirty="0"/>
          </a:p>
        </p:txBody>
      </p:sp>
      <p:sp>
        <p:nvSpPr>
          <p:cNvPr id="12" name="Flowchart: Process 11"/>
          <p:cNvSpPr/>
          <p:nvPr/>
        </p:nvSpPr>
        <p:spPr>
          <a:xfrm>
            <a:off x="6654545" y="4527186"/>
            <a:ext cx="2834852" cy="58674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Model Training</a:t>
            </a:r>
            <a:endParaRPr lang="en-US" sz="2400" b="1" dirty="0"/>
          </a:p>
        </p:txBody>
      </p:sp>
      <p:cxnSp>
        <p:nvCxnSpPr>
          <p:cNvPr id="22" name="Straight Arrow Connector 21"/>
          <p:cNvCxnSpPr>
            <a:stCxn id="6" idx="2"/>
            <a:endCxn id="8" idx="0"/>
          </p:cNvCxnSpPr>
          <p:nvPr/>
        </p:nvCxnSpPr>
        <p:spPr>
          <a:xfrm>
            <a:off x="9349229" y="1438037"/>
            <a:ext cx="0" cy="362423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  <a:endCxn id="7" idx="0"/>
          </p:cNvCxnSpPr>
          <p:nvPr/>
        </p:nvCxnSpPr>
        <p:spPr>
          <a:xfrm>
            <a:off x="9349229" y="2352710"/>
            <a:ext cx="11312" cy="396349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7" idx="2"/>
            <a:endCxn id="10" idx="0"/>
          </p:cNvCxnSpPr>
          <p:nvPr/>
        </p:nvCxnSpPr>
        <p:spPr>
          <a:xfrm rot="5400000">
            <a:off x="8497034" y="2892720"/>
            <a:ext cx="438445" cy="1288570"/>
          </a:xfrm>
          <a:prstGeom prst="bentConnector3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7" idx="2"/>
            <a:endCxn id="11" idx="0"/>
          </p:cNvCxnSpPr>
          <p:nvPr/>
        </p:nvCxnSpPr>
        <p:spPr>
          <a:xfrm rot="16200000" flipH="1">
            <a:off x="9726212" y="2952111"/>
            <a:ext cx="438445" cy="1169787"/>
          </a:xfrm>
          <a:prstGeom prst="bentConnector3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2"/>
            <a:endCxn id="12" idx="0"/>
          </p:cNvCxnSpPr>
          <p:nvPr/>
        </p:nvCxnSpPr>
        <p:spPr>
          <a:xfrm>
            <a:off x="8071971" y="4241137"/>
            <a:ext cx="0" cy="286049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2"/>
          </p:cNvCxnSpPr>
          <p:nvPr/>
        </p:nvCxnSpPr>
        <p:spPr>
          <a:xfrm>
            <a:off x="8071971" y="5113926"/>
            <a:ext cx="1" cy="418971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0552315" y="4270670"/>
            <a:ext cx="1" cy="123596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94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Arial"/>
              <a:buNone/>
            </a:pPr>
            <a:r>
              <a:rPr lang="en-US">
                <a:solidFill>
                  <a:srgbClr val="2E75B5"/>
                </a:solidFill>
              </a:rPr>
              <a:t>Implementation</a:t>
            </a:r>
            <a:endParaRPr/>
          </a:p>
        </p:txBody>
      </p:sp>
      <p:sp>
        <p:nvSpPr>
          <p:cNvPr id="137" name="Google Shape;137;p7"/>
          <p:cNvSpPr txBox="1"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  <a:buSzPct val="100000"/>
              <a:buNone/>
            </a:pPr>
            <a:r>
              <a:rPr lang="en-US" sz="3600" b="1" dirty="0" smtClean="0"/>
              <a:t>Dataset</a:t>
            </a:r>
          </a:p>
          <a:p>
            <a:pPr marL="0" lvl="0" indent="0">
              <a:spcBef>
                <a:spcPts val="0"/>
              </a:spcBef>
              <a:buSzPct val="100000"/>
              <a:buNone/>
            </a:pPr>
            <a:endParaRPr lang="en-US" dirty="0"/>
          </a:p>
          <a:p>
            <a:r>
              <a:rPr lang="en-US" dirty="0"/>
              <a:t>Consists of 1000 samples.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Each sample representing a single line of code with its corresponding classification (CFP or Not CFP).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Split into 90% training set and 10% testing set.</a:t>
            </a:r>
          </a:p>
          <a:p>
            <a:pPr marL="0" lvl="0" indent="0">
              <a:spcBef>
                <a:spcPts val="0"/>
              </a:spcBef>
              <a:buSzPct val="100000"/>
              <a:buNone/>
            </a:pPr>
            <a:endParaRPr lang="en-US" dirty="0" smtClean="0"/>
          </a:p>
        </p:txBody>
      </p:sp>
      <p:sp>
        <p:nvSpPr>
          <p:cNvPr id="138" name="Google Shape;13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Data </a:t>
            </a:r>
            <a:r>
              <a:rPr lang="en-US" sz="3600" b="1" dirty="0" smtClean="0"/>
              <a:t>Preprocessing</a:t>
            </a:r>
            <a:endParaRPr lang="en-US" sz="3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76400"/>
            <a:ext cx="10515600" cy="4500563"/>
          </a:xfrm>
        </p:spPr>
        <p:txBody>
          <a:bodyPr/>
          <a:lstStyle/>
          <a:p>
            <a:r>
              <a:rPr lang="en-US" dirty="0" smtClean="0"/>
              <a:t>Cleaning Data</a:t>
            </a:r>
          </a:p>
          <a:p>
            <a:pPr lvl="1"/>
            <a:r>
              <a:rPr lang="en-US" dirty="0" smtClean="0"/>
              <a:t>Removing comments</a:t>
            </a:r>
          </a:p>
          <a:p>
            <a:pPr lvl="1"/>
            <a:r>
              <a:rPr lang="en-US" dirty="0" smtClean="0"/>
              <a:t>Removing extra spaces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Word Vectorizing</a:t>
            </a:r>
          </a:p>
          <a:p>
            <a:pPr lvl="1"/>
            <a:r>
              <a:rPr lang="en-US" dirty="0" smtClean="0"/>
              <a:t>Word </a:t>
            </a:r>
            <a:r>
              <a:rPr lang="en-US" dirty="0"/>
              <a:t>E</a:t>
            </a:r>
            <a:r>
              <a:rPr lang="en-US" dirty="0" smtClean="0"/>
              <a:t>mbeddings</a:t>
            </a:r>
          </a:p>
          <a:p>
            <a:pPr lvl="1"/>
            <a:r>
              <a:rPr lang="en-US" dirty="0" smtClean="0"/>
              <a:t>Bag of 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6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Machine Learning Models</a:t>
            </a:r>
            <a:endParaRPr lang="en-US" sz="3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r>
              <a:rPr lang="en-US" dirty="0" smtClean="0"/>
              <a:t>Neural Network Model.</a:t>
            </a:r>
          </a:p>
          <a:p>
            <a:r>
              <a:rPr lang="en-US" dirty="0" smtClean="0"/>
              <a:t>Decision Tree Model.</a:t>
            </a:r>
          </a:p>
          <a:p>
            <a:r>
              <a:rPr lang="en-US" dirty="0" smtClean="0"/>
              <a:t>Logistic Regression Model.</a:t>
            </a:r>
          </a:p>
          <a:p>
            <a:r>
              <a:rPr lang="en-US" dirty="0" smtClean="0"/>
              <a:t>Random Forest Classifier Model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Arial"/>
              <a:buNone/>
            </a:pPr>
            <a:r>
              <a:rPr lang="en-US" dirty="0" smtClean="0">
                <a:solidFill>
                  <a:srgbClr val="2E75B5"/>
                </a:solidFill>
              </a:rPr>
              <a:t>Outline</a:t>
            </a:r>
            <a:endParaRPr dirty="0"/>
          </a:p>
        </p:txBody>
      </p:sp>
      <p:sp>
        <p:nvSpPr>
          <p:cNvPr id="102" name="Google Shape;102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Introduction and background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Related work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Proposed design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/>
              <a:t>Implementation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/>
              <a:t>Results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/>
              <a:t>Conclusion </a:t>
            </a:r>
            <a:r>
              <a:rPr lang="en-US" dirty="0"/>
              <a:t>and possible enhancements</a:t>
            </a:r>
            <a:endParaRPr dirty="0"/>
          </a:p>
        </p:txBody>
      </p:sp>
      <p:sp>
        <p:nvSpPr>
          <p:cNvPr id="103" name="Google Shape;103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r>
              <a:rPr lang="en-US" dirty="0" smtClean="0"/>
              <a:t>Model is trained on training set</a:t>
            </a:r>
          </a:p>
          <a:p>
            <a:r>
              <a:rPr lang="en-US" dirty="0" smtClean="0"/>
              <a:t>Model is evaluated using testing set</a:t>
            </a:r>
            <a:endParaRPr lang="en-US" dirty="0"/>
          </a:p>
          <a:p>
            <a:r>
              <a:rPr lang="en-US" dirty="0"/>
              <a:t>Performance Metrics</a:t>
            </a:r>
          </a:p>
          <a:p>
            <a:pPr lvl="1"/>
            <a:r>
              <a:rPr lang="en-US" dirty="0"/>
              <a:t>Accuracy </a:t>
            </a:r>
          </a:p>
          <a:p>
            <a:pPr lvl="1"/>
            <a:r>
              <a:rPr lang="en-US" dirty="0">
                <a:sym typeface="+mn-ea"/>
              </a:rPr>
              <a:t>Precision</a:t>
            </a:r>
            <a:endParaRPr lang="en-US" dirty="0"/>
          </a:p>
          <a:p>
            <a:pPr lvl="1"/>
            <a:r>
              <a:rPr lang="en-US" dirty="0"/>
              <a:t>Recall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Model Training and Evaluation</a:t>
            </a:r>
            <a:endParaRPr lang="en-US" sz="3200" b="1" dirty="0"/>
          </a:p>
        </p:txBody>
      </p:sp>
      <p:pic>
        <p:nvPicPr>
          <p:cNvPr id="1026" name="Picture 2" descr="C:\Users\compu market\AppData\Local\Packages\Microsoft.Windows.Photos_8wekyb3d8bbwe\TempState\ShareServiceTempFolder\performanc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971" y="3142343"/>
            <a:ext cx="5029200" cy="276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557836"/>
              </p:ext>
            </p:extLst>
          </p:nvPr>
        </p:nvGraphicFramePr>
        <p:xfrm>
          <a:off x="990600" y="4419600"/>
          <a:ext cx="5029199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3732"/>
                <a:gridCol w="1521994"/>
                <a:gridCol w="1323473"/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Predicted CFP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Predicted Not CFP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Actual CFP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Actual Not</a:t>
                      </a:r>
                      <a:r>
                        <a:rPr lang="en-US" sz="2000" baseline="0" dirty="0" smtClean="0"/>
                        <a:t> CFP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TN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79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5715000" cy="4652963"/>
          </a:xfrm>
        </p:spPr>
        <p:txBody>
          <a:bodyPr/>
          <a:lstStyle/>
          <a:p>
            <a:pPr marL="50800" indent="0">
              <a:buNone/>
            </a:pPr>
            <a:r>
              <a:rPr lang="en-US" b="1" dirty="0"/>
              <a:t>Graphical User Interface (GUI</a:t>
            </a:r>
            <a:r>
              <a:rPr lang="en-US" b="1" dirty="0" smtClean="0"/>
              <a:t>)</a:t>
            </a:r>
            <a:br>
              <a:rPr lang="en-US" b="1" dirty="0" smtClean="0"/>
            </a:br>
            <a:endParaRPr lang="en-US" dirty="0" smtClean="0"/>
          </a:p>
          <a:p>
            <a:r>
              <a:rPr lang="en-US" dirty="0"/>
              <a:t>Browse </a:t>
            </a:r>
            <a:r>
              <a:rPr lang="en-US" dirty="0" smtClean="0"/>
              <a:t>button</a:t>
            </a:r>
          </a:p>
          <a:p>
            <a:r>
              <a:rPr lang="en-US" dirty="0"/>
              <a:t>Measure button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pic>
        <p:nvPicPr>
          <p:cNvPr id="7170" name="Picture 2" descr="C:\Users\compu market\AppData\Local\Packages\Microsoft.Windows.Photos_8wekyb3d8bbwe\TempState\ShareServiceTempFolder\UI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548875"/>
            <a:ext cx="5410200" cy="452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228601"/>
            <a:ext cx="10515600" cy="146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 smtClean="0"/>
              <a:t>Functional Size Measurement of code snippets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6582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1600"/>
            <a:ext cx="10515600" cy="4953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initialize TotalCFP to </a:t>
            </a:r>
            <a:r>
              <a:rPr lang="en-US" dirty="0" smtClean="0">
                <a:latin typeface="+mj-lt"/>
              </a:rPr>
              <a:t>0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s</a:t>
            </a:r>
            <a:r>
              <a:rPr lang="en-US" dirty="0" smtClean="0">
                <a:latin typeface="+mj-lt"/>
              </a:rPr>
              <a:t>plit The code into lines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while there are more </a:t>
            </a:r>
            <a:r>
              <a:rPr lang="en-US" dirty="0" smtClean="0">
                <a:latin typeface="+mj-lt"/>
              </a:rPr>
              <a:t>lines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clean the current line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   predict its classification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    if classification is CFP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      increment TotalCFP by </a:t>
            </a:r>
            <a:r>
              <a:rPr lang="en-US" dirty="0" smtClean="0">
                <a:latin typeface="+mj-lt"/>
              </a:rPr>
              <a:t>1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display TotalCFP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228601"/>
            <a:ext cx="10515600" cy="146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 smtClean="0"/>
              <a:t>Functional Size Measurement of code snippets</a:t>
            </a:r>
            <a:endParaRPr lang="en-US" sz="3600" b="1" dirty="0"/>
          </a:p>
        </p:txBody>
      </p:sp>
      <p:pic>
        <p:nvPicPr>
          <p:cNvPr id="1026" name="Picture 2" descr="C:\Users\compu market\AppData\Local\Packages\Microsoft.Windows.Photos_8wekyb3d8bbwe\TempState\ShareServiceTempFolder\js_resul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270" y="1447799"/>
            <a:ext cx="5604329" cy="469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1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Arial"/>
              <a:buNone/>
            </a:pPr>
            <a:r>
              <a:rPr lang="en-US" dirty="0" smtClean="0">
                <a:solidFill>
                  <a:srgbClr val="2E75B5"/>
                </a:solidFill>
              </a:rPr>
              <a:t>Results</a:t>
            </a:r>
            <a:endParaRPr dirty="0"/>
          </a:p>
        </p:txBody>
      </p:sp>
      <p:sp>
        <p:nvSpPr>
          <p:cNvPr id="153" name="Google Shape;153;p9"/>
          <p:cNvSpPr txBox="1">
            <a:spLocks noGrp="1"/>
          </p:cNvSpPr>
          <p:nvPr>
            <p:ph type="body" idx="1"/>
          </p:nvPr>
        </p:nvSpPr>
        <p:spPr>
          <a:xfrm>
            <a:off x="838200" y="1600200"/>
            <a:ext cx="10515600" cy="457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spcBef>
                <a:spcPts val="0"/>
              </a:spcBef>
            </a:pPr>
            <a:r>
              <a:rPr lang="en-US" dirty="0" smtClean="0"/>
              <a:t>Neural Network Model has the highest Accuracy and Recall</a:t>
            </a:r>
            <a:br>
              <a:rPr lang="en-US" dirty="0" smtClean="0"/>
            </a:br>
            <a:endParaRPr lang="en-US" dirty="0" smtClean="0"/>
          </a:p>
          <a:p>
            <a:pPr marL="228600" lvl="0" indent="-228600">
              <a:spcBef>
                <a:spcPts val="0"/>
              </a:spcBef>
            </a:pPr>
            <a:r>
              <a:rPr lang="en-US" dirty="0" smtClean="0"/>
              <a:t>Random Forest Classsifier has the highest Precision</a:t>
            </a:r>
            <a:endParaRPr dirty="0"/>
          </a:p>
        </p:txBody>
      </p:sp>
      <p:sp>
        <p:nvSpPr>
          <p:cNvPr id="154" name="Google Shape;15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588657"/>
            <a:ext cx="8071557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1"/>
            <a:ext cx="10515600" cy="1462088"/>
          </a:xfrm>
        </p:spPr>
        <p:txBody>
          <a:bodyPr>
            <a:normAutofit/>
          </a:bodyPr>
          <a:lstStyle/>
          <a:p>
            <a:r>
              <a:rPr lang="en-US" sz="3600" b="1" dirty="0"/>
              <a:t>Functional Size Measurement of code snippets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371601"/>
            <a:ext cx="3581400" cy="2819400"/>
          </a:xfrm>
        </p:spPr>
        <p:txBody>
          <a:bodyPr>
            <a:normAutofit fontScale="92500"/>
          </a:bodyPr>
          <a:lstStyle/>
          <a:p>
            <a:pPr marL="50800" indent="0">
              <a:buNone/>
            </a:pPr>
            <a:r>
              <a:rPr lang="en-US" b="1" dirty="0" smtClean="0"/>
              <a:t>Arduino Code</a:t>
            </a:r>
          </a:p>
          <a:p>
            <a:r>
              <a:rPr lang="en-US" dirty="0" smtClean="0"/>
              <a:t>Manually measured: 46 CFPs</a:t>
            </a:r>
          </a:p>
          <a:p>
            <a:r>
              <a:rPr lang="en-US" dirty="0" smtClean="0"/>
              <a:t>Automatically measured: 46 CFPs</a:t>
            </a:r>
          </a:p>
          <a:p>
            <a:r>
              <a:rPr lang="en-US" dirty="0" smtClean="0"/>
              <a:t>Accuracy: 100%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pic>
        <p:nvPicPr>
          <p:cNvPr id="9218" name="Picture 2" descr="C:\Users\compu market\AppData\Local\Packages\Microsoft.Windows.Photos_8wekyb3d8bbwe\TempState\ShareServiceTempFolder\arduino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712" y="1324081"/>
            <a:ext cx="3886200" cy="505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compu market\AppData\Local\Packages\Microsoft.Windows.Photos_8wekyb3d8bbwe\TempState\ShareServiceTempFolder\arduino2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912" y="1333500"/>
            <a:ext cx="3954688" cy="504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64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28601"/>
            <a:ext cx="10515600" cy="1462088"/>
          </a:xfrm>
        </p:spPr>
        <p:txBody>
          <a:bodyPr>
            <a:normAutofit/>
          </a:bodyPr>
          <a:lstStyle/>
          <a:p>
            <a:r>
              <a:rPr lang="en-US" sz="3600" b="1" dirty="0"/>
              <a:t>Functional Size Measurement of code snippets</a:t>
            </a:r>
          </a:p>
        </p:txBody>
      </p:sp>
      <p:pic>
        <p:nvPicPr>
          <p:cNvPr id="1026" name="Picture 2" descr="C:\Users\compu market\AppData\Local\Packages\Microsoft.Windows.Photos_8wekyb3d8bbwe\TempState\ShareServiceTempFolder\arduino_resul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234" y="1371600"/>
            <a:ext cx="5851796" cy="489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1371601"/>
            <a:ext cx="3581400" cy="2819400"/>
          </a:xfrm>
        </p:spPr>
        <p:txBody>
          <a:bodyPr>
            <a:normAutofit fontScale="92500"/>
          </a:bodyPr>
          <a:lstStyle/>
          <a:p>
            <a:pPr marL="50800" indent="0">
              <a:buNone/>
            </a:pPr>
            <a:r>
              <a:rPr lang="en-US" b="1" dirty="0" smtClean="0"/>
              <a:t>Arduino Code</a:t>
            </a:r>
          </a:p>
          <a:p>
            <a:r>
              <a:rPr lang="en-US" dirty="0" smtClean="0"/>
              <a:t>Manually measured: 46 CFPs</a:t>
            </a:r>
          </a:p>
          <a:p>
            <a:r>
              <a:rPr lang="en-US" dirty="0" smtClean="0"/>
              <a:t>Automatically measured: 46 CFPs</a:t>
            </a:r>
          </a:p>
          <a:p>
            <a:r>
              <a:rPr lang="en-US" dirty="0" smtClean="0"/>
              <a:t>Accuracy: 100%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1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1"/>
            <a:ext cx="10515600" cy="1462088"/>
          </a:xfrm>
        </p:spPr>
        <p:txBody>
          <a:bodyPr>
            <a:normAutofit/>
          </a:bodyPr>
          <a:lstStyle/>
          <a:p>
            <a:r>
              <a:rPr lang="en-US" sz="3600" b="1" dirty="0"/>
              <a:t>Functional Size Measurement of code snippets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1"/>
            <a:ext cx="3581400" cy="2819400"/>
          </a:xfrm>
        </p:spPr>
        <p:txBody>
          <a:bodyPr>
            <a:normAutofit fontScale="92500"/>
          </a:bodyPr>
          <a:lstStyle/>
          <a:p>
            <a:pPr marL="50800" indent="0">
              <a:buNone/>
            </a:pPr>
            <a:r>
              <a:rPr lang="en-US" b="1" dirty="0" smtClean="0"/>
              <a:t>Java Code</a:t>
            </a:r>
          </a:p>
          <a:p>
            <a:r>
              <a:rPr lang="en-US" dirty="0" smtClean="0"/>
              <a:t>Manually measured: 26 CFPs</a:t>
            </a:r>
          </a:p>
          <a:p>
            <a:r>
              <a:rPr lang="en-US" dirty="0" smtClean="0"/>
              <a:t>Automatically measured: 27 CFPs</a:t>
            </a:r>
          </a:p>
          <a:p>
            <a:r>
              <a:rPr lang="en-US" dirty="0" smtClean="0"/>
              <a:t>Accuracy: 96%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pic>
        <p:nvPicPr>
          <p:cNvPr id="10242" name="Picture 2" descr="C:\Users\compu market\AppData\Local\Packages\Microsoft.Windows.Photos_8wekyb3d8bbwe\TempState\ShareServiceTempFolder\java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439558"/>
            <a:ext cx="4666616" cy="478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Users\compu market\AppData\Local\Packages\Microsoft.Windows.Photos_8wekyb3d8bbwe\TempState\ShareServiceTempFolder\java2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507" y="1439559"/>
            <a:ext cx="4635393" cy="478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6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28601"/>
            <a:ext cx="10515600" cy="1462088"/>
          </a:xfrm>
        </p:spPr>
        <p:txBody>
          <a:bodyPr>
            <a:normAutofit/>
          </a:bodyPr>
          <a:lstStyle/>
          <a:p>
            <a:r>
              <a:rPr lang="en-US" sz="3600" b="1" dirty="0"/>
              <a:t>Functional Size Measurement of code snippets</a:t>
            </a:r>
          </a:p>
        </p:txBody>
      </p:sp>
      <p:pic>
        <p:nvPicPr>
          <p:cNvPr id="2050" name="Picture 2" descr="C:\Users\compu market\AppData\Local\Packages\Microsoft.Windows.Photos_8wekyb3d8bbwe\TempState\ShareServiceTempFolder\java_resul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371600"/>
            <a:ext cx="5943600" cy="495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1"/>
            <a:ext cx="3581400" cy="2819400"/>
          </a:xfrm>
        </p:spPr>
        <p:txBody>
          <a:bodyPr>
            <a:normAutofit fontScale="92500"/>
          </a:bodyPr>
          <a:lstStyle/>
          <a:p>
            <a:pPr marL="50800" indent="0">
              <a:buNone/>
            </a:pPr>
            <a:r>
              <a:rPr lang="en-US" b="1" dirty="0" smtClean="0"/>
              <a:t>Java Code</a:t>
            </a:r>
          </a:p>
          <a:p>
            <a:r>
              <a:rPr lang="en-US" dirty="0" smtClean="0"/>
              <a:t>Manually measured: 26 CFPs</a:t>
            </a:r>
          </a:p>
          <a:p>
            <a:r>
              <a:rPr lang="en-US" dirty="0" smtClean="0"/>
              <a:t>Automatically measured: 27 CFPs</a:t>
            </a:r>
          </a:p>
          <a:p>
            <a:r>
              <a:rPr lang="en-US" dirty="0" smtClean="0"/>
              <a:t>Accuracy: 96%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78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body" idx="1"/>
          </p:nvPr>
        </p:nvSpPr>
        <p:spPr>
          <a:xfrm>
            <a:off x="838200" y="1447800"/>
            <a:ext cx="10515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spcBef>
                <a:spcPts val="0"/>
              </a:spcBef>
            </a:pPr>
            <a:r>
              <a:rPr lang="en-US" dirty="0" smtClean="0"/>
              <a:t>Gen-Cosmic tool is implemented.</a:t>
            </a:r>
          </a:p>
          <a:p>
            <a:pPr marL="228600" lvl="0" indent="-228600">
              <a:spcBef>
                <a:spcPts val="0"/>
              </a:spcBef>
            </a:pPr>
            <a:r>
              <a:rPr lang="en-US" dirty="0" smtClean="0"/>
              <a:t>Machine </a:t>
            </a:r>
            <a:r>
              <a:rPr lang="en-US" dirty="0"/>
              <a:t>L</a:t>
            </a:r>
            <a:r>
              <a:rPr lang="en-US" dirty="0" smtClean="0"/>
              <a:t>earning Models used.</a:t>
            </a:r>
          </a:p>
          <a:p>
            <a:pPr marL="685800" lvl="1" indent="-228600">
              <a:spcBef>
                <a:spcPts val="0"/>
              </a:spcBef>
            </a:pPr>
            <a:r>
              <a:rPr lang="en-US" dirty="0" smtClean="0"/>
              <a:t>Neural Network</a:t>
            </a:r>
          </a:p>
          <a:p>
            <a:pPr marL="685800" lvl="1" indent="-228600">
              <a:spcBef>
                <a:spcPts val="0"/>
              </a:spcBef>
            </a:pPr>
            <a:r>
              <a:rPr lang="en-US" dirty="0" smtClean="0"/>
              <a:t>Decision Tree</a:t>
            </a:r>
          </a:p>
          <a:p>
            <a:pPr marL="685800" lvl="1" indent="-228600">
              <a:spcBef>
                <a:spcPts val="0"/>
              </a:spcBef>
            </a:pPr>
            <a:r>
              <a:rPr lang="en-US" dirty="0" smtClean="0"/>
              <a:t>Logistic Regression</a:t>
            </a:r>
          </a:p>
          <a:p>
            <a:pPr marL="685800" lvl="1" indent="-228600">
              <a:spcBef>
                <a:spcPts val="0"/>
              </a:spcBef>
            </a:pPr>
            <a:r>
              <a:rPr lang="en-US" dirty="0" smtClean="0"/>
              <a:t>Random Forest Classifier</a:t>
            </a:r>
          </a:p>
          <a:p>
            <a:pPr marL="228600" lvl="0" indent="-228600">
              <a:spcBef>
                <a:spcPts val="0"/>
              </a:spcBef>
            </a:pPr>
            <a:r>
              <a:rPr lang="en-US" dirty="0" smtClean="0"/>
              <a:t>Neural Network Model has the highest performance.</a:t>
            </a:r>
          </a:p>
          <a:p>
            <a:pPr marL="685800" lvl="1" indent="-228600">
              <a:spcBef>
                <a:spcPts val="0"/>
              </a:spcBef>
            </a:pPr>
            <a:r>
              <a:rPr lang="en-US" dirty="0" smtClean="0"/>
              <a:t>Accuracy 95%</a:t>
            </a:r>
          </a:p>
          <a:p>
            <a:pPr marL="685800" lvl="1" indent="-228600">
              <a:spcBef>
                <a:spcPts val="0"/>
              </a:spcBef>
            </a:pPr>
            <a:r>
              <a:rPr lang="en-US" dirty="0" smtClean="0"/>
              <a:t>Precision 94%</a:t>
            </a:r>
          </a:p>
          <a:p>
            <a:pPr marL="685800" lvl="1" indent="-228600">
              <a:spcBef>
                <a:spcPts val="0"/>
              </a:spcBef>
            </a:pPr>
            <a:r>
              <a:rPr lang="en-US" dirty="0" smtClean="0"/>
              <a:t>Recall 98%</a:t>
            </a:r>
          </a:p>
          <a:p>
            <a:pPr marL="228600" lvl="0" indent="-228600">
              <a:spcBef>
                <a:spcPts val="0"/>
              </a:spcBef>
            </a:pPr>
            <a:r>
              <a:rPr lang="en-US" dirty="0" smtClean="0"/>
              <a:t>Measuring Functional Size of code snippets.</a:t>
            </a:r>
          </a:p>
          <a:p>
            <a:pPr marL="685800" lvl="1" indent="-228600">
              <a:spcBef>
                <a:spcPts val="0"/>
              </a:spcBef>
            </a:pPr>
            <a:r>
              <a:rPr lang="en-US" dirty="0" smtClean="0"/>
              <a:t>Arduino Code 100%</a:t>
            </a:r>
          </a:p>
          <a:p>
            <a:pPr marL="685800" lvl="1" indent="-228600">
              <a:spcBef>
                <a:spcPts val="0"/>
              </a:spcBef>
            </a:pPr>
            <a:r>
              <a:rPr lang="en-US" dirty="0" smtClean="0"/>
              <a:t>Java Code 96%	</a:t>
            </a:r>
          </a:p>
        </p:txBody>
      </p:sp>
      <p:sp>
        <p:nvSpPr>
          <p:cNvPr id="161" name="Google Shape;16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6" name="Google Shape;15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 panose="020B0604020202020204"/>
              <a:buNone/>
            </a:pPr>
            <a:r>
              <a:rPr lang="en-US" dirty="0">
                <a:solidFill>
                  <a:srgbClr val="2E75B5"/>
                </a:solidFill>
                <a:sym typeface="+mn-ea"/>
              </a:rPr>
              <a:t>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en-US" dirty="0"/>
              <a:t>Expansion of the dataset </a:t>
            </a:r>
            <a:r>
              <a:rPr lang="en-US" dirty="0" smtClean="0"/>
              <a:t>to enhance the </a:t>
            </a:r>
            <a:r>
              <a:rPr lang="en-US" dirty="0"/>
              <a:t>tool’s generality and </a:t>
            </a:r>
            <a:r>
              <a:rPr lang="en-US" dirty="0" smtClean="0"/>
              <a:t>applicability.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Evaluation </a:t>
            </a:r>
            <a:r>
              <a:rPr lang="en-US" dirty="0"/>
              <a:t>of alternative machine learning models, </a:t>
            </a:r>
            <a:r>
              <a:rPr lang="en-US" dirty="0" smtClean="0"/>
              <a:t>such as the Bert model, to enhance the performance </a:t>
            </a:r>
            <a:r>
              <a:rPr lang="en-US" dirty="0"/>
              <a:t>and </a:t>
            </a:r>
            <a:r>
              <a:rPr lang="en-US" dirty="0" smtClean="0"/>
              <a:t>accuracy.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Exploration of alternative Word </a:t>
            </a:r>
            <a:r>
              <a:rPr lang="en-US" dirty="0"/>
              <a:t>V</a:t>
            </a:r>
            <a:r>
              <a:rPr lang="en-US" dirty="0" smtClean="0"/>
              <a:t>ectorizing approaches, </a:t>
            </a:r>
            <a:r>
              <a:rPr lang="en-US" dirty="0"/>
              <a:t>such as TF-IDF, to enhance </a:t>
            </a:r>
            <a:r>
              <a:rPr lang="en-US" dirty="0" smtClean="0"/>
              <a:t>the performance </a:t>
            </a:r>
            <a:r>
              <a:rPr lang="en-US" dirty="0"/>
              <a:t>and accuracy.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2E75B5"/>
                </a:solidFill>
                <a:sym typeface="+mn-ea"/>
              </a:rPr>
              <a:t>Possible Enhancements</a:t>
            </a:r>
          </a:p>
        </p:txBody>
      </p:sp>
    </p:spTree>
    <p:extLst>
      <p:ext uri="{BB962C8B-B14F-4D97-AF65-F5344CB8AC3E}">
        <p14:creationId xmlns:p14="http://schemas.microsoft.com/office/powerpoint/2010/main" val="48533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Arial"/>
              <a:buNone/>
            </a:pPr>
            <a:r>
              <a:rPr lang="en-US" dirty="0" smtClean="0">
                <a:solidFill>
                  <a:srgbClr val="2E75B5"/>
                </a:solidFill>
              </a:rPr>
              <a:t>Introduction</a:t>
            </a:r>
            <a:endParaRPr dirty="0">
              <a:solidFill>
                <a:srgbClr val="2E75B5"/>
              </a:solidFill>
            </a:endParaRPr>
          </a:p>
        </p:txBody>
      </p:sp>
      <p:sp>
        <p:nvSpPr>
          <p:cNvPr id="109" name="Google Shape;109;p3"/>
          <p:cNvSpPr txBox="1">
            <a:spLocks noGrp="1"/>
          </p:cNvSpPr>
          <p:nvPr>
            <p:ph type="body" idx="1"/>
          </p:nvPr>
        </p:nvSpPr>
        <p:spPr>
          <a:xfrm>
            <a:off x="838200" y="1447800"/>
            <a:ext cx="10515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3600" b="1" dirty="0"/>
              <a:t>Functional Size </a:t>
            </a:r>
            <a:r>
              <a:rPr lang="en-US" sz="3600" b="1" dirty="0" smtClean="0"/>
              <a:t>Measurement (FSM)</a:t>
            </a:r>
            <a:endParaRPr dirty="0"/>
          </a:p>
          <a:p>
            <a:pPr marL="228600" lvl="0" indent="-228600"/>
            <a:r>
              <a:rPr lang="en-US" dirty="0" smtClean="0"/>
              <a:t>Measuring </a:t>
            </a:r>
            <a:r>
              <a:rPr lang="en-US" dirty="0"/>
              <a:t>the amount of functionality a software </a:t>
            </a:r>
            <a:r>
              <a:rPr lang="en-US" dirty="0" smtClean="0"/>
              <a:t>provides </a:t>
            </a:r>
            <a:r>
              <a:rPr lang="en-US" dirty="0"/>
              <a:t>to </a:t>
            </a:r>
            <a:r>
              <a:rPr lang="en-US" dirty="0" smtClean="0"/>
              <a:t>the users</a:t>
            </a:r>
            <a:br>
              <a:rPr lang="en-US" dirty="0" smtClean="0"/>
            </a:br>
            <a:endParaRPr lang="en-US" dirty="0" smtClean="0"/>
          </a:p>
          <a:p>
            <a:pPr marL="228600" indent="-228600"/>
            <a:r>
              <a:rPr lang="en-US" dirty="0"/>
              <a:t>By increasing the amount of functionality, the functional size increases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228600" lvl="0" indent="-228600"/>
            <a:r>
              <a:rPr lang="en-US" dirty="0" smtClean="0"/>
              <a:t>Independent of the implementation.</a:t>
            </a:r>
            <a:endParaRPr dirty="0" smtClean="0"/>
          </a:p>
        </p:txBody>
      </p:sp>
      <p:sp>
        <p:nvSpPr>
          <p:cNvPr id="110" name="Google Shape;1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https://cosmic-sizing.org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H. Soubra, A. Abran, Functional size measurement for the internet of things (</a:t>
            </a:r>
            <a:r>
              <a:rPr lang="en-US" dirty="0" err="1"/>
              <a:t>iot</a:t>
            </a:r>
            <a:r>
              <a:rPr lang="en-US" dirty="0"/>
              <a:t>) an example using cosmic and the </a:t>
            </a:r>
            <a:r>
              <a:rPr lang="en-US" dirty="0" err="1"/>
              <a:t>arduino</a:t>
            </a:r>
            <a:r>
              <a:rPr lang="en-US" dirty="0"/>
              <a:t> open-source </a:t>
            </a:r>
            <a:r>
              <a:rPr lang="en-US" dirty="0" smtClean="0"/>
              <a:t>platform, 2017.</a:t>
            </a:r>
          </a:p>
          <a:p>
            <a:r>
              <a:rPr lang="en-US" dirty="0"/>
              <a:t>A. Darwish, H. Soubra, Cosmic functional size of ARM assembly programs, in: IWSM-</a:t>
            </a:r>
            <a:r>
              <a:rPr lang="en-US" dirty="0" err="1"/>
              <a:t>Mensura</a:t>
            </a:r>
            <a:r>
              <a:rPr lang="en-US" dirty="0"/>
              <a:t>, 2020</a:t>
            </a:r>
            <a:r>
              <a:rPr lang="en-US" dirty="0" smtClean="0"/>
              <a:t>.</a:t>
            </a:r>
          </a:p>
          <a:p>
            <a:r>
              <a:rPr lang="en-US" dirty="0"/>
              <a:t>D. </a:t>
            </a:r>
            <a:r>
              <a:rPr lang="en-US" dirty="0" err="1"/>
              <a:t>Koulla</a:t>
            </a:r>
            <a:r>
              <a:rPr lang="en-US" dirty="0"/>
              <a:t> Moulla, Oumate, E. Mnkandla, H. Soubra, A. Abran, Automated cosmic function points measurement for c program using regular expressions, in: </a:t>
            </a:r>
            <a:r>
              <a:rPr lang="en-US" dirty="0" smtClean="0"/>
              <a:t>Proceedings </a:t>
            </a:r>
            <a:r>
              <a:rPr lang="en-US" dirty="0"/>
              <a:t>of the IWSM-</a:t>
            </a:r>
            <a:r>
              <a:rPr lang="en-US" dirty="0" err="1"/>
              <a:t>Mensura</a:t>
            </a:r>
            <a:r>
              <a:rPr lang="en-US" dirty="0"/>
              <a:t>, Izmir, Turkey, 2022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>
                <a:solidFill>
                  <a:srgbClr val="2E75B5"/>
                </a:solidFill>
                <a:sym typeface="+mn-ea"/>
              </a:rPr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1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 txBox="1">
            <a:spLocks noGrp="1"/>
          </p:cNvSpPr>
          <p:nvPr>
            <p:ph type="title"/>
          </p:nvPr>
        </p:nvSpPr>
        <p:spPr>
          <a:xfrm>
            <a:off x="838200" y="2362200"/>
            <a:ext cx="10515600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Any Questions?</a:t>
            </a:r>
            <a:br>
              <a:rPr lang="en-US" dirty="0" smtClean="0">
                <a:latin typeface="Arial"/>
                <a:ea typeface="Arial"/>
                <a:cs typeface="Arial"/>
                <a:sym typeface="Arial"/>
              </a:rPr>
            </a:b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dirty="0" smtClean="0">
                <a:latin typeface="Arial"/>
                <a:ea typeface="Arial"/>
                <a:cs typeface="Arial"/>
                <a:sym typeface="Arial"/>
              </a:rPr>
            </a:b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Thank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you</a:t>
            </a:r>
            <a:endParaRPr dirty="0"/>
          </a:p>
        </p:txBody>
      </p:sp>
      <p:sp>
        <p:nvSpPr>
          <p:cNvPr id="260" name="Google Shape;2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Why FSM is Important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47800"/>
            <a:ext cx="10515600" cy="4729163"/>
          </a:xfrm>
        </p:spPr>
        <p:txBody>
          <a:bodyPr>
            <a:normAutofit/>
          </a:bodyPr>
          <a:lstStyle/>
          <a:p>
            <a:r>
              <a:rPr lang="en-US" dirty="0"/>
              <a:t>Cost Estimation: Helps in estimating the resources required for software </a:t>
            </a:r>
            <a:r>
              <a:rPr lang="en-US" dirty="0" smtClean="0"/>
              <a:t>development</a:t>
            </a:r>
            <a:r>
              <a:rPr lang="en-US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Benchmarking: Facilitates comparison of different software systems or projects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8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Functional Size Measurement </a:t>
            </a:r>
            <a:r>
              <a:rPr lang="en-US" sz="3600" b="1" dirty="0"/>
              <a:t>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47800"/>
            <a:ext cx="10515600" cy="4729163"/>
          </a:xfrm>
        </p:spPr>
        <p:txBody>
          <a:bodyPr>
            <a:normAutofit/>
          </a:bodyPr>
          <a:lstStyle/>
          <a:p>
            <a:r>
              <a:rPr lang="en-US" dirty="0"/>
              <a:t>International Function Point Users Group (IFPUG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Netherlands </a:t>
            </a:r>
            <a:r>
              <a:rPr lang="en-US" dirty="0"/>
              <a:t>Software Measurement Association (NESMA</a:t>
            </a:r>
            <a:r>
              <a:rPr lang="en-US" dirty="0" smtClean="0"/>
              <a:t>)</a:t>
            </a:r>
          </a:p>
          <a:p>
            <a:r>
              <a:rPr lang="en-US" dirty="0"/>
              <a:t>Finland Software Measurement Association (FiSMA</a:t>
            </a:r>
            <a:r>
              <a:rPr lang="en-US" dirty="0" smtClean="0"/>
              <a:t>)</a:t>
            </a:r>
          </a:p>
          <a:p>
            <a:r>
              <a:rPr lang="en-US" dirty="0"/>
              <a:t>Common Software Measurement International Consortium (COSMIC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pPr marL="50800" indent="0">
              <a:buNone/>
            </a:pPr>
            <a:r>
              <a:rPr lang="en-US" sz="3200" b="1" dirty="0" smtClean="0"/>
              <a:t>COSMIC Method</a:t>
            </a:r>
            <a:endParaRPr lang="en-US" sz="3200" b="1" dirty="0"/>
          </a:p>
          <a:p>
            <a:r>
              <a:rPr lang="en-US" sz="3200" dirty="0"/>
              <a:t>Applicability across different software </a:t>
            </a:r>
            <a:r>
              <a:rPr lang="en-US" sz="3200" dirty="0" smtClean="0"/>
              <a:t>types</a:t>
            </a:r>
          </a:p>
          <a:p>
            <a:r>
              <a:rPr lang="en-US" sz="3200" dirty="0"/>
              <a:t>Standardized </a:t>
            </a:r>
            <a:r>
              <a:rPr lang="en-US" sz="3200" dirty="0" smtClean="0"/>
              <a:t>approach to FSM</a:t>
            </a:r>
          </a:p>
          <a:p>
            <a:endParaRPr lang="en-US" sz="32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2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COSMIC Method</a:t>
            </a:r>
            <a:endParaRPr lang="en-US" sz="3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47800"/>
            <a:ext cx="10515600" cy="4729163"/>
          </a:xfrm>
        </p:spPr>
        <p:txBody>
          <a:bodyPr>
            <a:normAutofit/>
          </a:bodyPr>
          <a:lstStyle/>
          <a:p>
            <a:pPr marL="50800" indent="0">
              <a:buNone/>
            </a:pPr>
            <a:r>
              <a:rPr lang="en-US" b="1" dirty="0" smtClean="0"/>
              <a:t>Key </a:t>
            </a:r>
            <a:r>
              <a:rPr lang="en-US" b="1" dirty="0"/>
              <a:t>Concepts of </a:t>
            </a:r>
            <a:r>
              <a:rPr lang="en-US" b="1" dirty="0" smtClean="0"/>
              <a:t>COSMIC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dirty="0" smtClean="0"/>
              <a:t>Functional </a:t>
            </a:r>
            <a:r>
              <a:rPr lang="en-US" dirty="0"/>
              <a:t>User: An entity interacting with the software (e.g., a person, another system, or hardware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Software </a:t>
            </a:r>
            <a:r>
              <a:rPr lang="en-US" dirty="0"/>
              <a:t>Boundary: </a:t>
            </a:r>
            <a:r>
              <a:rPr lang="en-US" dirty="0" smtClean="0"/>
              <a:t>Between </a:t>
            </a:r>
            <a:r>
              <a:rPr lang="en-US" dirty="0"/>
              <a:t>the software and its functional users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Data </a:t>
            </a:r>
            <a:r>
              <a:rPr lang="en-US" dirty="0"/>
              <a:t>Movements: The primary units of measurement in COSMIC, categorized into four types: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COSMIC Data Movements</a:t>
            </a:r>
            <a:endParaRPr lang="en-US" sz="3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47800"/>
            <a:ext cx="10515600" cy="4729163"/>
          </a:xfrm>
        </p:spPr>
        <p:txBody>
          <a:bodyPr/>
          <a:lstStyle/>
          <a:p>
            <a:r>
              <a:rPr lang="en-US" b="1" dirty="0"/>
              <a:t>Entry (E)</a:t>
            </a:r>
            <a:r>
              <a:rPr lang="en-US" dirty="0"/>
              <a:t>: Data entering the software from a functional user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Exit </a:t>
            </a:r>
            <a:r>
              <a:rPr lang="en-US" b="1" dirty="0"/>
              <a:t>(X)</a:t>
            </a:r>
            <a:r>
              <a:rPr lang="en-US" dirty="0"/>
              <a:t>: Data exiting the software to a functional user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Read </a:t>
            </a:r>
            <a:r>
              <a:rPr lang="en-US" b="1" dirty="0"/>
              <a:t>(R)</a:t>
            </a:r>
            <a:r>
              <a:rPr lang="en-US" dirty="0"/>
              <a:t>: Data read from persistent storage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Write </a:t>
            </a:r>
            <a:r>
              <a:rPr lang="en-US" b="1" dirty="0"/>
              <a:t>(W)</a:t>
            </a:r>
            <a:r>
              <a:rPr lang="en-US" dirty="0"/>
              <a:t>: Data written to persistent storage.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C:\Users\compu market\AppData\Local\Packages\Microsoft.Windows.Photos_8wekyb3d8bbwe\TempState\ShareServiceTempFolder\data movement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571" y="3657600"/>
            <a:ext cx="4419600" cy="298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21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Measuring Functional Size Using </a:t>
            </a:r>
            <a:r>
              <a:rPr lang="en-US" sz="3600" b="1" dirty="0" smtClean="0"/>
              <a:t>COSMIC</a:t>
            </a:r>
            <a:endParaRPr lang="en-US" sz="3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r>
              <a:rPr lang="en-US" b="1" dirty="0"/>
              <a:t>Model the Functional Processes</a:t>
            </a:r>
            <a:r>
              <a:rPr lang="en-US" dirty="0"/>
              <a:t>: Break down the software into functional processes, each representing a logical unit of functionality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r>
              <a:rPr lang="en-US" b="1" dirty="0"/>
              <a:t>Identify Data Movements</a:t>
            </a:r>
            <a:r>
              <a:rPr lang="en-US" dirty="0"/>
              <a:t>: For each functional process, identify all data movements (E, X, R, W</a:t>
            </a:r>
            <a:r>
              <a:rPr lang="en-US" dirty="0" smtClean="0"/>
              <a:t>).</a:t>
            </a:r>
            <a:br>
              <a:rPr lang="en-US" dirty="0" smtClean="0"/>
            </a:br>
            <a:endParaRPr lang="en-US" dirty="0"/>
          </a:p>
          <a:p>
            <a:r>
              <a:rPr lang="en-US" b="1" dirty="0" smtClean="0"/>
              <a:t>Measure the Functional Size</a:t>
            </a:r>
            <a:r>
              <a:rPr lang="en-US" dirty="0" smtClean="0"/>
              <a:t>: Each </a:t>
            </a:r>
            <a:r>
              <a:rPr lang="en-US" dirty="0"/>
              <a:t>identified data movement counts as one COSMIC Function Point (CFP).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3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2675"/>
          </a:xfrm>
        </p:spPr>
        <p:txBody>
          <a:bodyPr>
            <a:normAutofit/>
          </a:bodyPr>
          <a:lstStyle/>
          <a:p>
            <a:r>
              <a:rPr lang="en-US" sz="3600" b="1" dirty="0"/>
              <a:t>Mapping Cosmic </a:t>
            </a:r>
            <a:r>
              <a:rPr lang="en-US" sz="3600" b="1" dirty="0" smtClean="0"/>
              <a:t>Data Movements </a:t>
            </a:r>
            <a:r>
              <a:rPr lang="en-US" sz="3600" b="1" dirty="0"/>
              <a:t>to Arduino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pPr marL="50800" indent="0">
              <a:buNone/>
            </a:pPr>
            <a:r>
              <a:rPr lang="en-US" dirty="0" smtClean="0"/>
              <a:t>Paper1: </a:t>
            </a:r>
            <a:r>
              <a:rPr lang="en-US" dirty="0"/>
              <a:t>Functional Size Measurement for the Internet of Things (IoT</a:t>
            </a:r>
            <a:r>
              <a:rPr lang="en-US" dirty="0" smtClean="0"/>
              <a:t>).</a:t>
            </a:r>
            <a:endParaRPr lang="en-US" dirty="0"/>
          </a:p>
          <a:p>
            <a:pPr marL="50800" indent="0">
              <a:buNone/>
            </a:pPr>
            <a:r>
              <a:rPr lang="en-US" dirty="0" smtClean="0"/>
              <a:t>Authors: Hassan Soubra and Alain Abran.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/>
              <a:t>Entry</a:t>
            </a:r>
            <a:r>
              <a:rPr lang="en-US" dirty="0"/>
              <a:t>: </a:t>
            </a:r>
            <a:r>
              <a:rPr lang="en-US" dirty="0" smtClean="0"/>
              <a:t>call </a:t>
            </a:r>
            <a:r>
              <a:rPr lang="en-US" dirty="0"/>
              <a:t>functions via input </a:t>
            </a:r>
            <a:r>
              <a:rPr lang="en-US" dirty="0" smtClean="0"/>
              <a:t>pins (e.g., digital.read()).</a:t>
            </a:r>
          </a:p>
          <a:p>
            <a:r>
              <a:rPr lang="en-US" b="1" dirty="0" smtClean="0"/>
              <a:t>Exit</a:t>
            </a:r>
            <a:r>
              <a:rPr lang="en-US" dirty="0"/>
              <a:t>: </a:t>
            </a:r>
            <a:r>
              <a:rPr lang="en-US" dirty="0" smtClean="0"/>
              <a:t>call </a:t>
            </a:r>
            <a:r>
              <a:rPr lang="en-US" dirty="0"/>
              <a:t>functions via output </a:t>
            </a:r>
            <a:r>
              <a:rPr lang="en-US" dirty="0" smtClean="0"/>
              <a:t>pins (e.g., lcd.print()).</a:t>
            </a:r>
          </a:p>
          <a:p>
            <a:r>
              <a:rPr lang="en-US" b="1" dirty="0" smtClean="0"/>
              <a:t>Read</a:t>
            </a:r>
            <a:r>
              <a:rPr lang="en-US" dirty="0"/>
              <a:t>: </a:t>
            </a:r>
            <a:r>
              <a:rPr lang="en-US" dirty="0" smtClean="0"/>
              <a:t>call </a:t>
            </a:r>
            <a:r>
              <a:rPr lang="en-US" dirty="0"/>
              <a:t>EEPROM input </a:t>
            </a:r>
            <a:r>
              <a:rPr lang="en-US" dirty="0" smtClean="0"/>
              <a:t>function (e.g., EEPROM.read()).</a:t>
            </a:r>
          </a:p>
          <a:p>
            <a:r>
              <a:rPr lang="en-US" b="1" dirty="0" smtClean="0"/>
              <a:t>Write</a:t>
            </a:r>
            <a:r>
              <a:rPr lang="en-US" dirty="0"/>
              <a:t>: </a:t>
            </a:r>
            <a:r>
              <a:rPr lang="en-US" dirty="0" smtClean="0"/>
              <a:t>call </a:t>
            </a:r>
            <a:r>
              <a:rPr lang="en-US" dirty="0"/>
              <a:t>EEPROM output </a:t>
            </a:r>
            <a:r>
              <a:rPr lang="en-US" dirty="0" smtClean="0"/>
              <a:t>function (e.g., EEPROM.Write()).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0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835</Words>
  <Application>Microsoft Office PowerPoint</Application>
  <PresentationFormat>Custom</PresentationFormat>
  <Paragraphs>236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Measurement of Functional Size Across Programming Languages:  A Machine Learning Approach</vt:lpstr>
      <vt:lpstr>Outline</vt:lpstr>
      <vt:lpstr>Introduction</vt:lpstr>
      <vt:lpstr>Why FSM is Important</vt:lpstr>
      <vt:lpstr>Functional Size Measurement Methods</vt:lpstr>
      <vt:lpstr>COSMIC Method</vt:lpstr>
      <vt:lpstr>COSMIC Data Movements</vt:lpstr>
      <vt:lpstr>Measuring Functional Size Using COSMIC</vt:lpstr>
      <vt:lpstr>Mapping Cosmic Data Movements to Arduino</vt:lpstr>
      <vt:lpstr>Mapping Cosmic Data Movements to Object Oriented Languages</vt:lpstr>
      <vt:lpstr>Related work</vt:lpstr>
      <vt:lpstr>Related work</vt:lpstr>
      <vt:lpstr>Related work</vt:lpstr>
      <vt:lpstr>Proposed design</vt:lpstr>
      <vt:lpstr>Machine Learning (ML)</vt:lpstr>
      <vt:lpstr>Machine Learning (ML)</vt:lpstr>
      <vt:lpstr>Implementation</vt:lpstr>
      <vt:lpstr>Data Preprocessing</vt:lpstr>
      <vt:lpstr>Machine Learning Models</vt:lpstr>
      <vt:lpstr>Model Training and Evaluation</vt:lpstr>
      <vt:lpstr>PowerPoint Presentation</vt:lpstr>
      <vt:lpstr>PowerPoint Presentation</vt:lpstr>
      <vt:lpstr>Results</vt:lpstr>
      <vt:lpstr>Functional Size Measurement of code snippets</vt:lpstr>
      <vt:lpstr>Functional Size Measurement of code snippets</vt:lpstr>
      <vt:lpstr>Functional Size Measurement of code snippets</vt:lpstr>
      <vt:lpstr>Functional Size Measurement of code snippets</vt:lpstr>
      <vt:lpstr>Conclusion</vt:lpstr>
      <vt:lpstr>Possible Enhancements</vt:lpstr>
      <vt:lpstr>References</vt:lpstr>
      <vt:lpstr>Any Questions?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Measurement of Functional Size Across Programming Languages:  A Machine Learning Approach</dc:title>
  <dc:creator>Microsoft Office User</dc:creator>
  <cp:lastModifiedBy>compu market</cp:lastModifiedBy>
  <cp:revision>120</cp:revision>
  <dcterms:created xsi:type="dcterms:W3CDTF">2016-05-08T14:59:10Z</dcterms:created>
  <dcterms:modified xsi:type="dcterms:W3CDTF">2024-06-04T16:14:08Z</dcterms:modified>
</cp:coreProperties>
</file>