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9" r:id="rId4"/>
    <p:sldId id="270" r:id="rId5"/>
    <p:sldId id="262" r:id="rId6"/>
    <p:sldId id="263" r:id="rId7"/>
    <p:sldId id="265" r:id="rId8"/>
    <p:sldId id="268" r:id="rId9"/>
    <p:sldId id="259" r:id="rId10"/>
    <p:sldId id="266" r:id="rId11"/>
    <p:sldId id="257" r:id="rId12"/>
    <p:sldId id="260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459C5-3AF3-4AAE-B7B8-1A4B974075B5}" v="7" dt="2021-08-31T20:03:25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26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09-01T14:13:25.367" v="1507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09-01T14:13:25.367" v="1507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09-01T14:13:11.112" v="1500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09-01T14:13:12.529" v="150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08-31T21:22:31.136" v="148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09-01T14:13:23.091" v="1506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08-31T21:21:57.443" v="1474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09-01T14:13:25.367" v="1507" actId="1076"/>
          <ac:spMkLst>
            <pc:docMk/>
            <pc:sldMk cId="2319034473" sldId="270"/>
            <ac:spMk id="66" creationId="{F9FA4145-0C58-4D64-94BF-29E8BFC4294A}"/>
          </ac:spMkLst>
        </pc:spChg>
        <pc:spChg chg="mod">
          <ac:chgData name="Cynthia Enciso" userId="7915927f-c5cf-4e1f-876d-e79882ad52fa" providerId="ADAL" clId="{D0A459C5-3AF3-4AAE-B7B8-1A4B974075B5}" dt="2021-08-31T19:55:29.468" v="1308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09-01T14:13:20.868" v="1505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09-01T14:13:16.415" v="1503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08-31T21:22:38.855" v="148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09-01T14:13:14.405" v="1502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09-01T14:13:18.987" v="1504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08-19T23:51:53.171" v="1279" actId="1076"/>
          <ac:spMkLst>
            <pc:docMk/>
            <pc:sldMk cId="2319034473" sldId="270"/>
            <ac:spMk id="81" creationId="{CB09B3CA-F3C9-4A19-94D8-53EC575C82D2}"/>
          </ac:spMkLst>
        </pc:s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Software Development and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B96B-652C-4650-9ACC-20ACD76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FB06-A08B-4515-93A9-E52C469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 can be positioned next to each other horizontally</a:t>
            </a:r>
          </a:p>
          <a:p>
            <a:pPr lvl="1"/>
            <a:r>
              <a:rPr lang="en-US" dirty="0"/>
              <a:t>&lt;a&gt;, &lt;span&gt;, &lt;strong&gt;, &lt;</a:t>
            </a:r>
            <a:r>
              <a:rPr lang="en-US" dirty="0" err="1"/>
              <a:t>em</a:t>
            </a:r>
            <a:r>
              <a:rPr lang="en-US" dirty="0"/>
              <a:t>&gt;,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Block elements create a “block” the width of the entire page (they “block” elements from sitting to the left or right of them)</a:t>
            </a:r>
          </a:p>
          <a:p>
            <a:pPr lvl="1"/>
            <a:r>
              <a:rPr lang="en-US" dirty="0"/>
              <a:t>&lt;p&gt;, &lt;div&gt;, &lt;</a:t>
            </a:r>
            <a:r>
              <a:rPr lang="en-US" dirty="0" err="1"/>
              <a:t>ol</a:t>
            </a:r>
            <a:r>
              <a:rPr lang="en-US" dirty="0"/>
              <a:t>&gt;, etc. &lt;br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5A25-D4FD-4C12-B187-ACC14C7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83E44-B4EB-4240-9765-2004E100CFEC}"/>
              </a:ext>
            </a:extLst>
          </p:cNvPr>
          <p:cNvSpPr txBox="1"/>
          <p:nvPr/>
        </p:nvSpPr>
        <p:spPr>
          <a:xfrm>
            <a:off x="-2095500" y="4609386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elements and then inline vs block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A671A-45AB-498D-B38B-4CC4FF07139A}"/>
              </a:ext>
            </a:extLst>
          </p:cNvPr>
          <p:cNvSpPr txBox="1"/>
          <p:nvPr/>
        </p:nvSpPr>
        <p:spPr>
          <a:xfrm>
            <a:off x="-2219326" y="1443346"/>
            <a:ext cx="169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manipulates the files in your file system</a:t>
            </a:r>
          </a:p>
        </p:txBody>
      </p:sp>
    </p:spTree>
    <p:extLst>
      <p:ext uri="{BB962C8B-B14F-4D97-AF65-F5344CB8AC3E}">
        <p14:creationId xmlns:p14="http://schemas.microsoft.com/office/powerpoint/2010/main" val="294736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one of the simplest languages to learn and test.</a:t>
            </a:r>
          </a:p>
          <a:p>
            <a:r>
              <a:rPr lang="en-US" dirty="0"/>
              <a:t>You can write HTML code in any text editor</a:t>
            </a:r>
          </a:p>
          <a:p>
            <a:r>
              <a:rPr lang="en-US" dirty="0"/>
              <a:t>You can run HTML code in any web browser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BABFB-8DDD-46C3-A75C-DC6AA1C51E1E}"/>
              </a:ext>
            </a:extLst>
          </p:cNvPr>
          <p:cNvSpPr txBox="1"/>
          <p:nvPr/>
        </p:nvSpPr>
        <p:spPr>
          <a:xfrm>
            <a:off x="-2733675" y="263842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https://techterms.com/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Attributes add “metadata” to an element. They describe what the element is doing.</a:t>
            </a:r>
          </a:p>
          <a:p>
            <a:r>
              <a:rPr lang="en-US" dirty="0"/>
              <a:t>Some attributes are usable by every HTML element</a:t>
            </a:r>
          </a:p>
          <a:p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r>
              <a:rPr lang="en-US" b="1" dirty="0"/>
              <a:t>class=“value” : </a:t>
            </a:r>
            <a:r>
              <a:rPr lang="en-US" dirty="0"/>
              <a:t>used to group elements for styling or scripting purposes. Can have multiple values separated by spaces</a:t>
            </a:r>
          </a:p>
          <a:p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 </a:t>
            </a:r>
            <a:r>
              <a:rPr lang="en-US" dirty="0"/>
              <a:t>: used to set styling directly on an element. 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2550-2147-425F-9FE3-6BFBAC2DEC02}"/>
              </a:ext>
            </a:extLst>
          </p:cNvPr>
          <p:cNvSpPr txBox="1"/>
          <p:nvPr/>
        </p:nvSpPr>
        <p:spPr>
          <a:xfrm>
            <a:off x="-2028825" y="5994380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tag, # </a:t>
            </a:r>
            <a:r>
              <a:rPr lang="en-US" dirty="0" err="1"/>
              <a:t>href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involved From Source Code to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219200"/>
            <a:ext cx="838398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pPr lvl="1"/>
            <a:r>
              <a:rPr lang="en-US" dirty="0"/>
              <a:t>Computers store data and compute in binary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CPU (central processing unit) to generate binary. </a:t>
            </a:r>
          </a:p>
          <a:p>
            <a:pPr lvl="1"/>
            <a:r>
              <a:rPr lang="en-US" dirty="0"/>
              <a:t>Simple instructions (move data, add values, </a:t>
            </a:r>
            <a:r>
              <a:rPr lang="en-US" dirty="0" err="1"/>
              <a:t>etc</a:t>
            </a:r>
            <a:r>
              <a:rPr lang="en-US" dirty="0"/>
              <a:t>) and a lot of them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(assembly, machine code, </a:t>
            </a:r>
            <a:r>
              <a:rPr lang="en-US" dirty="0" err="1"/>
              <a:t>etc</a:t>
            </a:r>
            <a:r>
              <a:rPr lang="en-US" dirty="0"/>
              <a:t>) that can then be used by the computer or an intermediary program</a:t>
            </a:r>
          </a:p>
          <a:p>
            <a:pPr lvl="1"/>
            <a:r>
              <a:rPr lang="en-US" dirty="0"/>
              <a:t>Entire source file is compiled all at once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Source code is read, converted, and executed line by line</a:t>
            </a:r>
          </a:p>
          <a:p>
            <a:pPr lvl="1"/>
            <a:r>
              <a:rPr lang="en-US" dirty="0"/>
              <a:t>Useful for scripts or small programs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purpose is to give context to or </a:t>
            </a:r>
            <a:r>
              <a:rPr lang="en-US" i="1" dirty="0"/>
              <a:t>describe</a:t>
            </a:r>
            <a:r>
              <a:rPr lang="en-US" dirty="0"/>
              <a:t> static content </a:t>
            </a:r>
          </a:p>
          <a:p>
            <a:pPr lvl="2"/>
            <a:r>
              <a:rPr lang="en-US" dirty="0"/>
              <a:t>Explains how content is meant to display or what content means</a:t>
            </a:r>
          </a:p>
          <a:p>
            <a:pPr lvl="1"/>
            <a:r>
              <a:rPr lang="en-US" dirty="0"/>
              <a:t>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16D3-6843-4B6E-8CB4-6D954865A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1425" y="2043501"/>
            <a:ext cx="4942472" cy="119534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CE2D95-49E7-41C1-85E2-B411E9999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5" y="4094049"/>
            <a:ext cx="4743099" cy="23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02CB-99CF-48EE-8285-0E5A3B8E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Numeric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20657-12A6-4F12-9E06-196525A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14F81-156C-44EF-8168-0112FF2B2C6B}"/>
              </a:ext>
            </a:extLst>
          </p:cNvPr>
          <p:cNvGrpSpPr/>
          <p:nvPr/>
        </p:nvGrpSpPr>
        <p:grpSpPr>
          <a:xfrm>
            <a:off x="875167" y="4638674"/>
            <a:ext cx="7678425" cy="752480"/>
            <a:chOff x="713385" y="2400298"/>
            <a:chExt cx="7678425" cy="752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E7A6F9-54DD-4B2B-80A5-DC5C0CBAF327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A43BF2-A19F-4610-BFA7-07483FC470E9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0DFD34-4858-4F6A-8CDF-EE852DDAC9EC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A2F08D-545B-48ED-BAFA-0ED5845959D8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8FF0C6-F6E1-4AC3-BA22-EEDD3000DD23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6A998-6A45-4B04-A27B-7991F52B46EE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2CA5B0-4782-4A78-9F41-EACB8A9A98CC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E55E90-5B7A-4C50-8A96-1047A91BE38D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B68B83-B18F-401E-A039-90F649A73943}"/>
              </a:ext>
            </a:extLst>
          </p:cNvPr>
          <p:cNvGrpSpPr/>
          <p:nvPr/>
        </p:nvGrpSpPr>
        <p:grpSpPr>
          <a:xfrm>
            <a:off x="865785" y="2552698"/>
            <a:ext cx="7678425" cy="752480"/>
            <a:chOff x="713385" y="2400298"/>
            <a:chExt cx="7678425" cy="752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8DA70F-0E78-482C-A9C7-71555F470A19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06936-14D3-496E-935F-18FBCE3116B3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C5A42-B626-436B-8C3D-DAEB83F98352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2C1753-AB37-44F6-A1F0-C097DF3C00C4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35748-FD7A-4B5A-BC4A-B4364B6F31FC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B521F-C80C-4437-91CA-747D320E4B99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3FDFA-8553-4761-ACB5-F43E78A88FFE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F851F-DDC2-4B1F-9D36-0A2F8D5E27B1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A8566E-464E-4175-929B-52776DC40130}"/>
              </a:ext>
            </a:extLst>
          </p:cNvPr>
          <p:cNvSpPr txBox="1"/>
          <p:nvPr/>
        </p:nvSpPr>
        <p:spPr>
          <a:xfrm>
            <a:off x="7820024" y="3368159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4C87F-26F4-42CB-A15A-EC1B0740F61B}"/>
              </a:ext>
            </a:extLst>
          </p:cNvPr>
          <p:cNvSpPr txBox="1"/>
          <p:nvPr/>
        </p:nvSpPr>
        <p:spPr>
          <a:xfrm>
            <a:off x="7898352" y="539115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0DBC5-F9CE-4350-8164-A7C3651B806F}"/>
              </a:ext>
            </a:extLst>
          </p:cNvPr>
          <p:cNvSpPr txBox="1"/>
          <p:nvPr/>
        </p:nvSpPr>
        <p:spPr>
          <a:xfrm>
            <a:off x="10526105" y="356733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91CBE-D186-4C85-ADC1-2531A4817AE2}"/>
              </a:ext>
            </a:extLst>
          </p:cNvPr>
          <p:cNvSpPr txBox="1"/>
          <p:nvPr/>
        </p:nvSpPr>
        <p:spPr>
          <a:xfrm>
            <a:off x="10821075" y="277526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6874-734C-45A0-8B96-6178153D5421}"/>
              </a:ext>
            </a:extLst>
          </p:cNvPr>
          <p:cNvSpPr txBox="1"/>
          <p:nvPr/>
        </p:nvSpPr>
        <p:spPr>
          <a:xfrm>
            <a:off x="8000150" y="592380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B467FF-4AEA-4F8C-96DF-D80E013851FB}"/>
              </a:ext>
            </a:extLst>
          </p:cNvPr>
          <p:cNvSpPr txBox="1"/>
          <p:nvPr/>
        </p:nvSpPr>
        <p:spPr>
          <a:xfrm>
            <a:off x="7077498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7D6B3-F940-416C-9CA9-BD5E07E98E0C}"/>
              </a:ext>
            </a:extLst>
          </p:cNvPr>
          <p:cNvSpPr txBox="1"/>
          <p:nvPr/>
        </p:nvSpPr>
        <p:spPr>
          <a:xfrm>
            <a:off x="6067848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CA1C7-E13E-410B-8BC6-E6DCD0DBA58A}"/>
              </a:ext>
            </a:extLst>
          </p:cNvPr>
          <p:cNvSpPr txBox="1"/>
          <p:nvPr/>
        </p:nvSpPr>
        <p:spPr>
          <a:xfrm>
            <a:off x="5144346" y="589279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baseline="30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7BDD0B-3B9A-41D6-BC66-23E00667AE74}"/>
              </a:ext>
            </a:extLst>
          </p:cNvPr>
          <p:cNvSpPr txBox="1"/>
          <p:nvPr/>
        </p:nvSpPr>
        <p:spPr>
          <a:xfrm>
            <a:off x="4033845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US" baseline="30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0336E1-DD57-4EE8-92AC-EE5AC524A058}"/>
              </a:ext>
            </a:extLst>
          </p:cNvPr>
          <p:cNvSpPr txBox="1"/>
          <p:nvPr/>
        </p:nvSpPr>
        <p:spPr>
          <a:xfrm>
            <a:off x="3113541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US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DE4497-014D-4CE0-86CB-D2027D70186C}"/>
              </a:ext>
            </a:extLst>
          </p:cNvPr>
          <p:cNvSpPr txBox="1"/>
          <p:nvPr/>
        </p:nvSpPr>
        <p:spPr>
          <a:xfrm>
            <a:off x="2053207" y="587743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  <a:endParaRPr lang="en-US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6319D-E1BD-4078-9D7E-585F5431E9D3}"/>
              </a:ext>
            </a:extLst>
          </p:cNvPr>
          <p:cNvSpPr txBox="1"/>
          <p:nvPr/>
        </p:nvSpPr>
        <p:spPr>
          <a:xfrm>
            <a:off x="1100796" y="5892792"/>
            <a:ext cx="6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US" baseline="30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D6CB2-B815-405A-893F-2E09669F4ED1}"/>
              </a:ext>
            </a:extLst>
          </p:cNvPr>
          <p:cNvSpPr txBox="1"/>
          <p:nvPr/>
        </p:nvSpPr>
        <p:spPr>
          <a:xfrm>
            <a:off x="7910086" y="385443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C3C7B-17FD-45B2-A5BE-84A4B0493943}"/>
              </a:ext>
            </a:extLst>
          </p:cNvPr>
          <p:cNvSpPr txBox="1"/>
          <p:nvPr/>
        </p:nvSpPr>
        <p:spPr>
          <a:xfrm>
            <a:off x="7046141" y="3854439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91B7-0A4A-4159-AF25-65A3428AE353}"/>
              </a:ext>
            </a:extLst>
          </p:cNvPr>
          <p:cNvSpPr txBox="1"/>
          <p:nvPr/>
        </p:nvSpPr>
        <p:spPr>
          <a:xfrm>
            <a:off x="5956188" y="3854439"/>
            <a:ext cx="63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C0A6B-4127-4F75-AA01-6FC23BE5AC25}"/>
              </a:ext>
            </a:extLst>
          </p:cNvPr>
          <p:cNvSpPr txBox="1"/>
          <p:nvPr/>
        </p:nvSpPr>
        <p:spPr>
          <a:xfrm>
            <a:off x="4934531" y="3854439"/>
            <a:ext cx="7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  <a:endParaRPr lang="en-US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C57DA-4564-477F-ABD5-9BBA5C7B447E}"/>
              </a:ext>
            </a:extLst>
          </p:cNvPr>
          <p:cNvSpPr txBox="1"/>
          <p:nvPr/>
        </p:nvSpPr>
        <p:spPr>
          <a:xfrm>
            <a:off x="8809297" y="239111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57AB6-4886-4A01-B622-52869DD54FBE}"/>
              </a:ext>
            </a:extLst>
          </p:cNvPr>
          <p:cNvSpPr txBox="1"/>
          <p:nvPr/>
        </p:nvSpPr>
        <p:spPr>
          <a:xfrm>
            <a:off x="8987868" y="482526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2CDE78-6517-4B9C-A7C5-299176554493}"/>
              </a:ext>
            </a:extLst>
          </p:cNvPr>
          <p:cNvSpPr txBox="1"/>
          <p:nvPr/>
        </p:nvSpPr>
        <p:spPr>
          <a:xfrm>
            <a:off x="9340174" y="17622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174F6-773C-4964-9C33-5A1786A2B287}"/>
              </a:ext>
            </a:extLst>
          </p:cNvPr>
          <p:cNvSpPr txBox="1"/>
          <p:nvPr/>
        </p:nvSpPr>
        <p:spPr>
          <a:xfrm>
            <a:off x="6885349" y="3345923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A4759D-2105-461A-AB29-40C29843E784}"/>
              </a:ext>
            </a:extLst>
          </p:cNvPr>
          <p:cNvSpPr txBox="1"/>
          <p:nvPr/>
        </p:nvSpPr>
        <p:spPr>
          <a:xfrm>
            <a:off x="5856743" y="3345923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7252-E05A-441E-B252-E7B89A1AB381}"/>
              </a:ext>
            </a:extLst>
          </p:cNvPr>
          <p:cNvSpPr txBox="1"/>
          <p:nvPr/>
        </p:nvSpPr>
        <p:spPr>
          <a:xfrm>
            <a:off x="4885047" y="3355450"/>
            <a:ext cx="6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C486CD-3F79-4FA0-83F1-8F058D27516A}"/>
              </a:ext>
            </a:extLst>
          </p:cNvPr>
          <p:cNvSpPr txBox="1"/>
          <p:nvPr/>
        </p:nvSpPr>
        <p:spPr>
          <a:xfrm>
            <a:off x="7004245" y="5391152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664EC6-7187-4F77-B41B-2C1951896AD4}"/>
              </a:ext>
            </a:extLst>
          </p:cNvPr>
          <p:cNvSpPr txBox="1"/>
          <p:nvPr/>
        </p:nvSpPr>
        <p:spPr>
          <a:xfrm>
            <a:off x="5004193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0E5BA-F0D5-4134-9137-57ADE5DE85DE}"/>
              </a:ext>
            </a:extLst>
          </p:cNvPr>
          <p:cNvSpPr txBox="1"/>
          <p:nvPr/>
        </p:nvSpPr>
        <p:spPr>
          <a:xfrm>
            <a:off x="4052032" y="5403276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A09844-5018-49A1-B85D-0C9FC8457B57}"/>
              </a:ext>
            </a:extLst>
          </p:cNvPr>
          <p:cNvSpPr txBox="1"/>
          <p:nvPr/>
        </p:nvSpPr>
        <p:spPr>
          <a:xfrm>
            <a:off x="3002846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AFC470-C093-43E3-8E56-41B6D04E55AB}"/>
              </a:ext>
            </a:extLst>
          </p:cNvPr>
          <p:cNvSpPr txBox="1"/>
          <p:nvPr/>
        </p:nvSpPr>
        <p:spPr>
          <a:xfrm>
            <a:off x="2125751" y="5404600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179903-6A7F-47A7-9C40-C2D4015BC4F9}"/>
              </a:ext>
            </a:extLst>
          </p:cNvPr>
          <p:cNvSpPr txBox="1"/>
          <p:nvPr/>
        </p:nvSpPr>
        <p:spPr>
          <a:xfrm>
            <a:off x="1067880" y="5436723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8C762C-D282-40B9-A6F7-0DF5DFBF8F6E}"/>
              </a:ext>
            </a:extLst>
          </p:cNvPr>
          <p:cNvSpPr txBox="1"/>
          <p:nvPr/>
        </p:nvSpPr>
        <p:spPr>
          <a:xfrm>
            <a:off x="6015923" y="5427114"/>
            <a:ext cx="44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D44E1C-429E-4847-B9CE-AAEE455A7517}"/>
              </a:ext>
            </a:extLst>
          </p:cNvPr>
          <p:cNvSpPr txBox="1"/>
          <p:nvPr/>
        </p:nvSpPr>
        <p:spPr>
          <a:xfrm>
            <a:off x="10183444" y="224405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CC27E-2658-4A0E-A540-F5B179763DD1}"/>
              </a:ext>
            </a:extLst>
          </p:cNvPr>
          <p:cNvSpPr txBox="1"/>
          <p:nvPr/>
        </p:nvSpPr>
        <p:spPr>
          <a:xfrm>
            <a:off x="10905506" y="281558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6DE506-0651-4968-A934-6268655A2FE5}"/>
              </a:ext>
            </a:extLst>
          </p:cNvPr>
          <p:cNvSpPr txBox="1"/>
          <p:nvPr/>
        </p:nvSpPr>
        <p:spPr>
          <a:xfrm>
            <a:off x="9546667" y="271489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296F60-1876-4084-86AD-2B97DA8E4862}"/>
              </a:ext>
            </a:extLst>
          </p:cNvPr>
          <p:cNvSpPr txBox="1"/>
          <p:nvPr/>
        </p:nvSpPr>
        <p:spPr>
          <a:xfrm>
            <a:off x="10143506" y="88411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3FF507-BE40-4CB4-98E8-9FE9BFEA565A}"/>
              </a:ext>
            </a:extLst>
          </p:cNvPr>
          <p:cNvSpPr txBox="1"/>
          <p:nvPr/>
        </p:nvSpPr>
        <p:spPr>
          <a:xfrm>
            <a:off x="10452389" y="9377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0CA644-BC30-44EC-A0F5-C005FB78D407}"/>
              </a:ext>
            </a:extLst>
          </p:cNvPr>
          <p:cNvSpPr txBox="1"/>
          <p:nvPr/>
        </p:nvSpPr>
        <p:spPr>
          <a:xfrm>
            <a:off x="10801035" y="89002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A4145-0C58-4D64-94BF-29E8BFC4294A}"/>
              </a:ext>
            </a:extLst>
          </p:cNvPr>
          <p:cNvSpPr txBox="1"/>
          <p:nvPr/>
        </p:nvSpPr>
        <p:spPr>
          <a:xfrm>
            <a:off x="9319200" y="5004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7D90-4EC7-423A-B70A-216522A96BBE}"/>
              </a:ext>
            </a:extLst>
          </p:cNvPr>
          <p:cNvSpPr txBox="1"/>
          <p:nvPr/>
        </p:nvSpPr>
        <p:spPr>
          <a:xfrm>
            <a:off x="9738240" y="5877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total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81E01-9B85-4365-A83F-C012664077EA}"/>
              </a:ext>
            </a:extLst>
          </p:cNvPr>
          <p:cNvSpPr txBox="1"/>
          <p:nvPr/>
        </p:nvSpPr>
        <p:spPr>
          <a:xfrm>
            <a:off x="10117569" y="63489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0 - 255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4FE5F0-9A8D-48CD-AC53-D057EBEA33B1}"/>
              </a:ext>
            </a:extLst>
          </p:cNvPr>
          <p:cNvSpPr txBox="1"/>
          <p:nvPr/>
        </p:nvSpPr>
        <p:spPr>
          <a:xfrm>
            <a:off x="9294176" y="358167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E6601-5C06-4F98-8094-DE356B3A56C4}"/>
              </a:ext>
            </a:extLst>
          </p:cNvPr>
          <p:cNvSpPr txBox="1"/>
          <p:nvPr/>
        </p:nvSpPr>
        <p:spPr>
          <a:xfrm>
            <a:off x="10143506" y="476450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CBBEE-2E27-4492-93AA-9A520D16824C}"/>
              </a:ext>
            </a:extLst>
          </p:cNvPr>
          <p:cNvSpPr txBox="1"/>
          <p:nvPr/>
        </p:nvSpPr>
        <p:spPr>
          <a:xfrm>
            <a:off x="10293001" y="432634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367CAE-89F6-43C4-9CD9-2A60B983B03A}"/>
              </a:ext>
            </a:extLst>
          </p:cNvPr>
          <p:cNvSpPr txBox="1"/>
          <p:nvPr/>
        </p:nvSpPr>
        <p:spPr>
          <a:xfrm>
            <a:off x="9998114" y="225102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0A20DC-8FFE-4E79-BBC7-3F3F027D8C6A}"/>
              </a:ext>
            </a:extLst>
          </p:cNvPr>
          <p:cNvSpPr txBox="1"/>
          <p:nvPr/>
        </p:nvSpPr>
        <p:spPr>
          <a:xfrm>
            <a:off x="9530674" y="1136794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DC9761-F5DD-437B-9CDC-B68E9C8050D6}"/>
              </a:ext>
            </a:extLst>
          </p:cNvPr>
          <p:cNvSpPr txBox="1"/>
          <p:nvPr/>
        </p:nvSpPr>
        <p:spPr>
          <a:xfrm>
            <a:off x="9627610" y="4491563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EEEC5C-540B-4290-8D78-C577A18F6AB9}"/>
              </a:ext>
            </a:extLst>
          </p:cNvPr>
          <p:cNvSpPr txBox="1"/>
          <p:nvPr/>
        </p:nvSpPr>
        <p:spPr>
          <a:xfrm>
            <a:off x="10810486" y="4383812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09B3CA-F3C9-4A19-94D8-53EC575C82D2}"/>
              </a:ext>
            </a:extLst>
          </p:cNvPr>
          <p:cNvSpPr txBox="1"/>
          <p:nvPr/>
        </p:nvSpPr>
        <p:spPr>
          <a:xfrm>
            <a:off x="9556941" y="2688974"/>
            <a:ext cx="300057" cy="70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40F70-73C1-4DDF-BA10-11091D4DD6CD}"/>
              </a:ext>
            </a:extLst>
          </p:cNvPr>
          <p:cNvSpPr txBox="1"/>
          <p:nvPr/>
        </p:nvSpPr>
        <p:spPr>
          <a:xfrm>
            <a:off x="7146259" y="1349794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 = 1 Byte</a:t>
            </a:r>
          </a:p>
          <a:p>
            <a:r>
              <a:rPr lang="en-US" dirty="0"/>
              <a:t>4 bits = nibble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DCC40-57EF-429F-9C86-B7BBC6D5A63C}"/>
              </a:ext>
            </a:extLst>
          </p:cNvPr>
          <p:cNvSpPr txBox="1"/>
          <p:nvPr/>
        </p:nvSpPr>
        <p:spPr>
          <a:xfrm>
            <a:off x="212780" y="1354737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non-zero digit represents a particular value</a:t>
            </a:r>
          </a:p>
          <a:p>
            <a:endParaRPr lang="en-US" dirty="0"/>
          </a:p>
          <a:p>
            <a:r>
              <a:rPr lang="en-US" dirty="0"/>
              <a:t>Add up those values and you get the total value</a:t>
            </a:r>
          </a:p>
        </p:txBody>
      </p:sp>
    </p:spTree>
    <p:extLst>
      <p:ext uri="{BB962C8B-B14F-4D97-AF65-F5344CB8AC3E}">
        <p14:creationId xmlns:p14="http://schemas.microsoft.com/office/powerpoint/2010/main" val="2319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2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 and 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browsers render (draw) HTML documents into static content</a:t>
            </a:r>
          </a:p>
          <a:p>
            <a:pPr lvl="1"/>
            <a:r>
              <a:rPr lang="en-US" dirty="0"/>
              <a:t>Writing HTML is like using a word document.</a:t>
            </a:r>
          </a:p>
          <a:p>
            <a:pPr lvl="2"/>
            <a:r>
              <a:rPr lang="en-US" dirty="0"/>
              <a:t>Purpose is to structure and display content</a:t>
            </a:r>
          </a:p>
          <a:p>
            <a:pPr lvl="1"/>
            <a:r>
              <a:rPr lang="en-US" dirty="0"/>
              <a:t>HTML is not “streamed” from a server, the entire file is downloaded</a:t>
            </a:r>
          </a:p>
          <a:p>
            <a:pPr lvl="1"/>
            <a:r>
              <a:rPr lang="en-US" dirty="0"/>
              <a:t>HTML is markup that gives meaning and structure to a plain text file.</a:t>
            </a:r>
          </a:p>
          <a:p>
            <a:r>
              <a:rPr lang="en-US" dirty="0"/>
              <a:t>CSS can be used to change how the browser displays HTML content</a:t>
            </a:r>
          </a:p>
          <a:p>
            <a:r>
              <a:rPr lang="en-US" dirty="0"/>
              <a:t>JavaScript can be used to cause the browser to perform additional tasks, and modify the HTML or CSS used to render a file.</a:t>
            </a:r>
          </a:p>
          <a:p>
            <a:pPr lvl="1"/>
            <a:r>
              <a:rPr lang="en-US" dirty="0"/>
              <a:t>Allows for dynamic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529681"/>
            <a:ext cx="7820025" cy="2428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FA9-2016-4BEB-929D-E21AAED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1AB-25E2-4D6A-BECD-C6E335F3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HTML page must have these 5 elements to be “valid”:</a:t>
            </a:r>
          </a:p>
          <a:p>
            <a:pPr lvl="1"/>
            <a:r>
              <a:rPr lang="en-US" dirty="0"/>
              <a:t>&lt;!DOCTYPE&gt;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&lt;body&gt;</a:t>
            </a:r>
          </a:p>
          <a:p>
            <a:r>
              <a:rPr lang="en-US" dirty="0"/>
              <a:t>Technically, these were only required in HTML4. HTML5 allows &lt;html&gt;, &lt;head&gt;, and &lt;body&gt; to be omitted under certain conditions, but this can break some tools and introduces ambiguity.</a:t>
            </a:r>
          </a:p>
          <a:p>
            <a:pPr lvl="1"/>
            <a:r>
              <a:rPr lang="en-US" dirty="0"/>
              <a:t>Most interviewers aren’t going to know this when they ask you about “mandatory HTML elements”.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4F4F6-8747-4563-B4DD-01F1BE07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394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7355</TotalTime>
  <Words>798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2_Custom Design</vt:lpstr>
      <vt:lpstr>Modern Software Development and HTML</vt:lpstr>
      <vt:lpstr>Languages involved From Source Code to Machine Code</vt:lpstr>
      <vt:lpstr>Binary – Examples</vt:lpstr>
      <vt:lpstr>Binary Numeric System</vt:lpstr>
      <vt:lpstr>Client-Server-Database Architecture</vt:lpstr>
      <vt:lpstr>What’s Missing?</vt:lpstr>
      <vt:lpstr>Markup Languages and Web Browsers</vt:lpstr>
      <vt:lpstr>HTML Element</vt:lpstr>
      <vt:lpstr>Mandatory Elements</vt:lpstr>
      <vt:lpstr>Inline and Block elements</vt:lpstr>
      <vt:lpstr>HTML Resources</vt:lpstr>
      <vt:lpstr>Common HTML Attributes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33</cp:revision>
  <cp:lastPrinted>2016-06-20T20:58:50Z</cp:lastPrinted>
  <dcterms:created xsi:type="dcterms:W3CDTF">2016-11-09T18:19:08Z</dcterms:created>
  <dcterms:modified xsi:type="dcterms:W3CDTF">2021-09-01T14:13:28Z</dcterms:modified>
</cp:coreProperties>
</file>