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70" r:id="rId4"/>
    <p:sldId id="268" r:id="rId5"/>
    <p:sldId id="260" r:id="rId6"/>
    <p:sldId id="259" r:id="rId7"/>
    <p:sldId id="265" r:id="rId8"/>
    <p:sldId id="267" r:id="rId9"/>
    <p:sldId id="266" r:id="rId10"/>
    <p:sldId id="261" r:id="rId11"/>
    <p:sldId id="262" r:id="rId12"/>
    <p:sldId id="257" r:id="rId13"/>
    <p:sldId id="314" r:id="rId14"/>
    <p:sldId id="258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64B45-5A62-435C-B997-1B8EB7E3EE32}" v="5" dt="2021-09-02T21:57:58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86478" autoAdjust="0"/>
  </p:normalViewPr>
  <p:slideViewPr>
    <p:cSldViewPr snapToGrid="0">
      <p:cViewPr varScale="1">
        <p:scale>
          <a:sx n="67" d="100"/>
          <a:sy n="67" d="100"/>
        </p:scale>
        <p:origin x="1248" y="4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80964B45-5A62-435C-B997-1B8EB7E3EE32}"/>
    <pc:docChg chg="undo custSel modSld sldOrd">
      <pc:chgData name="Cynthia Enciso" userId="7915927f-c5cf-4e1f-876d-e79882ad52fa" providerId="ADAL" clId="{80964B45-5A62-435C-B997-1B8EB7E3EE32}" dt="2021-09-02T21:58:08.666" v="314" actId="14100"/>
      <pc:docMkLst>
        <pc:docMk/>
      </pc:docMkLst>
      <pc:sldChg chg="addSp delSp modSp mod">
        <pc:chgData name="Cynthia Enciso" userId="7915927f-c5cf-4e1f-876d-e79882ad52fa" providerId="ADAL" clId="{80964B45-5A62-435C-B997-1B8EB7E3EE32}" dt="2021-07-22T19:31:40.117" v="2"/>
        <pc:sldMkLst>
          <pc:docMk/>
          <pc:sldMk cId="2329135321" sldId="259"/>
        </pc:sldMkLst>
        <pc:spChg chg="add del mod">
          <ac:chgData name="Cynthia Enciso" userId="7915927f-c5cf-4e1f-876d-e79882ad52fa" providerId="ADAL" clId="{80964B45-5A62-435C-B997-1B8EB7E3EE32}" dt="2021-07-22T19:31:40.117" v="2"/>
          <ac:spMkLst>
            <pc:docMk/>
            <pc:sldMk cId="2329135321" sldId="259"/>
            <ac:spMk id="6" creationId="{52F06981-2347-4A8C-AF6D-C886619D8D8C}"/>
          </ac:spMkLst>
        </pc:spChg>
      </pc:sldChg>
      <pc:sldChg chg="addSp delSp modSp mod">
        <pc:chgData name="Cynthia Enciso" userId="7915927f-c5cf-4e1f-876d-e79882ad52fa" providerId="ADAL" clId="{80964B45-5A62-435C-B997-1B8EB7E3EE32}" dt="2021-09-02T18:44:26.745" v="275" actId="478"/>
        <pc:sldMkLst>
          <pc:docMk/>
          <pc:sldMk cId="1992778243" sldId="262"/>
        </pc:sldMkLst>
        <pc:spChg chg="add del mod">
          <ac:chgData name="Cynthia Enciso" userId="7915927f-c5cf-4e1f-876d-e79882ad52fa" providerId="ADAL" clId="{80964B45-5A62-435C-B997-1B8EB7E3EE32}" dt="2021-09-02T18:44:26.745" v="275" actId="478"/>
          <ac:spMkLst>
            <pc:docMk/>
            <pc:sldMk cId="1992778243" sldId="262"/>
            <ac:spMk id="6" creationId="{4E016B6B-65AB-4A12-B9CA-89F8E8238E25}"/>
          </ac:spMkLst>
        </pc:spChg>
      </pc:sldChg>
      <pc:sldChg chg="modSp mod ord">
        <pc:chgData name="Cynthia Enciso" userId="7915927f-c5cf-4e1f-876d-e79882ad52fa" providerId="ADAL" clId="{80964B45-5A62-435C-B997-1B8EB7E3EE32}" dt="2021-09-02T18:45:13.539" v="277" actId="27636"/>
        <pc:sldMkLst>
          <pc:docMk/>
          <pc:sldMk cId="1394283738" sldId="266"/>
        </pc:sldMkLst>
        <pc:spChg chg="mod">
          <ac:chgData name="Cynthia Enciso" userId="7915927f-c5cf-4e1f-876d-e79882ad52fa" providerId="ADAL" clId="{80964B45-5A62-435C-B997-1B8EB7E3EE32}" dt="2021-09-02T18:45:13.539" v="277" actId="27636"/>
          <ac:spMkLst>
            <pc:docMk/>
            <pc:sldMk cId="1394283738" sldId="266"/>
            <ac:spMk id="3" creationId="{4F7D29E7-19FE-4353-B01C-4B32C361B6EA}"/>
          </ac:spMkLst>
        </pc:spChg>
      </pc:sldChg>
      <pc:sldChg chg="addSp modSp mod">
        <pc:chgData name="Cynthia Enciso" userId="7915927f-c5cf-4e1f-876d-e79882ad52fa" providerId="ADAL" clId="{80964B45-5A62-435C-B997-1B8EB7E3EE32}" dt="2021-09-02T21:58:08.666" v="314" actId="14100"/>
        <pc:sldMkLst>
          <pc:docMk/>
          <pc:sldMk cId="4149792305" sldId="314"/>
        </pc:sldMkLst>
        <pc:spChg chg="add mod">
          <ac:chgData name="Cynthia Enciso" userId="7915927f-c5cf-4e1f-876d-e79882ad52fa" providerId="ADAL" clId="{80964B45-5A62-435C-B997-1B8EB7E3EE32}" dt="2021-09-02T18:45:28.381" v="278" actId="1076"/>
          <ac:spMkLst>
            <pc:docMk/>
            <pc:sldMk cId="4149792305" sldId="314"/>
            <ac:spMk id="5" creationId="{8931F564-06A1-4E2E-B437-12398D4C5A3B}"/>
          </ac:spMkLst>
        </pc:spChg>
        <pc:spChg chg="add mod">
          <ac:chgData name="Cynthia Enciso" userId="7915927f-c5cf-4e1f-876d-e79882ad52fa" providerId="ADAL" clId="{80964B45-5A62-435C-B997-1B8EB7E3EE32}" dt="2021-07-22T22:00:56.182" v="82" actId="1076"/>
          <ac:spMkLst>
            <pc:docMk/>
            <pc:sldMk cId="4149792305" sldId="314"/>
            <ac:spMk id="6" creationId="{C77BACF8-9234-4A33-97C9-AC6205E19B6A}"/>
          </ac:spMkLst>
        </pc:spChg>
        <pc:spChg chg="add mod">
          <ac:chgData name="Cynthia Enciso" userId="7915927f-c5cf-4e1f-876d-e79882ad52fa" providerId="ADAL" clId="{80964B45-5A62-435C-B997-1B8EB7E3EE32}" dt="2021-09-02T21:58:08.666" v="314" actId="14100"/>
          <ac:spMkLst>
            <pc:docMk/>
            <pc:sldMk cId="4149792305" sldId="314"/>
            <ac:spMk id="7" creationId="{C0326DC1-3F87-4AE2-A3D6-FC7CE24B13E3}"/>
          </ac:spMkLst>
        </pc:spChg>
      </pc:sldChg>
    </pc:docChg>
  </pc:docChgLst>
  <pc:docChgLst>
    <pc:chgData name="Cynthia Enciso" userId="7915927f-c5cf-4e1f-876d-e79882ad52fa" providerId="ADAL" clId="{3C249DBA-54E3-4B8C-995E-9C3F25534765}"/>
    <pc:docChg chg="delSld">
      <pc:chgData name="Cynthia Enciso" userId="7915927f-c5cf-4e1f-876d-e79882ad52fa" providerId="ADAL" clId="{3C249DBA-54E3-4B8C-995E-9C3F25534765}" dt="2021-04-08T19:57:05.412" v="0" actId="47"/>
      <pc:docMkLst>
        <pc:docMk/>
      </pc:docMkLst>
      <pc:sldChg chg="del">
        <pc:chgData name="Cynthia Enciso" userId="7915927f-c5cf-4e1f-876d-e79882ad52fa" providerId="ADAL" clId="{3C249DBA-54E3-4B8C-995E-9C3F25534765}" dt="2021-04-08T19:57:05.412" v="0" actId="47"/>
        <pc:sldMkLst>
          <pc:docMk/>
          <pc:sldMk cId="1287501265" sldId="264"/>
        </pc:sldMkLst>
      </pc:sldChg>
    </pc:docChg>
  </pc:docChgLst>
  <pc:docChgLst>
    <pc:chgData name="Cynthia Enciso" userId="7915927f-c5cf-4e1f-876d-e79882ad52fa" providerId="ADAL" clId="{089F6BBA-018F-4F16-B1B3-4E6530E625EF}"/>
    <pc:docChg chg="custSel delSld modSld sldOrd">
      <pc:chgData name="Cynthia Enciso" userId="7915927f-c5cf-4e1f-876d-e79882ad52fa" providerId="ADAL" clId="{089F6BBA-018F-4F16-B1B3-4E6530E625EF}" dt="2021-05-27T22:15:31.095" v="68" actId="478"/>
      <pc:docMkLst>
        <pc:docMk/>
      </pc:docMkLst>
      <pc:sldChg chg="ord">
        <pc:chgData name="Cynthia Enciso" userId="7915927f-c5cf-4e1f-876d-e79882ad52fa" providerId="ADAL" clId="{089F6BBA-018F-4F16-B1B3-4E6530E625EF}" dt="2021-05-27T20:59:44.500" v="66"/>
        <pc:sldMkLst>
          <pc:docMk/>
          <pc:sldMk cId="4104249248" sldId="260"/>
        </pc:sldMkLst>
      </pc:sldChg>
      <pc:sldChg chg="del">
        <pc:chgData name="Cynthia Enciso" userId="7915927f-c5cf-4e1f-876d-e79882ad52fa" providerId="ADAL" clId="{089F6BBA-018F-4F16-B1B3-4E6530E625EF}" dt="2021-05-27T20:22:56.093" v="2" actId="47"/>
        <pc:sldMkLst>
          <pc:docMk/>
          <pc:sldMk cId="1793348218" sldId="263"/>
        </pc:sldMkLst>
      </pc:sldChg>
      <pc:sldChg chg="addSp delSp modSp mod">
        <pc:chgData name="Cynthia Enciso" userId="7915927f-c5cf-4e1f-876d-e79882ad52fa" providerId="ADAL" clId="{089F6BBA-018F-4F16-B1B3-4E6530E625EF}" dt="2021-05-27T22:15:31.095" v="68" actId="478"/>
        <pc:sldMkLst>
          <pc:docMk/>
          <pc:sldMk cId="3645312431" sldId="268"/>
        </pc:sldMkLst>
        <pc:spChg chg="add del mod">
          <ac:chgData name="Cynthia Enciso" userId="7915927f-c5cf-4e1f-876d-e79882ad52fa" providerId="ADAL" clId="{089F6BBA-018F-4F16-B1B3-4E6530E625EF}" dt="2021-05-27T22:15:31.095" v="68" actId="478"/>
          <ac:spMkLst>
            <pc:docMk/>
            <pc:sldMk cId="3645312431" sldId="268"/>
            <ac:spMk id="5" creationId="{23C5B85B-0F50-4610-9AC8-4D956242CC80}"/>
          </ac:spMkLst>
        </pc:spChg>
      </pc:sldChg>
      <pc:sldChg chg="addSp delSp modSp mod">
        <pc:chgData name="Cynthia Enciso" userId="7915927f-c5cf-4e1f-876d-e79882ad52fa" providerId="ADAL" clId="{089F6BBA-018F-4F16-B1B3-4E6530E625EF}" dt="2021-05-27T22:15:22.444" v="67" actId="478"/>
        <pc:sldMkLst>
          <pc:docMk/>
          <pc:sldMk cId="4149792305" sldId="314"/>
        </pc:sldMkLst>
        <pc:spChg chg="add del mod">
          <ac:chgData name="Cynthia Enciso" userId="7915927f-c5cf-4e1f-876d-e79882ad52fa" providerId="ADAL" clId="{089F6BBA-018F-4F16-B1B3-4E6530E625EF}" dt="2021-05-27T22:15:22.444" v="67" actId="478"/>
          <ac:spMkLst>
            <pc:docMk/>
            <pc:sldMk cId="4149792305" sldId="314"/>
            <ac:spMk id="5" creationId="{E24669E0-FE7A-4C61-A646-95CD26AB28E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8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ulma.io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etuikit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6D0C-1BD1-44AD-B37F-226771B4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Selectors: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DDC58-F486-4356-AEAF-A310DBDA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elements with matching attributes…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C03E9-5527-4AC5-B6D2-0166A596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D89C8C-6FC8-41C2-AFF8-666A6651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753259"/>
              </p:ext>
            </p:extLst>
          </p:nvPr>
        </p:nvGraphicFramePr>
        <p:xfrm>
          <a:off x="1238865" y="2299009"/>
          <a:ext cx="6636774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468">
                  <a:extLst>
                    <a:ext uri="{9D8B030D-6E8A-4147-A177-3AD203B41FA5}">
                      <a16:colId xmlns:a16="http://schemas.microsoft.com/office/drawing/2014/main" val="2609031368"/>
                    </a:ext>
                  </a:extLst>
                </a:gridCol>
                <a:gridCol w="5277306">
                  <a:extLst>
                    <a:ext uri="{9D8B030D-6E8A-4147-A177-3AD203B41FA5}">
                      <a16:colId xmlns:a16="http://schemas.microsoft.com/office/drawing/2014/main" val="10475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with the “x”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the attribute x has the value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[x~=y]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the attribute x’s value contains the phrase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[x|=y]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the attribute x’s value is a hyphen-separated list starting with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2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[x^=y]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elements where the attribute x’s value is a string starting with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4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[x$=y]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the attribute x’s value is a string ending with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1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[x*=y]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elements where the attribute x’s value is a string containing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9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9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5E9E-333B-4435-8A6A-FFA5ECBE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Selectors: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7064-F66C-409C-A798-4376E778A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/>
          <a:lstStyle/>
          <a:p>
            <a:r>
              <a:rPr lang="en-US" dirty="0"/>
              <a:t>CSS Selectors that are applied dynamically…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more!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95B4F-7579-4A03-B952-5E9BA181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18612-0D62-4E7C-BFB3-7B0157E2B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91156"/>
              </p:ext>
            </p:extLst>
          </p:nvPr>
        </p:nvGraphicFramePr>
        <p:xfrm>
          <a:off x="693174" y="2477161"/>
          <a:ext cx="7332253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2609031368"/>
                    </a:ext>
                  </a:extLst>
                </a:gridCol>
                <a:gridCol w="6057173">
                  <a:extLst>
                    <a:ext uri="{9D8B030D-6E8A-4147-A177-3AD203B41FA5}">
                      <a16:colId xmlns:a16="http://schemas.microsoft.com/office/drawing/2014/main" val="10475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the “active” &lt;x&gt; element (last clicked-on)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x:hover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the &lt;x&gt; element you are currently hovering 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a:link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all unvisited 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1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a:visited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all visited 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9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x:checked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 checkbox, radio button, or dropdown option currently selected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all elements without a “required”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2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all elements with a “required”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45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77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do we say style sheets “cascade”?</a:t>
            </a:r>
          </a:p>
          <a:p>
            <a:pPr lvl="1"/>
            <a:r>
              <a:rPr lang="en-US" dirty="0"/>
              <a:t>If multiple CSS selectors apply to a single element, they will all apply their properties.</a:t>
            </a:r>
          </a:p>
          <a:p>
            <a:pPr lvl="1"/>
            <a:r>
              <a:rPr lang="en-US" dirty="0"/>
              <a:t>p { color: green; }</a:t>
            </a:r>
            <a:br>
              <a:rPr lang="en-US" dirty="0"/>
            </a:br>
            <a:r>
              <a:rPr lang="en-US" dirty="0"/>
              <a:t>.test { font-family: monospaced;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&lt;p class=“test”&gt;This is a test!&lt;/p&gt;</a:t>
            </a:r>
          </a:p>
          <a:p>
            <a:pPr lvl="1"/>
            <a:endParaRPr lang="en-US" dirty="0"/>
          </a:p>
          <a:p>
            <a:r>
              <a:rPr lang="en-US" dirty="0"/>
              <a:t>What about when two properties conflict?</a:t>
            </a:r>
          </a:p>
          <a:p>
            <a:pPr lvl="1"/>
            <a:r>
              <a:rPr lang="en-US" dirty="0"/>
              <a:t>p { color: green; }</a:t>
            </a:r>
            <a:br>
              <a:rPr lang="en-US" dirty="0"/>
            </a:br>
            <a:r>
              <a:rPr lang="en-US" dirty="0"/>
              <a:t>.test { color: red; }</a:t>
            </a:r>
          </a:p>
          <a:p>
            <a:pPr lvl="1"/>
            <a:r>
              <a:rPr lang="en-US" dirty="0"/>
              <a:t>The most specific selector wins…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Resources and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Modern websites generally use some form of CSS Framework or leverage an external library or tool to achieve a consistent look to their websites without needing to provide their own complex CSS.</a:t>
            </a:r>
          </a:p>
          <a:p>
            <a:r>
              <a:rPr lang="en-US" dirty="0"/>
              <a:t>Information about some common CSS frameworks and tools can be found below: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https://getbootstrap.com/</a:t>
            </a:r>
            <a:endParaRPr lang="en-US" dirty="0"/>
          </a:p>
          <a:p>
            <a:r>
              <a:rPr lang="en-US" dirty="0">
                <a:hlinkClick r:id="rId3"/>
              </a:rPr>
              <a:t>https://bulma.io/</a:t>
            </a:r>
            <a:endParaRPr lang="en-US" dirty="0"/>
          </a:p>
          <a:p>
            <a:r>
              <a:rPr lang="en-US" dirty="0">
                <a:hlinkClick r:id="rId4"/>
              </a:rPr>
              <a:t>https://getuikit.com/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1F564-06A1-4E2E-B437-12398D4C5A3B}"/>
              </a:ext>
            </a:extLst>
          </p:cNvPr>
          <p:cNvSpPr txBox="1"/>
          <p:nvPr/>
        </p:nvSpPr>
        <p:spPr>
          <a:xfrm>
            <a:off x="-2605088" y="1976746"/>
            <a:ext cx="239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https://dev.to/devmount/8-games-to-learn-css-the-fun-way-4e0f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BACF8-9234-4A33-97C9-AC6205E19B6A}"/>
              </a:ext>
            </a:extLst>
          </p:cNvPr>
          <p:cNvSpPr txBox="1"/>
          <p:nvPr/>
        </p:nvSpPr>
        <p:spPr>
          <a:xfrm>
            <a:off x="-2314575" y="3238499"/>
            <a:ext cx="1809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https://ishadeed.com/article/learn-css-positioning/#intro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26DC1-3F87-4AE2-A3D6-FC7CE24B13E3}"/>
              </a:ext>
            </a:extLst>
          </p:cNvPr>
          <p:cNvSpPr txBox="1"/>
          <p:nvPr/>
        </p:nvSpPr>
        <p:spPr>
          <a:xfrm>
            <a:off x="-2505074" y="5376554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into flexbox and </a:t>
            </a:r>
            <a:r>
              <a:rPr lang="en-US" dirty="0" err="1"/>
              <a:t>css</a:t>
            </a:r>
            <a:r>
              <a:rPr lang="en-US" dirty="0"/>
              <a:t> grid</a:t>
            </a:r>
          </a:p>
        </p:txBody>
      </p:sp>
    </p:spTree>
    <p:extLst>
      <p:ext uri="{BB962C8B-B14F-4D97-AF65-F5344CB8AC3E}">
        <p14:creationId xmlns:p14="http://schemas.microsoft.com/office/powerpoint/2010/main" val="414979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Programming Languages allow you to comment your code, to leave notes for yourself or other developers.</a:t>
            </a:r>
          </a:p>
          <a:p>
            <a:r>
              <a:rPr lang="en-US" dirty="0"/>
              <a:t>Code Comments are ignored by the compiler/environment which reads the code.</a:t>
            </a:r>
          </a:p>
          <a:p>
            <a:r>
              <a:rPr lang="en-US" dirty="0"/>
              <a:t>Single-Line vs Multi-Line Comments</a:t>
            </a:r>
          </a:p>
          <a:p>
            <a:pPr lvl="1"/>
            <a:r>
              <a:rPr lang="en-US" dirty="0"/>
              <a:t>HTML: Only Multi-Line Comments</a:t>
            </a:r>
          </a:p>
          <a:p>
            <a:pPr lvl="2"/>
            <a:r>
              <a:rPr lang="en-US" dirty="0"/>
              <a:t>&lt;!--HTML has unique syntax for comments --&gt;</a:t>
            </a:r>
          </a:p>
          <a:p>
            <a:pPr lvl="1"/>
            <a:r>
              <a:rPr lang="en-US" dirty="0"/>
              <a:t>CSS: Only Multi-Line Comments</a:t>
            </a:r>
          </a:p>
          <a:p>
            <a:pPr lvl="2"/>
            <a:r>
              <a:rPr lang="en-US" dirty="0"/>
              <a:t>/* This syntax is common among programming languages */</a:t>
            </a:r>
          </a:p>
          <a:p>
            <a:pPr lvl="1"/>
            <a:r>
              <a:rPr lang="en-US" dirty="0"/>
              <a:t>JavaScript &amp; Java:</a:t>
            </a:r>
          </a:p>
          <a:p>
            <a:pPr lvl="2"/>
            <a:r>
              <a:rPr lang="en-US" dirty="0"/>
              <a:t>// for single-line comments</a:t>
            </a:r>
          </a:p>
          <a:p>
            <a:pPr lvl="2"/>
            <a:r>
              <a:rPr lang="en-US" dirty="0"/>
              <a:t>/* multi-line comment */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language that utilizes “key-value-pairs” to describe how elements in a markup language should be rendered.</a:t>
            </a:r>
          </a:p>
          <a:p>
            <a:r>
              <a:rPr lang="en-US" b="1" dirty="0"/>
              <a:t>Key</a:t>
            </a:r>
            <a:r>
              <a:rPr lang="en-US" dirty="0"/>
              <a:t> – </a:t>
            </a:r>
            <a:r>
              <a:rPr lang="en-US" i="1" u="sng" dirty="0"/>
              <a:t>What</a:t>
            </a:r>
            <a:r>
              <a:rPr lang="en-US" dirty="0"/>
              <a:t> you are specifically altering.</a:t>
            </a:r>
          </a:p>
          <a:p>
            <a:r>
              <a:rPr lang="en-US" b="1" dirty="0"/>
              <a:t>Value</a:t>
            </a:r>
            <a:r>
              <a:rPr lang="en-US" dirty="0"/>
              <a:t> – </a:t>
            </a:r>
            <a:r>
              <a:rPr lang="en-US" i="1" u="sng" dirty="0"/>
              <a:t>How</a:t>
            </a:r>
            <a:r>
              <a:rPr lang="en-US" dirty="0"/>
              <a:t> you want it to be altered.</a:t>
            </a:r>
          </a:p>
          <a:p>
            <a:r>
              <a:rPr lang="en-US" dirty="0"/>
              <a:t>Key value pairs are denoted as follows:</a:t>
            </a:r>
          </a:p>
          <a:p>
            <a:pPr lvl="1"/>
            <a:r>
              <a:rPr lang="en-US" dirty="0"/>
              <a:t>Key: Value</a:t>
            </a:r>
          </a:p>
          <a:p>
            <a:r>
              <a:rPr lang="en-US" dirty="0"/>
              <a:t>Ex:</a:t>
            </a:r>
          </a:p>
          <a:p>
            <a:pPr lvl="1"/>
            <a:r>
              <a:rPr lang="en-US" dirty="0"/>
              <a:t>Background-color: blue;</a:t>
            </a:r>
          </a:p>
          <a:p>
            <a:pPr lvl="1"/>
            <a:r>
              <a:rPr lang="en-US" dirty="0"/>
              <a:t>Font-size: 12pt;</a:t>
            </a:r>
          </a:p>
          <a:p>
            <a:pPr lvl="1"/>
            <a:r>
              <a:rPr lang="en-US" dirty="0"/>
              <a:t>Font-family: 'Times New Roman', Times, serif;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6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Inline</a:t>
            </a:r>
            <a:r>
              <a:rPr lang="en-US" dirty="0"/>
              <a:t>: Using the ‘Style’ Attribute within specific HTML elements.</a:t>
            </a:r>
          </a:p>
          <a:p>
            <a:pPr lvl="1"/>
            <a:r>
              <a:rPr lang="en-US" dirty="0"/>
              <a:t>Pros: The most specific and the easiest to control.</a:t>
            </a:r>
          </a:p>
          <a:p>
            <a:pPr lvl="1"/>
            <a:r>
              <a:rPr lang="en-US" dirty="0"/>
              <a:t>Cons: Cumbersome and hard to read.</a:t>
            </a:r>
          </a:p>
          <a:p>
            <a:r>
              <a:rPr lang="en-US" b="1" dirty="0"/>
              <a:t>Internal</a:t>
            </a:r>
            <a:r>
              <a:rPr lang="en-US" dirty="0"/>
              <a:t>: Specifying all CSS within a ‘Style’ element in the ‘Head’ element of an HTML page</a:t>
            </a:r>
          </a:p>
          <a:p>
            <a:pPr lvl="1"/>
            <a:r>
              <a:rPr lang="en-US" dirty="0"/>
              <a:t>Pros: Easier to read and organize.</a:t>
            </a:r>
          </a:p>
          <a:p>
            <a:pPr lvl="1"/>
            <a:r>
              <a:rPr lang="en-US" dirty="0"/>
              <a:t>Cons: Hard to keep consistent among multiple webpages.</a:t>
            </a:r>
          </a:p>
          <a:p>
            <a:r>
              <a:rPr lang="en-US" b="1" dirty="0"/>
              <a:t>External</a:t>
            </a:r>
            <a:r>
              <a:rPr lang="en-US" dirty="0"/>
              <a:t>: Specifying all CSS within a </a:t>
            </a:r>
            <a:r>
              <a:rPr lang="en-US" dirty="0" err="1"/>
              <a:t>css</a:t>
            </a:r>
            <a:r>
              <a:rPr lang="en-US" dirty="0"/>
              <a:t> file and referencing it in the ‘Head’ element of an HTML page</a:t>
            </a:r>
          </a:p>
          <a:p>
            <a:pPr lvl="1"/>
            <a:r>
              <a:rPr lang="en-US" dirty="0"/>
              <a:t>Pros: Promotes code reuse and easier management.</a:t>
            </a:r>
          </a:p>
          <a:p>
            <a:pPr lvl="1"/>
            <a:r>
              <a:rPr lang="en-US" dirty="0"/>
              <a:t>Cons: If resources are not available, or pathing is incorrect, all styles are lost.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1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D8E0-0B36-4448-8288-4B7E79DD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Selectors: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4661-3FD5-411D-9949-2B980D48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/>
          <a:lstStyle/>
          <a:p>
            <a:r>
              <a:rPr lang="en-US" dirty="0"/>
              <a:t>CSS selectors “select” which elements to apply styling 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941FA-D943-4F16-AABC-CAC8E9F4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85CDE2-C8C4-4B2F-A620-831920559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59253"/>
              </p:ext>
            </p:extLst>
          </p:nvPr>
        </p:nvGraphicFramePr>
        <p:xfrm>
          <a:off x="833284" y="2655312"/>
          <a:ext cx="747743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668">
                  <a:extLst>
                    <a:ext uri="{9D8B030D-6E8A-4147-A177-3AD203B41FA5}">
                      <a16:colId xmlns:a16="http://schemas.microsoft.com/office/drawing/2014/main" val="2609031368"/>
                    </a:ext>
                  </a:extLst>
                </a:gridCol>
                <a:gridCol w="5945763">
                  <a:extLst>
                    <a:ext uri="{9D8B030D-6E8A-4147-A177-3AD203B41FA5}">
                      <a16:colId xmlns:a16="http://schemas.microsoft.com/office/drawing/2014/main" val="10475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&lt;x&gt;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class=“x”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element with the id=“x”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2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x,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&lt;x&gt; and &lt;y&gt;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4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nested in an &lt;x&gt;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1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where &lt;x&gt; is the immediate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9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x+y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immediately after a sibling &lt;x&gt;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x~y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after a sibling &lt;x&gt;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158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24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A356-CA23-4F5A-B0A8-484FD0B6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vs. Absolute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1B69A-E12E-402C-B154-48DB86FEB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Relative measurements define size in relation to some other fixed point</a:t>
            </a:r>
          </a:p>
          <a:p>
            <a:pPr lvl="1"/>
            <a:r>
              <a:rPr lang="en-US" dirty="0"/>
              <a:t>Can adjust in </a:t>
            </a:r>
            <a:r>
              <a:rPr lang="en-US" i="1" dirty="0"/>
              <a:t>absolute</a:t>
            </a:r>
            <a:r>
              <a:rPr lang="en-US" dirty="0"/>
              <a:t> size if their reference point changes</a:t>
            </a:r>
          </a:p>
          <a:p>
            <a:r>
              <a:rPr lang="en-US" dirty="0"/>
              <a:t>Absolute measurements are always the same.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Pixels are relative to the viewing device.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04FB1-4A8A-4A7E-AC8B-A9286B88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5FDAA2-4870-4790-A3B6-65EE4BE18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63630"/>
              </p:ext>
            </p:extLst>
          </p:nvPr>
        </p:nvGraphicFramePr>
        <p:xfrm>
          <a:off x="1524000" y="3800987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277703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0055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Absolute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0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1em = current font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px</a:t>
                      </a:r>
                      <a:r>
                        <a:rPr lang="en-US" dirty="0"/>
                        <a:t> = pixels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2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(percent of boundary)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= inches (96px)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6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1vh = 1% of window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pt</a:t>
                      </a:r>
                      <a:r>
                        <a:rPr lang="en-US" dirty="0"/>
                        <a:t> = points (1/72 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8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1vw = 1% of window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 = picas (12pt)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5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13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Box Model: every HTML element exists in a “box”.</a:t>
            </a:r>
          </a:p>
          <a:p>
            <a:pPr lvl="1"/>
            <a:r>
              <a:rPr lang="en-US" dirty="0"/>
              <a:t>Boxes have margins that separate them from other boxes</a:t>
            </a:r>
          </a:p>
          <a:p>
            <a:pPr lvl="1"/>
            <a:r>
              <a:rPr lang="en-US" dirty="0"/>
              <a:t>Boxes have a border around their internal contents</a:t>
            </a:r>
          </a:p>
          <a:p>
            <a:pPr lvl="1"/>
            <a:r>
              <a:rPr lang="en-US" dirty="0"/>
              <a:t>Boxes have a padding that separates the content from the border</a:t>
            </a:r>
          </a:p>
          <a:p>
            <a:r>
              <a:rPr lang="en-US" dirty="0"/>
              <a:t>All box measurements can be changed to move content around within boxes</a:t>
            </a:r>
          </a:p>
          <a:p>
            <a:r>
              <a:rPr lang="en-US" dirty="0"/>
              <a:t>&lt;div&gt; and &lt;span&gt; elements arrange boxes on a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8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8FF8-7D5E-4380-A0FD-6DC2A088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1BC3B33E-FCF5-41A4-B8F4-C536FE1CD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3" y="1395302"/>
            <a:ext cx="6901573" cy="49684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CD094-7D22-4372-A9B2-2948ABC4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3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623C-2B73-4773-9BFC-46C3AAD4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D29E7-19FE-4353-B01C-4B32C361B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CSS properties are assigned a weight based on how specific their selectors are:</a:t>
            </a:r>
          </a:p>
          <a:p>
            <a:pPr lvl="1"/>
            <a:r>
              <a:rPr lang="en-US" dirty="0"/>
              <a:t>Elements: 1pt</a:t>
            </a:r>
          </a:p>
          <a:p>
            <a:pPr lvl="1"/>
            <a:r>
              <a:rPr lang="en-US" dirty="0"/>
              <a:t>Classes: 10pts</a:t>
            </a:r>
          </a:p>
          <a:p>
            <a:pPr lvl="1"/>
            <a:r>
              <a:rPr lang="en-US" dirty="0"/>
              <a:t>IDs: 100pts</a:t>
            </a:r>
          </a:p>
          <a:p>
            <a:pPr lvl="1"/>
            <a:r>
              <a:rPr lang="en-US" dirty="0"/>
              <a:t>If the property is in the style attribute (in-line styling): 1000pts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p { … }        : 1pt</a:t>
            </a:r>
            <a:br>
              <a:rPr lang="en-US" dirty="0"/>
            </a:br>
            <a:r>
              <a:rPr lang="en-US" dirty="0"/>
              <a:t>.test { … }   : 10pts</a:t>
            </a:r>
            <a:br>
              <a:rPr lang="en-US" dirty="0"/>
            </a:br>
            <a:r>
              <a:rPr lang="en-US" dirty="0" err="1"/>
              <a:t>p.test</a:t>
            </a:r>
            <a:r>
              <a:rPr lang="en-US" dirty="0"/>
              <a:t> { … } : 11pts</a:t>
            </a:r>
            <a:br>
              <a:rPr lang="en-US" dirty="0"/>
            </a:br>
            <a:r>
              <a:rPr lang="en-US" dirty="0"/>
              <a:t>&lt;p style=“…”&gt; : 1000pts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Almost all overlaps can be resolved in this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29167-E08C-49D4-BC3A-E935221F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8373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3147</TotalTime>
  <Words>1057</Words>
  <Application>Microsoft Office PowerPoint</Application>
  <PresentationFormat>On-screen Show (4:3)</PresentationFormat>
  <Paragraphs>169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2_Custom Design</vt:lpstr>
      <vt:lpstr>Cascading Style Sheets</vt:lpstr>
      <vt:lpstr>Code Comments</vt:lpstr>
      <vt:lpstr>What is CSS?</vt:lpstr>
      <vt:lpstr>Types of Style Sheets</vt:lpstr>
      <vt:lpstr>CSS Selectors: Elements</vt:lpstr>
      <vt:lpstr>Relative vs. Absolute Measurements</vt:lpstr>
      <vt:lpstr>The Box Model</vt:lpstr>
      <vt:lpstr>The Box Model (cont…)</vt:lpstr>
      <vt:lpstr>CSS Specificity</vt:lpstr>
      <vt:lpstr>CSS Selectors: Attributes</vt:lpstr>
      <vt:lpstr>CSS Selectors: Interactive</vt:lpstr>
      <vt:lpstr>Cascading Styles</vt:lpstr>
      <vt:lpstr>CSS Resources and Frameworks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30</cp:revision>
  <cp:lastPrinted>2016-06-20T20:58:50Z</cp:lastPrinted>
  <dcterms:created xsi:type="dcterms:W3CDTF">2016-11-09T18:19:08Z</dcterms:created>
  <dcterms:modified xsi:type="dcterms:W3CDTF">2021-09-02T21:58:24Z</dcterms:modified>
</cp:coreProperties>
</file>