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5"/>
  </p:notesMasterIdLst>
  <p:sldIdLst>
    <p:sldId id="256" r:id="rId5"/>
    <p:sldId id="257" r:id="rId6"/>
    <p:sldId id="281" r:id="rId7"/>
    <p:sldId id="309" r:id="rId8"/>
    <p:sldId id="282" r:id="rId9"/>
    <p:sldId id="316" r:id="rId10"/>
    <p:sldId id="317" r:id="rId11"/>
    <p:sldId id="287" r:id="rId12"/>
    <p:sldId id="310" r:id="rId13"/>
    <p:sldId id="314" r:id="rId14"/>
    <p:sldId id="315" r:id="rId15"/>
    <p:sldId id="308" r:id="rId16"/>
    <p:sldId id="292" r:id="rId17"/>
    <p:sldId id="319" r:id="rId18"/>
    <p:sldId id="320" r:id="rId19"/>
    <p:sldId id="318" r:id="rId20"/>
    <p:sldId id="294" r:id="rId21"/>
    <p:sldId id="313" r:id="rId22"/>
    <p:sldId id="312" r:id="rId23"/>
    <p:sldId id="27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20F5B-EF36-4080-A51D-317DA15142FA}" v="103" dt="2022-06-16T08:40:24.095"/>
    <p1510:client id="{5AAFCB72-90F1-F3EC-BD60-3D2A262C1048}" v="56" dt="2022-06-16T16:35:07.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1192" autoAdjust="0"/>
  </p:normalViewPr>
  <p:slideViewPr>
    <p:cSldViewPr snapToGrid="0">
      <p:cViewPr varScale="1">
        <p:scale>
          <a:sx n="73" d="100"/>
          <a:sy n="73" d="100"/>
        </p:scale>
        <p:origin x="1216"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9.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769007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82726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96524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8377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80632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45764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78954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spcBef>
                <a:spcPts val="0"/>
              </a:spcBef>
              <a:spcAft>
                <a:spcPts val="0"/>
              </a:spcAft>
              <a:buFont typeface="Arial" panose="020B0604020202020204" pitchFamily="34" charset="0"/>
              <a:buChar char="•"/>
            </a:pPr>
            <a:endParaRPr lang="en-US" b="1" dirty="0"/>
          </a:p>
        </p:txBody>
      </p:sp>
    </p:spTree>
    <p:extLst>
      <p:ext uri="{BB962C8B-B14F-4D97-AF65-F5344CB8AC3E}">
        <p14:creationId xmlns:p14="http://schemas.microsoft.com/office/powerpoint/2010/main" val="8231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Font typeface="Arial" panose="020B0604020202020204" pitchFamily="34" charset="0"/>
              <a:buNone/>
            </a:pPr>
            <a:endParaRPr lang="en-US" b="1" dirty="0"/>
          </a:p>
        </p:txBody>
      </p:sp>
    </p:spTree>
    <p:extLst>
      <p:ext uri="{BB962C8B-B14F-4D97-AF65-F5344CB8AC3E}">
        <p14:creationId xmlns:p14="http://schemas.microsoft.com/office/powerpoint/2010/main" val="3683811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404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endParaRPr b="1" dirty="0"/>
          </a:p>
        </p:txBody>
      </p:sp>
    </p:spTree>
    <p:extLst>
      <p:ext uri="{BB962C8B-B14F-4D97-AF65-F5344CB8AC3E}">
        <p14:creationId xmlns:p14="http://schemas.microsoft.com/office/powerpoint/2010/main" val="3761439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endParaRPr b="1" dirty="0"/>
          </a:p>
        </p:txBody>
      </p:sp>
    </p:spTree>
    <p:extLst>
      <p:ext uri="{BB962C8B-B14F-4D97-AF65-F5344CB8AC3E}">
        <p14:creationId xmlns:p14="http://schemas.microsoft.com/office/powerpoint/2010/main" val="25456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4715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3723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12046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72149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997385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393034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dirty="0"/>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 name="Picture Placeholder 3">
            <a:extLst>
              <a:ext uri="{FF2B5EF4-FFF2-40B4-BE49-F238E27FC236}">
                <a16:creationId xmlns:a16="http://schemas.microsoft.com/office/drawing/2014/main" id="{6C5A610E-6324-4C28-9F4D-98C43BE8E1AA}"/>
              </a:ext>
            </a:extLst>
          </p:cNvPr>
          <p:cNvSpPr>
            <a:spLocks noGrp="1"/>
          </p:cNvSpPr>
          <p:nvPr>
            <p:ph type="pic" sz="quarter" idx="13"/>
          </p:nvPr>
        </p:nvSpPr>
        <p:spPr>
          <a:xfrm>
            <a:off x="4335552" y="1151118"/>
            <a:ext cx="4495740" cy="3420882"/>
          </a:xfrm>
        </p:spPr>
        <p:txBody>
          <a:bodyPr/>
          <a:lstStyle/>
          <a:p>
            <a:endParaRPr lang="en-GB" dirty="0"/>
          </a:p>
        </p:txBody>
      </p:sp>
    </p:spTree>
    <p:extLst>
      <p:ext uri="{BB962C8B-B14F-4D97-AF65-F5344CB8AC3E}">
        <p14:creationId xmlns:p14="http://schemas.microsoft.com/office/powerpoint/2010/main" val="2357197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file:///C:\Users\markm\OneDrive\Desktop\Dissertation%20Folder\10.1109\ACCESS.2019.2916648"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GB" sz="3200" b="1" dirty="0">
                <a:latin typeface="Raleway"/>
                <a:ea typeface="Raleway"/>
                <a:cs typeface="Raleway"/>
                <a:sym typeface="Raleway"/>
              </a:rPr>
              <a:t>How can supervised machine learning be used to predict the sales of different vehicle types?</a:t>
            </a:r>
          </a:p>
        </p:txBody>
      </p:sp>
      <p:sp>
        <p:nvSpPr>
          <p:cNvPr id="55" name="Shape 55"/>
          <p:cNvSpPr txBox="1">
            <a:spLocks noGrp="1"/>
          </p:cNvSpPr>
          <p:nvPr>
            <p:ph type="subTitle" idx="1"/>
          </p:nvPr>
        </p:nvSpPr>
        <p:spPr>
          <a:xfrm>
            <a:off x="311700" y="3158215"/>
            <a:ext cx="8520600" cy="212533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2400" b="1" dirty="0">
                <a:latin typeface="Lato"/>
                <a:ea typeface="Lato"/>
                <a:cs typeface="Lato"/>
                <a:sym typeface="Lato"/>
              </a:rPr>
              <a:t>Author</a:t>
            </a:r>
            <a:r>
              <a:rPr lang="en-US" sz="2400" dirty="0">
                <a:latin typeface="Lato"/>
                <a:ea typeface="Lato"/>
                <a:cs typeface="Lato"/>
                <a:sym typeface="Lato"/>
              </a:rPr>
              <a:t> Mark Anthony Micallef </a:t>
            </a:r>
            <a:r>
              <a:rPr lang="en" sz="2400" dirty="0">
                <a:latin typeface="Lato"/>
                <a:ea typeface="Lato"/>
                <a:cs typeface="Lato"/>
                <a:sym typeface="Lato"/>
              </a:rPr>
              <a:t>&amp; </a:t>
            </a:r>
            <a:r>
              <a:rPr lang="en-US" sz="2400" b="1" dirty="0">
                <a:latin typeface="Lato"/>
                <a:ea typeface="Lato"/>
                <a:cs typeface="Lato"/>
                <a:sym typeface="Lato"/>
              </a:rPr>
              <a:t>Mentor </a:t>
            </a:r>
            <a:r>
              <a:rPr lang="en-US" sz="2400" dirty="0">
                <a:latin typeface="Lato"/>
                <a:ea typeface="Lato"/>
                <a:cs typeface="Lato"/>
                <a:sym typeface="Lato"/>
              </a:rPr>
              <a:t>Ivan </a:t>
            </a:r>
            <a:r>
              <a:rPr lang="en-US" sz="2400" dirty="0" err="1">
                <a:latin typeface="Lato"/>
                <a:ea typeface="Lato"/>
                <a:cs typeface="Lato"/>
                <a:sym typeface="Lato"/>
              </a:rPr>
              <a:t>Briffa</a:t>
            </a:r>
            <a:endParaRPr lang="en" sz="2400" dirty="0">
              <a:latin typeface="Lato"/>
              <a:ea typeface="Lato"/>
              <a:cs typeface="Lato"/>
              <a:sym typeface="Lato"/>
            </a:endParaRPr>
          </a:p>
          <a:p>
            <a:pPr marL="0" lvl="0" indent="0">
              <a:spcBef>
                <a:spcPts val="0"/>
              </a:spcBef>
              <a:spcAft>
                <a:spcPts val="0"/>
              </a:spcAft>
              <a:buNone/>
            </a:pPr>
            <a:r>
              <a:rPr lang="en" sz="2000" dirty="0">
                <a:latin typeface="Lato"/>
                <a:ea typeface="Lato"/>
                <a:cs typeface="Lato"/>
                <a:sym typeface="Lato"/>
              </a:rPr>
              <a:t>Institute of Information &amp; Communication Technology</a:t>
            </a:r>
          </a:p>
          <a:p>
            <a:pPr marL="0" lvl="0" indent="0">
              <a:spcBef>
                <a:spcPts val="0"/>
              </a:spcBef>
              <a:spcAft>
                <a:spcPts val="0"/>
              </a:spcAft>
              <a:buNone/>
            </a:pPr>
            <a:r>
              <a:rPr lang="en" sz="2000" dirty="0">
                <a:latin typeface="Lato"/>
                <a:ea typeface="Lato"/>
                <a:cs typeface="Lato"/>
                <a:sym typeface="Lato"/>
              </a:rPr>
              <a:t>MCAST, Paola, Malta</a:t>
            </a:r>
          </a:p>
          <a:p>
            <a:pPr marL="0" lvl="0" indent="0">
              <a:spcBef>
                <a:spcPts val="0"/>
              </a:spcBef>
              <a:spcAft>
                <a:spcPts val="0"/>
              </a:spcAft>
              <a:buNone/>
            </a:pPr>
            <a:endParaRPr lang="en" sz="2400" dirty="0">
              <a:latin typeface="Lato"/>
              <a:ea typeface="Lato"/>
              <a:cs typeface="Lato"/>
              <a:sym typeface="Lato"/>
            </a:endParaRPr>
          </a:p>
        </p:txBody>
      </p:sp>
      <p:cxnSp>
        <p:nvCxnSpPr>
          <p:cNvPr id="4" name="Straight Connector 3">
            <a:extLst>
              <a:ext uri="{FF2B5EF4-FFF2-40B4-BE49-F238E27FC236}">
                <a16:creationId xmlns:a16="http://schemas.microsoft.com/office/drawing/2014/main" id="{36CC284B-5107-E745-9630-DD6C2A410927}"/>
              </a:ext>
            </a:extLst>
          </p:cNvPr>
          <p:cNvCxnSpPr/>
          <p:nvPr/>
        </p:nvCxnSpPr>
        <p:spPr>
          <a:xfrm>
            <a:off x="119270" y="2794483"/>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 name="Picture 7" descr="Shape&#10;&#10;Description automatically generated with medium confidence">
            <a:extLst>
              <a:ext uri="{FF2B5EF4-FFF2-40B4-BE49-F238E27FC236}">
                <a16:creationId xmlns:a16="http://schemas.microsoft.com/office/drawing/2014/main" id="{B8E9EC66-EE26-4981-8CB8-3FF197B22AAE}"/>
              </a:ext>
            </a:extLst>
          </p:cNvPr>
          <p:cNvPicPr>
            <a:picLocks noChangeAspect="1"/>
          </p:cNvPicPr>
          <p:nvPr/>
        </p:nvPicPr>
        <p:blipFill>
          <a:blip r:embed="rId3"/>
          <a:stretch>
            <a:fillRect/>
          </a:stretch>
        </p:blipFill>
        <p:spPr>
          <a:xfrm>
            <a:off x="6382381" y="4102874"/>
            <a:ext cx="2449919" cy="856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 Regression Code &amp; Metrics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3" name="Picture 42" descr="Text&#10;&#10;Description automatically generated">
            <a:extLst>
              <a:ext uri="{FF2B5EF4-FFF2-40B4-BE49-F238E27FC236}">
                <a16:creationId xmlns:a16="http://schemas.microsoft.com/office/drawing/2014/main" id="{D6F933B4-30E9-37BC-9265-1E1688A1AECF}"/>
              </a:ext>
            </a:extLst>
          </p:cNvPr>
          <p:cNvPicPr>
            <a:picLocks noChangeAspect="1"/>
          </p:cNvPicPr>
          <p:nvPr/>
        </p:nvPicPr>
        <p:blipFill rotWithShape="1">
          <a:blip r:embed="rId3"/>
          <a:srcRect b="49422"/>
          <a:stretch/>
        </p:blipFill>
        <p:spPr bwMode="auto">
          <a:xfrm>
            <a:off x="112892" y="1079369"/>
            <a:ext cx="2987359" cy="2898661"/>
          </a:xfrm>
          <a:prstGeom prst="rect">
            <a:avLst/>
          </a:prstGeom>
          <a:ln>
            <a:noFill/>
          </a:ln>
          <a:extLst>
            <a:ext uri="{53640926-AAD7-44D8-BBD7-CCE9431645EC}">
              <a14:shadowObscured xmlns:a14="http://schemas.microsoft.com/office/drawing/2010/main"/>
            </a:ext>
          </a:extLst>
        </p:spPr>
      </p:pic>
      <p:pic>
        <p:nvPicPr>
          <p:cNvPr id="44" name="Picture 43" descr="Text&#10;&#10;Description automatically generated">
            <a:extLst>
              <a:ext uri="{FF2B5EF4-FFF2-40B4-BE49-F238E27FC236}">
                <a16:creationId xmlns:a16="http://schemas.microsoft.com/office/drawing/2014/main" id="{096C164A-6B99-567F-EF01-4FBF97974C73}"/>
              </a:ext>
            </a:extLst>
          </p:cNvPr>
          <p:cNvPicPr>
            <a:picLocks noChangeAspect="1"/>
          </p:cNvPicPr>
          <p:nvPr/>
        </p:nvPicPr>
        <p:blipFill rotWithShape="1">
          <a:blip r:embed="rId3"/>
          <a:srcRect t="50210"/>
          <a:stretch/>
        </p:blipFill>
        <p:spPr bwMode="auto">
          <a:xfrm>
            <a:off x="5948909" y="1155781"/>
            <a:ext cx="3145520" cy="2898661"/>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86238753-DECD-8F46-10F2-5B27B8643B66}"/>
              </a:ext>
            </a:extLst>
          </p:cNvPr>
          <p:cNvPicPr>
            <a:picLocks noChangeAspect="1"/>
          </p:cNvPicPr>
          <p:nvPr/>
        </p:nvPicPr>
        <p:blipFill rotWithShape="1">
          <a:blip r:embed="rId4"/>
          <a:srcRect b="21314"/>
          <a:stretch/>
        </p:blipFill>
        <p:spPr>
          <a:xfrm>
            <a:off x="3336130" y="1431882"/>
            <a:ext cx="2327328" cy="3202952"/>
          </a:xfrm>
          <a:prstGeom prst="rect">
            <a:avLst/>
          </a:prstGeom>
        </p:spPr>
      </p:pic>
      <p:sp>
        <p:nvSpPr>
          <p:cNvPr id="15" name="TextBox 14">
            <a:extLst>
              <a:ext uri="{FF2B5EF4-FFF2-40B4-BE49-F238E27FC236}">
                <a16:creationId xmlns:a16="http://schemas.microsoft.com/office/drawing/2014/main" id="{C6BF708E-B986-9154-2EC3-D16729046DE4}"/>
              </a:ext>
            </a:extLst>
          </p:cNvPr>
          <p:cNvSpPr txBox="1"/>
          <p:nvPr/>
        </p:nvSpPr>
        <p:spPr>
          <a:xfrm>
            <a:off x="492423" y="4054442"/>
            <a:ext cx="2228295" cy="307777"/>
          </a:xfrm>
          <a:prstGeom prst="rect">
            <a:avLst/>
          </a:prstGeom>
          <a:noFill/>
        </p:spPr>
        <p:txBody>
          <a:bodyPr wrap="square" rtlCol="0">
            <a:spAutoFit/>
          </a:bodyPr>
          <a:lstStyle/>
          <a:p>
            <a:pPr algn="ctr"/>
            <a:r>
              <a:rPr lang="en-GB" dirty="0"/>
              <a:t>Simple Linear Regression</a:t>
            </a:r>
          </a:p>
        </p:txBody>
      </p:sp>
      <p:sp>
        <p:nvSpPr>
          <p:cNvPr id="45" name="TextBox 44">
            <a:extLst>
              <a:ext uri="{FF2B5EF4-FFF2-40B4-BE49-F238E27FC236}">
                <a16:creationId xmlns:a16="http://schemas.microsoft.com/office/drawing/2014/main" id="{D6331D80-A68C-5E86-A726-A30A718F4768}"/>
              </a:ext>
            </a:extLst>
          </p:cNvPr>
          <p:cNvSpPr txBox="1"/>
          <p:nvPr/>
        </p:nvSpPr>
        <p:spPr>
          <a:xfrm>
            <a:off x="6407522" y="4054442"/>
            <a:ext cx="2228295" cy="307777"/>
          </a:xfrm>
          <a:prstGeom prst="rect">
            <a:avLst/>
          </a:prstGeom>
          <a:noFill/>
        </p:spPr>
        <p:txBody>
          <a:bodyPr wrap="square" rtlCol="0">
            <a:spAutoFit/>
          </a:bodyPr>
          <a:lstStyle/>
          <a:p>
            <a:pPr algn="ctr"/>
            <a:r>
              <a:rPr lang="en-GB" dirty="0"/>
              <a:t>Polynomial Regression</a:t>
            </a:r>
          </a:p>
        </p:txBody>
      </p:sp>
      <p:sp>
        <p:nvSpPr>
          <p:cNvPr id="46" name="TextBox 45">
            <a:extLst>
              <a:ext uri="{FF2B5EF4-FFF2-40B4-BE49-F238E27FC236}">
                <a16:creationId xmlns:a16="http://schemas.microsoft.com/office/drawing/2014/main" id="{54CAB8B1-1023-FC15-AFE6-118A22FF07EE}"/>
              </a:ext>
            </a:extLst>
          </p:cNvPr>
          <p:cNvSpPr txBox="1"/>
          <p:nvPr/>
        </p:nvSpPr>
        <p:spPr>
          <a:xfrm>
            <a:off x="3385647" y="4649603"/>
            <a:ext cx="2228295" cy="307777"/>
          </a:xfrm>
          <a:prstGeom prst="rect">
            <a:avLst/>
          </a:prstGeom>
          <a:noFill/>
        </p:spPr>
        <p:txBody>
          <a:bodyPr wrap="square" rtlCol="0">
            <a:spAutoFit/>
          </a:bodyPr>
          <a:lstStyle/>
          <a:p>
            <a:pPr algn="ctr"/>
            <a:r>
              <a:rPr lang="en-GB" dirty="0"/>
              <a:t>Metrics Generated</a:t>
            </a:r>
          </a:p>
        </p:txBody>
      </p:sp>
    </p:spTree>
    <p:extLst>
      <p:ext uri="{BB962C8B-B14F-4D97-AF65-F5344CB8AC3E}">
        <p14:creationId xmlns:p14="http://schemas.microsoft.com/office/powerpoint/2010/main" val="244695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00593" y="88946"/>
            <a:ext cx="8520600" cy="5727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 Agglomerative Clustering Code and Results </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0ED9B3-9D06-46B3-BB7F-8663B5F523A2}"/>
              </a:ext>
            </a:extLst>
          </p:cNvPr>
          <p:cNvSpPr txBox="1"/>
          <p:nvPr/>
        </p:nvSpPr>
        <p:spPr>
          <a:xfrm>
            <a:off x="451903" y="4140545"/>
            <a:ext cx="2228295" cy="523220"/>
          </a:xfrm>
          <a:prstGeom prst="rect">
            <a:avLst/>
          </a:prstGeom>
          <a:noFill/>
        </p:spPr>
        <p:txBody>
          <a:bodyPr wrap="square" rtlCol="0">
            <a:spAutoFit/>
          </a:bodyPr>
          <a:lstStyle/>
          <a:p>
            <a:pPr algn="ctr"/>
            <a:r>
              <a:rPr lang="en-GB" dirty="0"/>
              <a:t>Agglomerative Clustering Code</a:t>
            </a:r>
          </a:p>
        </p:txBody>
      </p:sp>
      <p:sp>
        <p:nvSpPr>
          <p:cNvPr id="13" name="TextBox 12">
            <a:extLst>
              <a:ext uri="{FF2B5EF4-FFF2-40B4-BE49-F238E27FC236}">
                <a16:creationId xmlns:a16="http://schemas.microsoft.com/office/drawing/2014/main" id="{1D4E1644-E640-DFBC-C635-B167C3BC1E76}"/>
              </a:ext>
            </a:extLst>
          </p:cNvPr>
          <p:cNvSpPr txBox="1"/>
          <p:nvPr/>
        </p:nvSpPr>
        <p:spPr>
          <a:xfrm>
            <a:off x="6295941" y="4130548"/>
            <a:ext cx="2228295" cy="523220"/>
          </a:xfrm>
          <a:prstGeom prst="rect">
            <a:avLst/>
          </a:prstGeom>
          <a:noFill/>
        </p:spPr>
        <p:txBody>
          <a:bodyPr wrap="square" rtlCol="0">
            <a:spAutoFit/>
          </a:bodyPr>
          <a:lstStyle/>
          <a:p>
            <a:pPr algn="ctr"/>
            <a:r>
              <a:rPr lang="en-GB" dirty="0"/>
              <a:t>Scatter plot of the Agglomerative clustering</a:t>
            </a:r>
          </a:p>
        </p:txBody>
      </p:sp>
      <p:pic>
        <p:nvPicPr>
          <p:cNvPr id="9" name="Picture 8">
            <a:extLst>
              <a:ext uri="{FF2B5EF4-FFF2-40B4-BE49-F238E27FC236}">
                <a16:creationId xmlns:a16="http://schemas.microsoft.com/office/drawing/2014/main" id="{FD5C8264-13ED-7730-595E-F38EBE4D3659}"/>
              </a:ext>
            </a:extLst>
          </p:cNvPr>
          <p:cNvPicPr>
            <a:picLocks noChangeAspect="1"/>
          </p:cNvPicPr>
          <p:nvPr/>
        </p:nvPicPr>
        <p:blipFill rotWithShape="1">
          <a:blip r:embed="rId3"/>
          <a:srcRect l="1672" t="744"/>
          <a:stretch/>
        </p:blipFill>
        <p:spPr>
          <a:xfrm>
            <a:off x="5889039" y="1112874"/>
            <a:ext cx="2932154" cy="2797368"/>
          </a:xfrm>
          <a:prstGeom prst="rect">
            <a:avLst/>
          </a:prstGeom>
        </p:spPr>
      </p:pic>
      <p:pic>
        <p:nvPicPr>
          <p:cNvPr id="11" name="Picture 10">
            <a:extLst>
              <a:ext uri="{FF2B5EF4-FFF2-40B4-BE49-F238E27FC236}">
                <a16:creationId xmlns:a16="http://schemas.microsoft.com/office/drawing/2014/main" id="{AE9C536F-19D3-F05E-B697-6E774D95B16F}"/>
              </a:ext>
            </a:extLst>
          </p:cNvPr>
          <p:cNvPicPr>
            <a:picLocks noChangeAspect="1"/>
          </p:cNvPicPr>
          <p:nvPr/>
        </p:nvPicPr>
        <p:blipFill>
          <a:blip r:embed="rId4"/>
          <a:stretch>
            <a:fillRect/>
          </a:stretch>
        </p:blipFill>
        <p:spPr>
          <a:xfrm>
            <a:off x="124668" y="1136562"/>
            <a:ext cx="3130295" cy="2843254"/>
          </a:xfrm>
          <a:prstGeom prst="rect">
            <a:avLst/>
          </a:prstGeom>
        </p:spPr>
      </p:pic>
      <p:pic>
        <p:nvPicPr>
          <p:cNvPr id="3" name="Picture 2">
            <a:extLst>
              <a:ext uri="{FF2B5EF4-FFF2-40B4-BE49-F238E27FC236}">
                <a16:creationId xmlns:a16="http://schemas.microsoft.com/office/drawing/2014/main" id="{3B35B2C5-6023-219E-040C-5BEACA584469}"/>
              </a:ext>
            </a:extLst>
          </p:cNvPr>
          <p:cNvPicPr>
            <a:picLocks noChangeAspect="1"/>
          </p:cNvPicPr>
          <p:nvPr/>
        </p:nvPicPr>
        <p:blipFill>
          <a:blip r:embed="rId5"/>
          <a:stretch>
            <a:fillRect/>
          </a:stretch>
        </p:blipFill>
        <p:spPr>
          <a:xfrm>
            <a:off x="3405321" y="2327523"/>
            <a:ext cx="2347105" cy="2016397"/>
          </a:xfrm>
          <a:prstGeom prst="rect">
            <a:avLst/>
          </a:prstGeom>
        </p:spPr>
      </p:pic>
      <p:sp>
        <p:nvSpPr>
          <p:cNvPr id="10" name="TextBox 9">
            <a:extLst>
              <a:ext uri="{FF2B5EF4-FFF2-40B4-BE49-F238E27FC236}">
                <a16:creationId xmlns:a16="http://schemas.microsoft.com/office/drawing/2014/main" id="{31C43395-BDD1-0A55-8081-6D141C0F604E}"/>
              </a:ext>
            </a:extLst>
          </p:cNvPr>
          <p:cNvSpPr txBox="1"/>
          <p:nvPr/>
        </p:nvSpPr>
        <p:spPr>
          <a:xfrm>
            <a:off x="3524131" y="4343920"/>
            <a:ext cx="2228295" cy="523220"/>
          </a:xfrm>
          <a:prstGeom prst="rect">
            <a:avLst/>
          </a:prstGeom>
          <a:noFill/>
        </p:spPr>
        <p:txBody>
          <a:bodyPr wrap="square" rtlCol="0">
            <a:spAutoFit/>
          </a:bodyPr>
          <a:lstStyle/>
          <a:p>
            <a:pPr algn="ctr"/>
            <a:r>
              <a:rPr lang="en-GB" dirty="0"/>
              <a:t>Agglomerative Clustering Cluster Labels</a:t>
            </a:r>
          </a:p>
        </p:txBody>
      </p:sp>
    </p:spTree>
    <p:extLst>
      <p:ext uri="{BB962C8B-B14F-4D97-AF65-F5344CB8AC3E}">
        <p14:creationId xmlns:p14="http://schemas.microsoft.com/office/powerpoint/2010/main" val="2530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Prototype demonstration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152475"/>
            <a:ext cx="3746494" cy="3416400"/>
          </a:xfrm>
        </p:spPr>
        <p:txBody>
          <a:bodyPr/>
          <a:lstStyle/>
          <a:p>
            <a:pPr algn="just"/>
            <a:endParaRPr lang="en-GB" sz="1400" dirty="0"/>
          </a:p>
          <a:p>
            <a:pPr algn="just"/>
            <a:endParaRPr lang="en-GB" sz="1400" dirty="0"/>
          </a:p>
          <a:p>
            <a:pPr algn="just"/>
            <a:r>
              <a:rPr lang="en-GB" sz="1400" dirty="0"/>
              <a:t>On the right hand side of the screen, the metrics shown were from the third iteration of the third model (60:40 train/test split). </a:t>
            </a:r>
          </a:p>
          <a:p>
            <a:pPr algn="just"/>
            <a:endParaRPr lang="en-GB" sz="1400" dirty="0"/>
          </a:p>
          <a:p>
            <a:pPr algn="just"/>
            <a:r>
              <a:rPr lang="en-GB" sz="1400" dirty="0"/>
              <a:t>This specific iteration achieved the some of the highest r</a:t>
            </a:r>
            <a:r>
              <a:rPr lang="en-GB" sz="1400" baseline="30000" dirty="0"/>
              <a:t>2 </a:t>
            </a:r>
            <a:r>
              <a:rPr lang="en-GB" sz="1400" dirty="0"/>
              <a:t>score and lowest MSE and RMSE when compared to other model and iterations.</a:t>
            </a:r>
          </a:p>
          <a:p>
            <a:pPr algn="just"/>
            <a:endParaRPr lang="en-GB" sz="14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355DF7E-2DBE-B1D2-AE79-77E45E5800ED}"/>
              </a:ext>
            </a:extLst>
          </p:cNvPr>
          <p:cNvPicPr>
            <a:picLocks noChangeAspect="1"/>
          </p:cNvPicPr>
          <p:nvPr/>
        </p:nvPicPr>
        <p:blipFill>
          <a:blip r:embed="rId3"/>
          <a:stretch>
            <a:fillRect/>
          </a:stretch>
        </p:blipFill>
        <p:spPr>
          <a:xfrm>
            <a:off x="4336370" y="1152475"/>
            <a:ext cx="4287252" cy="3880757"/>
          </a:xfrm>
          <a:prstGeom prst="rect">
            <a:avLst/>
          </a:prstGeom>
        </p:spPr>
      </p:pic>
    </p:spTree>
    <p:extLst>
      <p:ext uri="{BB962C8B-B14F-4D97-AF65-F5344CB8AC3E}">
        <p14:creationId xmlns:p14="http://schemas.microsoft.com/office/powerpoint/2010/main" val="28519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pPr marL="114300" indent="0" algn="just">
              <a:buNone/>
            </a:pPr>
            <a:r>
              <a:rPr lang="en-GB" sz="1200" b="0" i="0" dirty="0">
                <a:solidFill>
                  <a:schemeClr val="tx1"/>
                </a:solidFill>
                <a:effectLst/>
                <a:latin typeface="+mn-lt"/>
              </a:rPr>
              <a:t>In this section, the metrics obtained from the simple and polynomial regression in the experiment conducted are explained in detail discussing what each of the metrics represent. These metrics mentioned include the r² score, mean squared error (MSE) and the root mean squared error (RMSE). </a:t>
            </a:r>
            <a:endParaRPr lang="en-GB" sz="1200" dirty="0">
              <a:solidFill>
                <a:schemeClr val="tx1"/>
              </a:solidFill>
              <a:latin typeface="+mn-lt"/>
            </a:endParaRPr>
          </a:p>
          <a:p>
            <a:pPr marL="114300" indent="0" algn="just">
              <a:buNone/>
            </a:pPr>
            <a:endParaRPr lang="en-GB" sz="1200" b="0" i="0" dirty="0">
              <a:solidFill>
                <a:schemeClr val="tx1"/>
              </a:solidFill>
              <a:effectLst/>
              <a:latin typeface="+mn-lt"/>
            </a:endParaRPr>
          </a:p>
          <a:p>
            <a:pPr marL="114300" indent="0" algn="just">
              <a:buNone/>
            </a:pPr>
            <a:r>
              <a:rPr lang="en-GB" sz="1200" b="1" i="0" dirty="0">
                <a:solidFill>
                  <a:schemeClr val="tx1"/>
                </a:solidFill>
                <a:effectLst/>
                <a:latin typeface="+mn-lt"/>
              </a:rPr>
              <a:t>r² score </a:t>
            </a:r>
            <a:r>
              <a:rPr lang="en-GB" sz="1200" b="0" i="0" dirty="0">
                <a:solidFill>
                  <a:schemeClr val="tx1"/>
                </a:solidFill>
                <a:effectLst/>
                <a:latin typeface="+mn-lt"/>
              </a:rPr>
              <a:t>– The r</a:t>
            </a:r>
            <a:r>
              <a:rPr lang="en-GB" sz="1200" b="0" i="0" baseline="30000" dirty="0">
                <a:solidFill>
                  <a:schemeClr val="tx1"/>
                </a:solidFill>
                <a:effectLst/>
                <a:latin typeface="+mn-lt"/>
              </a:rPr>
              <a:t>2</a:t>
            </a:r>
            <a:r>
              <a:rPr lang="en-GB" sz="1200" b="0" i="0" dirty="0">
                <a:solidFill>
                  <a:schemeClr val="tx1"/>
                </a:solidFill>
                <a:effectLst/>
                <a:latin typeface="+mn-lt"/>
              </a:rPr>
              <a:t> score explains the percentage response variation in the target variable. This meant if an r</a:t>
            </a:r>
            <a:r>
              <a:rPr lang="en-GB" sz="1200" b="0" i="0" baseline="30000" dirty="0">
                <a:solidFill>
                  <a:schemeClr val="tx1"/>
                </a:solidFill>
                <a:effectLst/>
                <a:latin typeface="+mn-lt"/>
              </a:rPr>
              <a:t>2</a:t>
            </a:r>
            <a:r>
              <a:rPr lang="en-GB" sz="1200" b="0" i="0" dirty="0">
                <a:solidFill>
                  <a:schemeClr val="tx1"/>
                </a:solidFill>
                <a:effectLst/>
                <a:latin typeface="+mn-lt"/>
              </a:rPr>
              <a:t> score of 0.89645 was achieved in the RouteBus target variable, the model would represent 89.645% of the variation in the RouteBus target variables</a:t>
            </a:r>
          </a:p>
          <a:p>
            <a:pPr marL="114300" indent="0" algn="just">
              <a:buNone/>
            </a:pPr>
            <a:endParaRPr lang="en-GB" sz="1200" b="0" i="0" dirty="0">
              <a:solidFill>
                <a:schemeClr val="tx1"/>
              </a:solidFill>
              <a:effectLst/>
              <a:latin typeface="+mn-lt"/>
            </a:endParaRPr>
          </a:p>
          <a:p>
            <a:pPr marL="114300" indent="0" algn="just">
              <a:buNone/>
            </a:pPr>
            <a:r>
              <a:rPr lang="en-GB" sz="1200" b="1" i="0" dirty="0">
                <a:solidFill>
                  <a:schemeClr val="tx1"/>
                </a:solidFill>
                <a:effectLst/>
                <a:latin typeface="+mn-lt"/>
              </a:rPr>
              <a:t>Mean Squared Error (MSE) </a:t>
            </a:r>
            <a:r>
              <a:rPr lang="en-GB" sz="1200" b="0" i="0" dirty="0">
                <a:solidFill>
                  <a:schemeClr val="tx1"/>
                </a:solidFill>
                <a:effectLst/>
                <a:latin typeface="+mn-lt"/>
              </a:rPr>
              <a:t>– The MSE measures that amount of error in statistical models. It assess the average squared difference between the observed and predicted values. When a model has no error, the MSE equals zero. As the model error increases, its value increases. The mean squared error is also known as the mean squared deviation (MSD)</a:t>
            </a:r>
          </a:p>
          <a:p>
            <a:pPr marL="114300" indent="0" algn="just">
              <a:buNone/>
            </a:pPr>
            <a:endParaRPr lang="en-GB" sz="1200" b="0" i="0" dirty="0">
              <a:solidFill>
                <a:schemeClr val="tx1"/>
              </a:solidFill>
              <a:effectLst/>
              <a:latin typeface="+mn-lt"/>
            </a:endParaRPr>
          </a:p>
          <a:p>
            <a:pPr marL="114300" indent="0">
              <a:buNone/>
            </a:pPr>
            <a:r>
              <a:rPr lang="en-GB" sz="1200" b="1" i="0" dirty="0">
                <a:solidFill>
                  <a:schemeClr val="tx1"/>
                </a:solidFill>
                <a:effectLst/>
                <a:latin typeface="+mn-lt"/>
              </a:rPr>
              <a:t>Root Mean Squared Error (RMSE) </a:t>
            </a:r>
            <a:r>
              <a:rPr lang="en-GB" sz="1200" b="0" i="0" dirty="0">
                <a:solidFill>
                  <a:schemeClr val="tx1"/>
                </a:solidFill>
                <a:effectLst/>
                <a:latin typeface="+mn-lt"/>
              </a:rPr>
              <a:t>– The RMSE is the standard deviation of the residuals (prediction errors). Residuals are a measure of how far from the regression line data points are; RMSE is a measure of how spread out the residuals are. In other words, it tells you how concentrated the data is around the line of best fit. </a:t>
            </a:r>
            <a:br>
              <a:rPr lang="en-GB" sz="1200" dirty="0">
                <a:solidFill>
                  <a:schemeClr val="tx1"/>
                </a:solidFill>
                <a:latin typeface="+mn-lt"/>
              </a:rPr>
            </a:br>
            <a:endParaRPr lang="en-GB" sz="1200" dirty="0">
              <a:solidFill>
                <a:schemeClr val="tx1"/>
              </a:solidFill>
              <a:latin typeface="+mn-lt"/>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66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Test Cases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pPr marL="114300" indent="0" algn="just">
              <a:buNone/>
            </a:pPr>
            <a:r>
              <a:rPr lang="en-GB" sz="1200" dirty="0">
                <a:solidFill>
                  <a:schemeClr val="tx1"/>
                </a:solidFill>
                <a:latin typeface="+mn-lt"/>
              </a:rPr>
              <a:t>In this experiment, three models were generated with three iterations each, each model contained different configurations mainly the train/test split was different for each model and a different random state for each iteration. In this section, the results obtained in each iteration of each model were observed and discussed.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665059-66FD-AACC-C8F3-E9DDD9669715}"/>
              </a:ext>
            </a:extLst>
          </p:cNvPr>
          <p:cNvPicPr>
            <a:picLocks noChangeAspect="1"/>
          </p:cNvPicPr>
          <p:nvPr/>
        </p:nvPicPr>
        <p:blipFill>
          <a:blip r:embed="rId3"/>
          <a:stretch>
            <a:fillRect/>
          </a:stretch>
        </p:blipFill>
        <p:spPr>
          <a:xfrm>
            <a:off x="99143" y="2810785"/>
            <a:ext cx="4599464" cy="1533545"/>
          </a:xfrm>
          <a:prstGeom prst="rect">
            <a:avLst/>
          </a:prstGeom>
        </p:spPr>
      </p:pic>
      <p:pic>
        <p:nvPicPr>
          <p:cNvPr id="11" name="Picture 10" descr="Chart, line chart&#10;&#10;Description automatically generated">
            <a:extLst>
              <a:ext uri="{FF2B5EF4-FFF2-40B4-BE49-F238E27FC236}">
                <a16:creationId xmlns:a16="http://schemas.microsoft.com/office/drawing/2014/main" id="{1669ED67-0AD1-2A7F-76ED-242F954ADC2B}"/>
              </a:ext>
            </a:extLst>
          </p:cNvPr>
          <p:cNvPicPr>
            <a:picLocks noChangeAspect="1"/>
          </p:cNvPicPr>
          <p:nvPr/>
        </p:nvPicPr>
        <p:blipFill>
          <a:blip r:embed="rId4"/>
          <a:stretch>
            <a:fillRect/>
          </a:stretch>
        </p:blipFill>
        <p:spPr>
          <a:xfrm>
            <a:off x="4698607" y="2475676"/>
            <a:ext cx="4346250" cy="1958449"/>
          </a:xfrm>
          <a:prstGeom prst="rect">
            <a:avLst/>
          </a:prstGeom>
        </p:spPr>
      </p:pic>
      <p:sp>
        <p:nvSpPr>
          <p:cNvPr id="10" name="TextBox 9">
            <a:extLst>
              <a:ext uri="{FF2B5EF4-FFF2-40B4-BE49-F238E27FC236}">
                <a16:creationId xmlns:a16="http://schemas.microsoft.com/office/drawing/2014/main" id="{2DF203B2-106B-7DAF-765E-14BE55DE9265}"/>
              </a:ext>
            </a:extLst>
          </p:cNvPr>
          <p:cNvSpPr txBox="1"/>
          <p:nvPr/>
        </p:nvSpPr>
        <p:spPr>
          <a:xfrm>
            <a:off x="5253612" y="4519991"/>
            <a:ext cx="3236240" cy="400110"/>
          </a:xfrm>
          <a:prstGeom prst="rect">
            <a:avLst/>
          </a:prstGeom>
          <a:noFill/>
        </p:spPr>
        <p:txBody>
          <a:bodyPr wrap="square" rtlCol="0">
            <a:spAutoFit/>
          </a:bodyPr>
          <a:lstStyle/>
          <a:p>
            <a:pPr algn="ctr"/>
            <a:r>
              <a:rPr lang="en-GB" sz="1000" dirty="0">
                <a:latin typeface="+mn-lt"/>
              </a:rPr>
              <a:t>Scatter Plot of the Agricultural target variable with an r</a:t>
            </a:r>
            <a:r>
              <a:rPr lang="en-GB" sz="1000" baseline="30000" dirty="0">
                <a:latin typeface="+mn-lt"/>
              </a:rPr>
              <a:t>2</a:t>
            </a:r>
            <a:r>
              <a:rPr lang="en-GB" sz="1000" dirty="0">
                <a:latin typeface="+mn-lt"/>
              </a:rPr>
              <a:t> score of </a:t>
            </a:r>
            <a:r>
              <a:rPr lang="en-GB" sz="1000" dirty="0">
                <a:effectLst/>
                <a:latin typeface="+mn-lt"/>
                <a:ea typeface="Calibri" panose="020F0502020204030204" pitchFamily="34" charset="0"/>
                <a:cs typeface="Times New Roman" panose="02020603050405020304" pitchFamily="18" charset="0"/>
              </a:rPr>
              <a:t>99.42996025536305%</a:t>
            </a:r>
            <a:endParaRPr lang="en-GB" sz="1000" dirty="0">
              <a:latin typeface="+mn-lt"/>
            </a:endParaRPr>
          </a:p>
        </p:txBody>
      </p:sp>
      <p:sp>
        <p:nvSpPr>
          <p:cNvPr id="13" name="TextBox 12">
            <a:extLst>
              <a:ext uri="{FF2B5EF4-FFF2-40B4-BE49-F238E27FC236}">
                <a16:creationId xmlns:a16="http://schemas.microsoft.com/office/drawing/2014/main" id="{25F47926-F53B-AF79-7D9B-6DB326CB433E}"/>
              </a:ext>
            </a:extLst>
          </p:cNvPr>
          <p:cNvSpPr txBox="1"/>
          <p:nvPr/>
        </p:nvSpPr>
        <p:spPr>
          <a:xfrm>
            <a:off x="654148" y="4519991"/>
            <a:ext cx="3236240" cy="415498"/>
          </a:xfrm>
          <a:prstGeom prst="rect">
            <a:avLst/>
          </a:prstGeom>
          <a:noFill/>
        </p:spPr>
        <p:txBody>
          <a:bodyPr wrap="square" rtlCol="0">
            <a:spAutoFit/>
          </a:bodyPr>
          <a:lstStyle/>
          <a:p>
            <a:pPr algn="ctr"/>
            <a:r>
              <a:rPr lang="en-GB" sz="1000" dirty="0">
                <a:latin typeface="+mn-lt"/>
              </a:rPr>
              <a:t>r</a:t>
            </a:r>
            <a:r>
              <a:rPr lang="en-GB" sz="1000" baseline="30000" dirty="0">
                <a:latin typeface="+mn-lt"/>
              </a:rPr>
              <a:t>2</a:t>
            </a:r>
            <a:r>
              <a:rPr lang="en-GB" sz="1000" dirty="0">
                <a:latin typeface="+mn-lt"/>
              </a:rPr>
              <a:t> scores obtained showing the improvement from one algorithm to another</a:t>
            </a:r>
            <a:r>
              <a:rPr lang="en-GB" sz="1050" dirty="0">
                <a:latin typeface="+mn-lt"/>
              </a:rPr>
              <a:t>.</a:t>
            </a:r>
          </a:p>
        </p:txBody>
      </p:sp>
    </p:spTree>
    <p:extLst>
      <p:ext uri="{BB962C8B-B14F-4D97-AF65-F5344CB8AC3E}">
        <p14:creationId xmlns:p14="http://schemas.microsoft.com/office/powerpoint/2010/main" val="116037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The average results of each model</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p:txBody>
          <a:bodyPr/>
          <a:lstStyle/>
          <a:p>
            <a:pPr marL="114300" indent="0" algn="just">
              <a:buNone/>
            </a:pPr>
            <a:endParaRPr lang="en-GB" sz="1400" dirty="0">
              <a:solidFill>
                <a:schemeClr val="tx1"/>
              </a:solidFill>
              <a:latin typeface="+mn-lt"/>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78EB170-6081-F487-8868-1BB98228AA07}"/>
              </a:ext>
            </a:extLst>
          </p:cNvPr>
          <p:cNvPicPr>
            <a:picLocks noChangeAspect="1"/>
          </p:cNvPicPr>
          <p:nvPr/>
        </p:nvPicPr>
        <p:blipFill>
          <a:blip r:embed="rId3"/>
          <a:stretch>
            <a:fillRect/>
          </a:stretch>
        </p:blipFill>
        <p:spPr>
          <a:xfrm>
            <a:off x="302588" y="1145818"/>
            <a:ext cx="8529712" cy="3850967"/>
          </a:xfrm>
          <a:prstGeom prst="rect">
            <a:avLst/>
          </a:prstGeom>
        </p:spPr>
      </p:pic>
    </p:spTree>
    <p:extLst>
      <p:ext uri="{BB962C8B-B14F-4D97-AF65-F5344CB8AC3E}">
        <p14:creationId xmlns:p14="http://schemas.microsoft.com/office/powerpoint/2010/main" val="198715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Results – Comparing Results</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ED28A9A0-9A26-4026-9863-DE3B6FA3C929}"/>
              </a:ext>
            </a:extLst>
          </p:cNvPr>
          <p:cNvSpPr>
            <a:spLocks noGrp="1"/>
          </p:cNvSpPr>
          <p:nvPr>
            <p:ph type="body" idx="1"/>
          </p:nvPr>
        </p:nvSpPr>
        <p:spPr>
          <a:xfrm>
            <a:off x="311700" y="1152474"/>
            <a:ext cx="4683352" cy="3884917"/>
          </a:xfrm>
        </p:spPr>
        <p:txBody>
          <a:bodyPr/>
          <a:lstStyle/>
          <a:p>
            <a:pPr marL="114300" indent="0" algn="just">
              <a:buNone/>
            </a:pPr>
            <a:r>
              <a:rPr lang="en-GB" sz="1200" dirty="0"/>
              <a:t>An important part of this study was to compare the results obtained with those of another researcher. The research found was conducted by (CATAL et al., 2019) on benchmarking of regression algorithms and time series analysis techniques for sales forecasting rather than on motor vehicles, this study was based on the fashion industry. A number of algorithms were tested using the Walmart sales data. </a:t>
            </a:r>
          </a:p>
          <a:p>
            <a:pPr marL="114300" indent="0" algn="just">
              <a:buNone/>
            </a:pPr>
            <a:endParaRPr lang="en-GB" sz="1200" dirty="0"/>
          </a:p>
          <a:p>
            <a:pPr marL="114300" indent="0" algn="just">
              <a:buNone/>
            </a:pPr>
            <a:r>
              <a:rPr lang="en-GB" sz="1200" dirty="0"/>
              <a:t>The study was limited to one department within the Walmart store, The r</a:t>
            </a:r>
            <a:r>
              <a:rPr lang="en-GB" sz="1200" baseline="30000" dirty="0"/>
              <a:t>2</a:t>
            </a:r>
            <a:r>
              <a:rPr lang="en-GB" sz="1200" dirty="0"/>
              <a:t> score (referred to as Coefficient of Determination) of the Bayesian, Linear and Boosted Decision Tree regression was over 95%. These results were of one department within the Walmart. When comparing the results of linear regression to the experiment conducted, the average r</a:t>
            </a:r>
            <a:r>
              <a:rPr lang="en-GB" sz="1200" baseline="30000" dirty="0"/>
              <a:t>2</a:t>
            </a:r>
            <a:r>
              <a:rPr lang="en-GB" sz="1200" dirty="0"/>
              <a:t> score of motor vehicles would be approximately 84%. To better compare results, individual target variable scores needed to be set from both experiment such as different types of clothing and the different types of motor vehicles</a:t>
            </a:r>
          </a:p>
          <a:p>
            <a:pPr marL="114300" indent="0" algn="just">
              <a:buNone/>
            </a:pPr>
            <a:endParaRPr lang="en-GB" sz="1200" dirty="0"/>
          </a:p>
          <a:p>
            <a:pPr marL="114300" indent="0">
              <a:buNone/>
            </a:pPr>
            <a:endParaRPr lang="en-GB" sz="12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Chart, bar chart&#10;&#10;Description automatically generated">
            <a:extLst>
              <a:ext uri="{FF2B5EF4-FFF2-40B4-BE49-F238E27FC236}">
                <a16:creationId xmlns:a16="http://schemas.microsoft.com/office/drawing/2014/main" id="{E7584AA8-9BE5-B6D7-5B6C-5F77D7135696}"/>
              </a:ext>
            </a:extLst>
          </p:cNvPr>
          <p:cNvPicPr>
            <a:picLocks noChangeAspect="1"/>
          </p:cNvPicPr>
          <p:nvPr/>
        </p:nvPicPr>
        <p:blipFill>
          <a:blip r:embed="rId3"/>
          <a:stretch>
            <a:fillRect/>
          </a:stretch>
        </p:blipFill>
        <p:spPr>
          <a:xfrm>
            <a:off x="5288622" y="1087070"/>
            <a:ext cx="3462664" cy="2595819"/>
          </a:xfrm>
          <a:prstGeom prst="rect">
            <a:avLst/>
          </a:prstGeom>
        </p:spPr>
      </p:pic>
      <p:pic>
        <p:nvPicPr>
          <p:cNvPr id="8" name="Picture 7">
            <a:extLst>
              <a:ext uri="{FF2B5EF4-FFF2-40B4-BE49-F238E27FC236}">
                <a16:creationId xmlns:a16="http://schemas.microsoft.com/office/drawing/2014/main" id="{59E80032-9E56-93B9-3FE4-58F5E07AD323}"/>
              </a:ext>
            </a:extLst>
          </p:cNvPr>
          <p:cNvPicPr>
            <a:picLocks noChangeAspect="1"/>
          </p:cNvPicPr>
          <p:nvPr/>
        </p:nvPicPr>
        <p:blipFill>
          <a:blip r:embed="rId4"/>
          <a:stretch>
            <a:fillRect/>
          </a:stretch>
        </p:blipFill>
        <p:spPr>
          <a:xfrm>
            <a:off x="4995052" y="3767003"/>
            <a:ext cx="4049805" cy="1270389"/>
          </a:xfrm>
          <a:prstGeom prst="rect">
            <a:avLst/>
          </a:prstGeom>
        </p:spPr>
      </p:pic>
    </p:spTree>
    <p:extLst>
      <p:ext uri="{BB962C8B-B14F-4D97-AF65-F5344CB8AC3E}">
        <p14:creationId xmlns:p14="http://schemas.microsoft.com/office/powerpoint/2010/main" val="220564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Conclusions</a:t>
            </a:r>
            <a:endParaRPr sz="2000" b="1" dirty="0">
              <a:latin typeface="Raleway"/>
              <a:ea typeface="Raleway"/>
              <a:cs typeface="Raleway"/>
              <a:sym typeface="Raleway"/>
            </a:endParaRPr>
          </a:p>
        </p:txBody>
      </p: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1698" y="1152475"/>
            <a:ext cx="8440416" cy="3416400"/>
          </a:xfrm>
        </p:spPr>
        <p:txBody>
          <a:bodyPr/>
          <a:lstStyle/>
          <a:p>
            <a:pPr marL="114300" indent="0" algn="just">
              <a:lnSpc>
                <a:spcPct val="100000"/>
              </a:lnSpc>
              <a:buNone/>
            </a:pPr>
            <a:endParaRPr lang="en-GB" sz="1400" dirty="0">
              <a:latin typeface="+mn-lt"/>
            </a:endParaRPr>
          </a:p>
          <a:p>
            <a:pPr marL="114300" indent="0" algn="just">
              <a:lnSpc>
                <a:spcPct val="100000"/>
              </a:lnSpc>
              <a:buNone/>
            </a:pPr>
            <a:r>
              <a:rPr lang="en-GB" sz="1400" dirty="0">
                <a:latin typeface="+mn-lt"/>
              </a:rPr>
              <a:t>To discover the best appropriate method for each target variable, three algorithms were examined for each target variable. The bulk of the findings from the algorithms examined reveal that simple linear regression is the most suitable. </a:t>
            </a:r>
          </a:p>
          <a:p>
            <a:pPr marL="114300" indent="0" algn="just">
              <a:lnSpc>
                <a:spcPct val="100000"/>
              </a:lnSpc>
              <a:buNone/>
            </a:pPr>
            <a:endParaRPr lang="en-GB" sz="1400" dirty="0">
              <a:latin typeface="+mn-lt"/>
            </a:endParaRPr>
          </a:p>
          <a:p>
            <a:pPr marL="114300" indent="0" algn="just">
              <a:lnSpc>
                <a:spcPct val="100000"/>
              </a:lnSpc>
              <a:buNone/>
            </a:pPr>
            <a:r>
              <a:rPr lang="en-GB" sz="1400" dirty="0">
                <a:latin typeface="+mn-lt"/>
              </a:rPr>
              <a:t>The best results were obtained from the third iteration of the third model, the best average r</a:t>
            </a:r>
            <a:r>
              <a:rPr lang="en-GB" sz="1400" baseline="30000" dirty="0">
                <a:latin typeface="+mn-lt"/>
              </a:rPr>
              <a:t>2</a:t>
            </a:r>
            <a:r>
              <a:rPr lang="en-GB" sz="1400" dirty="0">
                <a:latin typeface="+mn-lt"/>
              </a:rPr>
              <a:t> score was obtained by this iteration. This Iteration obtained an average r</a:t>
            </a:r>
            <a:r>
              <a:rPr lang="en-GB" sz="1400" baseline="30000" dirty="0">
                <a:latin typeface="+mn-lt"/>
              </a:rPr>
              <a:t>2</a:t>
            </a:r>
            <a:r>
              <a:rPr lang="en-GB" sz="1400" dirty="0">
                <a:latin typeface="+mn-lt"/>
              </a:rPr>
              <a:t> score of 0.858551009 (85.855%), the lowest r</a:t>
            </a:r>
            <a:r>
              <a:rPr lang="en-GB" sz="1400" baseline="30000" dirty="0">
                <a:latin typeface="+mn-lt"/>
              </a:rPr>
              <a:t>2</a:t>
            </a:r>
            <a:r>
              <a:rPr lang="en-GB" sz="1400" dirty="0">
                <a:latin typeface="+mn-lt"/>
              </a:rPr>
              <a:t> scores were obtained of the second iteration of the first model and the third iteration of the second model.</a:t>
            </a:r>
          </a:p>
          <a:p>
            <a:pPr marL="114300" indent="0" algn="just">
              <a:lnSpc>
                <a:spcPct val="100000"/>
              </a:lnSpc>
              <a:buNone/>
            </a:pPr>
            <a:endParaRPr lang="en-GB" sz="1400" dirty="0">
              <a:latin typeface="+mn-lt"/>
            </a:endParaRPr>
          </a:p>
          <a:p>
            <a:pPr marL="114300" indent="0" algn="just">
              <a:lnSpc>
                <a:spcPct val="100000"/>
              </a:lnSpc>
              <a:buNone/>
            </a:pPr>
            <a:r>
              <a:rPr lang="en-GB" sz="1400" dirty="0">
                <a:latin typeface="+mn-lt"/>
              </a:rPr>
              <a:t>Another important aspect when considering the best model was the mean squared error (MSE) and the root mean squared error (RMSE). These metrics are better when the results obtained are low, having low values means that the residual error (the distance between the point and the line of best fit).</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6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89254"/>
            <a:ext cx="8520600"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Limitations &amp; Future Recommendations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1700" y="1071154"/>
            <a:ext cx="8430046" cy="4005940"/>
          </a:xfrm>
        </p:spPr>
        <p:txBody>
          <a:bodyPr/>
          <a:lstStyle/>
          <a:p>
            <a:pPr marL="114300" indent="0" algn="just">
              <a:buNone/>
            </a:pPr>
            <a:r>
              <a:rPr lang="en-US" sz="1100" b="1" u="sng" dirty="0"/>
              <a:t>Limitations of the Study</a:t>
            </a:r>
          </a:p>
          <a:p>
            <a:pPr marL="114300" indent="0" algn="just">
              <a:buNone/>
            </a:pPr>
            <a:endParaRPr lang="en-US" sz="1100" b="1" dirty="0"/>
          </a:p>
          <a:p>
            <a:pPr marL="114300" indent="0" algn="just">
              <a:buNone/>
            </a:pPr>
            <a:r>
              <a:rPr lang="en-US" sz="1000" b="1" dirty="0"/>
              <a:t>Time period </a:t>
            </a:r>
            <a:r>
              <a:rPr lang="en-US" sz="1000" dirty="0"/>
              <a:t>– The second limitation was based on the news releases, the data provided was divided into quarters, this meant that each numerical value listed in the dataset was based on three months worth of vehicle sales, given that this time period was provided, a number of factors could have affected a single numerical value. These can include change in laws, benefits on a specific form of transportation as well as a change in registration of a specific vehicle. This meant that a deeper element of research is needed to find the cause and effect of the abnormalities.</a:t>
            </a:r>
          </a:p>
          <a:p>
            <a:pPr marL="114300" indent="0" algn="just">
              <a:buNone/>
            </a:pPr>
            <a:endParaRPr lang="en-US" sz="1000" dirty="0"/>
          </a:p>
          <a:p>
            <a:pPr marL="114300" indent="0" algn="just">
              <a:buNone/>
            </a:pPr>
            <a:endParaRPr lang="en-US" sz="1400" dirty="0"/>
          </a:p>
          <a:p>
            <a:pPr marL="114300" indent="0" algn="just">
              <a:buNone/>
            </a:pPr>
            <a:r>
              <a:rPr lang="en-US" sz="1100" b="1" u="sng" dirty="0"/>
              <a:t>Future Recommendations</a:t>
            </a:r>
          </a:p>
          <a:p>
            <a:pPr marL="114300" indent="0" algn="just">
              <a:buNone/>
            </a:pPr>
            <a:endParaRPr lang="en-US" sz="1400" dirty="0"/>
          </a:p>
          <a:p>
            <a:pPr marL="114300" indent="0" algn="just">
              <a:buNone/>
            </a:pPr>
            <a:r>
              <a:rPr lang="en-US" sz="1000" b="1" dirty="0"/>
              <a:t>Technology Readiness Level (TRL) </a:t>
            </a:r>
            <a:r>
              <a:rPr lang="en-US" sz="1000" dirty="0"/>
              <a:t>– The experiment was tested up to readiness level 3, this meant that the experiment finished the research stage, the next step would be to test this in a real-world environment. This means that going into the development stage of the Technology Readiness Level (TRL), so that eventually the experiment would reach the deployment stage.</a:t>
            </a:r>
          </a:p>
          <a:p>
            <a:pPr marL="114300" indent="0" algn="just">
              <a:buNone/>
            </a:pPr>
            <a:endParaRPr lang="en-GB" sz="1400" dirty="0"/>
          </a:p>
          <a:p>
            <a:pPr marL="114300" indent="0" algn="just">
              <a:buNone/>
            </a:pPr>
            <a:r>
              <a:rPr lang="en-US" sz="1000" b="1" dirty="0"/>
              <a:t>Abnormalities/Spikes in the data </a:t>
            </a:r>
            <a:r>
              <a:rPr lang="en-US" sz="1000" dirty="0"/>
              <a:t>– Throughout the data exploration as well as the data visualization, abnormalities/spikes in the data were discovered. The results of this phenomenon was not discovered through this research, this can be investigated by communicating with the original source supply the information (Transport Malta) to identify the changes that might have been done.</a:t>
            </a:r>
            <a:endParaRPr lang="en-US" sz="1000" b="1" dirty="0"/>
          </a:p>
          <a:p>
            <a:pPr marL="114300" indent="0" algn="just">
              <a:buNone/>
            </a:pPr>
            <a:endParaRPr lang="en-GB" sz="1400" dirty="0"/>
          </a:p>
        </p:txBody>
      </p:sp>
    </p:spTree>
    <p:extLst>
      <p:ext uri="{BB962C8B-B14F-4D97-AF65-F5344CB8AC3E}">
        <p14:creationId xmlns:p14="http://schemas.microsoft.com/office/powerpoint/2010/main" val="2184079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References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CC83A401-804E-4E5B-9630-D373582A7E0B}"/>
              </a:ext>
            </a:extLst>
          </p:cNvPr>
          <p:cNvSpPr>
            <a:spLocks noGrp="1"/>
          </p:cNvSpPr>
          <p:nvPr>
            <p:ph type="body" idx="1"/>
          </p:nvPr>
        </p:nvSpPr>
        <p:spPr>
          <a:xfrm>
            <a:off x="316285" y="1176338"/>
            <a:ext cx="8430046" cy="3344411"/>
          </a:xfrm>
        </p:spPr>
        <p:txBody>
          <a:bodyPr/>
          <a:lstStyle/>
          <a:p>
            <a:r>
              <a:rPr lang="en-US" sz="1600" dirty="0">
                <a:latin typeface="Times New Roman" panose="02020603050405020304" pitchFamily="18" charset="0"/>
                <a:cs typeface="Times New Roman" panose="02020603050405020304" pitchFamily="18" charset="0"/>
              </a:rPr>
              <a:t>Singh, A., Thakur, N. and Sharma, A. (2016). A review of supervised machine learning algorithms. pp.1310–1315.</a:t>
            </a:r>
          </a:p>
          <a:p>
            <a:r>
              <a:rPr lang="en-GB" sz="1600" dirty="0">
                <a:latin typeface="Times New Roman" panose="02020603050405020304" pitchFamily="18" charset="0"/>
                <a:cs typeface="Times New Roman" panose="02020603050405020304" pitchFamily="18" charset="0"/>
              </a:rPr>
              <a:t>CATAL, C., ECE, K., Arslan, B. and </a:t>
            </a:r>
            <a:r>
              <a:rPr lang="en-GB" sz="1600" dirty="0" err="1">
                <a:latin typeface="Times New Roman" panose="02020603050405020304" pitchFamily="18" charset="0"/>
                <a:cs typeface="Times New Roman" panose="02020603050405020304" pitchFamily="18" charset="0"/>
              </a:rPr>
              <a:t>Akbulut</a:t>
            </a:r>
            <a:r>
              <a:rPr lang="en-GB" sz="1600" dirty="0">
                <a:latin typeface="Times New Roman" panose="02020603050405020304" pitchFamily="18" charset="0"/>
                <a:cs typeface="Times New Roman" panose="02020603050405020304" pitchFamily="18" charset="0"/>
              </a:rPr>
              <a:t>, A., 2019. Benchmarking of Regression Algorithms and Time Series Analysis Techniques for Sales Forecasting. Balkan Journal of Electrical and Computer Engineering, pp.20-26.</a:t>
            </a: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Usama, M., Qadir, J., Raza, 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Arif</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Yau</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K.A.,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Elkhatib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Y., Hussain, A. and Al-Fuqaha, A. (2019). Unsupervised machine learning for networking: Techniques, applications and research challenges.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IEEE Access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7, pp.65579–65615. doi:</a:t>
            </a:r>
            <a:r>
              <a:rPr lang="en-US" sz="1600" u="none" strike="noStrike"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10.1109/ACCESS.2019.2916648</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Lopez, C., Tucker, S., Salameh, T. and Tucker, C. (2018). An unsupervised machine learning method for discovering patient clusters based on genetic signatures.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Journal of Biomedical Informatics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85, pp.30–39.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US" sz="600" dirty="0"/>
          </a:p>
        </p:txBody>
      </p:sp>
    </p:spTree>
    <p:extLst>
      <p:ext uri="{BB962C8B-B14F-4D97-AF65-F5344CB8AC3E}">
        <p14:creationId xmlns:p14="http://schemas.microsoft.com/office/powerpoint/2010/main" val="20993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Raleway"/>
                <a:ea typeface="Raleway"/>
                <a:cs typeface="Raleway"/>
                <a:sym typeface="Raleway"/>
              </a:rPr>
              <a:t>Problem Definition</a:t>
            </a:r>
            <a:endParaRPr sz="2000" b="1" dirty="0">
              <a:latin typeface="Raleway"/>
              <a:ea typeface="Raleway"/>
              <a:cs typeface="Raleway"/>
              <a:sym typeface="Raleway"/>
            </a:endParaRPr>
          </a:p>
        </p:txBody>
      </p:sp>
      <p:sp>
        <p:nvSpPr>
          <p:cNvPr id="6" name="Text Placeholder 5">
            <a:extLst>
              <a:ext uri="{FF2B5EF4-FFF2-40B4-BE49-F238E27FC236}">
                <a16:creationId xmlns:a16="http://schemas.microsoft.com/office/drawing/2014/main" id="{0CFF0A6D-295C-456E-8798-17AF125A5864}"/>
              </a:ext>
            </a:extLst>
          </p:cNvPr>
          <p:cNvSpPr>
            <a:spLocks noGrp="1"/>
          </p:cNvSpPr>
          <p:nvPr>
            <p:ph type="body" idx="1"/>
          </p:nvPr>
        </p:nvSpPr>
        <p:spPr/>
        <p:txBody>
          <a:bodyPr/>
          <a:lstStyle/>
          <a:p>
            <a:pPr marL="114300" indent="0" algn="just">
              <a:lnSpc>
                <a:spcPct val="150000"/>
              </a:lnSpc>
              <a:buNone/>
            </a:pPr>
            <a:endParaRPr lang="en-GB" sz="1400" dirty="0"/>
          </a:p>
          <a:p>
            <a:pPr marL="114300" indent="0" algn="just">
              <a:lnSpc>
                <a:spcPct val="150000"/>
              </a:lnSpc>
              <a:buNone/>
            </a:pPr>
            <a:r>
              <a:rPr lang="en-GB" sz="1400" dirty="0"/>
              <a:t>The demand for motor vehicles has increased over they years, this can be observed in the dataset used for this research, from quarter to quarter the total number of motor vehicles are increasing. A literature gap has been discovered when it came to finding information on forecasting vehicle sales in Malta.</a:t>
            </a:r>
          </a:p>
          <a:p>
            <a:pPr marL="114300" indent="0" algn="just">
              <a:lnSpc>
                <a:spcPct val="150000"/>
              </a:lnSpc>
              <a:buNone/>
            </a:pPr>
            <a:endParaRPr lang="en-GB" sz="1400" dirty="0"/>
          </a:p>
          <a:p>
            <a:pPr marL="114300" indent="0" algn="just">
              <a:lnSpc>
                <a:spcPct val="150000"/>
              </a:lnSpc>
              <a:buNone/>
            </a:pPr>
            <a:r>
              <a:rPr lang="en-GB" sz="1400" dirty="0"/>
              <a:t> This study stands to fill the literature gap mentioned on the number of motor vehicles under each category that are sold in Malta, this information would reduce a large number of unnecessary imports which has been found to be directly connected to pollution. </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316E-7EDB-6341-901B-EA548A0F0CE2}"/>
              </a:ext>
            </a:extLst>
          </p:cNvPr>
          <p:cNvSpPr>
            <a:spLocks noGrp="1"/>
          </p:cNvSpPr>
          <p:nvPr>
            <p:ph type="title"/>
          </p:nvPr>
        </p:nvSpPr>
        <p:spPr>
          <a:xfrm>
            <a:off x="311700" y="2150849"/>
            <a:ext cx="8520600" cy="1294715"/>
          </a:xfrm>
        </p:spPr>
        <p:txBody>
          <a:bodyPr/>
          <a:lstStyle/>
          <a:p>
            <a:r>
              <a:rPr lang="en-US" b="1" dirty="0">
                <a:latin typeface="Raleway" panose="020B0604020202020204" charset="0"/>
              </a:rPr>
              <a:t>Thank you</a:t>
            </a:r>
            <a:br>
              <a:rPr lang="en-US" dirty="0"/>
            </a:br>
            <a:br>
              <a:rPr lang="en-US" sz="800" dirty="0"/>
            </a:br>
            <a:r>
              <a:rPr lang="en-US" sz="2000" dirty="0"/>
              <a:t>Mark Anthony Micallef</a:t>
            </a:r>
            <a:endParaRPr lang="en-US" dirty="0"/>
          </a:p>
        </p:txBody>
      </p:sp>
      <p:cxnSp>
        <p:nvCxnSpPr>
          <p:cNvPr id="3" name="Straight Connector 2">
            <a:extLst>
              <a:ext uri="{FF2B5EF4-FFF2-40B4-BE49-F238E27FC236}">
                <a16:creationId xmlns:a16="http://schemas.microsoft.com/office/drawing/2014/main" id="{5E3DAA63-4D00-0147-B9CF-24027D8A2FAF}"/>
              </a:ext>
            </a:extLst>
          </p:cNvPr>
          <p:cNvCxnSpPr/>
          <p:nvPr/>
        </p:nvCxnSpPr>
        <p:spPr>
          <a:xfrm>
            <a:off x="112644" y="2939288"/>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Shape&#10;&#10;Description automatically generated with medium confidence">
            <a:extLst>
              <a:ext uri="{FF2B5EF4-FFF2-40B4-BE49-F238E27FC236}">
                <a16:creationId xmlns:a16="http://schemas.microsoft.com/office/drawing/2014/main" id="{59AEA123-F6BA-4DF5-9223-7478E8C81015}"/>
              </a:ext>
            </a:extLst>
          </p:cNvPr>
          <p:cNvPicPr>
            <a:picLocks noChangeAspect="1"/>
          </p:cNvPicPr>
          <p:nvPr/>
        </p:nvPicPr>
        <p:blipFill>
          <a:blip r:embed="rId2"/>
          <a:stretch>
            <a:fillRect/>
          </a:stretch>
        </p:blipFill>
        <p:spPr>
          <a:xfrm>
            <a:off x="2581742" y="3538134"/>
            <a:ext cx="3980515" cy="1391738"/>
          </a:xfrm>
          <a:prstGeom prst="rect">
            <a:avLst/>
          </a:prstGeom>
        </p:spPr>
      </p:pic>
    </p:spTree>
    <p:extLst>
      <p:ext uri="{BB962C8B-B14F-4D97-AF65-F5344CB8AC3E}">
        <p14:creationId xmlns:p14="http://schemas.microsoft.com/office/powerpoint/2010/main" val="27936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Hypothesis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152475"/>
            <a:ext cx="8520600" cy="3416400"/>
          </a:xfrm>
        </p:spPr>
        <p:txBody>
          <a:bodyPr/>
          <a:lstStyle/>
          <a:p>
            <a:pPr algn="just"/>
            <a:endParaRPr lang="en-GB" dirty="0"/>
          </a:p>
          <a:p>
            <a:pPr algn="just"/>
            <a:endParaRPr lang="en-GB" dirty="0"/>
          </a:p>
          <a:p>
            <a:pPr marL="114300" indent="0" algn="just">
              <a:buNone/>
            </a:pPr>
            <a:r>
              <a:rPr lang="en-GB" dirty="0"/>
              <a:t>This research intends to focus on if it would be possible to document and predict the number of vehicles sold for the different vehicle types. The number of vehicles sold will be predicted using secondary research of motor vehicles and machine learning techniques. To address the hypothesis, three research questions were formulated.</a:t>
            </a:r>
          </a:p>
        </p:txBody>
      </p:sp>
    </p:spTree>
    <p:extLst>
      <p:ext uri="{BB962C8B-B14F-4D97-AF65-F5344CB8AC3E}">
        <p14:creationId xmlns:p14="http://schemas.microsoft.com/office/powerpoint/2010/main" val="149105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981900"/>
          </a:xfrm>
          <a:prstGeom prst="rect">
            <a:avLst/>
          </a:prstGeom>
        </p:spPr>
        <p:txBody>
          <a:bodyPr spcFirstLastPara="1" wrap="square" lIns="91425" tIns="91425" rIns="91425" bIns="91425" anchor="t" anchorCtr="0">
            <a:noAutofit/>
          </a:bodyPr>
          <a:lstStyle/>
          <a:p>
            <a:pPr lvl="0" algn="ctr"/>
            <a:r>
              <a:rPr lang="en" b="1" dirty="0">
                <a:latin typeface="Raleway"/>
                <a:ea typeface="Raleway"/>
                <a:cs typeface="Raleway"/>
                <a:sym typeface="Raleway"/>
              </a:rPr>
              <a:t>Research Questions</a:t>
            </a:r>
            <a:endParaRPr sz="2000" b="1" dirty="0">
              <a:latin typeface="Raleway"/>
              <a:ea typeface="Raleway"/>
              <a:cs typeface="Raleway"/>
              <a:sym typeface="Raleway"/>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D83BEE64-D478-46E3-9F61-901B1B8AD7B9}"/>
              </a:ext>
            </a:extLst>
          </p:cNvPr>
          <p:cNvSpPr>
            <a:spLocks noGrp="1"/>
          </p:cNvSpPr>
          <p:nvPr>
            <p:ph type="body" idx="1"/>
          </p:nvPr>
        </p:nvSpPr>
        <p:spPr>
          <a:xfrm>
            <a:off x="311700" y="1152475"/>
            <a:ext cx="8520600" cy="3416400"/>
          </a:xfrm>
        </p:spPr>
        <p:txBody>
          <a:bodyPr/>
          <a:lstStyle/>
          <a:p>
            <a:pPr marL="285750" indent="-285750" algn="just">
              <a:lnSpc>
                <a:spcPct val="150000"/>
              </a:lnSpc>
            </a:pPr>
            <a:r>
              <a:rPr lang="en-GB" sz="1800" kern="0" spc="0" dirty="0">
                <a:effectLst/>
                <a:latin typeface="+mj-lt"/>
                <a:ea typeface="Calibri" panose="020F0502020204030204" pitchFamily="34" charset="0"/>
                <a:cs typeface="Times New Roman"/>
              </a:rPr>
              <a:t>What supervised machine learning algorithms can be used to predict the sales of different types of motor vehicles?</a:t>
            </a:r>
            <a:endParaRPr lang="en-GB" sz="1800" kern="1400" spc="-50" dirty="0">
              <a:effectLst/>
              <a:latin typeface="+mj-lt"/>
              <a:ea typeface="Calibri" panose="020F0502020204030204" pitchFamily="34" charset="0"/>
              <a:cs typeface="Times New Roman" panose="02020603050405020304" pitchFamily="18" charset="0"/>
            </a:endParaRPr>
          </a:p>
          <a:p>
            <a:pPr marL="285750" indent="-285750" algn="just">
              <a:lnSpc>
                <a:spcPct val="150000"/>
              </a:lnSpc>
            </a:pPr>
            <a:r>
              <a:rPr lang="en-GB" sz="1800" kern="0" spc="0" dirty="0">
                <a:effectLst/>
                <a:latin typeface="+mj-lt"/>
                <a:ea typeface="Calibri" panose="020F0502020204030204" pitchFamily="34" charset="0"/>
                <a:cs typeface="Times New Roman"/>
              </a:rPr>
              <a:t>What characteristics of secondary data are required/searched for in order to achieve reliable results on the number of automobiles sold using the suggested algorithm?</a:t>
            </a:r>
            <a:endParaRPr lang="en-GB" sz="1800" kern="1400" spc="-50" dirty="0">
              <a:effectLst/>
              <a:latin typeface="+mj-lt"/>
              <a:ea typeface="Calibri" panose="020F0502020204030204" pitchFamily="34" charset="0"/>
              <a:cs typeface="Times New Roman"/>
            </a:endParaRPr>
          </a:p>
          <a:p>
            <a:pPr marL="285750" indent="-285750" algn="just">
              <a:lnSpc>
                <a:spcPct val="150000"/>
              </a:lnSpc>
            </a:pPr>
            <a:r>
              <a:rPr lang="en-GB" sz="1800" kern="0" spc="0" dirty="0">
                <a:effectLst/>
                <a:latin typeface="+mj-lt"/>
                <a:ea typeface="Calibri" panose="020F0502020204030204" pitchFamily="34" charset="0"/>
                <a:cs typeface="Times New Roman" panose="02020603050405020304" pitchFamily="18" charset="0"/>
              </a:rPr>
              <a:t>What is the proposed experiment's level of accuracy, and would this research be beneficial to any stakeholders?</a:t>
            </a:r>
            <a:r>
              <a:rPr lang="en-GB" sz="1800" dirty="0">
                <a:effectLst/>
                <a:latin typeface="+mj-lt"/>
                <a:ea typeface="Calibri" panose="020F0502020204030204" pitchFamily="34" charset="0"/>
                <a:cs typeface="Times New Roman" panose="02020603050405020304" pitchFamily="18" charset="0"/>
              </a:rPr>
              <a:t> </a:t>
            </a:r>
          </a:p>
          <a:p>
            <a:pPr algn="just"/>
            <a:endParaRPr lang="en-GB" dirty="0"/>
          </a:p>
        </p:txBody>
      </p:sp>
    </p:spTree>
    <p:extLst>
      <p:ext uri="{BB962C8B-B14F-4D97-AF65-F5344CB8AC3E}">
        <p14:creationId xmlns:p14="http://schemas.microsoft.com/office/powerpoint/2010/main" val="170514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701" y="1152475"/>
            <a:ext cx="4723870" cy="3863662"/>
          </a:xfrm>
          <a:prstGeom prst="rect">
            <a:avLst/>
          </a:prstGeom>
        </p:spPr>
        <p:txBody>
          <a:bodyPr spcFirstLastPara="1" wrap="square" lIns="91425" tIns="91425" rIns="91425" bIns="91425" anchor="t" anchorCtr="0">
            <a:noAutofit/>
          </a:bodyPr>
          <a:lstStyle/>
          <a:p>
            <a:pPr marL="0" indent="0" algn="just">
              <a:buNone/>
            </a:pPr>
            <a:r>
              <a:rPr lang="en-GB" sz="1200" dirty="0"/>
              <a:t>The focus of the literature study was to explore the different types of machine learning (supervised, unsupervised, semi-supervised and reinforcement learning) and some of the many algorithms that which fall under these types. </a:t>
            </a:r>
          </a:p>
          <a:p>
            <a:pPr marL="0" indent="0" algn="just">
              <a:buNone/>
            </a:pPr>
            <a:endParaRPr lang="en-GB" sz="1200" dirty="0"/>
          </a:p>
          <a:p>
            <a:pPr marL="0" indent="0" algn="just">
              <a:buNone/>
            </a:pPr>
            <a:r>
              <a:rPr lang="en-GB" sz="1200" dirty="0"/>
              <a:t>A quick explanation of what is machine learning and how is it being used was provided. Following that information, the many forms of machine learning were discussed, along with details about each. Some of the various supervised and unsupervised learning algorithms were then examined.</a:t>
            </a:r>
          </a:p>
          <a:p>
            <a:pPr marL="0" indent="0" algn="just">
              <a:buNone/>
            </a:pPr>
            <a:endParaRPr lang="en-GB" sz="1200" dirty="0"/>
          </a:p>
          <a:p>
            <a:pPr marL="0" indent="0" algn="just">
              <a:buNone/>
            </a:pPr>
            <a:r>
              <a:rPr lang="en-GB" sz="1200" dirty="0"/>
              <a:t>To conclude the literature review, relevant work that was similar to the study being undertaken was discovered and investigated; this work would then be compared to the research conducted in the results and findings section.</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D17AD3A6-D9FC-3BFA-0A92-AF1FF618E7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35571" y="1405268"/>
            <a:ext cx="4108429" cy="3293207"/>
          </a:xfrm>
          <a:prstGeom prst="rect">
            <a:avLst/>
          </a:prstGeom>
          <a:noFill/>
          <a:ln>
            <a:noFill/>
          </a:ln>
        </p:spPr>
      </p:pic>
    </p:spTree>
    <p:extLst>
      <p:ext uri="{BB962C8B-B14F-4D97-AF65-F5344CB8AC3E}">
        <p14:creationId xmlns:p14="http://schemas.microsoft.com/office/powerpoint/2010/main" val="1722448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 Supervised Learning Algorithms</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4001985" y="1017725"/>
            <a:ext cx="5042872" cy="3858912"/>
          </a:xfrm>
          <a:prstGeom prst="rect">
            <a:avLst/>
          </a:prstGeom>
        </p:spPr>
        <p:txBody>
          <a:bodyPr spcFirstLastPara="1" wrap="square" lIns="91425" tIns="91425" rIns="91425" bIns="91425" anchor="t" anchorCtr="0">
            <a:noAutofit/>
          </a:bodyPr>
          <a:lstStyle/>
          <a:p>
            <a:pPr marL="0" indent="0" algn="just">
              <a:buNone/>
            </a:pPr>
            <a:r>
              <a:rPr lang="en-GB" sz="1200" dirty="0">
                <a:solidFill>
                  <a:srgbClr val="000000"/>
                </a:solidFill>
                <a:effectLst/>
                <a:latin typeface="Times New Roman" panose="02020603050405020304" pitchFamily="18" charset="0"/>
                <a:ea typeface="Calibri" panose="020F0502020204030204" pitchFamily="34" charset="0"/>
              </a:rPr>
              <a:t>The design of algorithms capable of producing broad patterns and hypotheses by utilizing externally given cases to forecast the destiny of future instances is known as supervised machine learning. The goal of supervised machine learning classification algorithms is to categorize data based on past knowledge. In data science challenges, classification is used rather frequently. (A. Singh, N. Thakur, and A. Sharma, 2016).</a:t>
            </a:r>
          </a:p>
          <a:p>
            <a:pPr marL="0" indent="0" algn="just">
              <a:buNone/>
            </a:pPr>
            <a:endParaRPr lang="en-GB" sz="1200" dirty="0">
              <a:solidFill>
                <a:srgbClr val="000000"/>
              </a:solidFill>
              <a:latin typeface="Times New Roman" panose="02020603050405020304" pitchFamily="18" charset="0"/>
            </a:endParaRPr>
          </a:p>
          <a:p>
            <a:pPr marL="0" indent="0" algn="just">
              <a:buNone/>
            </a:pPr>
            <a:r>
              <a:rPr lang="en-GB" sz="1200" dirty="0">
                <a:solidFill>
                  <a:srgbClr val="000000"/>
                </a:solidFill>
                <a:latin typeface="Times New Roman" panose="02020603050405020304" pitchFamily="18" charset="0"/>
              </a:rPr>
              <a:t>Some supervised learning algorithms were discussed in this chapter, these included regression and support vector machines (SVM). </a:t>
            </a:r>
          </a:p>
          <a:p>
            <a:pPr marL="0" indent="0" algn="just">
              <a:buNone/>
            </a:pPr>
            <a:endParaRPr lang="en-GB" sz="1400" dirty="0">
              <a:solidFill>
                <a:srgbClr val="000000"/>
              </a:solidFill>
              <a:latin typeface="Times New Roman" panose="02020603050405020304" pitchFamily="18" charset="0"/>
            </a:endParaRPr>
          </a:p>
          <a:p>
            <a:pPr marL="171450" indent="-171450" algn="just"/>
            <a:r>
              <a:rPr lang="en-GB" sz="1200" dirty="0">
                <a:solidFill>
                  <a:srgbClr val="000000"/>
                </a:solidFill>
                <a:latin typeface="Times New Roman" panose="02020603050405020304" pitchFamily="18" charset="0"/>
              </a:rPr>
              <a:t>In the regression subsections simple linear, multiple linear and polynomial regression were explored. This included comparing these algorithms and discussing in which type of experiment they are mainly used. </a:t>
            </a:r>
          </a:p>
          <a:p>
            <a:pPr marL="171450" indent="-171450" algn="just"/>
            <a:endParaRPr lang="en-GB" sz="1200" dirty="0">
              <a:solidFill>
                <a:srgbClr val="000000"/>
              </a:solidFill>
              <a:latin typeface="Times New Roman" panose="02020603050405020304" pitchFamily="18" charset="0"/>
            </a:endParaRPr>
          </a:p>
          <a:p>
            <a:pPr marL="171450" indent="-171450" algn="just"/>
            <a:r>
              <a:rPr lang="en-GB" sz="1200" dirty="0">
                <a:solidFill>
                  <a:srgbClr val="000000"/>
                </a:solidFill>
                <a:latin typeface="Times New Roman" panose="02020603050405020304" pitchFamily="18" charset="0"/>
              </a:rPr>
              <a:t>The Support vector machine (SVM) algorithm was also discussed as a subsection of supervised learning algorithms, Discussing how SVM is a better term for an ideal “hyperplane” that separates observations into different classes based on patterns of information about those observations called features.</a:t>
            </a:r>
          </a:p>
          <a:p>
            <a:pPr marL="0" indent="0" algn="just">
              <a:buNone/>
            </a:pPr>
            <a:endParaRPr lang="en-GB" sz="1200" dirty="0">
              <a:solidFill>
                <a:srgbClr val="000000"/>
              </a:solidFill>
              <a:latin typeface="Times New Roman" panose="02020603050405020304" pitchFamily="18" charset="0"/>
            </a:endParaRPr>
          </a:p>
          <a:p>
            <a:pPr marL="0" indent="0" algn="just">
              <a:buNone/>
            </a:pPr>
            <a:endParaRPr lang="en-GB" sz="1100"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8" name="Picture 4" descr="Discovering the Children of AI: Machine Learning &amp; Deep Learning">
            <a:extLst>
              <a:ext uri="{FF2B5EF4-FFF2-40B4-BE49-F238E27FC236}">
                <a16:creationId xmlns:a16="http://schemas.microsoft.com/office/drawing/2014/main" id="{15107A90-2F59-B39A-F386-12309BB3A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2863"/>
            <a:ext cx="4001985" cy="17043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inear Regression Basics for Absolute Beginners – Towards AI — The Best of Tech, Science, and ...">
            <a:extLst>
              <a:ext uri="{FF2B5EF4-FFF2-40B4-BE49-F238E27FC236}">
                <a16:creationId xmlns:a16="http://schemas.microsoft.com/office/drawing/2014/main" id="{CDAC32FD-1A7E-8CEB-30A1-3C1E03D69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827" y="2947181"/>
            <a:ext cx="3390329" cy="2124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7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Literature – Unsupervised Learning Algorithms</a:t>
            </a:r>
            <a:endParaRPr sz="2000" b="1" dirty="0">
              <a:latin typeface="Raleway"/>
              <a:ea typeface="Raleway"/>
              <a:cs typeface="Raleway"/>
              <a:sym typeface="Raleway"/>
            </a:endParaRPr>
          </a:p>
        </p:txBody>
      </p:sp>
      <p:sp>
        <p:nvSpPr>
          <p:cNvPr id="10" name="Shape 61">
            <a:extLst>
              <a:ext uri="{FF2B5EF4-FFF2-40B4-BE49-F238E27FC236}">
                <a16:creationId xmlns:a16="http://schemas.microsoft.com/office/drawing/2014/main" id="{FD4B4C9F-F7EC-4B6E-876F-FFE4D72DA8C5}"/>
              </a:ext>
            </a:extLst>
          </p:cNvPr>
          <p:cNvSpPr txBox="1">
            <a:spLocks noGrp="1"/>
          </p:cNvSpPr>
          <p:nvPr>
            <p:ph type="body" idx="1"/>
          </p:nvPr>
        </p:nvSpPr>
        <p:spPr>
          <a:xfrm>
            <a:off x="311699" y="1560886"/>
            <a:ext cx="5106627" cy="3355497"/>
          </a:xfrm>
          <a:prstGeom prst="rect">
            <a:avLst/>
          </a:prstGeom>
        </p:spPr>
        <p:txBody>
          <a:bodyPr spcFirstLastPara="1" wrap="square" lIns="91425" tIns="91425" rIns="91425" bIns="91425" anchor="t" anchorCtr="0">
            <a:noAutofit/>
          </a:bodyPr>
          <a:lstStyle/>
          <a:p>
            <a:pPr marL="0" indent="0" algn="just">
              <a:buNone/>
            </a:pPr>
            <a:r>
              <a:rPr lang="en-US" sz="1200" dirty="0">
                <a:solidFill>
                  <a:schemeClr val="tx1"/>
                </a:solidFill>
                <a:effectLst/>
                <a:latin typeface="Times New Roman" panose="02020603050405020304" pitchFamily="18" charset="0"/>
                <a:ea typeface="Calibri" panose="020F0502020204030204" pitchFamily="34" charset="0"/>
              </a:rPr>
              <a:t>Unsupervised machine learning approaches make it easier to analyze raw information, allowing for the generation of analytic insights from unlabeled data </a:t>
            </a:r>
            <a:r>
              <a:rPr lang="en-GB" sz="1200" dirty="0">
                <a:solidFill>
                  <a:schemeClr val="tx1"/>
                </a:solidFill>
                <a:effectLst/>
                <a:latin typeface="Times New Roman" panose="02020603050405020304" pitchFamily="18" charset="0"/>
                <a:ea typeface="Calibri" panose="020F0502020204030204" pitchFamily="34" charset="0"/>
              </a:rPr>
              <a:t>(Usama et al., 2019). Unsupervised approaches don't require a training set with prior knowledge of object class labels as input. Unsupervised algorithms can find potentially interesting and new cluster formations in a dataset. When class label data isn't available, they can also be utilized. (Lopez, Salameh, and Tucker, 2018) </a:t>
            </a:r>
          </a:p>
          <a:p>
            <a:pPr marL="0" indent="0" algn="just">
              <a:buNone/>
            </a:pPr>
            <a:endParaRPr lang="en-GB" sz="1200" dirty="0">
              <a:solidFill>
                <a:schemeClr val="tx1"/>
              </a:solidFill>
              <a:latin typeface="Times New Roman" panose="02020603050405020304" pitchFamily="18" charset="0"/>
            </a:endParaRPr>
          </a:p>
          <a:p>
            <a:pPr marL="0" indent="0" algn="just">
              <a:buNone/>
            </a:pPr>
            <a:r>
              <a:rPr lang="en-GB" sz="1200" dirty="0">
                <a:solidFill>
                  <a:schemeClr val="tx1"/>
                </a:solidFill>
                <a:latin typeface="Times New Roman" panose="02020603050405020304" pitchFamily="18" charset="0"/>
              </a:rPr>
              <a:t>In this section, two distinct unsupervised algorithms were discussed: agglomerative hierarchical clustering and K-means clustering. Each one was thoroughly discussed, describing how the unlabelled data is used and divided into the different clusters from the original unclustered set of data. </a:t>
            </a:r>
          </a:p>
          <a:p>
            <a:pPr marL="0" indent="0" algn="just">
              <a:buNone/>
            </a:pPr>
            <a:endParaRPr lang="en-GB" sz="1200" dirty="0">
              <a:solidFill>
                <a:schemeClr val="tx1"/>
              </a:solidFill>
              <a:latin typeface="Times New Roman" panose="02020603050405020304" pitchFamily="18" charset="0"/>
            </a:endParaRPr>
          </a:p>
          <a:p>
            <a:pPr marL="0" indent="0" algn="just">
              <a:buNone/>
            </a:pPr>
            <a:r>
              <a:rPr lang="en-GB" sz="1200" dirty="0">
                <a:solidFill>
                  <a:schemeClr val="tx1"/>
                </a:solidFill>
                <a:latin typeface="Times New Roman" panose="02020603050405020304" pitchFamily="18" charset="0"/>
              </a:rPr>
              <a:t> </a:t>
            </a:r>
            <a:endParaRPr lang="en-GB" sz="1050" dirty="0">
              <a:solidFill>
                <a:schemeClr val="tx1"/>
              </a:solidFill>
            </a:endParaRP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0" name="Picture 2" descr="Machine learning explained: Understanding supervised, unsupervised, and reinforcement learning">
            <a:extLst>
              <a:ext uri="{FF2B5EF4-FFF2-40B4-BE49-F238E27FC236}">
                <a16:creationId xmlns:a16="http://schemas.microsoft.com/office/drawing/2014/main" id="{1F7E7F06-473E-DFB9-A186-33C869634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001" y="1083959"/>
            <a:ext cx="3283099" cy="18783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Means Clustering | Brilliant Math &amp; Science Wiki">
            <a:extLst>
              <a:ext uri="{FF2B5EF4-FFF2-40B4-BE49-F238E27FC236}">
                <a16:creationId xmlns:a16="http://schemas.microsoft.com/office/drawing/2014/main" id="{A88464A4-2657-5606-A0D4-C1B3D97D15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92" r="7478"/>
          <a:stretch/>
        </p:blipFill>
        <p:spPr bwMode="auto">
          <a:xfrm>
            <a:off x="5418326" y="3013800"/>
            <a:ext cx="3598450" cy="211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25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 Software</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002955"/>
            <a:ext cx="8520600" cy="3870938"/>
          </a:xfrm>
        </p:spPr>
        <p:txBody>
          <a:bodyPr/>
          <a:lstStyle/>
          <a:p>
            <a:pPr marL="114300" indent="0" algn="just">
              <a:buNone/>
            </a:pPr>
            <a:r>
              <a:rPr lang="en-GB" sz="1600" dirty="0"/>
              <a:t>The environment had to be set up before the algorithms could be implemented. This necessitated the installation of some software, packages, and extensions.</a:t>
            </a:r>
          </a:p>
          <a:p>
            <a:pPr marL="114300" indent="0">
              <a:buNone/>
            </a:pPr>
            <a:endParaRPr lang="en-GB" dirty="0"/>
          </a:p>
          <a:p>
            <a:pPr algn="just"/>
            <a:r>
              <a:rPr lang="en-GB" sz="1400" b="1" dirty="0"/>
              <a:t>Visual Studio Code</a:t>
            </a:r>
            <a:r>
              <a:rPr lang="en-GB" sz="1400" dirty="0"/>
              <a:t> – Visual Studio code also commonly referred to as VS code, is a source-code editor that features include debugging, syntax highlighting, IntelliSence, and Extensions. This software was preferred over other options such as Jupyter.org.</a:t>
            </a:r>
            <a:endParaRPr lang="en-GB" sz="1400" dirty="0">
              <a:solidFill>
                <a:srgbClr val="FF0000"/>
              </a:solidFill>
            </a:endParaRPr>
          </a:p>
          <a:p>
            <a:pPr algn="just"/>
            <a:r>
              <a:rPr lang="en-GB" sz="1400" b="1" dirty="0"/>
              <a:t>Python 3 </a:t>
            </a:r>
            <a:r>
              <a:rPr lang="en-GB" sz="1400" dirty="0"/>
              <a:t>– A high-level, interpreted, general purpose programming language. Its design philosophy emphasizes code readability with the use of significant indentation. This programming language paired well with visual studio code and the Jupyter notebook framework.</a:t>
            </a:r>
            <a:endParaRPr lang="en-GB" sz="1400" b="1" dirty="0"/>
          </a:p>
          <a:p>
            <a:pPr algn="just"/>
            <a:r>
              <a:rPr lang="en-GB" sz="1400" b="1" dirty="0"/>
              <a:t>Anaconda Prompt </a:t>
            </a:r>
            <a:r>
              <a:rPr lang="en-GB" sz="1400" dirty="0"/>
              <a:t>– Anaconda is a package and environment manager mainly used for python programs, this can be utilized for other languages such as R. This was used to create an environment for the experiment, installing packages such as pandas, matplotlib, numpy, etc.</a:t>
            </a:r>
            <a:endParaRPr lang="en-GB" sz="1400" b="1" dirty="0"/>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Picture 3" descr="Logo&#10;&#10;Description automatically generated">
            <a:extLst>
              <a:ext uri="{FF2B5EF4-FFF2-40B4-BE49-F238E27FC236}">
                <a16:creationId xmlns:a16="http://schemas.microsoft.com/office/drawing/2014/main" id="{EFBECB6A-5ACE-0AD5-20FD-E9C69579C3F8}"/>
              </a:ext>
            </a:extLst>
          </p:cNvPr>
          <p:cNvPicPr>
            <a:picLocks noChangeAspect="1"/>
          </p:cNvPicPr>
          <p:nvPr/>
        </p:nvPicPr>
        <p:blipFill>
          <a:blip r:embed="rId3"/>
          <a:stretch>
            <a:fillRect/>
          </a:stretch>
        </p:blipFill>
        <p:spPr>
          <a:xfrm>
            <a:off x="7224099" y="4181426"/>
            <a:ext cx="1919901" cy="1079945"/>
          </a:xfrm>
          <a:prstGeom prst="rect">
            <a:avLst/>
          </a:prstGeom>
        </p:spPr>
      </p:pic>
      <p:pic>
        <p:nvPicPr>
          <p:cNvPr id="7" name="Picture 6" descr="Icon&#10;&#10;Description automatically generated">
            <a:extLst>
              <a:ext uri="{FF2B5EF4-FFF2-40B4-BE49-F238E27FC236}">
                <a16:creationId xmlns:a16="http://schemas.microsoft.com/office/drawing/2014/main" id="{2106CA36-1A47-60F4-5871-29753313821C}"/>
              </a:ext>
            </a:extLst>
          </p:cNvPr>
          <p:cNvPicPr>
            <a:picLocks noChangeAspect="1"/>
          </p:cNvPicPr>
          <p:nvPr/>
        </p:nvPicPr>
        <p:blipFill>
          <a:blip r:embed="rId4"/>
          <a:stretch>
            <a:fillRect/>
          </a:stretch>
        </p:blipFill>
        <p:spPr>
          <a:xfrm>
            <a:off x="4191787" y="4309556"/>
            <a:ext cx="780440" cy="777838"/>
          </a:xfrm>
          <a:prstGeom prst="rect">
            <a:avLst/>
          </a:prstGeom>
        </p:spPr>
      </p:pic>
      <p:pic>
        <p:nvPicPr>
          <p:cNvPr id="9" name="Picture 8" descr="Logo, company name&#10;&#10;Description automatically generated">
            <a:extLst>
              <a:ext uri="{FF2B5EF4-FFF2-40B4-BE49-F238E27FC236}">
                <a16:creationId xmlns:a16="http://schemas.microsoft.com/office/drawing/2014/main" id="{8223F61D-62A4-CC1D-A255-7EFC611CD9F7}"/>
              </a:ext>
            </a:extLst>
          </p:cNvPr>
          <p:cNvPicPr>
            <a:picLocks noChangeAspect="1"/>
          </p:cNvPicPr>
          <p:nvPr/>
        </p:nvPicPr>
        <p:blipFill>
          <a:blip r:embed="rId5"/>
          <a:stretch>
            <a:fillRect/>
          </a:stretch>
        </p:blipFill>
        <p:spPr>
          <a:xfrm>
            <a:off x="99143" y="4182059"/>
            <a:ext cx="1810670" cy="905335"/>
          </a:xfrm>
          <a:prstGeom prst="rect">
            <a:avLst/>
          </a:prstGeom>
        </p:spPr>
      </p:pic>
    </p:spTree>
    <p:extLst>
      <p:ext uri="{BB962C8B-B14F-4D97-AF65-F5344CB8AC3E}">
        <p14:creationId xmlns:p14="http://schemas.microsoft.com/office/powerpoint/2010/main" val="339249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GB" b="1" dirty="0">
                <a:latin typeface="Raleway"/>
                <a:ea typeface="Raleway"/>
                <a:cs typeface="Raleway"/>
                <a:sym typeface="Raleway"/>
              </a:rPr>
              <a:t>Methodology – Implementation</a:t>
            </a:r>
            <a:endParaRPr sz="2000" b="1" dirty="0">
              <a:latin typeface="Raleway"/>
              <a:ea typeface="Raleway"/>
              <a:cs typeface="Raleway"/>
              <a:sym typeface="Raleway"/>
            </a:endParaRPr>
          </a:p>
        </p:txBody>
      </p:sp>
      <p:sp>
        <p:nvSpPr>
          <p:cNvPr id="2" name="Text Placeholder 1">
            <a:extLst>
              <a:ext uri="{FF2B5EF4-FFF2-40B4-BE49-F238E27FC236}">
                <a16:creationId xmlns:a16="http://schemas.microsoft.com/office/drawing/2014/main" id="{B9A51FA4-09A0-4D72-9DD9-97B75DBE572C}"/>
              </a:ext>
            </a:extLst>
          </p:cNvPr>
          <p:cNvSpPr>
            <a:spLocks noGrp="1"/>
          </p:cNvSpPr>
          <p:nvPr>
            <p:ph type="body" idx="1"/>
          </p:nvPr>
        </p:nvSpPr>
        <p:spPr>
          <a:xfrm>
            <a:off x="311700" y="1208815"/>
            <a:ext cx="8520600" cy="3416400"/>
          </a:xfrm>
        </p:spPr>
        <p:txBody>
          <a:bodyPr/>
          <a:lstStyle/>
          <a:p>
            <a:pPr algn="just"/>
            <a:r>
              <a:rPr lang="en-GB" sz="1400" dirty="0"/>
              <a:t>After the environment was setup with the appropriate applications, extensions, and libraries installed, the implementation stage was commenced. In this stage, a number of steps were taken to achieve the ultimate goal of answering the hypothesis and research question. These steps include:</a:t>
            </a:r>
          </a:p>
        </p:txBody>
      </p:sp>
      <p:cxnSp>
        <p:nvCxnSpPr>
          <p:cNvPr id="5" name="Straight Connector 4">
            <a:extLst>
              <a:ext uri="{FF2B5EF4-FFF2-40B4-BE49-F238E27FC236}">
                <a16:creationId xmlns:a16="http://schemas.microsoft.com/office/drawing/2014/main" id="{EE6088A9-71E6-8549-BEC2-BFBC476C30CA}"/>
              </a:ext>
            </a:extLst>
          </p:cNvPr>
          <p:cNvCxnSpPr/>
          <p:nvPr/>
        </p:nvCxnSpPr>
        <p:spPr>
          <a:xfrm>
            <a:off x="112892" y="1002955"/>
            <a:ext cx="8931965"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AD24AB1-EB0C-A659-E8DA-98238EE6F4CA}"/>
              </a:ext>
            </a:extLst>
          </p:cNvPr>
          <p:cNvSpPr/>
          <p:nvPr/>
        </p:nvSpPr>
        <p:spPr>
          <a:xfrm>
            <a:off x="985422" y="2571750"/>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Selecting the environment created </a:t>
            </a:r>
          </a:p>
        </p:txBody>
      </p:sp>
      <p:sp>
        <p:nvSpPr>
          <p:cNvPr id="10" name="Rectangle 9">
            <a:extLst>
              <a:ext uri="{FF2B5EF4-FFF2-40B4-BE49-F238E27FC236}">
                <a16:creationId xmlns:a16="http://schemas.microsoft.com/office/drawing/2014/main" id="{E928F4FF-6FBC-A65E-4A42-D5840DB8E70B}"/>
              </a:ext>
            </a:extLst>
          </p:cNvPr>
          <p:cNvSpPr/>
          <p:nvPr/>
        </p:nvSpPr>
        <p:spPr>
          <a:xfrm>
            <a:off x="2813240" y="2571750"/>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Importing the Dataset</a:t>
            </a:r>
          </a:p>
        </p:txBody>
      </p:sp>
      <p:sp>
        <p:nvSpPr>
          <p:cNvPr id="11" name="Rectangle 10">
            <a:extLst>
              <a:ext uri="{FF2B5EF4-FFF2-40B4-BE49-F238E27FC236}">
                <a16:creationId xmlns:a16="http://schemas.microsoft.com/office/drawing/2014/main" id="{BFB33BF1-007B-D0F7-F3F0-76110FFADC7B}"/>
              </a:ext>
            </a:extLst>
          </p:cNvPr>
          <p:cNvSpPr/>
          <p:nvPr/>
        </p:nvSpPr>
        <p:spPr>
          <a:xfrm>
            <a:off x="4641058" y="2571750"/>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Exploring the Data</a:t>
            </a:r>
          </a:p>
        </p:txBody>
      </p:sp>
      <p:sp>
        <p:nvSpPr>
          <p:cNvPr id="12" name="Rectangle 11">
            <a:extLst>
              <a:ext uri="{FF2B5EF4-FFF2-40B4-BE49-F238E27FC236}">
                <a16:creationId xmlns:a16="http://schemas.microsoft.com/office/drawing/2014/main" id="{3EF8F7EA-387B-646F-309A-EE0C924732B6}"/>
              </a:ext>
            </a:extLst>
          </p:cNvPr>
          <p:cNvSpPr/>
          <p:nvPr/>
        </p:nvSpPr>
        <p:spPr>
          <a:xfrm>
            <a:off x="6468876" y="2571750"/>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Cleaning of the data</a:t>
            </a:r>
          </a:p>
        </p:txBody>
      </p:sp>
      <p:sp>
        <p:nvSpPr>
          <p:cNvPr id="13" name="Rectangle 12">
            <a:extLst>
              <a:ext uri="{FF2B5EF4-FFF2-40B4-BE49-F238E27FC236}">
                <a16:creationId xmlns:a16="http://schemas.microsoft.com/office/drawing/2014/main" id="{1D4F768D-597B-7165-4D16-85A16B8DF2DE}"/>
              </a:ext>
            </a:extLst>
          </p:cNvPr>
          <p:cNvSpPr/>
          <p:nvPr/>
        </p:nvSpPr>
        <p:spPr>
          <a:xfrm>
            <a:off x="6468876" y="3410475"/>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Visualisation of the data</a:t>
            </a:r>
          </a:p>
        </p:txBody>
      </p:sp>
      <p:sp>
        <p:nvSpPr>
          <p:cNvPr id="16" name="Rectangle 15">
            <a:extLst>
              <a:ext uri="{FF2B5EF4-FFF2-40B4-BE49-F238E27FC236}">
                <a16:creationId xmlns:a16="http://schemas.microsoft.com/office/drawing/2014/main" id="{F1E15B5F-C81A-6618-C6EE-0C85A2B65154}"/>
              </a:ext>
            </a:extLst>
          </p:cNvPr>
          <p:cNvSpPr/>
          <p:nvPr/>
        </p:nvSpPr>
        <p:spPr>
          <a:xfrm>
            <a:off x="4641058" y="3410474"/>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Train/Test Split</a:t>
            </a:r>
          </a:p>
        </p:txBody>
      </p:sp>
      <p:sp>
        <p:nvSpPr>
          <p:cNvPr id="17" name="Rectangle 16">
            <a:extLst>
              <a:ext uri="{FF2B5EF4-FFF2-40B4-BE49-F238E27FC236}">
                <a16:creationId xmlns:a16="http://schemas.microsoft.com/office/drawing/2014/main" id="{480A15DE-9E57-C9C7-45F4-3CBBB87AD7CD}"/>
              </a:ext>
            </a:extLst>
          </p:cNvPr>
          <p:cNvSpPr/>
          <p:nvPr/>
        </p:nvSpPr>
        <p:spPr>
          <a:xfrm>
            <a:off x="2813240" y="3407700"/>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Creation of the model of regression analysis</a:t>
            </a:r>
          </a:p>
        </p:txBody>
      </p:sp>
      <p:sp>
        <p:nvSpPr>
          <p:cNvPr id="18" name="Rectangle 17">
            <a:extLst>
              <a:ext uri="{FF2B5EF4-FFF2-40B4-BE49-F238E27FC236}">
                <a16:creationId xmlns:a16="http://schemas.microsoft.com/office/drawing/2014/main" id="{E2462A13-7ECA-CE96-3680-1ED6E7F24FEE}"/>
              </a:ext>
            </a:extLst>
          </p:cNvPr>
          <p:cNvSpPr/>
          <p:nvPr/>
        </p:nvSpPr>
        <p:spPr>
          <a:xfrm>
            <a:off x="985422" y="3407699"/>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050" dirty="0"/>
              <a:t>Visualisation of results obtained from the regression model</a:t>
            </a:r>
          </a:p>
        </p:txBody>
      </p:sp>
      <p:sp>
        <p:nvSpPr>
          <p:cNvPr id="19" name="Rectangle 18">
            <a:extLst>
              <a:ext uri="{FF2B5EF4-FFF2-40B4-BE49-F238E27FC236}">
                <a16:creationId xmlns:a16="http://schemas.microsoft.com/office/drawing/2014/main" id="{24D78598-9963-1792-37DC-B68CEF030792}"/>
              </a:ext>
            </a:extLst>
          </p:cNvPr>
          <p:cNvSpPr/>
          <p:nvPr/>
        </p:nvSpPr>
        <p:spPr>
          <a:xfrm>
            <a:off x="978024" y="4274566"/>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Metrics generated for each of the target variables</a:t>
            </a:r>
          </a:p>
        </p:txBody>
      </p:sp>
      <p:sp>
        <p:nvSpPr>
          <p:cNvPr id="20" name="Rectangle 19">
            <a:extLst>
              <a:ext uri="{FF2B5EF4-FFF2-40B4-BE49-F238E27FC236}">
                <a16:creationId xmlns:a16="http://schemas.microsoft.com/office/drawing/2014/main" id="{240D8526-A3E1-B460-202C-2786A610AAFD}"/>
              </a:ext>
            </a:extLst>
          </p:cNvPr>
          <p:cNvSpPr/>
          <p:nvPr/>
        </p:nvSpPr>
        <p:spPr>
          <a:xfrm>
            <a:off x="2795983" y="4274566"/>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200" dirty="0"/>
              <a:t>Creation of the hierarchical clustering model</a:t>
            </a:r>
          </a:p>
        </p:txBody>
      </p:sp>
      <p:sp>
        <p:nvSpPr>
          <p:cNvPr id="21" name="Rectangle 20">
            <a:extLst>
              <a:ext uri="{FF2B5EF4-FFF2-40B4-BE49-F238E27FC236}">
                <a16:creationId xmlns:a16="http://schemas.microsoft.com/office/drawing/2014/main" id="{8E5A0B4F-F6F4-0DD9-D352-06DD26FD65F5}"/>
              </a:ext>
            </a:extLst>
          </p:cNvPr>
          <p:cNvSpPr/>
          <p:nvPr/>
        </p:nvSpPr>
        <p:spPr>
          <a:xfrm>
            <a:off x="4636129" y="4285536"/>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Visualisation of results obtain from the clustering model</a:t>
            </a:r>
          </a:p>
        </p:txBody>
      </p:sp>
      <p:sp>
        <p:nvSpPr>
          <p:cNvPr id="22" name="Rectangle 21">
            <a:extLst>
              <a:ext uri="{FF2B5EF4-FFF2-40B4-BE49-F238E27FC236}">
                <a16:creationId xmlns:a16="http://schemas.microsoft.com/office/drawing/2014/main" id="{356E36E8-89BE-661B-81CC-87552CE5C3CB}"/>
              </a:ext>
            </a:extLst>
          </p:cNvPr>
          <p:cNvSpPr/>
          <p:nvPr/>
        </p:nvSpPr>
        <p:spPr>
          <a:xfrm>
            <a:off x="6468876" y="4271331"/>
            <a:ext cx="1438182" cy="50602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100" dirty="0"/>
              <a:t>Visually compare the results obtained of each model</a:t>
            </a:r>
            <a:r>
              <a:rPr lang="en-GB" sz="1200" dirty="0"/>
              <a:t> </a:t>
            </a:r>
          </a:p>
        </p:txBody>
      </p:sp>
      <p:cxnSp>
        <p:nvCxnSpPr>
          <p:cNvPr id="23" name="Straight Arrow Connector 22">
            <a:extLst>
              <a:ext uri="{FF2B5EF4-FFF2-40B4-BE49-F238E27FC236}">
                <a16:creationId xmlns:a16="http://schemas.microsoft.com/office/drawing/2014/main" id="{23F5FE6E-2593-A5E0-2A4F-291280D22602}"/>
              </a:ext>
            </a:extLst>
          </p:cNvPr>
          <p:cNvCxnSpPr>
            <a:cxnSpLocks/>
            <a:stCxn id="8" idx="3"/>
            <a:endCxn id="10" idx="1"/>
          </p:cNvCxnSpPr>
          <p:nvPr/>
        </p:nvCxnSpPr>
        <p:spPr>
          <a:xfrm>
            <a:off x="2423604" y="2824764"/>
            <a:ext cx="3896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a:extLst>
              <a:ext uri="{FF2B5EF4-FFF2-40B4-BE49-F238E27FC236}">
                <a16:creationId xmlns:a16="http://schemas.microsoft.com/office/drawing/2014/main" id="{F22E3681-D57D-D9EC-0467-E4EE64C1BCBC}"/>
              </a:ext>
            </a:extLst>
          </p:cNvPr>
          <p:cNvCxnSpPr>
            <a:cxnSpLocks/>
          </p:cNvCxnSpPr>
          <p:nvPr/>
        </p:nvCxnSpPr>
        <p:spPr>
          <a:xfrm>
            <a:off x="4251422" y="2810152"/>
            <a:ext cx="3896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54435D45-50B7-61C4-B214-C8EC6C1BBB12}"/>
              </a:ext>
            </a:extLst>
          </p:cNvPr>
          <p:cNvCxnSpPr>
            <a:cxnSpLocks/>
          </p:cNvCxnSpPr>
          <p:nvPr/>
        </p:nvCxnSpPr>
        <p:spPr>
          <a:xfrm>
            <a:off x="6079240" y="2810152"/>
            <a:ext cx="3896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EB258723-A34D-6B0A-8554-CC123C5F96CD}"/>
              </a:ext>
            </a:extLst>
          </p:cNvPr>
          <p:cNvCxnSpPr>
            <a:cxnSpLocks/>
            <a:stCxn id="12" idx="2"/>
          </p:cNvCxnSpPr>
          <p:nvPr/>
        </p:nvCxnSpPr>
        <p:spPr>
          <a:xfrm>
            <a:off x="7187967" y="3077777"/>
            <a:ext cx="0" cy="3299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Arrow Connector 31">
            <a:extLst>
              <a:ext uri="{FF2B5EF4-FFF2-40B4-BE49-F238E27FC236}">
                <a16:creationId xmlns:a16="http://schemas.microsoft.com/office/drawing/2014/main" id="{A4143628-2DBE-28A5-FE75-293B69AB4EB2}"/>
              </a:ext>
            </a:extLst>
          </p:cNvPr>
          <p:cNvCxnSpPr>
            <a:cxnSpLocks/>
          </p:cNvCxnSpPr>
          <p:nvPr/>
        </p:nvCxnSpPr>
        <p:spPr>
          <a:xfrm>
            <a:off x="6079240" y="4507364"/>
            <a:ext cx="3896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4EF22935-B130-2EB0-5CCE-A54C0A55ED24}"/>
              </a:ext>
            </a:extLst>
          </p:cNvPr>
          <p:cNvCxnSpPr>
            <a:cxnSpLocks/>
          </p:cNvCxnSpPr>
          <p:nvPr/>
        </p:nvCxnSpPr>
        <p:spPr>
          <a:xfrm>
            <a:off x="4246493" y="4507364"/>
            <a:ext cx="3896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E02B1F04-6685-35E9-6CEB-F4C31A554D1D}"/>
              </a:ext>
            </a:extLst>
          </p:cNvPr>
          <p:cNvCxnSpPr>
            <a:cxnSpLocks/>
          </p:cNvCxnSpPr>
          <p:nvPr/>
        </p:nvCxnSpPr>
        <p:spPr>
          <a:xfrm>
            <a:off x="2423604" y="4507364"/>
            <a:ext cx="3896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a:extLst>
              <a:ext uri="{FF2B5EF4-FFF2-40B4-BE49-F238E27FC236}">
                <a16:creationId xmlns:a16="http://schemas.microsoft.com/office/drawing/2014/main" id="{40E71941-76E0-185A-F510-E7D396DA3499}"/>
              </a:ext>
            </a:extLst>
          </p:cNvPr>
          <p:cNvCxnSpPr>
            <a:cxnSpLocks/>
          </p:cNvCxnSpPr>
          <p:nvPr/>
        </p:nvCxnSpPr>
        <p:spPr>
          <a:xfrm>
            <a:off x="1697115" y="3944644"/>
            <a:ext cx="0" cy="3299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Straight Arrow Connector 37">
            <a:extLst>
              <a:ext uri="{FF2B5EF4-FFF2-40B4-BE49-F238E27FC236}">
                <a16:creationId xmlns:a16="http://schemas.microsoft.com/office/drawing/2014/main" id="{095E993D-DA08-0341-24D1-D561AD8B47FB}"/>
              </a:ext>
            </a:extLst>
          </p:cNvPr>
          <p:cNvCxnSpPr>
            <a:cxnSpLocks/>
            <a:endCxn id="18" idx="3"/>
          </p:cNvCxnSpPr>
          <p:nvPr/>
        </p:nvCxnSpPr>
        <p:spPr>
          <a:xfrm flipH="1">
            <a:off x="2423604" y="3660712"/>
            <a:ext cx="372379"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7683DFDC-8A3A-5EA7-CFF3-8B82CB20F02A}"/>
              </a:ext>
            </a:extLst>
          </p:cNvPr>
          <p:cNvCxnSpPr>
            <a:cxnSpLocks/>
          </p:cNvCxnSpPr>
          <p:nvPr/>
        </p:nvCxnSpPr>
        <p:spPr>
          <a:xfrm flipH="1">
            <a:off x="4255121" y="3668640"/>
            <a:ext cx="372379"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7B5CF07B-F916-121F-EB94-F6E014CEB8E5}"/>
              </a:ext>
            </a:extLst>
          </p:cNvPr>
          <p:cNvCxnSpPr>
            <a:cxnSpLocks/>
          </p:cNvCxnSpPr>
          <p:nvPr/>
        </p:nvCxnSpPr>
        <p:spPr>
          <a:xfrm flipH="1">
            <a:off x="6074311" y="3657088"/>
            <a:ext cx="372379"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199385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D15678D4ADCB4CBBEE8F3D6CC2D288" ma:contentTypeVersion="8" ma:contentTypeDescription="Create a new document." ma:contentTypeScope="" ma:versionID="22a6b3adbeb38214823cefe528b1f648">
  <xsd:schema xmlns:xsd="http://www.w3.org/2001/XMLSchema" xmlns:xs="http://www.w3.org/2001/XMLSchema" xmlns:p="http://schemas.microsoft.com/office/2006/metadata/properties" xmlns:ns2="859d0fb9-a3a2-4a5c-9a1c-7eff230f3b03" targetNamespace="http://schemas.microsoft.com/office/2006/metadata/properties" ma:root="true" ma:fieldsID="b8aa94430e0d30698cb76d8d2b522b07" ns2:_="">
    <xsd:import namespace="859d0fb9-a3a2-4a5c-9a1c-7eff230f3b0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9d0fb9-a3a2-4a5c-9a1c-7eff230f3b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727EC3-027E-415E-8E65-39AD5268606C}">
  <ds:schemaRefs>
    <ds:schemaRef ds:uri="http://schemas.microsoft.com/sharepoint/v3/contenttype/forms"/>
  </ds:schemaRefs>
</ds:datastoreItem>
</file>

<file path=customXml/itemProps2.xml><?xml version="1.0" encoding="utf-8"?>
<ds:datastoreItem xmlns:ds="http://schemas.openxmlformats.org/officeDocument/2006/customXml" ds:itemID="{516B5C09-37F5-4072-895D-55AED15FD7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9d0fb9-a3a2-4a5c-9a1c-7eff230f3b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3CE82D3-3DAB-415F-ABBA-4A99DAAF7228}">
  <ds:schemaRefs>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elements/1.1/"/>
    <ds:schemaRef ds:uri="http://www.w3.org/XML/1998/namespace"/>
    <ds:schemaRef ds:uri="859d0fb9-a3a2-4a5c-9a1c-7eff230f3b03"/>
    <ds:schemaRef ds:uri="http://purl.org/dc/terms/"/>
    <ds:schemaRef ds:uri="http://schemas.microsoft.com/office/2006/documentManagement/types"/>
  </ds:schemaRefs>
</ds:datastoreItem>
</file>

<file path=docProps/app.xml><?xml version="1.0" encoding="utf-8"?>
<Properties xmlns="http://schemas.openxmlformats.org/officeDocument/2006/extended-properties" xmlns:vt="http://schemas.openxmlformats.org/officeDocument/2006/docPropsVTypes">
  <TotalTime>10063</TotalTime>
  <Words>2178</Words>
  <Application>Microsoft Office PowerPoint</Application>
  <PresentationFormat>On-screen Show (16:9)</PresentationFormat>
  <Paragraphs>112</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Lato</vt:lpstr>
      <vt:lpstr>Times New Roman</vt:lpstr>
      <vt:lpstr>Raleway</vt:lpstr>
      <vt:lpstr>Arial</vt:lpstr>
      <vt:lpstr>Simple Light</vt:lpstr>
      <vt:lpstr>How can supervised machine learning be used to predict the sales of different vehicle types?</vt:lpstr>
      <vt:lpstr>Problem Definition</vt:lpstr>
      <vt:lpstr>Hypothesis</vt:lpstr>
      <vt:lpstr>Research Questions</vt:lpstr>
      <vt:lpstr>Literature</vt:lpstr>
      <vt:lpstr>Literature – Supervised Learning Algorithms</vt:lpstr>
      <vt:lpstr>Literature – Unsupervised Learning Algorithms</vt:lpstr>
      <vt:lpstr>Methodology – Software</vt:lpstr>
      <vt:lpstr>Methodology – Implementation</vt:lpstr>
      <vt:lpstr>Methodology – Regression Code &amp; Metrics</vt:lpstr>
      <vt:lpstr>Methodology – Agglomerative Clustering Code and Results </vt:lpstr>
      <vt:lpstr>Prototype demonstration</vt:lpstr>
      <vt:lpstr>Results</vt:lpstr>
      <vt:lpstr>Results – Test Cases</vt:lpstr>
      <vt:lpstr>Results – The average results of each model</vt:lpstr>
      <vt:lpstr>Results – Comparing Results</vt:lpstr>
      <vt:lpstr>Conclusions</vt:lpstr>
      <vt:lpstr>Limitations &amp; Future Recommendations</vt:lpstr>
      <vt:lpstr>References</vt:lpstr>
      <vt:lpstr>Thank you  Mark Anthony Micallef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Mark Micallef</dc:creator>
  <cp:lastModifiedBy>Mark Micallef</cp:lastModifiedBy>
  <cp:revision>210</cp:revision>
  <dcterms:modified xsi:type="dcterms:W3CDTF">2022-06-23T09:44:18Z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0x010100A5D15678D4ADCB4CBBEE8F3D6CC2D288</vt:lpwstr>
  </property>
</Properties>
</file>