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handoutMasterIdLst>
    <p:handoutMasterId r:id="rId32"/>
  </p:handoutMasterIdLst>
  <p:sldIdLst>
    <p:sldId id="261" r:id="rId2"/>
    <p:sldId id="282" r:id="rId3"/>
    <p:sldId id="281" r:id="rId4"/>
    <p:sldId id="257" r:id="rId5"/>
    <p:sldId id="271" r:id="rId6"/>
    <p:sldId id="272" r:id="rId7"/>
    <p:sldId id="273" r:id="rId8"/>
    <p:sldId id="278" r:id="rId9"/>
    <p:sldId id="274" r:id="rId10"/>
    <p:sldId id="275" r:id="rId11"/>
    <p:sldId id="276" r:id="rId12"/>
    <p:sldId id="277" r:id="rId13"/>
    <p:sldId id="279" r:id="rId14"/>
    <p:sldId id="280" r:id="rId15"/>
    <p:sldId id="284" r:id="rId16"/>
    <p:sldId id="285" r:id="rId17"/>
    <p:sldId id="286" r:id="rId18"/>
    <p:sldId id="288" r:id="rId19"/>
    <p:sldId id="289" r:id="rId20"/>
    <p:sldId id="290" r:id="rId21"/>
    <p:sldId id="293" r:id="rId22"/>
    <p:sldId id="291" r:id="rId23"/>
    <p:sldId id="292" r:id="rId24"/>
    <p:sldId id="295" r:id="rId25"/>
    <p:sldId id="294" r:id="rId26"/>
    <p:sldId id="296" r:id="rId27"/>
    <p:sldId id="297" r:id="rId28"/>
    <p:sldId id="298" r:id="rId29"/>
    <p:sldId id="26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1" autoAdjust="0"/>
    <p:restoredTop sz="94706" autoAdjust="0"/>
  </p:normalViewPr>
  <p:slideViewPr>
    <p:cSldViewPr snapToGrid="0">
      <p:cViewPr varScale="1">
        <p:scale>
          <a:sx n="85" d="100"/>
          <a:sy n="85" d="100"/>
        </p:scale>
        <p:origin x="552" y="4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3/2/2023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3/2/2023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1980303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13</a:t>
            </a:fld>
            <a:endParaRPr lang="en-US"/>
          </a:p>
        </p:txBody>
      </p:sp>
    </p:spTree>
    <p:extLst>
      <p:ext uri="{BB962C8B-B14F-4D97-AF65-F5344CB8AC3E}">
        <p14:creationId xmlns:p14="http://schemas.microsoft.com/office/powerpoint/2010/main" val="2923391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3/2/2023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3/2/2023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3/2/2023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3/2/2023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3/2/2023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3/2/2023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3/2/2023</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3/2/2023</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3/2/2023</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Transfer Learning</a:t>
            </a:r>
          </a:p>
        </p:txBody>
      </p:sp>
      <p:sp>
        <p:nvSpPr>
          <p:cNvPr id="3" name="Subtitle 2"/>
          <p:cNvSpPr>
            <a:spLocks noGrp="1"/>
          </p:cNvSpPr>
          <p:nvPr>
            <p:ph type="subTitle" idx="1"/>
          </p:nvPr>
        </p:nvSpPr>
        <p:spPr/>
        <p:txBody>
          <a:bodyPr/>
          <a:lstStyle/>
          <a:p>
            <a:r>
              <a:rPr lang="en-US" b="0" i="0" dirty="0">
                <a:effectLst/>
                <a:latin typeface="Calibri" panose="020F0502020204030204" pitchFamily="34" charset="0"/>
              </a:rPr>
              <a:t>Powerful usage of Transfer Learning model to solve FoodVision101 classification problem</a:t>
            </a:r>
          </a:p>
          <a:p>
            <a:endParaRPr lang="en-US"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CB385-DB02-4138-9296-ECD3EDE684F3}"/>
              </a:ext>
            </a:extLst>
          </p:cNvPr>
          <p:cNvSpPr txBox="1">
            <a:spLocks/>
          </p:cNvSpPr>
          <p:nvPr/>
        </p:nvSpPr>
        <p:spPr>
          <a:xfrm>
            <a:off x="1295400" y="503853"/>
            <a:ext cx="9601200" cy="1142385"/>
          </a:xfrm>
          <a:prstGeom prst="rect">
            <a:avLst/>
          </a:prstGeom>
        </p:spPr>
        <p:txBody>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dirty="0"/>
              <a:t>Activation Function Examples</a:t>
            </a:r>
          </a:p>
        </p:txBody>
      </p:sp>
      <p:pic>
        <p:nvPicPr>
          <p:cNvPr id="3074" name="Picture 2" descr="What is ReLU and Sigmoid activation function? - Nomidl">
            <a:extLst>
              <a:ext uri="{FF2B5EF4-FFF2-40B4-BE49-F238E27FC236}">
                <a16:creationId xmlns:a16="http://schemas.microsoft.com/office/drawing/2014/main" id="{6CC76E38-0DCB-49EE-BA86-33F8D4D03B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311" y="1562475"/>
            <a:ext cx="5874379" cy="37330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oftmax Activation Function: Everything You Need to Know | Pinecone">
            <a:extLst>
              <a:ext uri="{FF2B5EF4-FFF2-40B4-BE49-F238E27FC236}">
                <a16:creationId xmlns:a16="http://schemas.microsoft.com/office/drawing/2014/main" id="{9B27B02E-3C9A-44CC-B16F-CEB1306C5A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0447" y="1557427"/>
            <a:ext cx="5271248" cy="374314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BDA8A75-7C58-4980-A27A-99CED3BA24C2}"/>
              </a:ext>
            </a:extLst>
          </p:cNvPr>
          <p:cNvPicPr>
            <a:picLocks noChangeAspect="1"/>
          </p:cNvPicPr>
          <p:nvPr/>
        </p:nvPicPr>
        <p:blipFill>
          <a:blip r:embed="rId4"/>
          <a:stretch>
            <a:fillRect/>
          </a:stretch>
        </p:blipFill>
        <p:spPr>
          <a:xfrm>
            <a:off x="8536081" y="5595937"/>
            <a:ext cx="1771650" cy="847725"/>
          </a:xfrm>
          <a:prstGeom prst="rect">
            <a:avLst/>
          </a:prstGeom>
        </p:spPr>
      </p:pic>
    </p:spTree>
    <p:extLst>
      <p:ext uri="{BB962C8B-B14F-4D97-AF65-F5344CB8AC3E}">
        <p14:creationId xmlns:p14="http://schemas.microsoft.com/office/powerpoint/2010/main" val="2234215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onvolutional Neural Networks (CNN): Step 3 - Flattening - Blogs -  SuperDataScience | Machine Learning | AI | Data Science Career | Analytics  | Success">
            <a:extLst>
              <a:ext uri="{FF2B5EF4-FFF2-40B4-BE49-F238E27FC236}">
                <a16:creationId xmlns:a16="http://schemas.microsoft.com/office/drawing/2014/main" id="{C9B5E222-6D92-4056-8E88-7F368945DA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675" y="1457325"/>
            <a:ext cx="8248650" cy="394335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AC42F55D-FA6B-43F7-B76B-010CE9C623ED}"/>
              </a:ext>
            </a:extLst>
          </p:cNvPr>
          <p:cNvSpPr txBox="1">
            <a:spLocks/>
          </p:cNvSpPr>
          <p:nvPr/>
        </p:nvSpPr>
        <p:spPr>
          <a:xfrm>
            <a:off x="1295400" y="503853"/>
            <a:ext cx="9601200" cy="1142385"/>
          </a:xfrm>
          <a:prstGeom prst="rect">
            <a:avLst/>
          </a:prstGeom>
        </p:spPr>
        <p:txBody>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dirty="0"/>
              <a:t>Flatten Layer Example</a:t>
            </a:r>
          </a:p>
        </p:txBody>
      </p:sp>
      <p:sp>
        <p:nvSpPr>
          <p:cNvPr id="2" name="Rectangle 1">
            <a:extLst>
              <a:ext uri="{FF2B5EF4-FFF2-40B4-BE49-F238E27FC236}">
                <a16:creationId xmlns:a16="http://schemas.microsoft.com/office/drawing/2014/main" id="{832BFE68-BDF3-4777-BFC7-D346795B9308}"/>
              </a:ext>
            </a:extLst>
          </p:cNvPr>
          <p:cNvSpPr/>
          <p:nvPr/>
        </p:nvSpPr>
        <p:spPr>
          <a:xfrm>
            <a:off x="3186394" y="2486025"/>
            <a:ext cx="1250352" cy="400609"/>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Rectangle 9">
            <a:extLst>
              <a:ext uri="{FF2B5EF4-FFF2-40B4-BE49-F238E27FC236}">
                <a16:creationId xmlns:a16="http://schemas.microsoft.com/office/drawing/2014/main" id="{C8802226-025F-46A6-9759-E8A62BA9C1E9}"/>
              </a:ext>
            </a:extLst>
          </p:cNvPr>
          <p:cNvSpPr/>
          <p:nvPr/>
        </p:nvSpPr>
        <p:spPr>
          <a:xfrm>
            <a:off x="3188299" y="2914650"/>
            <a:ext cx="1250352" cy="400609"/>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a:extLst>
              <a:ext uri="{FF2B5EF4-FFF2-40B4-BE49-F238E27FC236}">
                <a16:creationId xmlns:a16="http://schemas.microsoft.com/office/drawing/2014/main" id="{2569B3DE-CD90-4DE0-A06F-B3B0B9B8409D}"/>
              </a:ext>
            </a:extLst>
          </p:cNvPr>
          <p:cNvSpPr/>
          <p:nvPr/>
        </p:nvSpPr>
        <p:spPr>
          <a:xfrm>
            <a:off x="3186394" y="3343275"/>
            <a:ext cx="1250352" cy="40060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Rectangle 11">
            <a:extLst>
              <a:ext uri="{FF2B5EF4-FFF2-40B4-BE49-F238E27FC236}">
                <a16:creationId xmlns:a16="http://schemas.microsoft.com/office/drawing/2014/main" id="{210CE6E8-B75D-4F42-ABF3-CB556E30A5F8}"/>
              </a:ext>
            </a:extLst>
          </p:cNvPr>
          <p:cNvSpPr/>
          <p:nvPr/>
        </p:nvSpPr>
        <p:spPr>
          <a:xfrm>
            <a:off x="8793480" y="1670685"/>
            <a:ext cx="452120" cy="11887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Rectangle 12">
            <a:extLst>
              <a:ext uri="{FF2B5EF4-FFF2-40B4-BE49-F238E27FC236}">
                <a16:creationId xmlns:a16="http://schemas.microsoft.com/office/drawing/2014/main" id="{2D49756F-6DAA-47FF-B7E1-452E07B1EE76}"/>
              </a:ext>
            </a:extLst>
          </p:cNvPr>
          <p:cNvSpPr/>
          <p:nvPr/>
        </p:nvSpPr>
        <p:spPr>
          <a:xfrm>
            <a:off x="8793480" y="2878455"/>
            <a:ext cx="452120" cy="1139191"/>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Rectangle 13">
            <a:extLst>
              <a:ext uri="{FF2B5EF4-FFF2-40B4-BE49-F238E27FC236}">
                <a16:creationId xmlns:a16="http://schemas.microsoft.com/office/drawing/2014/main" id="{0CFDF375-E076-4713-95F9-3A34B9B14C80}"/>
              </a:ext>
            </a:extLst>
          </p:cNvPr>
          <p:cNvSpPr/>
          <p:nvPr/>
        </p:nvSpPr>
        <p:spPr>
          <a:xfrm>
            <a:off x="8793480" y="4036696"/>
            <a:ext cx="452120" cy="113919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268964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99BC2-8E96-45F1-BBD3-D2DA57119311}"/>
              </a:ext>
            </a:extLst>
          </p:cNvPr>
          <p:cNvSpPr txBox="1">
            <a:spLocks/>
          </p:cNvSpPr>
          <p:nvPr/>
        </p:nvSpPr>
        <p:spPr>
          <a:xfrm>
            <a:off x="368672" y="137019"/>
            <a:ext cx="4499163" cy="526370"/>
          </a:xfrm>
          <a:prstGeom prst="rect">
            <a:avLst/>
          </a:prstGeom>
        </p:spPr>
        <p:txBody>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dirty="0"/>
              <a:t>Tiny VGG architecture</a:t>
            </a:r>
          </a:p>
        </p:txBody>
      </p:sp>
      <p:pic>
        <p:nvPicPr>
          <p:cNvPr id="8" name="Picture 7">
            <a:extLst>
              <a:ext uri="{FF2B5EF4-FFF2-40B4-BE49-F238E27FC236}">
                <a16:creationId xmlns:a16="http://schemas.microsoft.com/office/drawing/2014/main" id="{340B368C-B222-44BD-9AD5-76F46BA1BB44}"/>
              </a:ext>
            </a:extLst>
          </p:cNvPr>
          <p:cNvPicPr>
            <a:picLocks noChangeAspect="1"/>
          </p:cNvPicPr>
          <p:nvPr/>
        </p:nvPicPr>
        <p:blipFill>
          <a:blip r:embed="rId2"/>
          <a:stretch>
            <a:fillRect/>
          </a:stretch>
        </p:blipFill>
        <p:spPr>
          <a:xfrm>
            <a:off x="5952565" y="755764"/>
            <a:ext cx="5934636" cy="2252810"/>
          </a:xfrm>
          <a:prstGeom prst="rect">
            <a:avLst/>
          </a:prstGeom>
        </p:spPr>
      </p:pic>
      <p:sp>
        <p:nvSpPr>
          <p:cNvPr id="9" name="Rectangle 8">
            <a:extLst>
              <a:ext uri="{FF2B5EF4-FFF2-40B4-BE49-F238E27FC236}">
                <a16:creationId xmlns:a16="http://schemas.microsoft.com/office/drawing/2014/main" id="{93DA5A73-3E8C-4D20-836A-87573BCA8930}"/>
              </a:ext>
            </a:extLst>
          </p:cNvPr>
          <p:cNvSpPr/>
          <p:nvPr/>
        </p:nvSpPr>
        <p:spPr>
          <a:xfrm>
            <a:off x="5918946" y="708211"/>
            <a:ext cx="1389530" cy="2380488"/>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Rectangle 15">
            <a:extLst>
              <a:ext uri="{FF2B5EF4-FFF2-40B4-BE49-F238E27FC236}">
                <a16:creationId xmlns:a16="http://schemas.microsoft.com/office/drawing/2014/main" id="{067C3CCF-EC84-44FA-86FF-C420FD4AE967}"/>
              </a:ext>
            </a:extLst>
          </p:cNvPr>
          <p:cNvSpPr/>
          <p:nvPr/>
        </p:nvSpPr>
        <p:spPr>
          <a:xfrm>
            <a:off x="8187016" y="699246"/>
            <a:ext cx="1389530" cy="2380488"/>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9" name="Picture 18">
            <a:extLst>
              <a:ext uri="{FF2B5EF4-FFF2-40B4-BE49-F238E27FC236}">
                <a16:creationId xmlns:a16="http://schemas.microsoft.com/office/drawing/2014/main" id="{E590B20C-9ECF-4F4D-8F4A-899C5126D9BF}"/>
              </a:ext>
            </a:extLst>
          </p:cNvPr>
          <p:cNvPicPr>
            <a:picLocks noChangeAspect="1"/>
          </p:cNvPicPr>
          <p:nvPr/>
        </p:nvPicPr>
        <p:blipFill>
          <a:blip r:embed="rId3"/>
          <a:stretch>
            <a:fillRect/>
          </a:stretch>
        </p:blipFill>
        <p:spPr>
          <a:xfrm>
            <a:off x="-8127" y="3254714"/>
            <a:ext cx="8336338" cy="3466267"/>
          </a:xfrm>
          <a:prstGeom prst="rect">
            <a:avLst/>
          </a:prstGeom>
        </p:spPr>
      </p:pic>
      <p:sp>
        <p:nvSpPr>
          <p:cNvPr id="20" name="Rectangle 19">
            <a:extLst>
              <a:ext uri="{FF2B5EF4-FFF2-40B4-BE49-F238E27FC236}">
                <a16:creationId xmlns:a16="http://schemas.microsoft.com/office/drawing/2014/main" id="{4D2E205F-407A-4608-A4DA-B8BCB138E580}"/>
              </a:ext>
            </a:extLst>
          </p:cNvPr>
          <p:cNvSpPr/>
          <p:nvPr/>
        </p:nvSpPr>
        <p:spPr>
          <a:xfrm>
            <a:off x="331694" y="3612774"/>
            <a:ext cx="7996517" cy="565053"/>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Rectangle 20">
            <a:extLst>
              <a:ext uri="{FF2B5EF4-FFF2-40B4-BE49-F238E27FC236}">
                <a16:creationId xmlns:a16="http://schemas.microsoft.com/office/drawing/2014/main" id="{8E50B686-3E90-4A31-AEFC-02D88EAAB342}"/>
              </a:ext>
            </a:extLst>
          </p:cNvPr>
          <p:cNvSpPr/>
          <p:nvPr/>
        </p:nvSpPr>
        <p:spPr>
          <a:xfrm>
            <a:off x="339821" y="4702946"/>
            <a:ext cx="7996517" cy="565053"/>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Rectangle 21">
            <a:extLst>
              <a:ext uri="{FF2B5EF4-FFF2-40B4-BE49-F238E27FC236}">
                <a16:creationId xmlns:a16="http://schemas.microsoft.com/office/drawing/2014/main" id="{ED4A847F-25B7-4993-87EF-957491380650}"/>
              </a:ext>
            </a:extLst>
          </p:cNvPr>
          <p:cNvSpPr/>
          <p:nvPr/>
        </p:nvSpPr>
        <p:spPr>
          <a:xfrm>
            <a:off x="7479925" y="685493"/>
            <a:ext cx="535642" cy="2425311"/>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Rectangle 22">
            <a:extLst>
              <a:ext uri="{FF2B5EF4-FFF2-40B4-BE49-F238E27FC236}">
                <a16:creationId xmlns:a16="http://schemas.microsoft.com/office/drawing/2014/main" id="{B3348F28-AC91-446B-98A8-930598A04218}"/>
              </a:ext>
            </a:extLst>
          </p:cNvPr>
          <p:cNvSpPr/>
          <p:nvPr/>
        </p:nvSpPr>
        <p:spPr>
          <a:xfrm>
            <a:off x="9737910" y="685493"/>
            <a:ext cx="535642" cy="2425311"/>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Rectangle 23">
            <a:extLst>
              <a:ext uri="{FF2B5EF4-FFF2-40B4-BE49-F238E27FC236}">
                <a16:creationId xmlns:a16="http://schemas.microsoft.com/office/drawing/2014/main" id="{8C645A81-AAD8-4827-9AA5-07159B3A5E35}"/>
              </a:ext>
            </a:extLst>
          </p:cNvPr>
          <p:cNvSpPr/>
          <p:nvPr/>
        </p:nvSpPr>
        <p:spPr>
          <a:xfrm>
            <a:off x="339821" y="4231617"/>
            <a:ext cx="7988390" cy="433290"/>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Rectangle 24">
            <a:extLst>
              <a:ext uri="{FF2B5EF4-FFF2-40B4-BE49-F238E27FC236}">
                <a16:creationId xmlns:a16="http://schemas.microsoft.com/office/drawing/2014/main" id="{332DF36D-C473-4126-8102-A9BA5CA7E1FC}"/>
              </a:ext>
            </a:extLst>
          </p:cNvPr>
          <p:cNvSpPr/>
          <p:nvPr/>
        </p:nvSpPr>
        <p:spPr>
          <a:xfrm>
            <a:off x="349624" y="5315003"/>
            <a:ext cx="7988390" cy="433290"/>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Rectangle 25">
            <a:extLst>
              <a:ext uri="{FF2B5EF4-FFF2-40B4-BE49-F238E27FC236}">
                <a16:creationId xmlns:a16="http://schemas.microsoft.com/office/drawing/2014/main" id="{80C32BF3-FFD1-486E-8F52-04F979E380CC}"/>
              </a:ext>
            </a:extLst>
          </p:cNvPr>
          <p:cNvSpPr/>
          <p:nvPr/>
        </p:nvSpPr>
        <p:spPr>
          <a:xfrm>
            <a:off x="331694" y="5775188"/>
            <a:ext cx="1165412" cy="251911"/>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Rectangle 26">
            <a:extLst>
              <a:ext uri="{FF2B5EF4-FFF2-40B4-BE49-F238E27FC236}">
                <a16:creationId xmlns:a16="http://schemas.microsoft.com/office/drawing/2014/main" id="{315E197D-551B-4AEE-8817-4442DB4BC541}"/>
              </a:ext>
            </a:extLst>
          </p:cNvPr>
          <p:cNvSpPr/>
          <p:nvPr/>
        </p:nvSpPr>
        <p:spPr>
          <a:xfrm>
            <a:off x="10470775" y="683801"/>
            <a:ext cx="611843" cy="2425311"/>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Rectangle 27">
            <a:extLst>
              <a:ext uri="{FF2B5EF4-FFF2-40B4-BE49-F238E27FC236}">
                <a16:creationId xmlns:a16="http://schemas.microsoft.com/office/drawing/2014/main" id="{0B6B8B10-39D8-4BF8-81A3-74B5864237E4}"/>
              </a:ext>
            </a:extLst>
          </p:cNvPr>
          <p:cNvSpPr/>
          <p:nvPr/>
        </p:nvSpPr>
        <p:spPr>
          <a:xfrm>
            <a:off x="11275358" y="663388"/>
            <a:ext cx="611843" cy="242531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Rectangle 28">
            <a:extLst>
              <a:ext uri="{FF2B5EF4-FFF2-40B4-BE49-F238E27FC236}">
                <a16:creationId xmlns:a16="http://schemas.microsoft.com/office/drawing/2014/main" id="{F3AA750E-0D26-4B68-BB49-29A35688850C}"/>
              </a:ext>
            </a:extLst>
          </p:cNvPr>
          <p:cNvSpPr/>
          <p:nvPr/>
        </p:nvSpPr>
        <p:spPr>
          <a:xfrm>
            <a:off x="331694" y="6022630"/>
            <a:ext cx="2133600" cy="20971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150" name="Picture 6" descr="TensorFlow - Wikipedia">
            <a:extLst>
              <a:ext uri="{FF2B5EF4-FFF2-40B4-BE49-F238E27FC236}">
                <a16:creationId xmlns:a16="http://schemas.microsoft.com/office/drawing/2014/main" id="{B4B4A9AC-7224-4677-9BE6-6CCA88E37B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2" y="897463"/>
            <a:ext cx="3813082" cy="2440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40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a:t>
            </a:r>
          </a:p>
        </p:txBody>
      </p:sp>
      <p:sp>
        <p:nvSpPr>
          <p:cNvPr id="3" name="Content Placeholder 2"/>
          <p:cNvSpPr>
            <a:spLocks noGrp="1"/>
          </p:cNvSpPr>
          <p:nvPr>
            <p:ph idx="1"/>
          </p:nvPr>
        </p:nvSpPr>
        <p:spPr/>
        <p:txBody>
          <a:bodyPr/>
          <a:lstStyle/>
          <a:p>
            <a:r>
              <a:rPr lang="en-US" b="1" dirty="0"/>
              <a:t>Time</a:t>
            </a:r>
            <a:r>
              <a:rPr lang="en-US" dirty="0"/>
              <a:t>. We need a lot of time to train a CNN model from scratch.</a:t>
            </a:r>
          </a:p>
          <a:p>
            <a:r>
              <a:rPr lang="en-US" b="1" dirty="0"/>
              <a:t>Data</a:t>
            </a:r>
            <a:r>
              <a:rPr lang="en-US" dirty="0"/>
              <a:t>. We also need a really huge </a:t>
            </a:r>
            <a:r>
              <a:rPr lang="en-US" dirty="0" err="1"/>
              <a:t>DataSet</a:t>
            </a:r>
            <a:r>
              <a:rPr lang="en-US" dirty="0"/>
              <a:t>!</a:t>
            </a:r>
          </a:p>
          <a:p>
            <a:r>
              <a:rPr lang="uk-UA" b="1" dirty="0"/>
              <a:t>С</a:t>
            </a:r>
            <a:r>
              <a:rPr lang="en-US" b="1" dirty="0" err="1"/>
              <a:t>omputing</a:t>
            </a:r>
            <a:r>
              <a:rPr lang="en-US" b="1" dirty="0"/>
              <a:t> Ability</a:t>
            </a:r>
            <a:r>
              <a:rPr lang="en-US" dirty="0"/>
              <a:t>. It is better to have powerful computing possibilities.</a:t>
            </a:r>
          </a:p>
        </p:txBody>
      </p:sp>
      <p:pic>
        <p:nvPicPr>
          <p:cNvPr id="7172" name="Picture 4" descr="Graphic Card PNG Transparent Images - PNG All">
            <a:extLst>
              <a:ext uri="{FF2B5EF4-FFF2-40B4-BE49-F238E27FC236}">
                <a16:creationId xmlns:a16="http://schemas.microsoft.com/office/drawing/2014/main" id="{D235E4DE-E6CD-455E-AA85-FA761B30FB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0247" y="4036770"/>
            <a:ext cx="2317377" cy="2317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627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2:</a:t>
            </a:r>
            <a:br>
              <a:rPr lang="en-US" dirty="0"/>
            </a:br>
            <a:r>
              <a:rPr lang="en-US" dirty="0"/>
              <a:t>Transfer Learning</a:t>
            </a:r>
          </a:p>
        </p:txBody>
      </p:sp>
      <p:sp>
        <p:nvSpPr>
          <p:cNvPr id="3" name="Text Placeholder 2"/>
          <p:cNvSpPr>
            <a:spLocks noGrp="1"/>
          </p:cNvSpPr>
          <p:nvPr>
            <p:ph type="body" idx="1"/>
          </p:nvPr>
        </p:nvSpPr>
        <p:spPr/>
        <p:txBody>
          <a:bodyPr/>
          <a:lstStyle/>
          <a:p>
            <a:r>
              <a:rPr lang="en-US" dirty="0"/>
              <a:t>In this module I will explain you what is Transfer Learning and how it works</a:t>
            </a:r>
          </a:p>
        </p:txBody>
      </p:sp>
    </p:spTree>
    <p:extLst>
      <p:ext uri="{BB962C8B-B14F-4D97-AF65-F5344CB8AC3E}">
        <p14:creationId xmlns:p14="http://schemas.microsoft.com/office/powerpoint/2010/main" val="316257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8F7AD11-30DE-4C10-A4EC-783C980CB12E}"/>
              </a:ext>
            </a:extLst>
          </p:cNvPr>
          <p:cNvPicPr>
            <a:picLocks noChangeAspect="1"/>
          </p:cNvPicPr>
          <p:nvPr/>
        </p:nvPicPr>
        <p:blipFill>
          <a:blip r:embed="rId2"/>
          <a:stretch>
            <a:fillRect/>
          </a:stretch>
        </p:blipFill>
        <p:spPr>
          <a:xfrm>
            <a:off x="825865" y="329711"/>
            <a:ext cx="10540268" cy="1571578"/>
          </a:xfrm>
          <a:prstGeom prst="rect">
            <a:avLst/>
          </a:prstGeom>
        </p:spPr>
      </p:pic>
      <p:pic>
        <p:nvPicPr>
          <p:cNvPr id="3" name="Picture 2" descr="An Ultimate Guide To Transfer Learning In NLP">
            <a:extLst>
              <a:ext uri="{FF2B5EF4-FFF2-40B4-BE49-F238E27FC236}">
                <a16:creationId xmlns:a16="http://schemas.microsoft.com/office/drawing/2014/main" id="{68F809B8-E553-47FF-B908-4AF3F581EC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4629" y="2104013"/>
            <a:ext cx="7482739" cy="3741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85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fficientNet: Rethinking Model Scaling for Convolutional Neural Networks |  Papers With Code">
            <a:extLst>
              <a:ext uri="{FF2B5EF4-FFF2-40B4-BE49-F238E27FC236}">
                <a16:creationId xmlns:a16="http://schemas.microsoft.com/office/drawing/2014/main" id="{D6712D6A-D93B-4CE4-95E7-551E51642F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8346" y="486136"/>
            <a:ext cx="7395307" cy="5885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333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D380F-EE30-45A4-AA58-4B6CD58DA037}"/>
              </a:ext>
            </a:extLst>
          </p:cNvPr>
          <p:cNvSpPr txBox="1">
            <a:spLocks/>
          </p:cNvSpPr>
          <p:nvPr/>
        </p:nvSpPr>
        <p:spPr>
          <a:xfrm>
            <a:off x="1295400" y="503854"/>
            <a:ext cx="9601200" cy="491570"/>
          </a:xfrm>
          <a:prstGeom prst="rect">
            <a:avLst/>
          </a:prstGeom>
        </p:spPr>
        <p:txBody>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dirty="0" err="1"/>
              <a:t>EfficientNet</a:t>
            </a:r>
            <a:r>
              <a:rPr lang="en-US" dirty="0"/>
              <a:t> model (EfficientNetB0)</a:t>
            </a:r>
          </a:p>
        </p:txBody>
      </p:sp>
      <p:pic>
        <p:nvPicPr>
          <p:cNvPr id="5122" name="Picture 2" descr="How to prepare Imagenet dataset for Image Classification - A Developer Diary">
            <a:extLst>
              <a:ext uri="{FF2B5EF4-FFF2-40B4-BE49-F238E27FC236}">
                <a16:creationId xmlns:a16="http://schemas.microsoft.com/office/drawing/2014/main" id="{A1145CB9-3F77-4C41-81F2-398E7073AD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926" y="1821378"/>
            <a:ext cx="6094148" cy="261143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2244824-2345-43BC-89D4-47D68B35AF3C}"/>
              </a:ext>
            </a:extLst>
          </p:cNvPr>
          <p:cNvPicPr>
            <a:picLocks noChangeAspect="1"/>
          </p:cNvPicPr>
          <p:nvPr/>
        </p:nvPicPr>
        <p:blipFill>
          <a:blip r:embed="rId3"/>
          <a:stretch>
            <a:fillRect/>
          </a:stretch>
        </p:blipFill>
        <p:spPr>
          <a:xfrm>
            <a:off x="3457575" y="5258771"/>
            <a:ext cx="5276850" cy="1095375"/>
          </a:xfrm>
          <a:prstGeom prst="rect">
            <a:avLst/>
          </a:prstGeom>
        </p:spPr>
      </p:pic>
    </p:spTree>
    <p:extLst>
      <p:ext uri="{BB962C8B-B14F-4D97-AF65-F5344CB8AC3E}">
        <p14:creationId xmlns:p14="http://schemas.microsoft.com/office/powerpoint/2010/main" val="27944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a model using EfficientNetB0?</a:t>
            </a:r>
          </a:p>
        </p:txBody>
      </p:sp>
      <p:sp>
        <p:nvSpPr>
          <p:cNvPr id="5" name="Content Placeholder 4">
            <a:extLst>
              <a:ext uri="{FF2B5EF4-FFF2-40B4-BE49-F238E27FC236}">
                <a16:creationId xmlns:a16="http://schemas.microsoft.com/office/drawing/2014/main" id="{3C9D0272-70EA-4066-B40D-4DC4CFAFB747}"/>
              </a:ext>
            </a:extLst>
          </p:cNvPr>
          <p:cNvSpPr>
            <a:spLocks noGrp="1"/>
          </p:cNvSpPr>
          <p:nvPr>
            <p:ph idx="1"/>
          </p:nvPr>
        </p:nvSpPr>
        <p:spPr>
          <a:xfrm>
            <a:off x="925975" y="1981201"/>
            <a:ext cx="10340050" cy="3809999"/>
          </a:xfrm>
        </p:spPr>
        <p:txBody>
          <a:bodyPr/>
          <a:lstStyle/>
          <a:p>
            <a:r>
              <a:rPr lang="en-US" b="1" dirty="0"/>
              <a:t>Step 1</a:t>
            </a:r>
            <a:r>
              <a:rPr lang="en-US" dirty="0"/>
              <a:t>: Download our TL model from TensorFlow Hub</a:t>
            </a:r>
          </a:p>
          <a:p>
            <a:pPr>
              <a:lnSpc>
                <a:spcPct val="150000"/>
              </a:lnSpc>
            </a:pPr>
            <a:r>
              <a:rPr lang="en-US" b="1" dirty="0"/>
              <a:t>Step 2</a:t>
            </a:r>
            <a:r>
              <a:rPr lang="en-US" dirty="0"/>
              <a:t>: Freeze our model (prevent our model change its weights while it has been trained)</a:t>
            </a:r>
          </a:p>
          <a:p>
            <a:r>
              <a:rPr lang="en-US" b="1" dirty="0"/>
              <a:t>Step 3</a:t>
            </a:r>
            <a:r>
              <a:rPr lang="en-US" dirty="0"/>
              <a:t>:  Add other layers to our model if needed</a:t>
            </a:r>
          </a:p>
          <a:p>
            <a:r>
              <a:rPr lang="en-US" b="1" dirty="0"/>
              <a:t>Step 4</a:t>
            </a:r>
            <a:r>
              <a:rPr lang="en-US" dirty="0"/>
              <a:t>: Add our transfer learning model to our</a:t>
            </a:r>
          </a:p>
          <a:p>
            <a:r>
              <a:rPr lang="en-US" b="1" dirty="0"/>
              <a:t>Step 5</a:t>
            </a:r>
            <a:r>
              <a:rPr lang="en-US" dirty="0"/>
              <a:t>: Add layers after TL model if needed</a:t>
            </a:r>
          </a:p>
          <a:p>
            <a:r>
              <a:rPr lang="en-US" b="1" dirty="0"/>
              <a:t>Step 6</a:t>
            </a:r>
            <a:r>
              <a:rPr lang="en-US" dirty="0"/>
              <a:t>: We definitely need a Dense layer with activation function!</a:t>
            </a:r>
          </a:p>
        </p:txBody>
      </p:sp>
    </p:spTree>
    <p:extLst>
      <p:ext uri="{BB962C8B-B14F-4D97-AF65-F5344CB8AC3E}">
        <p14:creationId xmlns:p14="http://schemas.microsoft.com/office/powerpoint/2010/main" val="2090430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604AE4-635E-4BF1-8166-9375A1D136A4}"/>
              </a:ext>
            </a:extLst>
          </p:cNvPr>
          <p:cNvPicPr>
            <a:picLocks noChangeAspect="1"/>
          </p:cNvPicPr>
          <p:nvPr/>
        </p:nvPicPr>
        <p:blipFill>
          <a:blip r:embed="rId2"/>
          <a:stretch>
            <a:fillRect/>
          </a:stretch>
        </p:blipFill>
        <p:spPr>
          <a:xfrm>
            <a:off x="1705336" y="210698"/>
            <a:ext cx="8781327" cy="3070724"/>
          </a:xfrm>
          <a:prstGeom prst="rect">
            <a:avLst/>
          </a:prstGeom>
        </p:spPr>
      </p:pic>
      <p:pic>
        <p:nvPicPr>
          <p:cNvPr id="7" name="Picture 6">
            <a:extLst>
              <a:ext uri="{FF2B5EF4-FFF2-40B4-BE49-F238E27FC236}">
                <a16:creationId xmlns:a16="http://schemas.microsoft.com/office/drawing/2014/main" id="{F26F2B57-F63D-4839-9AEA-54C1F76CF524}"/>
              </a:ext>
            </a:extLst>
          </p:cNvPr>
          <p:cNvPicPr>
            <a:picLocks noChangeAspect="1"/>
          </p:cNvPicPr>
          <p:nvPr/>
        </p:nvPicPr>
        <p:blipFill>
          <a:blip r:embed="rId3"/>
          <a:stretch>
            <a:fillRect/>
          </a:stretch>
        </p:blipFill>
        <p:spPr>
          <a:xfrm>
            <a:off x="1705336" y="3576578"/>
            <a:ext cx="8798052" cy="3070723"/>
          </a:xfrm>
          <a:prstGeom prst="rect">
            <a:avLst/>
          </a:prstGeom>
        </p:spPr>
      </p:pic>
    </p:spTree>
    <p:extLst>
      <p:ext uri="{BB962C8B-B14F-4D97-AF65-F5344CB8AC3E}">
        <p14:creationId xmlns:p14="http://schemas.microsoft.com/office/powerpoint/2010/main" val="120709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AEB39-DF46-4780-97A6-61C0A4BE42CD}"/>
              </a:ext>
            </a:extLst>
          </p:cNvPr>
          <p:cNvSpPr txBox="1">
            <a:spLocks/>
          </p:cNvSpPr>
          <p:nvPr/>
        </p:nvSpPr>
        <p:spPr>
          <a:xfrm>
            <a:off x="1295400" y="503853"/>
            <a:ext cx="9601200" cy="1142385"/>
          </a:xfrm>
          <a:prstGeom prst="rect">
            <a:avLst/>
          </a:prstGeom>
        </p:spPr>
        <p:txBody>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dirty="0"/>
              <a:t>About me</a:t>
            </a:r>
          </a:p>
        </p:txBody>
      </p:sp>
      <p:sp>
        <p:nvSpPr>
          <p:cNvPr id="3" name="Content Placeholder 2">
            <a:extLst>
              <a:ext uri="{FF2B5EF4-FFF2-40B4-BE49-F238E27FC236}">
                <a16:creationId xmlns:a16="http://schemas.microsoft.com/office/drawing/2014/main" id="{B3A51165-F866-4E2A-80A2-4EE0954A82BA}"/>
              </a:ext>
            </a:extLst>
          </p:cNvPr>
          <p:cNvSpPr txBox="1">
            <a:spLocks/>
          </p:cNvSpPr>
          <p:nvPr/>
        </p:nvSpPr>
        <p:spPr>
          <a:xfrm>
            <a:off x="1295400" y="1379318"/>
            <a:ext cx="9601200" cy="3053785"/>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lnSpc>
                <a:spcPct val="150000"/>
              </a:lnSpc>
              <a:buNone/>
            </a:pPr>
            <a:r>
              <a:rPr lang="en-US" sz="2400" dirty="0"/>
              <a:t>My name is Mark </a:t>
            </a:r>
            <a:r>
              <a:rPr lang="en-US" sz="2400" dirty="0" err="1"/>
              <a:t>Chernomorchenko</a:t>
            </a:r>
            <a:r>
              <a:rPr lang="en-US" sz="2400" dirty="0"/>
              <a:t>. I study Artificial Intelligence and I solve Machine Learning problems such as regression, classification, object detection using Deep Learning and Neural Networks. In the future I would like to learn how to create Neural Networks for Natural Language Processing, object segmentation problem and so on.</a:t>
            </a:r>
          </a:p>
        </p:txBody>
      </p:sp>
      <p:pic>
        <p:nvPicPr>
          <p:cNvPr id="5" name="Picture 4">
            <a:extLst>
              <a:ext uri="{FF2B5EF4-FFF2-40B4-BE49-F238E27FC236}">
                <a16:creationId xmlns:a16="http://schemas.microsoft.com/office/drawing/2014/main" id="{25F0FD3B-8887-4C7F-9603-65A47C3C7006}"/>
              </a:ext>
            </a:extLst>
          </p:cNvPr>
          <p:cNvPicPr>
            <a:picLocks noChangeAspect="1"/>
          </p:cNvPicPr>
          <p:nvPr/>
        </p:nvPicPr>
        <p:blipFill>
          <a:blip r:embed="rId2"/>
          <a:stretch>
            <a:fillRect/>
          </a:stretch>
        </p:blipFill>
        <p:spPr>
          <a:xfrm>
            <a:off x="513705" y="4988689"/>
            <a:ext cx="1563389" cy="1563389"/>
          </a:xfrm>
          <a:prstGeom prst="rect">
            <a:avLst/>
          </a:prstGeom>
        </p:spPr>
      </p:pic>
      <p:pic>
        <p:nvPicPr>
          <p:cNvPr id="1026" name="Picture 2" descr="T-Systems (@tsystemscom) / Twitter">
            <a:extLst>
              <a:ext uri="{FF2B5EF4-FFF2-40B4-BE49-F238E27FC236}">
                <a16:creationId xmlns:a16="http://schemas.microsoft.com/office/drawing/2014/main" id="{5EC3B29C-F224-41B1-B556-6F4495535E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2632" y="4988688"/>
            <a:ext cx="1563389" cy="1563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21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EEAF-A455-45A1-873E-A0071CEB7237}"/>
              </a:ext>
            </a:extLst>
          </p:cNvPr>
          <p:cNvSpPr txBox="1">
            <a:spLocks/>
          </p:cNvSpPr>
          <p:nvPr/>
        </p:nvSpPr>
        <p:spPr>
          <a:xfrm>
            <a:off x="1295400" y="503853"/>
            <a:ext cx="9601200" cy="1142385"/>
          </a:xfrm>
          <a:prstGeom prst="rect">
            <a:avLst/>
          </a:prstGeom>
        </p:spPr>
        <p:txBody>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dirty="0"/>
              <a:t>Creating CNN model based on EfficientNetB0: Compilation</a:t>
            </a:r>
          </a:p>
        </p:txBody>
      </p:sp>
      <p:pic>
        <p:nvPicPr>
          <p:cNvPr id="5" name="Picture 4">
            <a:extLst>
              <a:ext uri="{FF2B5EF4-FFF2-40B4-BE49-F238E27FC236}">
                <a16:creationId xmlns:a16="http://schemas.microsoft.com/office/drawing/2014/main" id="{0DD8596E-1500-48F0-8962-B6F8613E4637}"/>
              </a:ext>
            </a:extLst>
          </p:cNvPr>
          <p:cNvPicPr>
            <a:picLocks noChangeAspect="1"/>
          </p:cNvPicPr>
          <p:nvPr/>
        </p:nvPicPr>
        <p:blipFill>
          <a:blip r:embed="rId2"/>
          <a:stretch>
            <a:fillRect/>
          </a:stretch>
        </p:blipFill>
        <p:spPr>
          <a:xfrm>
            <a:off x="1035561" y="2766350"/>
            <a:ext cx="10120878" cy="2830010"/>
          </a:xfrm>
          <a:prstGeom prst="rect">
            <a:avLst/>
          </a:prstGeom>
        </p:spPr>
      </p:pic>
    </p:spTree>
    <p:extLst>
      <p:ext uri="{BB962C8B-B14F-4D97-AF65-F5344CB8AC3E}">
        <p14:creationId xmlns:p14="http://schemas.microsoft.com/office/powerpoint/2010/main" val="1722192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ADAFB-DE60-43AC-8F3D-7CDC1D523ABF}"/>
              </a:ext>
            </a:extLst>
          </p:cNvPr>
          <p:cNvSpPr txBox="1">
            <a:spLocks/>
          </p:cNvSpPr>
          <p:nvPr/>
        </p:nvSpPr>
        <p:spPr>
          <a:xfrm>
            <a:off x="1295400" y="2286615"/>
            <a:ext cx="9601200" cy="2169027"/>
          </a:xfrm>
          <a:prstGeom prst="rect">
            <a:avLst/>
          </a:prstGeom>
        </p:spPr>
        <p:txBody>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pPr algn="ctr"/>
            <a:r>
              <a:rPr lang="en-US" sz="4400" dirty="0"/>
              <a:t>Loss Function? Categorical Cross Entropy? Optimizer? Adam? Accuracy?</a:t>
            </a:r>
          </a:p>
        </p:txBody>
      </p:sp>
      <p:pic>
        <p:nvPicPr>
          <p:cNvPr id="10244" name="Picture 4" descr="Thinking Emoji [Download Thinking Emoji in PNG] | Emoji Island">
            <a:extLst>
              <a:ext uri="{FF2B5EF4-FFF2-40B4-BE49-F238E27FC236}">
                <a16:creationId xmlns:a16="http://schemas.microsoft.com/office/drawing/2014/main" id="{2DB84644-5A18-4DD7-932E-63343721E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800" y="4277360"/>
            <a:ext cx="1882140" cy="18821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Thinking Emoji [Download Thinking Emoji in PNG] | Emoji Island">
            <a:extLst>
              <a:ext uri="{FF2B5EF4-FFF2-40B4-BE49-F238E27FC236}">
                <a16:creationId xmlns:a16="http://schemas.microsoft.com/office/drawing/2014/main" id="{0E427029-9041-4DB8-80D1-F97289B04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0407035" y="867062"/>
            <a:ext cx="1165205" cy="114238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Thinking Emoji [Download Thinking Emoji in PNG] | Emoji Island">
            <a:extLst>
              <a:ext uri="{FF2B5EF4-FFF2-40B4-BE49-F238E27FC236}">
                <a16:creationId xmlns:a16="http://schemas.microsoft.com/office/drawing/2014/main" id="{F4AC7928-0536-4168-A2FF-815754013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 y="688781"/>
            <a:ext cx="1498948" cy="149894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Thinking Emoji [Download Thinking Emoji in PNG] | Emoji Island">
            <a:extLst>
              <a:ext uri="{FF2B5EF4-FFF2-40B4-BE49-F238E27FC236}">
                <a16:creationId xmlns:a16="http://schemas.microsoft.com/office/drawing/2014/main" id="{A7E4F59A-AAF7-4C13-BB9F-D4FF50A968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128520" y="4537401"/>
            <a:ext cx="817880" cy="822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09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34F93-4AED-4DF0-B4FC-90ABF7AD2EA1}"/>
              </a:ext>
            </a:extLst>
          </p:cNvPr>
          <p:cNvSpPr txBox="1">
            <a:spLocks/>
          </p:cNvSpPr>
          <p:nvPr/>
        </p:nvSpPr>
        <p:spPr>
          <a:xfrm>
            <a:off x="1295400" y="503853"/>
            <a:ext cx="9601200" cy="1142385"/>
          </a:xfrm>
          <a:prstGeom prst="rect">
            <a:avLst/>
          </a:prstGeom>
        </p:spPr>
        <p:txBody>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dirty="0"/>
              <a:t>Categorical Cross Entropy. One-Hot encoding:</a:t>
            </a:r>
          </a:p>
        </p:txBody>
      </p:sp>
      <p:pic>
        <p:nvPicPr>
          <p:cNvPr id="6146" name="Picture 2" descr="Building a One Hot Encoding Layer with TensorFlow | by George Novack |  Towards Data Science">
            <a:extLst>
              <a:ext uri="{FF2B5EF4-FFF2-40B4-BE49-F238E27FC236}">
                <a16:creationId xmlns:a16="http://schemas.microsoft.com/office/drawing/2014/main" id="{C30C5EEC-1BC5-4325-B6FC-29A0C8A408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 y="2308849"/>
            <a:ext cx="11782425" cy="33051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76B25DE-700E-4314-B8AC-350B19AC8162}"/>
              </a:ext>
            </a:extLst>
          </p:cNvPr>
          <p:cNvSpPr/>
          <p:nvPr/>
        </p:nvSpPr>
        <p:spPr>
          <a:xfrm>
            <a:off x="1605280" y="3271520"/>
            <a:ext cx="650240" cy="3657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Rectangle 5">
            <a:extLst>
              <a:ext uri="{FF2B5EF4-FFF2-40B4-BE49-F238E27FC236}">
                <a16:creationId xmlns:a16="http://schemas.microsoft.com/office/drawing/2014/main" id="{77486543-651B-4950-8E48-DD9E89705361}"/>
              </a:ext>
            </a:extLst>
          </p:cNvPr>
          <p:cNvSpPr/>
          <p:nvPr/>
        </p:nvSpPr>
        <p:spPr>
          <a:xfrm>
            <a:off x="7274560" y="3259328"/>
            <a:ext cx="650240" cy="3657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6">
            <a:extLst>
              <a:ext uri="{FF2B5EF4-FFF2-40B4-BE49-F238E27FC236}">
                <a16:creationId xmlns:a16="http://schemas.microsoft.com/office/drawing/2014/main" id="{3C95F139-13E3-4EED-9C80-9B9A3A60BC33}"/>
              </a:ext>
            </a:extLst>
          </p:cNvPr>
          <p:cNvSpPr/>
          <p:nvPr/>
        </p:nvSpPr>
        <p:spPr>
          <a:xfrm>
            <a:off x="1605280" y="3778556"/>
            <a:ext cx="650240" cy="36576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7">
            <a:extLst>
              <a:ext uri="{FF2B5EF4-FFF2-40B4-BE49-F238E27FC236}">
                <a16:creationId xmlns:a16="http://schemas.microsoft.com/office/drawing/2014/main" id="{83A2FBCA-0597-49B6-9BE4-453BED1D3565}"/>
              </a:ext>
            </a:extLst>
          </p:cNvPr>
          <p:cNvSpPr/>
          <p:nvPr/>
        </p:nvSpPr>
        <p:spPr>
          <a:xfrm>
            <a:off x="8874760" y="3778556"/>
            <a:ext cx="650240" cy="36576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Rectangle 8">
            <a:extLst>
              <a:ext uri="{FF2B5EF4-FFF2-40B4-BE49-F238E27FC236}">
                <a16:creationId xmlns:a16="http://schemas.microsoft.com/office/drawing/2014/main" id="{D60D3D56-CBA1-4B32-BD1F-4393D2746E53}"/>
              </a:ext>
            </a:extLst>
          </p:cNvPr>
          <p:cNvSpPr/>
          <p:nvPr/>
        </p:nvSpPr>
        <p:spPr>
          <a:xfrm>
            <a:off x="1620520" y="4784396"/>
            <a:ext cx="650240" cy="36576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Rectangle 9">
            <a:extLst>
              <a:ext uri="{FF2B5EF4-FFF2-40B4-BE49-F238E27FC236}">
                <a16:creationId xmlns:a16="http://schemas.microsoft.com/office/drawing/2014/main" id="{F8CBE6C1-F242-4A05-9080-66F350863DFB}"/>
              </a:ext>
            </a:extLst>
          </p:cNvPr>
          <p:cNvSpPr/>
          <p:nvPr/>
        </p:nvSpPr>
        <p:spPr>
          <a:xfrm>
            <a:off x="8874760" y="4784396"/>
            <a:ext cx="650240" cy="36576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a:extLst>
              <a:ext uri="{FF2B5EF4-FFF2-40B4-BE49-F238E27FC236}">
                <a16:creationId xmlns:a16="http://schemas.microsoft.com/office/drawing/2014/main" id="{9375BBB6-7D05-4F72-B5F4-58C16528FA32}"/>
              </a:ext>
            </a:extLst>
          </p:cNvPr>
          <p:cNvSpPr/>
          <p:nvPr/>
        </p:nvSpPr>
        <p:spPr>
          <a:xfrm>
            <a:off x="1620520" y="4284651"/>
            <a:ext cx="650240" cy="365760"/>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Rectangle 11">
            <a:extLst>
              <a:ext uri="{FF2B5EF4-FFF2-40B4-BE49-F238E27FC236}">
                <a16:creationId xmlns:a16="http://schemas.microsoft.com/office/drawing/2014/main" id="{DF30B4B6-33D4-480D-898F-D4BA01F9AA43}"/>
              </a:ext>
            </a:extLst>
          </p:cNvPr>
          <p:cNvSpPr/>
          <p:nvPr/>
        </p:nvSpPr>
        <p:spPr>
          <a:xfrm>
            <a:off x="10482580" y="4284651"/>
            <a:ext cx="650240" cy="365760"/>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1084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01BFA2D-A0F2-4CBD-879B-86A4C08A72EB}"/>
              </a:ext>
            </a:extLst>
          </p:cNvPr>
          <p:cNvSpPr txBox="1">
            <a:spLocks/>
          </p:cNvSpPr>
          <p:nvPr/>
        </p:nvSpPr>
        <p:spPr>
          <a:xfrm>
            <a:off x="363070" y="205819"/>
            <a:ext cx="9601200" cy="1142385"/>
          </a:xfrm>
          <a:prstGeom prst="rect">
            <a:avLst/>
          </a:prstGeom>
        </p:spPr>
        <p:txBody>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dirty="0"/>
              <a:t>Categorical Cross Entropy</a:t>
            </a:r>
          </a:p>
        </p:txBody>
      </p:sp>
      <p:pic>
        <p:nvPicPr>
          <p:cNvPr id="9218" name="Picture 2" descr="Cross entropy loss formula">
            <a:extLst>
              <a:ext uri="{FF2B5EF4-FFF2-40B4-BE49-F238E27FC236}">
                <a16:creationId xmlns:a16="http://schemas.microsoft.com/office/drawing/2014/main" id="{F3295C6E-3ED8-49A1-B0AE-5655F2516E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9004" y="2854960"/>
            <a:ext cx="7333991" cy="3050940"/>
          </a:xfrm>
          <a:prstGeom prst="rect">
            <a:avLst/>
          </a:prstGeom>
          <a:noFill/>
          <a:extLst>
            <a:ext uri="{909E8E84-426E-40DD-AFC4-6F175D3DCCD1}">
              <a14:hiddenFill xmlns:a14="http://schemas.microsoft.com/office/drawing/2010/main">
                <a:solidFill>
                  <a:srgbClr val="FFFFFF"/>
                </a:solidFill>
              </a14:hiddenFill>
            </a:ext>
          </a:extLst>
        </p:spPr>
      </p:pic>
      <p:pic>
        <p:nvPicPr>
          <p:cNvPr id="9239" name="Picture 9238">
            <a:extLst>
              <a:ext uri="{FF2B5EF4-FFF2-40B4-BE49-F238E27FC236}">
                <a16:creationId xmlns:a16="http://schemas.microsoft.com/office/drawing/2014/main" id="{AFF0AB6C-6C78-4572-AE10-A5801F797273}"/>
              </a:ext>
            </a:extLst>
          </p:cNvPr>
          <p:cNvPicPr>
            <a:picLocks noChangeAspect="1"/>
          </p:cNvPicPr>
          <p:nvPr/>
        </p:nvPicPr>
        <p:blipFill>
          <a:blip r:embed="rId3"/>
          <a:stretch>
            <a:fillRect/>
          </a:stretch>
        </p:blipFill>
        <p:spPr>
          <a:xfrm>
            <a:off x="7924800" y="1095803"/>
            <a:ext cx="3718348" cy="1078497"/>
          </a:xfrm>
          <a:prstGeom prst="rect">
            <a:avLst/>
          </a:prstGeom>
        </p:spPr>
      </p:pic>
      <p:pic>
        <p:nvPicPr>
          <p:cNvPr id="9241" name="Picture 9240">
            <a:extLst>
              <a:ext uri="{FF2B5EF4-FFF2-40B4-BE49-F238E27FC236}">
                <a16:creationId xmlns:a16="http://schemas.microsoft.com/office/drawing/2014/main" id="{B8C2FDB2-E31C-4AF6-9C96-01ADA2371076}"/>
              </a:ext>
            </a:extLst>
          </p:cNvPr>
          <p:cNvPicPr>
            <a:picLocks noChangeAspect="1"/>
          </p:cNvPicPr>
          <p:nvPr/>
        </p:nvPicPr>
        <p:blipFill>
          <a:blip r:embed="rId4"/>
          <a:stretch>
            <a:fillRect/>
          </a:stretch>
        </p:blipFill>
        <p:spPr>
          <a:xfrm>
            <a:off x="363070" y="1063860"/>
            <a:ext cx="3609937" cy="1142385"/>
          </a:xfrm>
          <a:prstGeom prst="rect">
            <a:avLst/>
          </a:prstGeom>
        </p:spPr>
      </p:pic>
      <p:sp>
        <p:nvSpPr>
          <p:cNvPr id="9244" name="Rectangle 9243">
            <a:extLst>
              <a:ext uri="{FF2B5EF4-FFF2-40B4-BE49-F238E27FC236}">
                <a16:creationId xmlns:a16="http://schemas.microsoft.com/office/drawing/2014/main" id="{A86C42AA-FBA1-401A-9306-2806793354A5}"/>
              </a:ext>
            </a:extLst>
          </p:cNvPr>
          <p:cNvSpPr/>
          <p:nvPr/>
        </p:nvSpPr>
        <p:spPr>
          <a:xfrm>
            <a:off x="206188" y="1063860"/>
            <a:ext cx="3766819" cy="1142385"/>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0" name="Rectangle 79">
            <a:extLst>
              <a:ext uri="{FF2B5EF4-FFF2-40B4-BE49-F238E27FC236}">
                <a16:creationId xmlns:a16="http://schemas.microsoft.com/office/drawing/2014/main" id="{8BA14A8A-2D0C-43F1-996E-A4ED22C4AA4A}"/>
              </a:ext>
            </a:extLst>
          </p:cNvPr>
          <p:cNvSpPr/>
          <p:nvPr/>
        </p:nvSpPr>
        <p:spPr>
          <a:xfrm>
            <a:off x="6230471" y="3953436"/>
            <a:ext cx="941294" cy="62249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245" name="Rectangle 9244">
            <a:extLst>
              <a:ext uri="{FF2B5EF4-FFF2-40B4-BE49-F238E27FC236}">
                <a16:creationId xmlns:a16="http://schemas.microsoft.com/office/drawing/2014/main" id="{6824BF02-0423-477F-88B3-BAD2E0F93A3A}"/>
              </a:ext>
            </a:extLst>
          </p:cNvPr>
          <p:cNvSpPr/>
          <p:nvPr/>
        </p:nvSpPr>
        <p:spPr>
          <a:xfrm>
            <a:off x="7790329" y="1063860"/>
            <a:ext cx="3766819" cy="1142385"/>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2" name="Rectangle 81">
            <a:extLst>
              <a:ext uri="{FF2B5EF4-FFF2-40B4-BE49-F238E27FC236}">
                <a16:creationId xmlns:a16="http://schemas.microsoft.com/office/drawing/2014/main" id="{95099FD6-C7AA-4485-A5DB-A86F59D8A535}"/>
              </a:ext>
            </a:extLst>
          </p:cNvPr>
          <p:cNvSpPr/>
          <p:nvPr/>
        </p:nvSpPr>
        <p:spPr>
          <a:xfrm>
            <a:off x="7207626" y="3953437"/>
            <a:ext cx="1550894" cy="622492"/>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115302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D796A6-BDD7-4F7B-9EF7-91AAA7F7C06D}"/>
              </a:ext>
            </a:extLst>
          </p:cNvPr>
          <p:cNvPicPr>
            <a:picLocks noChangeAspect="1"/>
          </p:cNvPicPr>
          <p:nvPr/>
        </p:nvPicPr>
        <p:blipFill>
          <a:blip r:embed="rId2"/>
          <a:stretch>
            <a:fillRect/>
          </a:stretch>
        </p:blipFill>
        <p:spPr>
          <a:xfrm>
            <a:off x="1509161" y="3314163"/>
            <a:ext cx="4865225" cy="850234"/>
          </a:xfrm>
          <a:prstGeom prst="rect">
            <a:avLst/>
          </a:prstGeom>
        </p:spPr>
      </p:pic>
      <p:pic>
        <p:nvPicPr>
          <p:cNvPr id="3" name="Picture 2">
            <a:extLst>
              <a:ext uri="{FF2B5EF4-FFF2-40B4-BE49-F238E27FC236}">
                <a16:creationId xmlns:a16="http://schemas.microsoft.com/office/drawing/2014/main" id="{8BFFFF6A-AB80-43DB-BD35-3434AA644C2A}"/>
              </a:ext>
            </a:extLst>
          </p:cNvPr>
          <p:cNvPicPr>
            <a:picLocks noChangeAspect="1"/>
          </p:cNvPicPr>
          <p:nvPr/>
        </p:nvPicPr>
        <p:blipFill>
          <a:blip r:embed="rId3"/>
          <a:stretch>
            <a:fillRect/>
          </a:stretch>
        </p:blipFill>
        <p:spPr>
          <a:xfrm>
            <a:off x="6611667" y="3314163"/>
            <a:ext cx="4633974" cy="856517"/>
          </a:xfrm>
          <a:prstGeom prst="rect">
            <a:avLst/>
          </a:prstGeom>
        </p:spPr>
      </p:pic>
      <p:pic>
        <p:nvPicPr>
          <p:cNvPr id="4" name="Picture 3">
            <a:extLst>
              <a:ext uri="{FF2B5EF4-FFF2-40B4-BE49-F238E27FC236}">
                <a16:creationId xmlns:a16="http://schemas.microsoft.com/office/drawing/2014/main" id="{3667D4E8-FDE4-42FF-B59E-283C670A4128}"/>
              </a:ext>
            </a:extLst>
          </p:cNvPr>
          <p:cNvPicPr>
            <a:picLocks noChangeAspect="1"/>
          </p:cNvPicPr>
          <p:nvPr/>
        </p:nvPicPr>
        <p:blipFill>
          <a:blip r:embed="rId4"/>
          <a:stretch>
            <a:fillRect/>
          </a:stretch>
        </p:blipFill>
        <p:spPr>
          <a:xfrm>
            <a:off x="948996" y="4830942"/>
            <a:ext cx="10679574" cy="673486"/>
          </a:xfrm>
          <a:prstGeom prst="rect">
            <a:avLst/>
          </a:prstGeom>
        </p:spPr>
      </p:pic>
      <p:sp>
        <p:nvSpPr>
          <p:cNvPr id="5" name="Rectangle 4">
            <a:extLst>
              <a:ext uri="{FF2B5EF4-FFF2-40B4-BE49-F238E27FC236}">
                <a16:creationId xmlns:a16="http://schemas.microsoft.com/office/drawing/2014/main" id="{B0D47C92-9260-4EED-B71D-8A0C96587317}"/>
              </a:ext>
            </a:extLst>
          </p:cNvPr>
          <p:cNvSpPr/>
          <p:nvPr/>
        </p:nvSpPr>
        <p:spPr>
          <a:xfrm>
            <a:off x="1616469" y="4830942"/>
            <a:ext cx="8380071" cy="682345"/>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Rectangle 5">
            <a:extLst>
              <a:ext uri="{FF2B5EF4-FFF2-40B4-BE49-F238E27FC236}">
                <a16:creationId xmlns:a16="http://schemas.microsoft.com/office/drawing/2014/main" id="{39503A7E-84D4-458B-A46D-0E05F3FA9EC4}"/>
              </a:ext>
            </a:extLst>
          </p:cNvPr>
          <p:cNvSpPr/>
          <p:nvPr/>
        </p:nvSpPr>
        <p:spPr>
          <a:xfrm>
            <a:off x="10378623" y="4911736"/>
            <a:ext cx="995303" cy="51189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Rectangle 6">
            <a:extLst>
              <a:ext uri="{FF2B5EF4-FFF2-40B4-BE49-F238E27FC236}">
                <a16:creationId xmlns:a16="http://schemas.microsoft.com/office/drawing/2014/main" id="{0B80D68D-526F-4FAC-B045-03489FF673E0}"/>
              </a:ext>
            </a:extLst>
          </p:cNvPr>
          <p:cNvSpPr/>
          <p:nvPr/>
        </p:nvSpPr>
        <p:spPr>
          <a:xfrm>
            <a:off x="2222499" y="5043900"/>
            <a:ext cx="525781" cy="29718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7">
            <a:extLst>
              <a:ext uri="{FF2B5EF4-FFF2-40B4-BE49-F238E27FC236}">
                <a16:creationId xmlns:a16="http://schemas.microsoft.com/office/drawing/2014/main" id="{72E833D6-7752-40BE-B73E-90EE44C98444}"/>
              </a:ext>
            </a:extLst>
          </p:cNvPr>
          <p:cNvSpPr/>
          <p:nvPr/>
        </p:nvSpPr>
        <p:spPr>
          <a:xfrm>
            <a:off x="2551683" y="3739280"/>
            <a:ext cx="525781" cy="29718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Rectangle 8">
            <a:extLst>
              <a:ext uri="{FF2B5EF4-FFF2-40B4-BE49-F238E27FC236}">
                <a16:creationId xmlns:a16="http://schemas.microsoft.com/office/drawing/2014/main" id="{B9611FE5-5A55-4258-BF45-6FE290D10741}"/>
              </a:ext>
            </a:extLst>
          </p:cNvPr>
          <p:cNvSpPr/>
          <p:nvPr/>
        </p:nvSpPr>
        <p:spPr>
          <a:xfrm>
            <a:off x="4142739" y="3745376"/>
            <a:ext cx="525781" cy="29718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Rectangle 9">
            <a:extLst>
              <a:ext uri="{FF2B5EF4-FFF2-40B4-BE49-F238E27FC236}">
                <a16:creationId xmlns:a16="http://schemas.microsoft.com/office/drawing/2014/main" id="{24F57FF7-D609-41A0-A3DE-B226859D2AC4}"/>
              </a:ext>
            </a:extLst>
          </p:cNvPr>
          <p:cNvSpPr/>
          <p:nvPr/>
        </p:nvSpPr>
        <p:spPr>
          <a:xfrm>
            <a:off x="4904739" y="5062112"/>
            <a:ext cx="525781" cy="29718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a:extLst>
              <a:ext uri="{FF2B5EF4-FFF2-40B4-BE49-F238E27FC236}">
                <a16:creationId xmlns:a16="http://schemas.microsoft.com/office/drawing/2014/main" id="{02B953FF-8050-476F-A398-3214F6B7829C}"/>
              </a:ext>
            </a:extLst>
          </p:cNvPr>
          <p:cNvSpPr/>
          <p:nvPr/>
        </p:nvSpPr>
        <p:spPr>
          <a:xfrm>
            <a:off x="5745987" y="3733184"/>
            <a:ext cx="525781" cy="29718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Rectangle 11">
            <a:extLst>
              <a:ext uri="{FF2B5EF4-FFF2-40B4-BE49-F238E27FC236}">
                <a16:creationId xmlns:a16="http://schemas.microsoft.com/office/drawing/2014/main" id="{AC3ACE16-A978-4E13-9741-B269F588AA40}"/>
              </a:ext>
            </a:extLst>
          </p:cNvPr>
          <p:cNvSpPr/>
          <p:nvPr/>
        </p:nvSpPr>
        <p:spPr>
          <a:xfrm>
            <a:off x="7599171" y="5043824"/>
            <a:ext cx="525781" cy="29718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Rectangle 12">
            <a:extLst>
              <a:ext uri="{FF2B5EF4-FFF2-40B4-BE49-F238E27FC236}">
                <a16:creationId xmlns:a16="http://schemas.microsoft.com/office/drawing/2014/main" id="{8E8C2101-D2DE-4055-A614-79A8F2539012}"/>
              </a:ext>
            </a:extLst>
          </p:cNvPr>
          <p:cNvSpPr/>
          <p:nvPr/>
        </p:nvSpPr>
        <p:spPr>
          <a:xfrm>
            <a:off x="7353807" y="3702704"/>
            <a:ext cx="667513" cy="29718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Rectangle 13">
            <a:extLst>
              <a:ext uri="{FF2B5EF4-FFF2-40B4-BE49-F238E27FC236}">
                <a16:creationId xmlns:a16="http://schemas.microsoft.com/office/drawing/2014/main" id="{2C1E5B83-1548-47A7-A4CA-550AB4FB699A}"/>
              </a:ext>
            </a:extLst>
          </p:cNvPr>
          <p:cNvSpPr/>
          <p:nvPr/>
        </p:nvSpPr>
        <p:spPr>
          <a:xfrm>
            <a:off x="8862567" y="3710324"/>
            <a:ext cx="667513" cy="29718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a:extLst>
              <a:ext uri="{FF2B5EF4-FFF2-40B4-BE49-F238E27FC236}">
                <a16:creationId xmlns:a16="http://schemas.microsoft.com/office/drawing/2014/main" id="{940CFB77-7B04-488D-93A2-586C1E483F14}"/>
              </a:ext>
            </a:extLst>
          </p:cNvPr>
          <p:cNvSpPr/>
          <p:nvPr/>
        </p:nvSpPr>
        <p:spPr>
          <a:xfrm>
            <a:off x="10356087" y="3702704"/>
            <a:ext cx="667513" cy="29718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Rectangle 15">
            <a:extLst>
              <a:ext uri="{FF2B5EF4-FFF2-40B4-BE49-F238E27FC236}">
                <a16:creationId xmlns:a16="http://schemas.microsoft.com/office/drawing/2014/main" id="{D2DE39F7-5595-49EA-B238-467BF4056652}"/>
              </a:ext>
            </a:extLst>
          </p:cNvPr>
          <p:cNvSpPr/>
          <p:nvPr/>
        </p:nvSpPr>
        <p:spPr>
          <a:xfrm>
            <a:off x="3407217" y="5042846"/>
            <a:ext cx="872683" cy="29718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a:extLst>
              <a:ext uri="{FF2B5EF4-FFF2-40B4-BE49-F238E27FC236}">
                <a16:creationId xmlns:a16="http://schemas.microsoft.com/office/drawing/2014/main" id="{48831585-E2C8-4647-AC28-C0A8D6873740}"/>
              </a:ext>
            </a:extLst>
          </p:cNvPr>
          <p:cNvSpPr/>
          <p:nvPr/>
        </p:nvSpPr>
        <p:spPr>
          <a:xfrm>
            <a:off x="6066597" y="5042846"/>
            <a:ext cx="872683" cy="29718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Rectangle 17">
            <a:extLst>
              <a:ext uri="{FF2B5EF4-FFF2-40B4-BE49-F238E27FC236}">
                <a16:creationId xmlns:a16="http://schemas.microsoft.com/office/drawing/2014/main" id="{D97BEC5A-73BD-439F-BCDE-04D25AC1ED4A}"/>
              </a:ext>
            </a:extLst>
          </p:cNvPr>
          <p:cNvSpPr/>
          <p:nvPr/>
        </p:nvSpPr>
        <p:spPr>
          <a:xfrm>
            <a:off x="8779317" y="5042846"/>
            <a:ext cx="872683" cy="29718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0" name="Picture 19">
            <a:extLst>
              <a:ext uri="{FF2B5EF4-FFF2-40B4-BE49-F238E27FC236}">
                <a16:creationId xmlns:a16="http://schemas.microsoft.com/office/drawing/2014/main" id="{3FFC6930-EF9A-4388-9205-45748F4E1F05}"/>
              </a:ext>
            </a:extLst>
          </p:cNvPr>
          <p:cNvPicPr>
            <a:picLocks noChangeAspect="1"/>
          </p:cNvPicPr>
          <p:nvPr/>
        </p:nvPicPr>
        <p:blipFill>
          <a:blip r:embed="rId5"/>
          <a:stretch>
            <a:fillRect/>
          </a:stretch>
        </p:blipFill>
        <p:spPr>
          <a:xfrm>
            <a:off x="3656926" y="1323748"/>
            <a:ext cx="5434920" cy="1104762"/>
          </a:xfrm>
          <a:prstGeom prst="rect">
            <a:avLst/>
          </a:prstGeom>
        </p:spPr>
      </p:pic>
      <p:sp>
        <p:nvSpPr>
          <p:cNvPr id="21" name="Rectangle 20">
            <a:extLst>
              <a:ext uri="{FF2B5EF4-FFF2-40B4-BE49-F238E27FC236}">
                <a16:creationId xmlns:a16="http://schemas.microsoft.com/office/drawing/2014/main" id="{C9CE006A-9880-4FB2-AD42-36DD07D602C8}"/>
              </a:ext>
            </a:extLst>
          </p:cNvPr>
          <p:cNvSpPr/>
          <p:nvPr/>
        </p:nvSpPr>
        <p:spPr>
          <a:xfrm>
            <a:off x="5364480" y="1284409"/>
            <a:ext cx="3768006" cy="1104762"/>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59917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15287-2F4B-4A93-B795-B71F7DA67DBB}"/>
              </a:ext>
            </a:extLst>
          </p:cNvPr>
          <p:cNvSpPr txBox="1">
            <a:spLocks/>
          </p:cNvSpPr>
          <p:nvPr/>
        </p:nvSpPr>
        <p:spPr>
          <a:xfrm>
            <a:off x="1295400" y="503853"/>
            <a:ext cx="9601200" cy="1142385"/>
          </a:xfrm>
          <a:prstGeom prst="rect">
            <a:avLst/>
          </a:prstGeom>
        </p:spPr>
        <p:txBody>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dirty="0"/>
              <a:t>Accuracy</a:t>
            </a:r>
          </a:p>
        </p:txBody>
      </p:sp>
      <p:pic>
        <p:nvPicPr>
          <p:cNvPr id="11266" name="Picture 2" descr="How good is your Machine Learning Algorithm? | MyDataModels">
            <a:extLst>
              <a:ext uri="{FF2B5EF4-FFF2-40B4-BE49-F238E27FC236}">
                <a16:creationId xmlns:a16="http://schemas.microsoft.com/office/drawing/2014/main" id="{4085BB04-46F2-4E92-B2CA-621E37F2B4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5609" y="1075045"/>
            <a:ext cx="6560782" cy="361441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ow good is your Machine Learning Algorithm? | MyDataModels">
            <a:extLst>
              <a:ext uri="{FF2B5EF4-FFF2-40B4-BE49-F238E27FC236}">
                <a16:creationId xmlns:a16="http://schemas.microsoft.com/office/drawing/2014/main" id="{C1899DAA-908E-4CEC-BBA3-74A39F08F5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3150" y="5090240"/>
            <a:ext cx="4965700" cy="1385430"/>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Eye Emoji PNG Images, Transparent Eye Emoji Image Download - PNGitem">
            <a:extLst>
              <a:ext uri="{FF2B5EF4-FFF2-40B4-BE49-F238E27FC236}">
                <a16:creationId xmlns:a16="http://schemas.microsoft.com/office/drawing/2014/main" id="{221F0699-9265-4BAC-8C74-2C7EC94B61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44434" y="5122634"/>
            <a:ext cx="1786216" cy="1385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313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3:</a:t>
            </a:r>
            <a:br>
              <a:rPr lang="en-US" dirty="0"/>
            </a:br>
            <a:r>
              <a:rPr lang="en-US" dirty="0"/>
              <a:t>Train our model</a:t>
            </a:r>
          </a:p>
        </p:txBody>
      </p:sp>
      <p:sp>
        <p:nvSpPr>
          <p:cNvPr id="3" name="Text Placeholder 2"/>
          <p:cNvSpPr>
            <a:spLocks noGrp="1"/>
          </p:cNvSpPr>
          <p:nvPr>
            <p:ph type="body" idx="1"/>
          </p:nvPr>
        </p:nvSpPr>
        <p:spPr/>
        <p:txBody>
          <a:bodyPr/>
          <a:lstStyle/>
          <a:p>
            <a:r>
              <a:rPr lang="en-US" dirty="0"/>
              <a:t>In this module I will explain what strategies I used to train my model</a:t>
            </a:r>
          </a:p>
        </p:txBody>
      </p:sp>
    </p:spTree>
    <p:extLst>
      <p:ext uri="{BB962C8B-B14F-4D97-AF65-F5344CB8AC3E}">
        <p14:creationId xmlns:p14="http://schemas.microsoft.com/office/powerpoint/2010/main" val="1130015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1597A-7522-4DC7-A337-05FA48BE12FF}"/>
              </a:ext>
            </a:extLst>
          </p:cNvPr>
          <p:cNvSpPr txBox="1">
            <a:spLocks/>
          </p:cNvSpPr>
          <p:nvPr/>
        </p:nvSpPr>
        <p:spPr>
          <a:xfrm>
            <a:off x="1295399" y="231590"/>
            <a:ext cx="9601200" cy="1142385"/>
          </a:xfrm>
          <a:prstGeom prst="rect">
            <a:avLst/>
          </a:prstGeom>
        </p:spPr>
        <p:txBody>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dirty="0"/>
              <a:t>Feature Extraction. </a:t>
            </a:r>
            <a:r>
              <a:rPr lang="en-US" dirty="0" err="1"/>
              <a:t>GlobalAveragePooling</a:t>
            </a:r>
            <a:r>
              <a:rPr lang="en-US" dirty="0"/>
              <a:t> Layer</a:t>
            </a:r>
          </a:p>
        </p:txBody>
      </p:sp>
      <p:pic>
        <p:nvPicPr>
          <p:cNvPr id="12290" name="Picture 2" descr="Global Average Pooling Layers for Object Localization">
            <a:extLst>
              <a:ext uri="{FF2B5EF4-FFF2-40B4-BE49-F238E27FC236}">
                <a16:creationId xmlns:a16="http://schemas.microsoft.com/office/drawing/2014/main" id="{87850173-5908-4484-B1E6-A66F1BD068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6020" y="1087824"/>
            <a:ext cx="6219959" cy="361061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27B2A9ED-43FC-489F-92D4-232DB5EE3E99}"/>
              </a:ext>
            </a:extLst>
          </p:cNvPr>
          <p:cNvSpPr/>
          <p:nvPr/>
        </p:nvSpPr>
        <p:spPr>
          <a:xfrm>
            <a:off x="1667435" y="5602941"/>
            <a:ext cx="1219201" cy="75120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Input</a:t>
            </a:r>
            <a:endParaRPr lang="ru-RU" dirty="0"/>
          </a:p>
        </p:txBody>
      </p:sp>
      <p:sp>
        <p:nvSpPr>
          <p:cNvPr id="5" name="Rectangle: Rounded Corners 4">
            <a:extLst>
              <a:ext uri="{FF2B5EF4-FFF2-40B4-BE49-F238E27FC236}">
                <a16:creationId xmlns:a16="http://schemas.microsoft.com/office/drawing/2014/main" id="{C6DF1F37-AA2F-4666-AB56-F40E8447BD21}"/>
              </a:ext>
            </a:extLst>
          </p:cNvPr>
          <p:cNvSpPr/>
          <p:nvPr/>
        </p:nvSpPr>
        <p:spPr>
          <a:xfrm>
            <a:off x="3514164" y="5602941"/>
            <a:ext cx="1595719" cy="75120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EfficientNet</a:t>
            </a:r>
            <a:endParaRPr lang="ru-RU" dirty="0"/>
          </a:p>
        </p:txBody>
      </p:sp>
      <p:sp>
        <p:nvSpPr>
          <p:cNvPr id="4" name="Arrow: Right 3">
            <a:extLst>
              <a:ext uri="{FF2B5EF4-FFF2-40B4-BE49-F238E27FC236}">
                <a16:creationId xmlns:a16="http://schemas.microsoft.com/office/drawing/2014/main" id="{C215611A-5AA6-4852-A281-AFB1D814F2E8}"/>
              </a:ext>
            </a:extLst>
          </p:cNvPr>
          <p:cNvSpPr/>
          <p:nvPr/>
        </p:nvSpPr>
        <p:spPr>
          <a:xfrm>
            <a:off x="2886636" y="5894294"/>
            <a:ext cx="627528" cy="1748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Rounded Corners 6">
            <a:extLst>
              <a:ext uri="{FF2B5EF4-FFF2-40B4-BE49-F238E27FC236}">
                <a16:creationId xmlns:a16="http://schemas.microsoft.com/office/drawing/2014/main" id="{FA626712-FB29-4C78-9ECB-9990A410896C}"/>
              </a:ext>
            </a:extLst>
          </p:cNvPr>
          <p:cNvSpPr/>
          <p:nvPr/>
        </p:nvSpPr>
        <p:spPr>
          <a:xfrm>
            <a:off x="5737411" y="5598459"/>
            <a:ext cx="2034989" cy="75120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Feature Extraction Layer</a:t>
            </a:r>
            <a:endParaRPr lang="ru-RU" dirty="0"/>
          </a:p>
        </p:txBody>
      </p:sp>
      <p:sp>
        <p:nvSpPr>
          <p:cNvPr id="8" name="Arrow: Right 7">
            <a:extLst>
              <a:ext uri="{FF2B5EF4-FFF2-40B4-BE49-F238E27FC236}">
                <a16:creationId xmlns:a16="http://schemas.microsoft.com/office/drawing/2014/main" id="{66FB8E9B-BEFB-4CB6-A83F-867F0E0259EE}"/>
              </a:ext>
            </a:extLst>
          </p:cNvPr>
          <p:cNvSpPr/>
          <p:nvPr/>
        </p:nvSpPr>
        <p:spPr>
          <a:xfrm>
            <a:off x="5109883" y="5886656"/>
            <a:ext cx="627528" cy="1748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Rectangle: Rounded Corners 8">
            <a:extLst>
              <a:ext uri="{FF2B5EF4-FFF2-40B4-BE49-F238E27FC236}">
                <a16:creationId xmlns:a16="http://schemas.microsoft.com/office/drawing/2014/main" id="{4877C53C-E956-42E5-9E40-FE10216E233A}"/>
              </a:ext>
            </a:extLst>
          </p:cNvPr>
          <p:cNvSpPr/>
          <p:nvPr/>
        </p:nvSpPr>
        <p:spPr>
          <a:xfrm>
            <a:off x="8399928" y="5617108"/>
            <a:ext cx="2034989" cy="751206"/>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Output</a:t>
            </a:r>
            <a:endParaRPr lang="ru-RU" dirty="0"/>
          </a:p>
        </p:txBody>
      </p:sp>
      <p:sp>
        <p:nvSpPr>
          <p:cNvPr id="10" name="Arrow: Right 9">
            <a:extLst>
              <a:ext uri="{FF2B5EF4-FFF2-40B4-BE49-F238E27FC236}">
                <a16:creationId xmlns:a16="http://schemas.microsoft.com/office/drawing/2014/main" id="{A95EA8C0-144D-4DBC-92F3-72A7C0B22486}"/>
              </a:ext>
            </a:extLst>
          </p:cNvPr>
          <p:cNvSpPr/>
          <p:nvPr/>
        </p:nvSpPr>
        <p:spPr>
          <a:xfrm>
            <a:off x="7772400" y="5894294"/>
            <a:ext cx="627528" cy="1748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1" name="Straight Arrow Connector 10">
            <a:extLst>
              <a:ext uri="{FF2B5EF4-FFF2-40B4-BE49-F238E27FC236}">
                <a16:creationId xmlns:a16="http://schemas.microsoft.com/office/drawing/2014/main" id="{53E79E25-308D-4E81-B8E0-9A54F213D71A}"/>
              </a:ext>
            </a:extLst>
          </p:cNvPr>
          <p:cNvCxnSpPr>
            <a:stCxn id="5" idx="0"/>
          </p:cNvCxnSpPr>
          <p:nvPr/>
        </p:nvCxnSpPr>
        <p:spPr>
          <a:xfrm flipV="1">
            <a:off x="4312024" y="4491318"/>
            <a:ext cx="618564" cy="1111623"/>
          </a:xfrm>
          <a:prstGeom prst="straightConnector1">
            <a:avLst/>
          </a:prstGeom>
          <a:ln w="38100">
            <a:tailEnd type="triangle"/>
          </a:ln>
        </p:spPr>
        <p:style>
          <a:lnRef idx="1">
            <a:schemeClr val="accent5"/>
          </a:lnRef>
          <a:fillRef idx="0">
            <a:schemeClr val="accent5"/>
          </a:fillRef>
          <a:effectRef idx="0">
            <a:schemeClr val="accent5"/>
          </a:effectRef>
          <a:fontRef idx="minor">
            <a:schemeClr val="tx1"/>
          </a:fontRef>
        </p:style>
      </p:cxnSp>
      <p:cxnSp>
        <p:nvCxnSpPr>
          <p:cNvPr id="13" name="Straight Arrow Connector 12">
            <a:extLst>
              <a:ext uri="{FF2B5EF4-FFF2-40B4-BE49-F238E27FC236}">
                <a16:creationId xmlns:a16="http://schemas.microsoft.com/office/drawing/2014/main" id="{C8614FC8-B85D-401A-B623-EEE38575BE3C}"/>
              </a:ext>
            </a:extLst>
          </p:cNvPr>
          <p:cNvCxnSpPr>
            <a:cxnSpLocks/>
          </p:cNvCxnSpPr>
          <p:nvPr/>
        </p:nvCxnSpPr>
        <p:spPr>
          <a:xfrm flipV="1">
            <a:off x="7180730" y="3765176"/>
            <a:ext cx="905434" cy="18377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1186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A327EB-5134-4041-9D7B-53266FD11648}"/>
              </a:ext>
            </a:extLst>
          </p:cNvPr>
          <p:cNvPicPr>
            <a:picLocks noChangeAspect="1"/>
          </p:cNvPicPr>
          <p:nvPr/>
        </p:nvPicPr>
        <p:blipFill>
          <a:blip r:embed="rId2"/>
          <a:stretch>
            <a:fillRect/>
          </a:stretch>
        </p:blipFill>
        <p:spPr>
          <a:xfrm>
            <a:off x="775301" y="3290952"/>
            <a:ext cx="10641398" cy="2585974"/>
          </a:xfrm>
          <a:prstGeom prst="rect">
            <a:avLst/>
          </a:prstGeom>
        </p:spPr>
      </p:pic>
      <p:sp>
        <p:nvSpPr>
          <p:cNvPr id="4" name="Content Placeholder 4">
            <a:extLst>
              <a:ext uri="{FF2B5EF4-FFF2-40B4-BE49-F238E27FC236}">
                <a16:creationId xmlns:a16="http://schemas.microsoft.com/office/drawing/2014/main" id="{1A744CA7-E786-4D61-8578-A750C87E8278}"/>
              </a:ext>
            </a:extLst>
          </p:cNvPr>
          <p:cNvSpPr txBox="1">
            <a:spLocks/>
          </p:cNvSpPr>
          <p:nvPr/>
        </p:nvSpPr>
        <p:spPr>
          <a:xfrm>
            <a:off x="925975" y="555813"/>
            <a:ext cx="10340050" cy="3809999"/>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lnSpc>
                <a:spcPct val="150000"/>
              </a:lnSpc>
            </a:pPr>
            <a:r>
              <a:rPr lang="en-US" dirty="0"/>
              <a:t>In the last few years, experts have turned to global average pooling (GAP) layers to minimize overfitting by reducing the total number of parameters in the model. Similar to max pooling layers, GAP layers are used to reduce the spatial dimensions of a three-dimensional tensor.</a:t>
            </a:r>
          </a:p>
        </p:txBody>
      </p:sp>
    </p:spTree>
    <p:extLst>
      <p:ext uri="{BB962C8B-B14F-4D97-AF65-F5344CB8AC3E}">
        <p14:creationId xmlns:p14="http://schemas.microsoft.com/office/powerpoint/2010/main" val="956868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43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a:t>
            </a:r>
            <a:br>
              <a:rPr lang="en-US" dirty="0"/>
            </a:br>
            <a:r>
              <a:rPr lang="en-US" dirty="0"/>
              <a:t>Convolutional NN</a:t>
            </a:r>
          </a:p>
        </p:txBody>
      </p:sp>
      <p:sp>
        <p:nvSpPr>
          <p:cNvPr id="3" name="Text Placeholder 2"/>
          <p:cNvSpPr>
            <a:spLocks noGrp="1"/>
          </p:cNvSpPr>
          <p:nvPr>
            <p:ph type="body" idx="1"/>
          </p:nvPr>
        </p:nvSpPr>
        <p:spPr/>
        <p:txBody>
          <a:bodyPr>
            <a:normAutofit fontScale="92500"/>
          </a:bodyPr>
          <a:lstStyle/>
          <a:p>
            <a:r>
              <a:rPr lang="en-US" dirty="0"/>
              <a:t>What is a Convolutional Neural Network and how can we use it to solve our problems</a:t>
            </a:r>
          </a:p>
        </p:txBody>
      </p:sp>
    </p:spTree>
    <p:extLst>
      <p:ext uri="{BB962C8B-B14F-4D97-AF65-F5344CB8AC3E}">
        <p14:creationId xmlns:p14="http://schemas.microsoft.com/office/powerpoint/2010/main" val="1053327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Convolutional Neural Network</a:t>
            </a:r>
          </a:p>
        </p:txBody>
      </p:sp>
      <p:sp>
        <p:nvSpPr>
          <p:cNvPr id="3" name="Content Placeholder 2"/>
          <p:cNvSpPr>
            <a:spLocks noGrp="1"/>
          </p:cNvSpPr>
          <p:nvPr>
            <p:ph idx="1"/>
          </p:nvPr>
        </p:nvSpPr>
        <p:spPr/>
        <p:txBody>
          <a:bodyPr/>
          <a:lstStyle/>
          <a:p>
            <a:pPr marL="0" indent="0">
              <a:buNone/>
            </a:pPr>
            <a:r>
              <a:rPr lang="en-US" sz="2400" b="1" dirty="0"/>
              <a:t>Layers:</a:t>
            </a:r>
          </a:p>
          <a:p>
            <a:r>
              <a:rPr lang="en-US" dirty="0"/>
              <a:t>Convolution Layer</a:t>
            </a:r>
          </a:p>
          <a:p>
            <a:r>
              <a:rPr lang="en-US" dirty="0"/>
              <a:t>Pooling Layer (Min, Average, Max)</a:t>
            </a:r>
          </a:p>
          <a:p>
            <a:r>
              <a:rPr lang="en-US" dirty="0"/>
              <a:t>Activation layer (</a:t>
            </a:r>
            <a:r>
              <a:rPr lang="en-US" dirty="0" err="1"/>
              <a:t>ReLU</a:t>
            </a:r>
            <a:r>
              <a:rPr lang="en-US" dirty="0"/>
              <a:t>, </a:t>
            </a:r>
            <a:r>
              <a:rPr lang="en-US" dirty="0" err="1"/>
              <a:t>Softmax</a:t>
            </a:r>
            <a:r>
              <a:rPr lang="en-US" dirty="0"/>
              <a:t>)</a:t>
            </a:r>
          </a:p>
          <a:p>
            <a:r>
              <a:rPr lang="en-US" dirty="0"/>
              <a:t>Flatten Layer</a:t>
            </a:r>
          </a:p>
          <a:p>
            <a:r>
              <a:rPr lang="en-US" dirty="0"/>
              <a:t>Dense Layer</a:t>
            </a:r>
          </a:p>
          <a:p>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VGG-16 | CNN model - GeeksforGeeks">
            <a:extLst>
              <a:ext uri="{FF2B5EF4-FFF2-40B4-BE49-F238E27FC236}">
                <a16:creationId xmlns:a16="http://schemas.microsoft.com/office/drawing/2014/main" id="{A5A8701E-B5AA-46DF-8E40-DF814C66F3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120" y="1030942"/>
            <a:ext cx="10903760" cy="4794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4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4F872E-2282-443F-AB0E-BA2E92C564DB}"/>
              </a:ext>
            </a:extLst>
          </p:cNvPr>
          <p:cNvPicPr>
            <a:picLocks noChangeAspect="1"/>
          </p:cNvPicPr>
          <p:nvPr/>
        </p:nvPicPr>
        <p:blipFill>
          <a:blip r:embed="rId2"/>
          <a:stretch>
            <a:fillRect/>
          </a:stretch>
        </p:blipFill>
        <p:spPr>
          <a:xfrm>
            <a:off x="997778" y="1424766"/>
            <a:ext cx="10196444" cy="4008467"/>
          </a:xfrm>
          <a:prstGeom prst="rect">
            <a:avLst/>
          </a:prstGeom>
        </p:spPr>
      </p:pic>
      <p:sp>
        <p:nvSpPr>
          <p:cNvPr id="4" name="Title 1">
            <a:extLst>
              <a:ext uri="{FF2B5EF4-FFF2-40B4-BE49-F238E27FC236}">
                <a16:creationId xmlns:a16="http://schemas.microsoft.com/office/drawing/2014/main" id="{CE353762-F5C9-4D93-8BC3-B6156FD15F27}"/>
              </a:ext>
            </a:extLst>
          </p:cNvPr>
          <p:cNvSpPr txBox="1">
            <a:spLocks/>
          </p:cNvSpPr>
          <p:nvPr/>
        </p:nvSpPr>
        <p:spPr>
          <a:xfrm>
            <a:off x="1295400" y="503853"/>
            <a:ext cx="9601200" cy="1142385"/>
          </a:xfrm>
          <a:prstGeom prst="rect">
            <a:avLst/>
          </a:prstGeom>
        </p:spPr>
        <p:txBody>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dirty="0"/>
              <a:t>Convolution Layer Example</a:t>
            </a:r>
          </a:p>
        </p:txBody>
      </p:sp>
    </p:spTree>
    <p:extLst>
      <p:ext uri="{BB962C8B-B14F-4D97-AF65-F5344CB8AC3E}">
        <p14:creationId xmlns:p14="http://schemas.microsoft.com/office/powerpoint/2010/main" val="685386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A08A1B-0CA4-4D7E-8D68-A4D1A72A756A}"/>
              </a:ext>
            </a:extLst>
          </p:cNvPr>
          <p:cNvPicPr>
            <a:picLocks noChangeAspect="1"/>
          </p:cNvPicPr>
          <p:nvPr/>
        </p:nvPicPr>
        <p:blipFill>
          <a:blip r:embed="rId2"/>
          <a:stretch>
            <a:fillRect/>
          </a:stretch>
        </p:blipFill>
        <p:spPr>
          <a:xfrm>
            <a:off x="1039906" y="1421827"/>
            <a:ext cx="10112188" cy="4014346"/>
          </a:xfrm>
          <a:prstGeom prst="rect">
            <a:avLst/>
          </a:prstGeom>
        </p:spPr>
      </p:pic>
    </p:spTree>
    <p:extLst>
      <p:ext uri="{BB962C8B-B14F-4D97-AF65-F5344CB8AC3E}">
        <p14:creationId xmlns:p14="http://schemas.microsoft.com/office/powerpoint/2010/main" val="2109220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BDA0F5-53ED-4880-9C33-D15474836B64}"/>
              </a:ext>
            </a:extLst>
          </p:cNvPr>
          <p:cNvPicPr>
            <a:picLocks noChangeAspect="1"/>
          </p:cNvPicPr>
          <p:nvPr/>
        </p:nvPicPr>
        <p:blipFill>
          <a:blip r:embed="rId2"/>
          <a:stretch>
            <a:fillRect/>
          </a:stretch>
        </p:blipFill>
        <p:spPr>
          <a:xfrm>
            <a:off x="573163" y="1317812"/>
            <a:ext cx="11045674" cy="4222376"/>
          </a:xfrm>
          <a:prstGeom prst="rect">
            <a:avLst/>
          </a:prstGeom>
        </p:spPr>
      </p:pic>
      <p:sp>
        <p:nvSpPr>
          <p:cNvPr id="4" name="Title 1">
            <a:extLst>
              <a:ext uri="{FF2B5EF4-FFF2-40B4-BE49-F238E27FC236}">
                <a16:creationId xmlns:a16="http://schemas.microsoft.com/office/drawing/2014/main" id="{F22DEED8-C636-415C-AFEE-6973C522D3CD}"/>
              </a:ext>
            </a:extLst>
          </p:cNvPr>
          <p:cNvSpPr txBox="1">
            <a:spLocks/>
          </p:cNvSpPr>
          <p:nvPr/>
        </p:nvSpPr>
        <p:spPr>
          <a:xfrm>
            <a:off x="573163" y="530747"/>
            <a:ext cx="9601200" cy="1142385"/>
          </a:xfrm>
          <a:prstGeom prst="rect">
            <a:avLst/>
          </a:prstGeom>
        </p:spPr>
        <p:txBody>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dirty="0" err="1"/>
              <a:t>MaxPooling</a:t>
            </a:r>
            <a:r>
              <a:rPr lang="en-US" dirty="0"/>
              <a:t> Layer Example</a:t>
            </a:r>
          </a:p>
        </p:txBody>
      </p:sp>
    </p:spTree>
    <p:extLst>
      <p:ext uri="{BB962C8B-B14F-4D97-AF65-F5344CB8AC3E}">
        <p14:creationId xmlns:p14="http://schemas.microsoft.com/office/powerpoint/2010/main" val="1489937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x Pooling Explained | Papers With Code">
            <a:extLst>
              <a:ext uri="{FF2B5EF4-FFF2-40B4-BE49-F238E27FC236}">
                <a16:creationId xmlns:a16="http://schemas.microsoft.com/office/drawing/2014/main" id="{5A36D000-4A8A-4BA6-B10B-B9A8DA7236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0935" y="1461248"/>
            <a:ext cx="9430130" cy="3935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459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377</TotalTime>
  <Words>399</Words>
  <Application>Microsoft Office PowerPoint</Application>
  <PresentationFormat>Widescreen</PresentationFormat>
  <Paragraphs>47</Paragraphs>
  <Slides>29</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Diamond Grid 16x9</vt:lpstr>
      <vt:lpstr>Transfer Learning</vt:lpstr>
      <vt:lpstr>PowerPoint Presentation</vt:lpstr>
      <vt:lpstr>Chapter 1: Convolutional NN</vt:lpstr>
      <vt:lpstr>Convolutional Neural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Issues</vt:lpstr>
      <vt:lpstr>Chapter 2: Transfer Learning</vt:lpstr>
      <vt:lpstr>PowerPoint Presentation</vt:lpstr>
      <vt:lpstr>PowerPoint Presentation</vt:lpstr>
      <vt:lpstr>PowerPoint Presentation</vt:lpstr>
      <vt:lpstr>How to create a model using EfficientNetB0?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3: Train our model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Transfer Learning</dc:title>
  <dc:creator>Mark</dc:creator>
  <cp:lastModifiedBy>Mark</cp:lastModifiedBy>
  <cp:revision>38</cp:revision>
  <dcterms:created xsi:type="dcterms:W3CDTF">2023-03-01T17:30:56Z</dcterms:created>
  <dcterms:modified xsi:type="dcterms:W3CDTF">2023-03-02T19:34:53Z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