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3DFF-BF92-3856-A948-FDCCE807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60E7-5BC6-3B46-ACCF-03E0B942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C967-70AB-85D1-1E63-7744DBDA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52CB-4F45-46CB-6701-473E8BC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009A-FFB3-0430-67F1-1DAB904D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5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F7C-6497-072E-EB52-7C2AA254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DF07-7FF0-F251-1A8F-C7658524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3587-2697-061D-93FA-BD818E0C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90DD-C95E-3515-F7CA-81C42F5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AB86-E384-B445-066C-A367AA1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1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2CC62-F252-C944-976D-B38594C8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4EAB8-F0D7-0BD3-43DD-3314D30E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CC59-9C95-AEA3-DC85-2A1846E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0530-E4EF-3215-A9C0-86BBB03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ADB2-BFD8-5064-F725-1D513EB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3E1-F274-45BF-93D0-CA6F95F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7F1E-4C7D-04A9-B563-42EBE26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16FA-E82C-6DB8-BBB6-16EBD58E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0CD9-F5A2-19D2-B6AE-6EB0384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B45-27F2-123F-15AE-A4878B6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2A0D-67E0-4F8C-4748-53996A4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0C718-634C-A165-932E-02683483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A703-CD72-F8D8-8761-14A93A06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7861-C62C-CEB6-C565-E37C87E3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8D90-1286-A7FD-F0C5-E3B6766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7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B4C7-2C67-AD2C-91D0-C0E845A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454A-4BBB-A04D-5927-0F3E0612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4E85-A1A9-5095-02BF-4A71E300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4738-F9C2-9653-3BD5-743CC5C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8F45-2C4D-7F30-28E0-74914571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4BB5-40F9-8CAE-6213-65FBF557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F9B-FE0B-7EB2-1345-D532A9E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7B6B-92C8-8FCF-846F-A297FC5F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97AB-9481-42B2-796D-4772E0F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DB63-E9AF-88BF-9FF6-CF4CB105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33E6B-0681-DB47-9A47-4120C025D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1320-B36B-0CFE-6074-3DC51D9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C8589-0D7E-C2CA-6F90-5305F30E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2FD47-B5CB-7758-2270-53D2B17A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BB9D-3528-2C49-A76D-982A554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E981-A3FF-9486-80A3-1452EBF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1006-CCD8-D046-5D0C-6EF3F7D7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BB60-5E55-CD93-5807-D0D23B74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0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71C4-EAFD-F09A-1172-B0D8363D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CE45C-8A5D-294A-1B4B-EDB71C8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CDBB-F493-F202-4C4D-06500F7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2A4-35DB-FAFA-594A-F2E3A08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23E9-142D-5D91-64AD-3AC6A1D4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80C18-072C-6BEE-7749-E675047B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5A16-4F2C-7DA5-8D42-7F48D372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634F-CF44-07CC-369E-D232731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B9B0-CD41-7C8B-651E-ADDAB1F8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84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2C6C-1807-3424-BAE2-EF64FD48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042FB-482D-D6D6-9F5A-952387AD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7E1D8-4866-59D1-858B-4A0DE78A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B29C-47C4-3419-89E9-86838466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DB6A-E209-9237-16EB-94A22964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EF5FF-8B0F-2BBC-7BD3-6E31104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7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3D4D-C05F-66B9-B5C0-A68A68DC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4C60-1D2C-78A5-1178-C27E26C94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028D-80AA-58A3-685E-83F30A45D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76B2-BB94-44C6-936C-77FCF313486D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10CD-DD2C-2BE2-9786-DB6076512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CE9E-4D39-C5D7-7309-779B668D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A501-6768-48E3-8DB2-FEBA8B3E56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8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A0F-B268-03A0-D624-C0DF3C8C6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Orleans Versioning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Backend Deployment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50D5-6EF5-B0EC-6CC4-BB6299D1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48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</a:t>
            </a:r>
            <a:br>
              <a:rPr lang="en-US" dirty="0"/>
            </a:b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67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5858-648C-0A93-D3ED-86B2ECD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 Deployment Concept</a:t>
            </a:r>
            <a:endParaRPr lang="en-CA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54EC20E-91FC-91B1-52C5-A8782A02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4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V1 running</a:t>
            </a:r>
          </a:p>
          <a:p>
            <a:r>
              <a:rPr lang="en-US" dirty="0"/>
              <a:t>100% traffic to V1</a:t>
            </a:r>
          </a:p>
          <a:p>
            <a:r>
              <a:rPr lang="en-US" dirty="0"/>
              <a:t>Deploy V2</a:t>
            </a:r>
          </a:p>
          <a:p>
            <a:r>
              <a:rPr lang="en-US" dirty="0"/>
              <a:t>Route traffic to V2</a:t>
            </a:r>
          </a:p>
          <a:p>
            <a:pPr lvl="1"/>
            <a:r>
              <a:rPr lang="en-US" dirty="0"/>
              <a:t>Gradual</a:t>
            </a:r>
            <a:r>
              <a:rPr lang="en-CA" dirty="0"/>
              <a:t>y, or</a:t>
            </a:r>
          </a:p>
          <a:p>
            <a:pPr lvl="1"/>
            <a:r>
              <a:rPr lang="en-CA" dirty="0"/>
              <a:t>All at once</a:t>
            </a:r>
          </a:p>
          <a:p>
            <a:r>
              <a:rPr lang="en-CA" dirty="0"/>
              <a:t>Important:</a:t>
            </a:r>
          </a:p>
          <a:p>
            <a:pPr lvl="1"/>
            <a:r>
              <a:rPr lang="en-CA" dirty="0"/>
              <a:t>ACA allows active connections to stay alive (</a:t>
            </a:r>
            <a:r>
              <a:rPr lang="en-CA" dirty="0" err="1"/>
              <a:t>grpc</a:t>
            </a:r>
            <a:r>
              <a:rPr lang="en-CA" dirty="0"/>
              <a:t>, </a:t>
            </a:r>
            <a:r>
              <a:rPr lang="en-CA" dirty="0" err="1"/>
              <a:t>signalr</a:t>
            </a:r>
            <a:r>
              <a:rPr lang="en-CA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2E7C2-96A9-B1F1-5665-DE0FF67C7657}"/>
              </a:ext>
            </a:extLst>
          </p:cNvPr>
          <p:cNvSpPr/>
          <p:nvPr/>
        </p:nvSpPr>
        <p:spPr>
          <a:xfrm>
            <a:off x="4921622" y="3700182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V1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96A3B-DCD4-90ED-063A-3815AB29ACE2}"/>
              </a:ext>
            </a:extLst>
          </p:cNvPr>
          <p:cNvSpPr/>
          <p:nvPr/>
        </p:nvSpPr>
        <p:spPr>
          <a:xfrm>
            <a:off x="6990228" y="2472018"/>
            <a:ext cx="269613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Router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7E0D-0ADE-B656-9327-B22C5AE983ED}"/>
              </a:ext>
            </a:extLst>
          </p:cNvPr>
          <p:cNvSpPr/>
          <p:nvPr/>
        </p:nvSpPr>
        <p:spPr>
          <a:xfrm>
            <a:off x="4921621" y="4699747"/>
            <a:ext cx="2696135" cy="699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V1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6204-5885-018D-D876-D9CA924E247B}"/>
              </a:ext>
            </a:extLst>
          </p:cNvPr>
          <p:cNvSpPr/>
          <p:nvPr/>
        </p:nvSpPr>
        <p:spPr>
          <a:xfrm>
            <a:off x="9007287" y="3700182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V2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35EE5-9321-9D96-39E3-0F264A2F052B}"/>
              </a:ext>
            </a:extLst>
          </p:cNvPr>
          <p:cNvSpPr/>
          <p:nvPr/>
        </p:nvSpPr>
        <p:spPr>
          <a:xfrm>
            <a:off x="9007286" y="4699747"/>
            <a:ext cx="2696135" cy="6992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 V2</a:t>
            </a:r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5F03-13A2-83DF-CAFE-2F6959FD1391}"/>
              </a:ext>
            </a:extLst>
          </p:cNvPr>
          <p:cNvCxnSpPr/>
          <p:nvPr/>
        </p:nvCxnSpPr>
        <p:spPr>
          <a:xfrm flipH="1">
            <a:off x="6064624" y="3171265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C41ADB-F0A9-7924-B5F4-84071090B127}"/>
              </a:ext>
            </a:extLst>
          </p:cNvPr>
          <p:cNvSpPr txBox="1"/>
          <p:nvPr/>
        </p:nvSpPr>
        <p:spPr>
          <a:xfrm>
            <a:off x="7617756" y="3281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D38AD-7222-BBDB-92FA-02770C9AFD2E}"/>
              </a:ext>
            </a:extLst>
          </p:cNvPr>
          <p:cNvCxnSpPr>
            <a:cxnSpLocks/>
          </p:cNvCxnSpPr>
          <p:nvPr/>
        </p:nvCxnSpPr>
        <p:spPr>
          <a:xfrm>
            <a:off x="9423490" y="3171265"/>
            <a:ext cx="1102659" cy="528917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F6ADD-0178-853A-A2C3-1C3929366E0D}"/>
              </a:ext>
            </a:extLst>
          </p:cNvPr>
          <p:cNvCxnSpPr/>
          <p:nvPr/>
        </p:nvCxnSpPr>
        <p:spPr>
          <a:xfrm flipH="1">
            <a:off x="6765457" y="3176637"/>
            <a:ext cx="1102659" cy="52891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6C00C3-F833-096A-4264-8DAE5C609E18}"/>
              </a:ext>
            </a:extLst>
          </p:cNvPr>
          <p:cNvSpPr txBox="1"/>
          <p:nvPr/>
        </p:nvSpPr>
        <p:spPr>
          <a:xfrm>
            <a:off x="5970342" y="313835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E08D4-B48B-D97C-2D84-507FEF687F30}"/>
              </a:ext>
            </a:extLst>
          </p:cNvPr>
          <p:cNvSpPr txBox="1"/>
          <p:nvPr/>
        </p:nvSpPr>
        <p:spPr>
          <a:xfrm>
            <a:off x="9011118" y="325797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100%</a:t>
            </a:r>
            <a:endParaRPr lang="en-CA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5BBDF-4C57-AF0B-A61C-37673484FC1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38296" y="2185147"/>
            <a:ext cx="0" cy="2868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F2F6B-44A3-D2C0-0A60-F05CBA42DC3F}"/>
              </a:ext>
            </a:extLst>
          </p:cNvPr>
          <p:cNvSpPr txBox="1"/>
          <p:nvPr/>
        </p:nvSpPr>
        <p:spPr>
          <a:xfrm>
            <a:off x="7406148" y="181306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inbound traffic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7856B-76CC-4FCB-27AE-788BFB25E9B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84550" y="3465766"/>
            <a:ext cx="92273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B761F0-E8C0-BFC2-D0D9-BE038CA1BF4F}"/>
              </a:ext>
            </a:extLst>
          </p:cNvPr>
          <p:cNvSpPr txBox="1"/>
          <p:nvPr/>
        </p:nvSpPr>
        <p:spPr>
          <a:xfrm>
            <a:off x="5678915" y="5699312"/>
            <a:ext cx="128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Old (Active)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64E60-D07A-2BB4-BE61-30FD8145FD1B}"/>
              </a:ext>
            </a:extLst>
          </p:cNvPr>
          <p:cNvSpPr txBox="1"/>
          <p:nvPr/>
        </p:nvSpPr>
        <p:spPr>
          <a:xfrm>
            <a:off x="9914078" y="5699312"/>
            <a:ext cx="88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Version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4780429" y="3421249"/>
            <a:ext cx="4518212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Orleans Versioning 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7F02-EF4E-F596-8719-A7627BD2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7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Heterogenous cluster</a:t>
            </a:r>
          </a:p>
          <a:p>
            <a:r>
              <a:rPr lang="en-US" dirty="0"/>
              <a:t>Silos reference DLLs having different interface versions</a:t>
            </a:r>
          </a:p>
          <a:p>
            <a:r>
              <a:rPr lang="en-US" dirty="0"/>
              <a:t>Clients also reference DLLs having different interface versions</a:t>
            </a:r>
          </a:p>
          <a:p>
            <a:r>
              <a:rPr lang="en-US" dirty="0"/>
              <a:t>Cluster activates, reactivates or invokes grains based on version selector and compatibility strategy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4921623" y="3700182"/>
            <a:ext cx="2010338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7139347" y="3700182"/>
            <a:ext cx="2019305" cy="699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040AD-50BB-C6CA-D67C-32F31309839E}"/>
              </a:ext>
            </a:extLst>
          </p:cNvPr>
          <p:cNvSpPr/>
          <p:nvPr/>
        </p:nvSpPr>
        <p:spPr>
          <a:xfrm>
            <a:off x="5714998" y="3764055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7932723" y="3764055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4912656" y="1931193"/>
            <a:ext cx="2019304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5706031" y="1995066"/>
            <a:ext cx="1109382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7139347" y="1936326"/>
            <a:ext cx="2019305" cy="6992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7932723" y="2000199"/>
            <a:ext cx="1109382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6922995" y="3054022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7039535" y="3287102"/>
            <a:ext cx="0" cy="134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625D1-1013-AECE-97F8-54F5DAA1A8F5}"/>
              </a:ext>
            </a:extLst>
          </p:cNvPr>
          <p:cNvSpPr txBox="1"/>
          <p:nvPr/>
        </p:nvSpPr>
        <p:spPr>
          <a:xfrm>
            <a:off x="7315053" y="2934393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gateway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D523D-67D7-7BB0-2116-A60369593E03}"/>
              </a:ext>
            </a:extLst>
          </p:cNvPr>
          <p:cNvSpPr txBox="1"/>
          <p:nvPr/>
        </p:nvSpPr>
        <p:spPr>
          <a:xfrm>
            <a:off x="5817548" y="5170394"/>
            <a:ext cx="363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Selector: </a:t>
            </a:r>
            <a:r>
              <a:rPr lang="en-US" dirty="0" err="1"/>
              <a:t>LatestVersion</a:t>
            </a:r>
            <a:endParaRPr lang="en-US" dirty="0"/>
          </a:p>
          <a:p>
            <a:r>
              <a:rPr lang="en-US" dirty="0"/>
              <a:t>Compatibility: </a:t>
            </a:r>
            <a:r>
              <a:rPr lang="en-US" dirty="0" err="1"/>
              <a:t>BackwardsCompatible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ACD58B-1FB6-E872-3575-1B7593162B12}"/>
              </a:ext>
            </a:extLst>
          </p:cNvPr>
          <p:cNvSpPr/>
          <p:nvPr/>
        </p:nvSpPr>
        <p:spPr>
          <a:xfrm>
            <a:off x="744716" y="2747224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D2CB-AEEA-B6F2-91AD-8A308F8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Selector: </a:t>
            </a:r>
            <a:r>
              <a:rPr lang="en-US" dirty="0" err="1"/>
              <a:t>LatestVersion</a:t>
            </a:r>
            <a:br>
              <a:rPr lang="en-US" dirty="0"/>
            </a:br>
            <a:r>
              <a:rPr lang="en-US" dirty="0" err="1"/>
              <a:t>CompatibilityStrategy</a:t>
            </a:r>
            <a:r>
              <a:rPr lang="en-US" dirty="0"/>
              <a:t>: 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9AFEA-3110-D92A-171F-B210EBEF38F4}"/>
              </a:ext>
            </a:extLst>
          </p:cNvPr>
          <p:cNvSpPr/>
          <p:nvPr/>
        </p:nvSpPr>
        <p:spPr>
          <a:xfrm>
            <a:off x="902638" y="2796576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5CCA6-996B-AC8E-BC5F-039C07DAF1F6}"/>
              </a:ext>
            </a:extLst>
          </p:cNvPr>
          <p:cNvSpPr/>
          <p:nvPr/>
        </p:nvSpPr>
        <p:spPr>
          <a:xfrm>
            <a:off x="3120362" y="2796576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F9FD3-181E-7FCB-80F2-62FCAC5A2CDC}"/>
              </a:ext>
            </a:extLst>
          </p:cNvPr>
          <p:cNvSpPr/>
          <p:nvPr/>
        </p:nvSpPr>
        <p:spPr>
          <a:xfrm>
            <a:off x="3913738" y="2860449"/>
            <a:ext cx="1109382" cy="319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BAB38-0E68-14E2-D2F9-E47B277CEF6C}"/>
              </a:ext>
            </a:extLst>
          </p:cNvPr>
          <p:cNvSpPr/>
          <p:nvPr/>
        </p:nvSpPr>
        <p:spPr>
          <a:xfrm>
            <a:off x="850049" y="1700494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1DBAD-087A-64B3-739F-078517183258}"/>
              </a:ext>
            </a:extLst>
          </p:cNvPr>
          <p:cNvSpPr/>
          <p:nvPr/>
        </p:nvSpPr>
        <p:spPr>
          <a:xfrm>
            <a:off x="1643424" y="1764367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61B44-F295-3F96-8B22-F9349A991101}"/>
              </a:ext>
            </a:extLst>
          </p:cNvPr>
          <p:cNvSpPr/>
          <p:nvPr/>
        </p:nvSpPr>
        <p:spPr>
          <a:xfrm>
            <a:off x="3076740" y="1705628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665032-F00C-0477-C0AC-EB0E57EBE1C0}"/>
              </a:ext>
            </a:extLst>
          </p:cNvPr>
          <p:cNvSpPr/>
          <p:nvPr/>
        </p:nvSpPr>
        <p:spPr>
          <a:xfrm>
            <a:off x="3870116" y="1769500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352E60-2F0C-733C-8EC0-F803680E51BE}"/>
              </a:ext>
            </a:extLst>
          </p:cNvPr>
          <p:cNvSpPr/>
          <p:nvPr/>
        </p:nvSpPr>
        <p:spPr>
          <a:xfrm>
            <a:off x="2887282" y="2379996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2511BB-514C-DEC6-E0BD-A4BD1B4EB338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3003822" y="2613076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B81EB-2CDA-D1C3-176E-FA4A78CCD40C}"/>
              </a:ext>
            </a:extLst>
          </p:cNvPr>
          <p:cNvCxnSpPr>
            <a:stCxn id="11" idx="2"/>
            <a:endCxn id="15" idx="2"/>
          </p:cNvCxnSpPr>
          <p:nvPr/>
        </p:nvCxnSpPr>
        <p:spPr>
          <a:xfrm>
            <a:off x="2198115" y="2142706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947CC2-2C03-7E8A-F15A-ED4E64323D49}"/>
              </a:ext>
            </a:extLst>
          </p:cNvPr>
          <p:cNvCxnSpPr>
            <a:stCxn id="15" idx="5"/>
          </p:cNvCxnSpPr>
          <p:nvPr/>
        </p:nvCxnSpPr>
        <p:spPr>
          <a:xfrm>
            <a:off x="3086228" y="2578942"/>
            <a:ext cx="783888" cy="384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DF000-A031-2B8B-8FEF-174EDADB4BD3}"/>
              </a:ext>
            </a:extLst>
          </p:cNvPr>
          <p:cNvCxnSpPr>
            <a:stCxn id="13" idx="2"/>
            <a:endCxn id="15" idx="7"/>
          </p:cNvCxnSpPr>
          <p:nvPr/>
        </p:nvCxnSpPr>
        <p:spPr>
          <a:xfrm flipH="1">
            <a:off x="3086228" y="2142706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9BBBA-1F16-4BCC-4A30-C5911EFDEA62}"/>
              </a:ext>
            </a:extLst>
          </p:cNvPr>
          <p:cNvCxnSpPr>
            <a:stCxn id="15" idx="6"/>
          </p:cNvCxnSpPr>
          <p:nvPr/>
        </p:nvCxnSpPr>
        <p:spPr>
          <a:xfrm>
            <a:off x="3120362" y="2496536"/>
            <a:ext cx="1075248" cy="3639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163D27-7ED4-B55A-9384-34CDB3111C1B}"/>
              </a:ext>
            </a:extLst>
          </p:cNvPr>
          <p:cNvSpPr txBox="1"/>
          <p:nvPr/>
        </p:nvSpPr>
        <p:spPr>
          <a:xfrm>
            <a:off x="1598940" y="3447060"/>
            <a:ext cx="27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activations all go to v2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23C904-02EF-79D6-7F6C-EDCDF0BBDDC4}"/>
              </a:ext>
            </a:extLst>
          </p:cNvPr>
          <p:cNvSpPr/>
          <p:nvPr/>
        </p:nvSpPr>
        <p:spPr>
          <a:xfrm>
            <a:off x="715725" y="5231211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11880B-85C5-2AA6-B0DD-9ADA48E05B5A}"/>
              </a:ext>
            </a:extLst>
          </p:cNvPr>
          <p:cNvSpPr/>
          <p:nvPr/>
        </p:nvSpPr>
        <p:spPr>
          <a:xfrm>
            <a:off x="873647" y="5280563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5E8E61-0866-3C43-F1E2-8576A317B8E0}"/>
              </a:ext>
            </a:extLst>
          </p:cNvPr>
          <p:cNvSpPr/>
          <p:nvPr/>
        </p:nvSpPr>
        <p:spPr>
          <a:xfrm>
            <a:off x="3091371" y="5280563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CC3A3-91A0-641E-84C2-3D82B14DDE8D}"/>
              </a:ext>
            </a:extLst>
          </p:cNvPr>
          <p:cNvSpPr/>
          <p:nvPr/>
        </p:nvSpPr>
        <p:spPr>
          <a:xfrm>
            <a:off x="1667022" y="5344436"/>
            <a:ext cx="1109382" cy="319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A718C-AEF0-395B-E5F5-9AC937FBEDE3}"/>
              </a:ext>
            </a:extLst>
          </p:cNvPr>
          <p:cNvSpPr/>
          <p:nvPr/>
        </p:nvSpPr>
        <p:spPr>
          <a:xfrm>
            <a:off x="821058" y="4184481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7F2F4C-7A03-2712-3199-2AF14F6ACE50}"/>
              </a:ext>
            </a:extLst>
          </p:cNvPr>
          <p:cNvSpPr/>
          <p:nvPr/>
        </p:nvSpPr>
        <p:spPr>
          <a:xfrm>
            <a:off x="1614433" y="4248354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7044E-C610-352D-9683-94B7D4F83AA9}"/>
              </a:ext>
            </a:extLst>
          </p:cNvPr>
          <p:cNvSpPr/>
          <p:nvPr/>
        </p:nvSpPr>
        <p:spPr>
          <a:xfrm>
            <a:off x="3047749" y="4189615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EAFED2-1F52-02BC-5573-B750E7E228AE}"/>
              </a:ext>
            </a:extLst>
          </p:cNvPr>
          <p:cNvSpPr/>
          <p:nvPr/>
        </p:nvSpPr>
        <p:spPr>
          <a:xfrm>
            <a:off x="3841125" y="4253487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A4C695-01AD-D35F-DC0D-B51CCAFBC89F}"/>
              </a:ext>
            </a:extLst>
          </p:cNvPr>
          <p:cNvSpPr/>
          <p:nvPr/>
        </p:nvSpPr>
        <p:spPr>
          <a:xfrm>
            <a:off x="2858291" y="4863983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E0AA7-2E5F-388A-4EA4-34EAD80F4992}"/>
              </a:ext>
            </a:extLst>
          </p:cNvPr>
          <p:cNvCxnSpPr>
            <a:cxnSpLocks/>
            <a:stCxn id="40" idx="4"/>
            <a:endCxn id="31" idx="0"/>
          </p:cNvCxnSpPr>
          <p:nvPr/>
        </p:nvCxnSpPr>
        <p:spPr>
          <a:xfrm>
            <a:off x="2974831" y="5097063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D88051-72FF-AE7D-5661-3378A5C853E2}"/>
              </a:ext>
            </a:extLst>
          </p:cNvPr>
          <p:cNvCxnSpPr>
            <a:stCxn id="37" idx="2"/>
            <a:endCxn id="40" idx="2"/>
          </p:cNvCxnSpPr>
          <p:nvPr/>
        </p:nvCxnSpPr>
        <p:spPr>
          <a:xfrm>
            <a:off x="2169124" y="4626693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D10800-2760-A3CE-6F61-A5310C761DB1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 flipH="1">
            <a:off x="2221713" y="5062929"/>
            <a:ext cx="670712" cy="2815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0A2F77-1BDB-10B2-44FA-4AC7448EFF85}"/>
              </a:ext>
            </a:extLst>
          </p:cNvPr>
          <p:cNvSpPr txBox="1"/>
          <p:nvPr/>
        </p:nvSpPr>
        <p:spPr>
          <a:xfrm>
            <a:off x="1541233" y="6035463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call when V1 Grain Active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F20456-CE80-7DF0-B6C6-FB7795EAAB35}"/>
              </a:ext>
            </a:extLst>
          </p:cNvPr>
          <p:cNvSpPr/>
          <p:nvPr/>
        </p:nvSpPr>
        <p:spPr>
          <a:xfrm>
            <a:off x="6515283" y="2747223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555AD7-E68B-9E5D-0420-42F329A9A52A}"/>
              </a:ext>
            </a:extLst>
          </p:cNvPr>
          <p:cNvSpPr/>
          <p:nvPr/>
        </p:nvSpPr>
        <p:spPr>
          <a:xfrm>
            <a:off x="6673205" y="2796575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6FF2D3-86EC-CBB4-AE28-825E7F0E2853}"/>
              </a:ext>
            </a:extLst>
          </p:cNvPr>
          <p:cNvSpPr/>
          <p:nvPr/>
        </p:nvSpPr>
        <p:spPr>
          <a:xfrm>
            <a:off x="8890929" y="2796575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79C95F-5CF4-ED7F-4337-826F3C81A6F2}"/>
              </a:ext>
            </a:extLst>
          </p:cNvPr>
          <p:cNvSpPr/>
          <p:nvPr/>
        </p:nvSpPr>
        <p:spPr>
          <a:xfrm>
            <a:off x="7466580" y="2860448"/>
            <a:ext cx="1109382" cy="319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E4F969-769F-B598-CB87-66D13BA17EDB}"/>
              </a:ext>
            </a:extLst>
          </p:cNvPr>
          <p:cNvSpPr/>
          <p:nvPr/>
        </p:nvSpPr>
        <p:spPr>
          <a:xfrm>
            <a:off x="6620616" y="1700493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605D6D-9241-2F17-0315-7520C47E18F9}"/>
              </a:ext>
            </a:extLst>
          </p:cNvPr>
          <p:cNvSpPr/>
          <p:nvPr/>
        </p:nvSpPr>
        <p:spPr>
          <a:xfrm>
            <a:off x="7413991" y="1764366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11C7A-8860-6A9E-08AB-6F3334A55741}"/>
              </a:ext>
            </a:extLst>
          </p:cNvPr>
          <p:cNvSpPr/>
          <p:nvPr/>
        </p:nvSpPr>
        <p:spPr>
          <a:xfrm>
            <a:off x="8847307" y="1705627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0B9EA8-6667-2205-11CC-477C75324A82}"/>
              </a:ext>
            </a:extLst>
          </p:cNvPr>
          <p:cNvSpPr/>
          <p:nvPr/>
        </p:nvSpPr>
        <p:spPr>
          <a:xfrm>
            <a:off x="9640683" y="1769499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450B2F-9B6A-8750-6CE2-EA3635B13CE9}"/>
              </a:ext>
            </a:extLst>
          </p:cNvPr>
          <p:cNvSpPr/>
          <p:nvPr/>
        </p:nvSpPr>
        <p:spPr>
          <a:xfrm>
            <a:off x="8657849" y="2379995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B74E14-B1CC-C018-F09E-FAAACDDF5F06}"/>
              </a:ext>
            </a:extLst>
          </p:cNvPr>
          <p:cNvCxnSpPr>
            <a:cxnSpLocks/>
            <a:stCxn id="60" idx="4"/>
            <a:endCxn id="52" idx="0"/>
          </p:cNvCxnSpPr>
          <p:nvPr/>
        </p:nvCxnSpPr>
        <p:spPr>
          <a:xfrm>
            <a:off x="8774389" y="2613075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50AA1A-F3B1-D5E2-593C-4764B2578D26}"/>
              </a:ext>
            </a:extLst>
          </p:cNvPr>
          <p:cNvCxnSpPr>
            <a:cxnSpLocks/>
            <a:stCxn id="59" idx="2"/>
            <a:endCxn id="60" idx="7"/>
          </p:cNvCxnSpPr>
          <p:nvPr/>
        </p:nvCxnSpPr>
        <p:spPr>
          <a:xfrm flipH="1">
            <a:off x="8856795" y="2142705"/>
            <a:ext cx="1338579" cy="2714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08FC20-0A2D-D8F8-7686-E6CE726A6765}"/>
              </a:ext>
            </a:extLst>
          </p:cNvPr>
          <p:cNvSpPr txBox="1"/>
          <p:nvPr/>
        </p:nvSpPr>
        <p:spPr>
          <a:xfrm>
            <a:off x="7462512" y="3488510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 call when V1 Grain Active</a:t>
            </a:r>
            <a:endParaRPr lang="en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AC0015-5D57-3219-45B3-68B1CF6CFF14}"/>
              </a:ext>
            </a:extLst>
          </p:cNvPr>
          <p:cNvSpPr/>
          <p:nvPr/>
        </p:nvSpPr>
        <p:spPr>
          <a:xfrm>
            <a:off x="9640683" y="2828673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31A9A2-5DDA-FE04-A456-44AD64C0F9A4}"/>
              </a:ext>
            </a:extLst>
          </p:cNvPr>
          <p:cNvSpPr txBox="1"/>
          <p:nvPr/>
        </p:nvSpPr>
        <p:spPr>
          <a:xfrm>
            <a:off x="7333869" y="2691261"/>
            <a:ext cx="869149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Deactivated</a:t>
            </a:r>
            <a:endParaRPr lang="en-CA" sz="11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71B569-AF9C-67AC-8B63-F295C2CC534F}"/>
              </a:ext>
            </a:extLst>
          </p:cNvPr>
          <p:cNvCxnSpPr/>
          <p:nvPr/>
        </p:nvCxnSpPr>
        <p:spPr>
          <a:xfrm>
            <a:off x="8910330" y="2578036"/>
            <a:ext cx="689167" cy="3538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BED88B-B153-4E91-0DF5-6458BF883A1B}"/>
              </a:ext>
            </a:extLst>
          </p:cNvPr>
          <p:cNvSpPr txBox="1"/>
          <p:nvPr/>
        </p:nvSpPr>
        <p:spPr>
          <a:xfrm>
            <a:off x="10450031" y="2691261"/>
            <a:ext cx="726481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Activated</a:t>
            </a:r>
            <a:endParaRPr lang="en-CA" sz="11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70A8E2-A385-D1FD-72B9-D9EB7FD5D55D}"/>
              </a:ext>
            </a:extLst>
          </p:cNvPr>
          <p:cNvSpPr txBox="1"/>
          <p:nvPr/>
        </p:nvSpPr>
        <p:spPr>
          <a:xfrm>
            <a:off x="3081564" y="4657357"/>
            <a:ext cx="28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existing because</a:t>
            </a:r>
          </a:p>
          <a:p>
            <a:r>
              <a:rPr lang="en-US" dirty="0"/>
              <a:t>compatible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BD517F-97D2-1950-F48C-6F64C8778DF6}"/>
              </a:ext>
            </a:extLst>
          </p:cNvPr>
          <p:cNvSpPr txBox="1"/>
          <p:nvPr/>
        </p:nvSpPr>
        <p:spPr>
          <a:xfrm>
            <a:off x="5754324" y="2107208"/>
            <a:ext cx="300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deactivates/activates new</a:t>
            </a:r>
          </a:p>
          <a:p>
            <a:r>
              <a:rPr lang="en-US" dirty="0"/>
              <a:t>Because old is incompatible</a:t>
            </a:r>
            <a:endParaRPr lang="en-CA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7834D1-6501-4ECF-4563-4D81B19CDD5C}"/>
              </a:ext>
            </a:extLst>
          </p:cNvPr>
          <p:cNvSpPr/>
          <p:nvPr/>
        </p:nvSpPr>
        <p:spPr>
          <a:xfrm>
            <a:off x="6503482" y="5237935"/>
            <a:ext cx="4518212" cy="572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CA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BB7FB-C9FD-D8F8-5702-167D740B9858}"/>
              </a:ext>
            </a:extLst>
          </p:cNvPr>
          <p:cNvSpPr/>
          <p:nvPr/>
        </p:nvSpPr>
        <p:spPr>
          <a:xfrm>
            <a:off x="6661404" y="5287287"/>
            <a:ext cx="2010338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86D27E-A79A-A8AA-4FBF-C3F490398FE3}"/>
              </a:ext>
            </a:extLst>
          </p:cNvPr>
          <p:cNvSpPr/>
          <p:nvPr/>
        </p:nvSpPr>
        <p:spPr>
          <a:xfrm>
            <a:off x="8879128" y="5287287"/>
            <a:ext cx="2019305" cy="4374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Silo</a:t>
            </a:r>
            <a:endParaRPr lang="en-CA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64DB21-8473-7467-8B58-032856A3A25F}"/>
              </a:ext>
            </a:extLst>
          </p:cNvPr>
          <p:cNvSpPr/>
          <p:nvPr/>
        </p:nvSpPr>
        <p:spPr>
          <a:xfrm>
            <a:off x="6608815" y="4191205"/>
            <a:ext cx="2019304" cy="496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72A971-7189-C9FC-91B3-39474546A216}"/>
              </a:ext>
            </a:extLst>
          </p:cNvPr>
          <p:cNvSpPr/>
          <p:nvPr/>
        </p:nvSpPr>
        <p:spPr>
          <a:xfrm>
            <a:off x="7402190" y="4255078"/>
            <a:ext cx="1109382" cy="378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(v1)</a:t>
            </a:r>
            <a:endParaRPr lang="en-CA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7B7123-EDB8-C0E6-7402-DAE4ABCB7FC4}"/>
              </a:ext>
            </a:extLst>
          </p:cNvPr>
          <p:cNvSpPr/>
          <p:nvPr/>
        </p:nvSpPr>
        <p:spPr>
          <a:xfrm>
            <a:off x="8835506" y="4196339"/>
            <a:ext cx="2019305" cy="4908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Client</a:t>
            </a:r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C69658-810A-EF54-21F6-91FDBDB46D05}"/>
              </a:ext>
            </a:extLst>
          </p:cNvPr>
          <p:cNvSpPr/>
          <p:nvPr/>
        </p:nvSpPr>
        <p:spPr>
          <a:xfrm>
            <a:off x="9628882" y="4260211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45DEAB1-2731-DE67-F66C-2F411439CA97}"/>
              </a:ext>
            </a:extLst>
          </p:cNvPr>
          <p:cNvSpPr/>
          <p:nvPr/>
        </p:nvSpPr>
        <p:spPr>
          <a:xfrm>
            <a:off x="8646048" y="4870707"/>
            <a:ext cx="233080" cy="233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D9562-7F97-1D15-227F-E3567191326D}"/>
              </a:ext>
            </a:extLst>
          </p:cNvPr>
          <p:cNvCxnSpPr>
            <a:cxnSpLocks/>
            <a:stCxn id="83" idx="4"/>
            <a:endCxn id="75" idx="0"/>
          </p:cNvCxnSpPr>
          <p:nvPr/>
        </p:nvCxnSpPr>
        <p:spPr>
          <a:xfrm>
            <a:off x="8762588" y="5103787"/>
            <a:ext cx="0" cy="134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09EE4E-089E-818A-1324-D776C0B39D9E}"/>
              </a:ext>
            </a:extLst>
          </p:cNvPr>
          <p:cNvCxnSpPr>
            <a:cxnSpLocks/>
            <a:stCxn id="80" idx="2"/>
            <a:endCxn id="83" idx="1"/>
          </p:cNvCxnSpPr>
          <p:nvPr/>
        </p:nvCxnSpPr>
        <p:spPr>
          <a:xfrm>
            <a:off x="7956881" y="4633417"/>
            <a:ext cx="723301" cy="27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51FCD3-9479-5B4E-6C9A-EE5819D57103}"/>
              </a:ext>
            </a:extLst>
          </p:cNvPr>
          <p:cNvSpPr txBox="1"/>
          <p:nvPr/>
        </p:nvSpPr>
        <p:spPr>
          <a:xfrm>
            <a:off x="7450711" y="5979222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call when V2 Grain Active</a:t>
            </a:r>
            <a:endParaRPr lang="en-CA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277C-C0DE-2AB0-1472-AF12A3F0A578}"/>
              </a:ext>
            </a:extLst>
          </p:cNvPr>
          <p:cNvSpPr/>
          <p:nvPr/>
        </p:nvSpPr>
        <p:spPr>
          <a:xfrm>
            <a:off x="9628882" y="5319385"/>
            <a:ext cx="1109382" cy="373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IFoo</a:t>
            </a:r>
            <a:r>
              <a:rPr lang="en-US" dirty="0"/>
              <a:t>(v2)</a:t>
            </a:r>
            <a:endParaRPr lang="en-CA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4FED86-6726-FB6F-D1AA-FEFD684E323A}"/>
              </a:ext>
            </a:extLst>
          </p:cNvPr>
          <p:cNvCxnSpPr/>
          <p:nvPr/>
        </p:nvCxnSpPr>
        <p:spPr>
          <a:xfrm>
            <a:off x="8898529" y="5068748"/>
            <a:ext cx="689167" cy="353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D76579E-D2B6-6B97-254C-690EDE9A720E}"/>
              </a:ext>
            </a:extLst>
          </p:cNvPr>
          <p:cNvSpPr txBox="1"/>
          <p:nvPr/>
        </p:nvSpPr>
        <p:spPr>
          <a:xfrm>
            <a:off x="6040241" y="4640956"/>
            <a:ext cx="238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goes to V2 because</a:t>
            </a:r>
          </a:p>
          <a:p>
            <a:r>
              <a:rPr lang="en-US" dirty="0"/>
              <a:t>backward compatible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0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89202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 </a:t>
            </a: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2786"/>
            <a:ext cx="441736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3951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2995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5432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56E117B-4DAE-1B31-6F28-8200E0A5242E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79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</a:t>
            </a:r>
            <a:br>
              <a:rPr lang="en-US" dirty="0"/>
            </a:b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VMSS w/ green version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DA48D-D51B-CFF9-787D-B9AEB1619E0B}"/>
              </a:ext>
            </a:extLst>
          </p:cNvPr>
          <p:cNvSpPr txBox="1"/>
          <p:nvPr/>
        </p:nvSpPr>
        <p:spPr>
          <a:xfrm>
            <a:off x="6138314" y="1927464"/>
            <a:ext cx="5228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cluster expands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clients: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active grains on blue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Activate new grains on green nodes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green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Calls to active blue grains reactivate on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New grains activate on green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991C6F-4924-4A6C-2DE7-2942E4FA533C}"/>
              </a:ext>
            </a:extLst>
          </p:cNvPr>
          <p:cNvSpPr/>
          <p:nvPr/>
        </p:nvSpPr>
        <p:spPr>
          <a:xfrm>
            <a:off x="2496671" y="2248542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7386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</a:t>
            </a:r>
            <a:br>
              <a:rPr lang="en-US" dirty="0"/>
            </a:b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ACA revision w/ green version</a:t>
            </a:r>
          </a:p>
          <a:p>
            <a:r>
              <a:rPr lang="en-US" dirty="0"/>
              <a:t>Route 100% to Green Front End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Front End (ACA)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Clients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</a:t>
            </a:r>
          </a:p>
          <a:p>
            <a:pPr algn="ctr"/>
            <a:r>
              <a:rPr lang="en-US" sz="1200" dirty="0"/>
              <a:t>Connections Continue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577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VMSS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</a:t>
            </a:r>
            <a:br>
              <a:rPr lang="en-US" dirty="0"/>
            </a:b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Quiesce and drain blue front end</a:t>
            </a:r>
          </a:p>
          <a:p>
            <a:r>
              <a:rPr lang="en-US" dirty="0"/>
              <a:t>Basically: force reconnection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1062318" y="4427310"/>
            <a:ext cx="9843246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 Nodes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179C2-AEB1-09CB-89DF-BFA38072676D}"/>
              </a:ext>
            </a:extLst>
          </p:cNvPr>
          <p:cNvSpPr/>
          <p:nvPr/>
        </p:nvSpPr>
        <p:spPr>
          <a:xfrm>
            <a:off x="838200" y="2988475"/>
            <a:ext cx="4905936" cy="907945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Front End (ACA)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7CF7AF-4002-CAF8-2125-C9A99543406F}"/>
              </a:ext>
            </a:extLst>
          </p:cNvPr>
          <p:cNvSpPr/>
          <p:nvPr/>
        </p:nvSpPr>
        <p:spPr>
          <a:xfrm>
            <a:off x="1062318" y="3117519"/>
            <a:ext cx="4417360" cy="41013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Clients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06D67F-959C-0F62-5772-E33911A62049}"/>
              </a:ext>
            </a:extLst>
          </p:cNvPr>
          <p:cNvSpPr/>
          <p:nvPr/>
        </p:nvSpPr>
        <p:spPr>
          <a:xfrm>
            <a:off x="4101354" y="2750847"/>
            <a:ext cx="1183341" cy="558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Existing</a:t>
            </a:r>
          </a:p>
          <a:p>
            <a:pPr algn="ctr"/>
            <a:r>
              <a:rPr lang="en-US" sz="1200" dirty="0">
                <a:solidFill>
                  <a:schemeClr val="lt1">
                    <a:alpha val="50000"/>
                  </a:schemeClr>
                </a:solidFill>
              </a:rPr>
              <a:t>Connections Continue</a:t>
            </a:r>
            <a:endParaRPr lang="en-CA" sz="1200" dirty="0">
              <a:solidFill>
                <a:schemeClr val="lt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6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D35EE-0D94-8E09-F319-CBB133C471EA}"/>
              </a:ext>
            </a:extLst>
          </p:cNvPr>
          <p:cNvSpPr/>
          <p:nvPr/>
        </p:nvSpPr>
        <p:spPr>
          <a:xfrm>
            <a:off x="6223746" y="4093726"/>
            <a:ext cx="4905936" cy="1995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VMSS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E1B2-547E-9932-CAA2-72A848036510}"/>
              </a:ext>
            </a:extLst>
          </p:cNvPr>
          <p:cNvSpPr/>
          <p:nvPr/>
        </p:nvSpPr>
        <p:spPr>
          <a:xfrm>
            <a:off x="838200" y="4093726"/>
            <a:ext cx="4905936" cy="1995592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Old VMSS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0562-36AA-F218-20A3-83A2FB8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Deployment:</a:t>
            </a:r>
            <a:br>
              <a:rPr lang="en-US" dirty="0"/>
            </a:br>
            <a:r>
              <a:rPr lang="en-US" dirty="0" err="1"/>
              <a:t>LatestVersion</a:t>
            </a:r>
            <a:r>
              <a:rPr lang="en-US" dirty="0"/>
              <a:t>/</a:t>
            </a:r>
            <a:r>
              <a:rPr lang="en-US" dirty="0" err="1"/>
              <a:t>BackwardsCompatible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9BFECA-4FE8-8956-3D6F-C32F5ED7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nodes end up idle except for streams</a:t>
            </a:r>
          </a:p>
          <a:p>
            <a:r>
              <a:rPr lang="en-US" dirty="0"/>
              <a:t>Shutdown old VMSS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1F83-495A-8365-D35E-8E9A699BA105}"/>
              </a:ext>
            </a:extLst>
          </p:cNvPr>
          <p:cNvSpPr/>
          <p:nvPr/>
        </p:nvSpPr>
        <p:spPr>
          <a:xfrm>
            <a:off x="6447864" y="4427310"/>
            <a:ext cx="4457700" cy="1325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Heterogenous Cluster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6C395-EE88-3B93-375E-53CAAAB04216}"/>
              </a:ext>
            </a:extLst>
          </p:cNvPr>
          <p:cNvSpPr/>
          <p:nvPr/>
        </p:nvSpPr>
        <p:spPr>
          <a:xfrm>
            <a:off x="1286436" y="4679956"/>
            <a:ext cx="3973607" cy="703392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>
                    <a:alpha val="50000"/>
                  </a:schemeClr>
                </a:solidFill>
              </a:rPr>
              <a:t>Blue Nodes</a:t>
            </a:r>
            <a:endParaRPr lang="en-CA" dirty="0">
              <a:solidFill>
                <a:schemeClr val="dk1">
                  <a:alpha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9D81B-A1DB-74D6-3609-2868B4D490EC}"/>
              </a:ext>
            </a:extLst>
          </p:cNvPr>
          <p:cNvSpPr/>
          <p:nvPr/>
        </p:nvSpPr>
        <p:spPr>
          <a:xfrm>
            <a:off x="6671982" y="4679956"/>
            <a:ext cx="3973607" cy="703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Nodes</a:t>
            </a:r>
            <a:endParaRPr lang="en-CA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20916E-5CFF-F498-6DC8-C8FF85A5F84D}"/>
              </a:ext>
            </a:extLst>
          </p:cNvPr>
          <p:cNvSpPr/>
          <p:nvPr/>
        </p:nvSpPr>
        <p:spPr>
          <a:xfrm>
            <a:off x="7882217" y="2216638"/>
            <a:ext cx="1548654" cy="731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100%</a:t>
            </a:r>
          </a:p>
          <a:p>
            <a:pPr algn="ctr"/>
            <a:r>
              <a:rPr lang="en-US" sz="1400" dirty="0"/>
              <a:t>of New</a:t>
            </a:r>
            <a:endParaRPr lang="en-CA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2E9E3-3B7C-3C69-D5B0-4FDCE1D9E301}"/>
              </a:ext>
            </a:extLst>
          </p:cNvPr>
          <p:cNvSpPr/>
          <p:nvPr/>
        </p:nvSpPr>
        <p:spPr>
          <a:xfrm>
            <a:off x="6223746" y="2986153"/>
            <a:ext cx="4905936" cy="907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New Front End (ACA)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F063-CBF6-01D4-8747-CEE32FB49769}"/>
              </a:ext>
            </a:extLst>
          </p:cNvPr>
          <p:cNvSpPr/>
          <p:nvPr/>
        </p:nvSpPr>
        <p:spPr>
          <a:xfrm>
            <a:off x="6447864" y="3115197"/>
            <a:ext cx="4417360" cy="4101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Green Clients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4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509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Orleans Versioning + Backend Deployment</vt:lpstr>
      <vt:lpstr>Blue-Green Deployment Concept</vt:lpstr>
      <vt:lpstr>Orleans Versioning Concepts</vt:lpstr>
      <vt:lpstr>Version Selector: LatestVersion CompatibilityStrategy: BackwardsCompatible</vt:lpstr>
      <vt:lpstr>Deployment: LatestVersion/BackwardsCompatible</vt:lpstr>
      <vt:lpstr>Deployment: LatestVersion/BackwardsCompatible</vt:lpstr>
      <vt:lpstr>Deployment: LatestVersion/BackwardsCompatible</vt:lpstr>
      <vt:lpstr>Deployment: LatestVersion/BackwardsCompatible</vt:lpstr>
      <vt:lpstr>Deployment: LatestVersion/BackwardsCompatible</vt:lpstr>
      <vt:lpstr>Deployment: LatestVersion/BackwardsCompatible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Versioning + Backend Deployment</dc:title>
  <dc:creator>Mark Nickeson</dc:creator>
  <cp:lastModifiedBy>Mark Nickeson</cp:lastModifiedBy>
  <cp:revision>4</cp:revision>
  <dcterms:created xsi:type="dcterms:W3CDTF">2022-11-19T17:58:42Z</dcterms:created>
  <dcterms:modified xsi:type="dcterms:W3CDTF">2022-11-22T05:03:40Z</dcterms:modified>
</cp:coreProperties>
</file>