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61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3DFF-BF92-3856-A948-FDCCE807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60E7-5BC6-3B46-ACCF-03E0B942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C967-70AB-85D1-1E63-7744DBDA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52CB-4F45-46CB-6701-473E8BC5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009A-FFB3-0430-67F1-1DAB904D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5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F7C-6497-072E-EB52-7C2AA254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DF07-7FF0-F251-1A8F-C7658524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3587-2697-061D-93FA-BD818E0C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90DD-C95E-3515-F7CA-81C42F5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AB86-E384-B445-066C-A367AA1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14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2CC62-F252-C944-976D-B38594C8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4EAB8-F0D7-0BD3-43DD-3314D30E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CC59-9C95-AEA3-DC85-2A1846E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0530-E4EF-3215-A9C0-86BBB03C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DB2-BFD8-5064-F725-1D513EB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5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3E1-F274-45BF-93D0-CA6F95F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7F1E-4C7D-04A9-B563-42EBE26E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16FA-E82C-6DB8-BBB6-16EBD58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0CD9-F5A2-19D2-B6AE-6EB03848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B45-27F2-123F-15AE-A4878B6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0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2A0D-67E0-4F8C-4748-53996A48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0C718-634C-A165-932E-02683483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A703-CD72-F8D8-8761-14A93A06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7861-C62C-CEB6-C565-E37C87E3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8D90-1286-A7FD-F0C5-E3B6766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7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B4C7-2C67-AD2C-91D0-C0E845A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454A-4BBB-A04D-5927-0F3E0612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A4E85-A1A9-5095-02BF-4A71E300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4738-F9C2-9653-3BD5-743CC5C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8F45-2C4D-7F30-28E0-7491457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4BB5-40F9-8CAE-6213-65FBF557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F9B-FE0B-7EB2-1345-D532A9ED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7B6B-92C8-8FCF-846F-A297FC5F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97AB-9481-42B2-796D-4772E0F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CDB63-E9AF-88BF-9FF6-CF4CB105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33E6B-0681-DB47-9A47-4120C025D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11320-B36B-0CFE-6074-3DC51D92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C8589-0D7E-C2CA-6F90-5305F30E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2FD47-B5CB-7758-2270-53D2B17A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BB9D-3528-2C49-A76D-982A5540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E981-A3FF-9486-80A3-1452EBF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61006-CCD8-D046-5D0C-6EF3F7D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B60-5E55-CD93-5807-D0D23B7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0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771C4-EAFD-F09A-1172-B0D8363D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CE45C-8A5D-294A-1B4B-EDB71C8D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CDBB-F493-F202-4C4D-06500F7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2A4-35DB-FAFA-594A-F2E3A08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23E9-142D-5D91-64AD-3AC6A1D4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80C18-072C-6BEE-7749-E675047B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5A16-4F2C-7DA5-8D42-7F48D372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634F-CF44-07CC-369E-D232731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B9B0-CD41-7C8B-651E-ADDAB1F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8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2C6C-1807-3424-BAE2-EF64FD48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042FB-482D-D6D6-9F5A-952387AD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7E1D8-4866-59D1-858B-4A0DE78A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B29C-47C4-3419-89E9-86838466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DB6A-E209-9237-16EB-94A22964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F5FF-8B0F-2BBC-7BD3-6E31104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67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F3D4D-C05F-66B9-B5C0-A68A68DC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4C60-1D2C-78A5-1178-C27E26C9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028D-80AA-58A3-685E-83F30A45D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76B2-BB94-44C6-936C-77FCF313486D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10CD-DD2C-2BE2-9786-DB6076512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CE9E-4D39-C5D7-7309-779B668D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18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A0F-B268-03A0-D624-C0DF3C8C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Orleans Versioning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50D5-6EF5-B0EC-6CC4-BB6299D1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48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Old VMSS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nodes end up idle except for streams</a:t>
            </a:r>
          </a:p>
          <a:p>
            <a:r>
              <a:rPr lang="en-US" dirty="0"/>
              <a:t>Shutdown old VMSS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Nodes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04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677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0D1-F1FB-EDE6-F773-E3A3718D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Ephemeral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9C8C-8E7C-A5AB-21D4-FA922E26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Leases, Quota tracking </a:t>
            </a:r>
          </a:p>
          <a:p>
            <a:r>
              <a:rPr lang="en-US" dirty="0"/>
              <a:t>Starting point: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11AB4-9DDD-71D9-4030-90A2C0C6D712}"/>
              </a:ext>
            </a:extLst>
          </p:cNvPr>
          <p:cNvSpPr/>
          <p:nvPr/>
        </p:nvSpPr>
        <p:spPr>
          <a:xfrm>
            <a:off x="838200" y="4089202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715DF-4918-FE78-854F-06E7FF614921}"/>
              </a:ext>
            </a:extLst>
          </p:cNvPr>
          <p:cNvSpPr/>
          <p:nvPr/>
        </p:nvSpPr>
        <p:spPr>
          <a:xfrm>
            <a:off x="1062318" y="4422786"/>
            <a:ext cx="441736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5B45E-8F14-0705-954A-1F316176486F}"/>
              </a:ext>
            </a:extLst>
          </p:cNvPr>
          <p:cNvSpPr/>
          <p:nvPr/>
        </p:nvSpPr>
        <p:spPr>
          <a:xfrm>
            <a:off x="838200" y="2983951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994C8-793F-6160-2E04-D1931C208765}"/>
              </a:ext>
            </a:extLst>
          </p:cNvPr>
          <p:cNvSpPr/>
          <p:nvPr/>
        </p:nvSpPr>
        <p:spPr>
          <a:xfrm>
            <a:off x="1062318" y="3112995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3674DC-3053-4D13-1D48-BAAECC6C640B}"/>
              </a:ext>
            </a:extLst>
          </p:cNvPr>
          <p:cNvSpPr/>
          <p:nvPr/>
        </p:nvSpPr>
        <p:spPr>
          <a:xfrm>
            <a:off x="1286436" y="4675432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4C9BE-5725-CF04-024B-0619875866D9}"/>
              </a:ext>
            </a:extLst>
          </p:cNvPr>
          <p:cNvSpPr/>
          <p:nvPr/>
        </p:nvSpPr>
        <p:spPr>
          <a:xfrm>
            <a:off x="3958388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(V1, Key)</a:t>
            </a:r>
          </a:p>
        </p:txBody>
      </p:sp>
    </p:spTree>
    <p:extLst>
      <p:ext uri="{BB962C8B-B14F-4D97-AF65-F5344CB8AC3E}">
        <p14:creationId xmlns:p14="http://schemas.microsoft.com/office/powerpoint/2010/main" val="36867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55E0-9D82-505C-54B2-0F4A8E0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Ephemeral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2BE6-77FA-F30B-2B6B-0E20B957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green nodes join cluster any request for </a:t>
            </a:r>
            <a:r>
              <a:rPr lang="en-US" dirty="0" err="1"/>
              <a:t>ILease</a:t>
            </a:r>
            <a:r>
              <a:rPr lang="en-US" dirty="0"/>
              <a:t>(V2, Key) will cause re-activation on green 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67C25-8DBD-B025-FEE2-DEFB7278FA77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34DF5-F9A2-5ED4-EA69-A034C682FDA1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FC3B5-E7BD-230C-778F-DD58DCECC3EE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70C64-11B6-C810-4524-8169645EE152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26990-3685-016E-3FAA-3E55815C6009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E3255-EE7E-E18E-F13A-0C13C4C27D8B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23FDE-BDC2-1C3C-0944-9498F407E482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5F9B1-7A7C-4076-E0A5-7A8F8285012B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D5D7B-F563-D628-6820-E391FD85D882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978DE-8AFB-3E44-9640-1CCD1B71537B}"/>
              </a:ext>
            </a:extLst>
          </p:cNvPr>
          <p:cNvSpPr/>
          <p:nvPr/>
        </p:nvSpPr>
        <p:spPr>
          <a:xfrm>
            <a:off x="3958388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(V1, Key)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3DCE-D9E3-EB09-1FDD-E8049CCAB234}"/>
              </a:ext>
            </a:extLst>
          </p:cNvPr>
          <p:cNvSpPr/>
          <p:nvPr/>
        </p:nvSpPr>
        <p:spPr>
          <a:xfrm>
            <a:off x="9345113" y="4854642"/>
            <a:ext cx="1143002" cy="34497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(V2, Key)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2CB2AD6-16A5-F6F4-CD82-27BF9FFABE77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7223251" y="2506251"/>
            <a:ext cx="12700" cy="5386725"/>
          </a:xfrm>
          <a:prstGeom prst="curvedConnector3">
            <a:avLst>
              <a:gd name="adj1" fmla="val 3552630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717C9-1701-19A9-644A-D2E20AFC80F6}"/>
              </a:ext>
            </a:extLst>
          </p:cNvPr>
          <p:cNvSpPr/>
          <p:nvPr/>
        </p:nvSpPr>
        <p:spPr>
          <a:xfrm>
            <a:off x="8071103" y="5635994"/>
            <a:ext cx="2946519" cy="6215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request to green node for V2 results in deactivation of V1 and activation of V2</a:t>
            </a:r>
          </a:p>
        </p:txBody>
      </p:sp>
    </p:spTree>
    <p:extLst>
      <p:ext uri="{BB962C8B-B14F-4D97-AF65-F5344CB8AC3E}">
        <p14:creationId xmlns:p14="http://schemas.microsoft.com/office/powerpoint/2010/main" val="353316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55E0-9D82-505C-54B2-0F4A8E0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Ephemeral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2BE6-77FA-F30B-2B6B-0E20B957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Use deactivation reason to create a memento grain</a:t>
            </a:r>
          </a:p>
          <a:p>
            <a:r>
              <a:rPr lang="en-US" dirty="0"/>
              <a:t>Assumption: </a:t>
            </a:r>
            <a:r>
              <a:rPr lang="en-US" dirty="0" err="1"/>
              <a:t>IMemento</a:t>
            </a:r>
            <a:r>
              <a:rPr lang="en-US" dirty="0"/>
              <a:t> is also versioned so it activates on 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67C25-8DBD-B025-FEE2-DEFB7278FA77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34DF5-F9A2-5ED4-EA69-A034C682FDA1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FC3B5-E7BD-230C-778F-DD58DCECC3EE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70C64-11B6-C810-4524-8169645EE152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26990-3685-016E-3FAA-3E55815C6009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E3255-EE7E-E18E-F13A-0C13C4C27D8B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23FDE-BDC2-1C3C-0944-9498F407E482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5F9B1-7A7C-4076-E0A5-7A8F8285012B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D5D7B-F563-D628-6820-E391FD85D882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978DE-8AFB-3E44-9640-1CCD1B71537B}"/>
              </a:ext>
            </a:extLst>
          </p:cNvPr>
          <p:cNvSpPr/>
          <p:nvPr/>
        </p:nvSpPr>
        <p:spPr>
          <a:xfrm>
            <a:off x="3958388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(V1, Key)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3DCE-D9E3-EB09-1FDD-E8049CCAB234}"/>
              </a:ext>
            </a:extLst>
          </p:cNvPr>
          <p:cNvSpPr/>
          <p:nvPr/>
        </p:nvSpPr>
        <p:spPr>
          <a:xfrm>
            <a:off x="9345113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ILease</a:t>
            </a:r>
            <a:endParaRPr lang="en-US" sz="1000" dirty="0"/>
          </a:p>
          <a:p>
            <a:pPr algn="ctr"/>
            <a:r>
              <a:rPr lang="en-US" sz="1000" dirty="0"/>
              <a:t>(V2, Key)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1F7B4-F4AA-B02C-A06C-A3F71B0694D0}"/>
              </a:ext>
            </a:extLst>
          </p:cNvPr>
          <p:cNvSpPr/>
          <p:nvPr/>
        </p:nvSpPr>
        <p:spPr>
          <a:xfrm>
            <a:off x="4164406" y="5183059"/>
            <a:ext cx="15438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 err="1">
                <a:effectLst/>
                <a:latin typeface="Whitney"/>
              </a:rPr>
              <a:t>DeactivateAsync</a:t>
            </a:r>
            <a:r>
              <a:rPr lang="en-US" sz="1000" b="0" i="0" dirty="0">
                <a:effectLst/>
                <a:latin typeface="Whitney"/>
              </a:rPr>
              <a:t> w/</a:t>
            </a:r>
          </a:p>
          <a:p>
            <a:r>
              <a:rPr lang="en-US" sz="1000" b="0" i="0" dirty="0" err="1">
                <a:effectLst/>
                <a:latin typeface="Whitney"/>
              </a:rPr>
              <a:t>DeactivationReasonCode</a:t>
            </a:r>
            <a:r>
              <a:rPr lang="en-US" sz="1000" b="0" i="0" dirty="0">
                <a:effectLst/>
                <a:latin typeface="Whitney"/>
              </a:rPr>
              <a:t>:</a:t>
            </a:r>
          </a:p>
          <a:p>
            <a:r>
              <a:rPr lang="en-US" sz="1000" b="0" i="0" dirty="0" err="1">
                <a:effectLst/>
                <a:latin typeface="Whitney"/>
              </a:rPr>
              <a:t>IncompatibleRequest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27C34-521D-35BE-4DD6-923B59AF00C3}"/>
              </a:ext>
            </a:extLst>
          </p:cNvPr>
          <p:cNvSpPr/>
          <p:nvPr/>
        </p:nvSpPr>
        <p:spPr>
          <a:xfrm>
            <a:off x="6788993" y="4854642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IMemento</a:t>
            </a:r>
            <a:endParaRPr lang="en-US" sz="1000" dirty="0"/>
          </a:p>
          <a:p>
            <a:pPr algn="ctr"/>
            <a:r>
              <a:rPr lang="en-US" sz="1000" dirty="0"/>
              <a:t>(V2, Key)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2C8605-3569-4CE8-6EF4-115BFBCE0D14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 flipV="1">
            <a:off x="6002224" y="5027128"/>
            <a:ext cx="786769" cy="10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C8268F3-4888-74F2-1C46-2DF1B08D40C8}"/>
              </a:ext>
            </a:extLst>
          </p:cNvPr>
          <p:cNvSpPr/>
          <p:nvPr/>
        </p:nvSpPr>
        <p:spPr>
          <a:xfrm>
            <a:off x="9398550" y="399908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2242A1-260C-9360-C45F-AEE827349C8E}"/>
              </a:ext>
            </a:extLst>
          </p:cNvPr>
          <p:cNvCxnSpPr>
            <a:cxnSpLocks/>
          </p:cNvCxnSpPr>
          <p:nvPr/>
        </p:nvCxnSpPr>
        <p:spPr>
          <a:xfrm>
            <a:off x="9750414" y="3729789"/>
            <a:ext cx="0" cy="49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293CED9-525E-0AA7-D705-A994EBB4BB27}"/>
              </a:ext>
            </a:extLst>
          </p:cNvPr>
          <p:cNvSpPr/>
          <p:nvPr/>
        </p:nvSpPr>
        <p:spPr>
          <a:xfrm>
            <a:off x="9929830" y="3874786"/>
            <a:ext cx="12525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effectLst/>
                <a:latin typeface="Whitney"/>
              </a:rPr>
              <a:t>First </a:t>
            </a:r>
            <a:r>
              <a:rPr lang="en-US" sz="1000" b="0" i="0" dirty="0" err="1">
                <a:effectLst/>
                <a:latin typeface="Whitney"/>
              </a:rPr>
              <a:t>ILease</a:t>
            </a:r>
            <a:r>
              <a:rPr lang="en-US" sz="1000" b="0" i="0" dirty="0">
                <a:effectLst/>
                <a:latin typeface="Whitney"/>
              </a:rPr>
              <a:t>(V2,key) request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C81F15-4D33-F3A1-4A78-C0C16495BDBA}"/>
              </a:ext>
            </a:extLst>
          </p:cNvPr>
          <p:cNvSpPr/>
          <p:nvPr/>
        </p:nvSpPr>
        <p:spPr>
          <a:xfrm>
            <a:off x="5013279" y="4798528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07843D-91BE-E1E8-CA8C-98C9387719C6}"/>
              </a:ext>
            </a:extLst>
          </p:cNvPr>
          <p:cNvSpPr/>
          <p:nvPr/>
        </p:nvSpPr>
        <p:spPr>
          <a:xfrm>
            <a:off x="4747044" y="6055368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A684A-9B88-3666-AD42-E02C31412C14}"/>
              </a:ext>
            </a:extLst>
          </p:cNvPr>
          <p:cNvSpPr/>
          <p:nvPr/>
        </p:nvSpPr>
        <p:spPr>
          <a:xfrm>
            <a:off x="5260043" y="5808987"/>
            <a:ext cx="742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effectLst/>
                <a:latin typeface="Whitney"/>
              </a:rPr>
              <a:t>Create</a:t>
            </a:r>
          </a:p>
          <a:p>
            <a:r>
              <a:rPr lang="en-US" sz="1000" dirty="0" err="1">
                <a:latin typeface="Whitney"/>
              </a:rPr>
              <a:t>IMemento</a:t>
            </a:r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35A475-3076-A0CA-B19B-340F56750ED9}"/>
              </a:ext>
            </a:extLst>
          </p:cNvPr>
          <p:cNvSpPr/>
          <p:nvPr/>
        </p:nvSpPr>
        <p:spPr>
          <a:xfrm>
            <a:off x="9242379" y="511801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0B4E92-D0F2-BD04-9F16-F5A83A887ED4}"/>
              </a:ext>
            </a:extLst>
          </p:cNvPr>
          <p:cNvSpPr/>
          <p:nvPr/>
        </p:nvSpPr>
        <p:spPr>
          <a:xfrm>
            <a:off x="9776724" y="5273304"/>
            <a:ext cx="12332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 err="1">
                <a:effectLst/>
                <a:latin typeface="Whitney"/>
              </a:rPr>
              <a:t>ActivateAsync</a:t>
            </a:r>
            <a:r>
              <a:rPr lang="en-US" sz="1000" b="0" i="0" dirty="0">
                <a:effectLst/>
                <a:latin typeface="Whitney"/>
              </a:rPr>
              <a:t>:</a:t>
            </a:r>
          </a:p>
          <a:p>
            <a:r>
              <a:rPr lang="en-US" sz="1000" b="0" i="0" dirty="0">
                <a:effectLst/>
                <a:latin typeface="Whitney"/>
              </a:rPr>
              <a:t>Read </a:t>
            </a:r>
            <a:r>
              <a:rPr lang="en-US" sz="1000" dirty="0" err="1">
                <a:latin typeface="Whitney"/>
              </a:rPr>
              <a:t>IMemento</a:t>
            </a:r>
            <a:endParaRPr lang="en-US" sz="1000" dirty="0">
              <a:latin typeface="Whitney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56093-BC02-7AE2-A7C8-BD3F2C880E1C}"/>
              </a:ext>
            </a:extLst>
          </p:cNvPr>
          <p:cNvCxnSpPr>
            <a:stCxn id="17" idx="2"/>
            <a:endCxn id="30" idx="1"/>
          </p:cNvCxnSpPr>
          <p:nvPr/>
        </p:nvCxnSpPr>
        <p:spPr>
          <a:xfrm>
            <a:off x="4936343" y="5640259"/>
            <a:ext cx="323700" cy="39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1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7BF9-8F5B-5A00-7FFF-2F0FA2F7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r>
              <a:rPr lang="en-US" dirty="0"/>
              <a:t>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20F0-112C-0244-DE20-1B8A876A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perfect, one size fits all solution</a:t>
            </a:r>
          </a:p>
          <a:p>
            <a:r>
              <a:rPr lang="en-US" dirty="0"/>
              <a:t>I think in-cluster single publisher, in-cluster multi-consumer is doable</a:t>
            </a:r>
          </a:p>
          <a:p>
            <a:pPr lvl="1"/>
            <a:r>
              <a:rPr lang="en-US" dirty="0"/>
              <a:t>e.g. unlikely to work for client-side streaming</a:t>
            </a:r>
          </a:p>
          <a:p>
            <a:r>
              <a:rPr lang="en-US" dirty="0"/>
              <a:t>Starting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EFCFA-22EF-12B9-A875-56F126EB3551}"/>
              </a:ext>
            </a:extLst>
          </p:cNvPr>
          <p:cNvSpPr/>
          <p:nvPr/>
        </p:nvSpPr>
        <p:spPr>
          <a:xfrm>
            <a:off x="1205163" y="4796103"/>
            <a:ext cx="4461711" cy="11790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46DF3-2398-AACE-8BC2-BEE57765CBDB}"/>
              </a:ext>
            </a:extLst>
          </p:cNvPr>
          <p:cNvSpPr/>
          <p:nvPr/>
        </p:nvSpPr>
        <p:spPr>
          <a:xfrm>
            <a:off x="1429281" y="4862278"/>
            <a:ext cx="4183451" cy="816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95002-2659-6818-5779-58B292D8B6B5}"/>
              </a:ext>
            </a:extLst>
          </p:cNvPr>
          <p:cNvSpPr/>
          <p:nvPr/>
        </p:nvSpPr>
        <p:spPr>
          <a:xfrm>
            <a:off x="1205163" y="3922295"/>
            <a:ext cx="4461711" cy="78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2A64A-3091-5A59-4725-B2C22CED8B86}"/>
              </a:ext>
            </a:extLst>
          </p:cNvPr>
          <p:cNvSpPr/>
          <p:nvPr/>
        </p:nvSpPr>
        <p:spPr>
          <a:xfrm>
            <a:off x="1429281" y="4000500"/>
            <a:ext cx="4129309" cy="334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42937-A935-55BF-F316-8F19458B4EEC}"/>
              </a:ext>
            </a:extLst>
          </p:cNvPr>
          <p:cNvSpPr/>
          <p:nvPr/>
        </p:nvSpPr>
        <p:spPr>
          <a:xfrm>
            <a:off x="1653399" y="4928449"/>
            <a:ext cx="3905191" cy="445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Blue Nodes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1DCBE-6BB1-F27F-C572-9B509969EBE7}"/>
              </a:ext>
            </a:extLst>
          </p:cNvPr>
          <p:cNvSpPr/>
          <p:nvPr/>
        </p:nvSpPr>
        <p:spPr>
          <a:xfrm>
            <a:off x="4361445" y="4978901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MemoryStream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28505-B1C3-C9E3-3FFB-E84ADB0F0B2B}"/>
              </a:ext>
            </a:extLst>
          </p:cNvPr>
          <p:cNvSpPr/>
          <p:nvPr/>
        </p:nvSpPr>
        <p:spPr>
          <a:xfrm>
            <a:off x="3386881" y="4978901"/>
            <a:ext cx="920421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IPubGrain</a:t>
            </a:r>
            <a:r>
              <a:rPr lang="en-US" sz="1000" dirty="0"/>
              <a:t>(V1)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F96B6A-6E49-6DA3-7816-F1C101741CE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847092" y="4451684"/>
            <a:ext cx="0" cy="52721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BD8095-9B5A-1E2D-0A2F-E1A0EAE30541}"/>
              </a:ext>
            </a:extLst>
          </p:cNvPr>
          <p:cNvCxnSpPr>
            <a:cxnSpLocks/>
          </p:cNvCxnSpPr>
          <p:nvPr/>
        </p:nvCxnSpPr>
        <p:spPr>
          <a:xfrm>
            <a:off x="4048623" y="5072662"/>
            <a:ext cx="594555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7BF9-8F5B-5A00-7FFF-2F0FA2F7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r>
              <a:rPr lang="en-US" dirty="0"/>
              <a:t> State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20F0-112C-0244-DE20-1B8A876A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7431F-4C7F-B98F-50F9-49161222D534}"/>
              </a:ext>
            </a:extLst>
          </p:cNvPr>
          <p:cNvSpPr/>
          <p:nvPr/>
        </p:nvSpPr>
        <p:spPr>
          <a:xfrm>
            <a:off x="1289384" y="3677166"/>
            <a:ext cx="4461711" cy="11790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C6D9D-1EEC-392F-4945-CFEFCB4BE165}"/>
              </a:ext>
            </a:extLst>
          </p:cNvPr>
          <p:cNvSpPr/>
          <p:nvPr/>
        </p:nvSpPr>
        <p:spPr>
          <a:xfrm>
            <a:off x="1513502" y="3743341"/>
            <a:ext cx="4183451" cy="816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634B9-151B-EE18-855F-B876175458C2}"/>
              </a:ext>
            </a:extLst>
          </p:cNvPr>
          <p:cNvSpPr/>
          <p:nvPr/>
        </p:nvSpPr>
        <p:spPr>
          <a:xfrm>
            <a:off x="1289384" y="2803358"/>
            <a:ext cx="4461711" cy="78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E0A13-DD22-CC79-F25B-1534CA36B20A}"/>
              </a:ext>
            </a:extLst>
          </p:cNvPr>
          <p:cNvSpPr/>
          <p:nvPr/>
        </p:nvSpPr>
        <p:spPr>
          <a:xfrm>
            <a:off x="1513502" y="2881563"/>
            <a:ext cx="4129309" cy="334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3DBF3-8CC9-34CE-F187-0C8BFD417592}"/>
              </a:ext>
            </a:extLst>
          </p:cNvPr>
          <p:cNvSpPr/>
          <p:nvPr/>
        </p:nvSpPr>
        <p:spPr>
          <a:xfrm>
            <a:off x="1737620" y="3809512"/>
            <a:ext cx="3905191" cy="445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Blue Nodes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E90A3-4E4B-113F-30D3-3F91691A44DC}"/>
              </a:ext>
            </a:extLst>
          </p:cNvPr>
          <p:cNvSpPr/>
          <p:nvPr/>
        </p:nvSpPr>
        <p:spPr>
          <a:xfrm>
            <a:off x="4445666" y="3859964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MemoryStream</a:t>
            </a:r>
            <a:endParaRPr lang="en-US" sz="1000" dirty="0"/>
          </a:p>
          <a:p>
            <a:pPr algn="ctr"/>
            <a:r>
              <a:rPr lang="en-US" sz="1000" dirty="0"/>
              <a:t>Notional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854AA-55FB-AEBB-08C9-445996D53938}"/>
              </a:ext>
            </a:extLst>
          </p:cNvPr>
          <p:cNvSpPr/>
          <p:nvPr/>
        </p:nvSpPr>
        <p:spPr>
          <a:xfrm>
            <a:off x="3471102" y="3859964"/>
            <a:ext cx="920421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IPubGrain</a:t>
            </a:r>
            <a:r>
              <a:rPr lang="en-US" sz="1000" dirty="0"/>
              <a:t>(V1)</a:t>
            </a:r>
          </a:p>
          <a:p>
            <a:pPr algn="ctr"/>
            <a:r>
              <a:rPr lang="en-US" sz="1000" dirty="0"/>
              <a:t>+Key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7B87A2-77A2-1CA6-DFF9-0E1C1000D7AE}"/>
              </a:ext>
            </a:extLst>
          </p:cNvPr>
          <p:cNvSpPr/>
          <p:nvPr/>
        </p:nvSpPr>
        <p:spPr>
          <a:xfrm>
            <a:off x="6202279" y="3677166"/>
            <a:ext cx="4461711" cy="11790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CD9E7A-8E99-AF8F-FD18-63FD51F3F779}"/>
              </a:ext>
            </a:extLst>
          </p:cNvPr>
          <p:cNvSpPr/>
          <p:nvPr/>
        </p:nvSpPr>
        <p:spPr>
          <a:xfrm>
            <a:off x="6426397" y="3743341"/>
            <a:ext cx="4183451" cy="816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CAD79-764E-E21D-B452-B0BA3F3AF0A2}"/>
              </a:ext>
            </a:extLst>
          </p:cNvPr>
          <p:cNvSpPr/>
          <p:nvPr/>
        </p:nvSpPr>
        <p:spPr>
          <a:xfrm>
            <a:off x="6202279" y="2803358"/>
            <a:ext cx="4461711" cy="78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E672DB-617B-36EC-7336-D3AD48738420}"/>
              </a:ext>
            </a:extLst>
          </p:cNvPr>
          <p:cNvSpPr/>
          <p:nvPr/>
        </p:nvSpPr>
        <p:spPr>
          <a:xfrm>
            <a:off x="6426397" y="2881563"/>
            <a:ext cx="4129309" cy="334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E066D-D2E7-56EE-7FA0-EDF928CD0263}"/>
              </a:ext>
            </a:extLst>
          </p:cNvPr>
          <p:cNvSpPr/>
          <p:nvPr/>
        </p:nvSpPr>
        <p:spPr>
          <a:xfrm>
            <a:off x="6650515" y="3809512"/>
            <a:ext cx="3905191" cy="445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Green</a:t>
            </a:r>
          </a:p>
          <a:p>
            <a:r>
              <a:rPr lang="en-US" sz="1200" dirty="0"/>
              <a:t>Nodes</a:t>
            </a:r>
            <a:endParaRPr lang="en-CA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614FFB-C2B3-9D35-9D8F-A118DC428305}"/>
              </a:ext>
            </a:extLst>
          </p:cNvPr>
          <p:cNvSpPr/>
          <p:nvPr/>
        </p:nvSpPr>
        <p:spPr>
          <a:xfrm>
            <a:off x="9358561" y="3859964"/>
            <a:ext cx="1143002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MemoryStream</a:t>
            </a:r>
            <a:endParaRPr lang="en-US" sz="1000" dirty="0"/>
          </a:p>
          <a:p>
            <a:pPr algn="ctr"/>
            <a:r>
              <a:rPr lang="en-US" sz="1000" dirty="0"/>
              <a:t>Notional V2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031D20-6724-3030-EE0A-E53EC592BE29}"/>
              </a:ext>
            </a:extLst>
          </p:cNvPr>
          <p:cNvSpPr/>
          <p:nvPr/>
        </p:nvSpPr>
        <p:spPr>
          <a:xfrm>
            <a:off x="8383997" y="3859964"/>
            <a:ext cx="920421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IPubGrain</a:t>
            </a:r>
            <a:r>
              <a:rPr lang="en-US" sz="1000" dirty="0"/>
              <a:t>(V2)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74150-6FAA-E6EB-E3B4-A3511DC84771}"/>
              </a:ext>
            </a:extLst>
          </p:cNvPr>
          <p:cNvSpPr/>
          <p:nvPr/>
        </p:nvSpPr>
        <p:spPr>
          <a:xfrm>
            <a:off x="9358561" y="2676009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718572-FEED-DEEE-1A58-A4AAEA17CD56}"/>
              </a:ext>
            </a:extLst>
          </p:cNvPr>
          <p:cNvCxnSpPr>
            <a:cxnSpLocks/>
          </p:cNvCxnSpPr>
          <p:nvPr/>
        </p:nvCxnSpPr>
        <p:spPr>
          <a:xfrm>
            <a:off x="9710425" y="2406716"/>
            <a:ext cx="0" cy="49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4D8B5F2-C738-9A3C-24E8-B15AF778D597}"/>
              </a:ext>
            </a:extLst>
          </p:cNvPr>
          <p:cNvSpPr/>
          <p:nvPr/>
        </p:nvSpPr>
        <p:spPr>
          <a:xfrm>
            <a:off x="9942510" y="2482683"/>
            <a:ext cx="14639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effectLst/>
                <a:latin typeface="Whitney"/>
              </a:rPr>
              <a:t>First </a:t>
            </a:r>
            <a:r>
              <a:rPr lang="en-US" sz="1000" b="0" i="0" dirty="0" err="1">
                <a:effectLst/>
                <a:latin typeface="Whitney"/>
              </a:rPr>
              <a:t>IPubGrain</a:t>
            </a:r>
            <a:r>
              <a:rPr lang="en-US" sz="1000" b="0" i="0" dirty="0">
                <a:effectLst/>
                <a:latin typeface="Whitney"/>
              </a:rPr>
              <a:t>(V2,key) request</a:t>
            </a: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CCEE31-52D7-B5A5-BD31-2DDF511F083C}"/>
              </a:ext>
            </a:extLst>
          </p:cNvPr>
          <p:cNvSpPr/>
          <p:nvPr/>
        </p:nvSpPr>
        <p:spPr>
          <a:xfrm>
            <a:off x="2983919" y="4533998"/>
            <a:ext cx="15438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 err="1">
                <a:effectLst/>
                <a:latin typeface="Whitney"/>
              </a:rPr>
              <a:t>DeactivateAsync</a:t>
            </a:r>
            <a:r>
              <a:rPr lang="en-US" sz="1000" b="0" i="0" dirty="0">
                <a:effectLst/>
                <a:latin typeface="Whitney"/>
              </a:rPr>
              <a:t> w/</a:t>
            </a:r>
          </a:p>
          <a:p>
            <a:r>
              <a:rPr lang="en-US" sz="1000" b="0" i="0" dirty="0" err="1">
                <a:effectLst/>
                <a:latin typeface="Whitney"/>
              </a:rPr>
              <a:t>DeactivationReasonCode</a:t>
            </a:r>
            <a:r>
              <a:rPr lang="en-US" sz="1000" b="0" i="0" dirty="0">
                <a:effectLst/>
                <a:latin typeface="Whitney"/>
              </a:rPr>
              <a:t>:</a:t>
            </a:r>
          </a:p>
          <a:p>
            <a:r>
              <a:rPr lang="en-US" sz="1000" b="0" i="0" dirty="0" err="1">
                <a:effectLst/>
                <a:latin typeface="Whitney"/>
              </a:rPr>
              <a:t>IncompatibleRequest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A80D9-3A5C-B2D7-0854-A13400B1E1A6}"/>
              </a:ext>
            </a:extLst>
          </p:cNvPr>
          <p:cNvSpPr/>
          <p:nvPr/>
        </p:nvSpPr>
        <p:spPr>
          <a:xfrm>
            <a:off x="3832792" y="4149467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B48DBA-7EC4-2B4F-A1A0-7F02262D471B}"/>
              </a:ext>
            </a:extLst>
          </p:cNvPr>
          <p:cNvSpPr/>
          <p:nvPr/>
        </p:nvSpPr>
        <p:spPr>
          <a:xfrm>
            <a:off x="4495915" y="5021471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0EEA83-3299-11DA-BD97-D8251C56EFCA}"/>
              </a:ext>
            </a:extLst>
          </p:cNvPr>
          <p:cNvSpPr/>
          <p:nvPr/>
        </p:nvSpPr>
        <p:spPr>
          <a:xfrm>
            <a:off x="5008914" y="4775090"/>
            <a:ext cx="742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effectLst/>
                <a:latin typeface="Whitney"/>
              </a:rPr>
              <a:t>Create</a:t>
            </a:r>
          </a:p>
          <a:p>
            <a:r>
              <a:rPr lang="en-US" sz="1000" dirty="0" err="1">
                <a:latin typeface="Whitney"/>
              </a:rPr>
              <a:t>IMemento</a:t>
            </a:r>
            <a:endParaRPr lang="en-US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F5500B-E122-F02D-9FFA-284ECBCEB180}"/>
              </a:ext>
            </a:extLst>
          </p:cNvPr>
          <p:cNvSpPr/>
          <p:nvPr/>
        </p:nvSpPr>
        <p:spPr>
          <a:xfrm>
            <a:off x="7350222" y="3859964"/>
            <a:ext cx="981646" cy="344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IMemento</a:t>
            </a:r>
            <a:r>
              <a:rPr lang="en-US" sz="1000" dirty="0"/>
              <a:t>(V2)</a:t>
            </a:r>
          </a:p>
          <a:p>
            <a:pPr algn="ctr"/>
            <a:r>
              <a:rPr lang="en-US" sz="1000" dirty="0"/>
              <a:t>+ Key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845F7-5F3C-D018-334A-DE4BC0EC6C25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4527792" y="4762598"/>
            <a:ext cx="481122" cy="24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2E4DD-4D35-0AAC-13CD-38BE5E599CF3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5751095" y="4032450"/>
            <a:ext cx="1599127" cy="97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C2C1056-B23C-5EF2-EBFB-834FD8C743DB}"/>
              </a:ext>
            </a:extLst>
          </p:cNvPr>
          <p:cNvSpPr/>
          <p:nvPr/>
        </p:nvSpPr>
        <p:spPr>
          <a:xfrm>
            <a:off x="8644952" y="4161726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26BDA7-2E7A-986D-DBE6-05E7DF45DA05}"/>
              </a:ext>
            </a:extLst>
          </p:cNvPr>
          <p:cNvSpPr/>
          <p:nvPr/>
        </p:nvSpPr>
        <p:spPr>
          <a:xfrm>
            <a:off x="8812960" y="4533998"/>
            <a:ext cx="14639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OnActivateAsync</a:t>
            </a:r>
            <a:endParaRPr lang="en-US" sz="1000" dirty="0"/>
          </a:p>
          <a:p>
            <a:r>
              <a:rPr lang="en-US" sz="1000" dirty="0"/>
              <a:t>- access memento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4E9AC-C66D-9E18-9152-8B29425B7FEF}"/>
              </a:ext>
            </a:extLst>
          </p:cNvPr>
          <p:cNvSpPr txBox="1"/>
          <p:nvPr/>
        </p:nvSpPr>
        <p:spPr>
          <a:xfrm>
            <a:off x="4289992" y="5733838"/>
            <a:ext cx="6319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Basically this cannot guarantee green placement because Orleans</a:t>
            </a:r>
          </a:p>
          <a:p>
            <a:r>
              <a:rPr lang="en-US" dirty="0"/>
              <a:t>can place memory stream V2 anywhere it wants to.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D9A5B3-D64C-AA27-B1E3-A6C9CC98B8A0}"/>
              </a:ext>
            </a:extLst>
          </p:cNvPr>
          <p:cNvCxnSpPr/>
          <p:nvPr/>
        </p:nvCxnSpPr>
        <p:spPr>
          <a:xfrm>
            <a:off x="10389268" y="4103405"/>
            <a:ext cx="0" cy="1642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t Allowed&quot; Symbol 42">
            <a:extLst>
              <a:ext uri="{FF2B5EF4-FFF2-40B4-BE49-F238E27FC236}">
                <a16:creationId xmlns:a16="http://schemas.microsoft.com/office/drawing/2014/main" id="{412B298A-EC5B-A64D-1624-ADE11CBFB08D}"/>
              </a:ext>
            </a:extLst>
          </p:cNvPr>
          <p:cNvSpPr/>
          <p:nvPr/>
        </p:nvSpPr>
        <p:spPr>
          <a:xfrm>
            <a:off x="10468005" y="5390424"/>
            <a:ext cx="391969" cy="391969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1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5858-648C-0A93-D3ED-86B2ECD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 Deployment Concept</a:t>
            </a:r>
            <a:endParaRPr lang="en-CA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54EC20E-91FC-91B1-52C5-A8782A02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34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V1 running</a:t>
            </a:r>
          </a:p>
          <a:p>
            <a:r>
              <a:rPr lang="en-US" dirty="0"/>
              <a:t>100% traffic to V1</a:t>
            </a:r>
          </a:p>
          <a:p>
            <a:r>
              <a:rPr lang="en-US" dirty="0"/>
              <a:t>Deploy V2</a:t>
            </a:r>
          </a:p>
          <a:p>
            <a:r>
              <a:rPr lang="en-US" dirty="0"/>
              <a:t>Route traffic to V2</a:t>
            </a:r>
          </a:p>
          <a:p>
            <a:pPr lvl="1"/>
            <a:r>
              <a:rPr lang="en-US" dirty="0"/>
              <a:t>Gradual</a:t>
            </a:r>
            <a:r>
              <a:rPr lang="en-CA" dirty="0"/>
              <a:t>y, or</a:t>
            </a:r>
          </a:p>
          <a:p>
            <a:pPr lvl="1"/>
            <a:r>
              <a:rPr lang="en-CA" dirty="0"/>
              <a:t>All at once</a:t>
            </a:r>
          </a:p>
          <a:p>
            <a:r>
              <a:rPr lang="en-CA" dirty="0"/>
              <a:t>Important:</a:t>
            </a:r>
          </a:p>
          <a:p>
            <a:pPr lvl="1"/>
            <a:r>
              <a:rPr lang="en-CA" dirty="0"/>
              <a:t>ACA allows active connections to stay alive (</a:t>
            </a:r>
            <a:r>
              <a:rPr lang="en-CA" dirty="0" err="1"/>
              <a:t>grpc</a:t>
            </a:r>
            <a:r>
              <a:rPr lang="en-CA" dirty="0"/>
              <a:t>, </a:t>
            </a:r>
            <a:r>
              <a:rPr lang="en-CA" dirty="0" err="1"/>
              <a:t>signalr</a:t>
            </a:r>
            <a:r>
              <a:rPr lang="en-CA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2E7C2-96A9-B1F1-5665-DE0FF67C7657}"/>
              </a:ext>
            </a:extLst>
          </p:cNvPr>
          <p:cNvSpPr/>
          <p:nvPr/>
        </p:nvSpPr>
        <p:spPr>
          <a:xfrm>
            <a:off x="4921622" y="3700182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V1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96A3B-DCD4-90ED-063A-3815AB29ACE2}"/>
              </a:ext>
            </a:extLst>
          </p:cNvPr>
          <p:cNvSpPr/>
          <p:nvPr/>
        </p:nvSpPr>
        <p:spPr>
          <a:xfrm>
            <a:off x="6990228" y="2472018"/>
            <a:ext cx="269613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Traffic Router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87E0D-0ADE-B656-9327-B22C5AE983ED}"/>
              </a:ext>
            </a:extLst>
          </p:cNvPr>
          <p:cNvSpPr/>
          <p:nvPr/>
        </p:nvSpPr>
        <p:spPr>
          <a:xfrm>
            <a:off x="4921621" y="4699747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V1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26204-5885-018D-D876-D9CA924E247B}"/>
              </a:ext>
            </a:extLst>
          </p:cNvPr>
          <p:cNvSpPr/>
          <p:nvPr/>
        </p:nvSpPr>
        <p:spPr>
          <a:xfrm>
            <a:off x="9007287" y="3700182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V2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35EE5-9321-9D96-39E3-0F264A2F052B}"/>
              </a:ext>
            </a:extLst>
          </p:cNvPr>
          <p:cNvSpPr/>
          <p:nvPr/>
        </p:nvSpPr>
        <p:spPr>
          <a:xfrm>
            <a:off x="9007286" y="4699747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V2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5F03-13A2-83DF-CAFE-2F6959FD1391}"/>
              </a:ext>
            </a:extLst>
          </p:cNvPr>
          <p:cNvCxnSpPr/>
          <p:nvPr/>
        </p:nvCxnSpPr>
        <p:spPr>
          <a:xfrm flipH="1">
            <a:off x="6064624" y="3171265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C41ADB-F0A9-7924-B5F4-84071090B127}"/>
              </a:ext>
            </a:extLst>
          </p:cNvPr>
          <p:cNvSpPr txBox="1"/>
          <p:nvPr/>
        </p:nvSpPr>
        <p:spPr>
          <a:xfrm>
            <a:off x="7617756" y="32811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0%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D38AD-7222-BBDB-92FA-02770C9AFD2E}"/>
              </a:ext>
            </a:extLst>
          </p:cNvPr>
          <p:cNvCxnSpPr>
            <a:cxnSpLocks/>
          </p:cNvCxnSpPr>
          <p:nvPr/>
        </p:nvCxnSpPr>
        <p:spPr>
          <a:xfrm>
            <a:off x="9423490" y="3171265"/>
            <a:ext cx="1102659" cy="52891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F6ADD-0178-853A-A2C3-1C3929366E0D}"/>
              </a:ext>
            </a:extLst>
          </p:cNvPr>
          <p:cNvCxnSpPr/>
          <p:nvPr/>
        </p:nvCxnSpPr>
        <p:spPr>
          <a:xfrm flipH="1">
            <a:off x="6765457" y="3176637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6C00C3-F833-096A-4264-8DAE5C609E18}"/>
              </a:ext>
            </a:extLst>
          </p:cNvPr>
          <p:cNvSpPr txBox="1"/>
          <p:nvPr/>
        </p:nvSpPr>
        <p:spPr>
          <a:xfrm>
            <a:off x="5970342" y="313835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100%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E08D4-B48B-D97C-2D84-507FEF687F30}"/>
              </a:ext>
            </a:extLst>
          </p:cNvPr>
          <p:cNvSpPr txBox="1"/>
          <p:nvPr/>
        </p:nvSpPr>
        <p:spPr>
          <a:xfrm>
            <a:off x="9011118" y="325797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100%</a:t>
            </a:r>
            <a:endParaRPr lang="en-CA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5BBDF-4C57-AF0B-A61C-37673484FC1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338296" y="2185147"/>
            <a:ext cx="0" cy="2868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AF2F6B-44A3-D2C0-0A60-F05CBA42DC3F}"/>
              </a:ext>
            </a:extLst>
          </p:cNvPr>
          <p:cNvSpPr txBox="1"/>
          <p:nvPr/>
        </p:nvSpPr>
        <p:spPr>
          <a:xfrm>
            <a:off x="7406148" y="1813063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inbound traffic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7856B-76CC-4FCB-27AE-788BFB25E9B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084550" y="3465766"/>
            <a:ext cx="9227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B761F0-E8C0-BFC2-D0D9-BE038CA1BF4F}"/>
              </a:ext>
            </a:extLst>
          </p:cNvPr>
          <p:cNvSpPr txBox="1"/>
          <p:nvPr/>
        </p:nvSpPr>
        <p:spPr>
          <a:xfrm>
            <a:off x="5678915" y="5699312"/>
            <a:ext cx="128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Old (Active)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64E60-D07A-2BB4-BE61-30FD8145FD1B}"/>
              </a:ext>
            </a:extLst>
          </p:cNvPr>
          <p:cNvSpPr txBox="1"/>
          <p:nvPr/>
        </p:nvSpPr>
        <p:spPr>
          <a:xfrm>
            <a:off x="9914078" y="5699312"/>
            <a:ext cx="88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5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4780429" y="3421249"/>
            <a:ext cx="4518212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Orleans Versioning Concepts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7F02-EF4E-F596-8719-A7627BD2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07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Heterogenous cluster</a:t>
            </a:r>
          </a:p>
          <a:p>
            <a:r>
              <a:rPr lang="en-US" dirty="0"/>
              <a:t>Silos reference DLLs having different interface versions</a:t>
            </a:r>
          </a:p>
          <a:p>
            <a:r>
              <a:rPr lang="en-US" dirty="0"/>
              <a:t>Clients also reference DLLs having different interface versions</a:t>
            </a:r>
          </a:p>
          <a:p>
            <a:r>
              <a:rPr lang="en-US" dirty="0"/>
              <a:t>Cluster activates, reactivates or invokes grains based on version selector and compatibility strategy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4921623" y="3700182"/>
            <a:ext cx="2010338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7139347" y="3700182"/>
            <a:ext cx="201930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040AD-50BB-C6CA-D67C-32F31309839E}"/>
              </a:ext>
            </a:extLst>
          </p:cNvPr>
          <p:cNvSpPr/>
          <p:nvPr/>
        </p:nvSpPr>
        <p:spPr>
          <a:xfrm>
            <a:off x="5714998" y="3764055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7932723" y="3764055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4912656" y="1931193"/>
            <a:ext cx="2019304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5706031" y="1995066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7139347" y="1936326"/>
            <a:ext cx="2019305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7932723" y="2000199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6922995" y="3054022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7039535" y="3287102"/>
            <a:ext cx="0" cy="134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625D1-1013-AECE-97F8-54F5DAA1A8F5}"/>
              </a:ext>
            </a:extLst>
          </p:cNvPr>
          <p:cNvSpPr txBox="1"/>
          <p:nvPr/>
        </p:nvSpPr>
        <p:spPr>
          <a:xfrm>
            <a:off x="7315053" y="2934393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gateway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D523D-67D7-7BB0-2116-A60369593E03}"/>
              </a:ext>
            </a:extLst>
          </p:cNvPr>
          <p:cNvSpPr txBox="1"/>
          <p:nvPr/>
        </p:nvSpPr>
        <p:spPr>
          <a:xfrm>
            <a:off x="5408474" y="5055164"/>
            <a:ext cx="257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Version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AllCompatibleVersions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LatestVersion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MinimumVersion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E74C0-7968-FFE2-4487-C0D22804082B}"/>
              </a:ext>
            </a:extLst>
          </p:cNvPr>
          <p:cNvSpPr txBox="1"/>
          <p:nvPr/>
        </p:nvSpPr>
        <p:spPr>
          <a:xfrm>
            <a:off x="8384506" y="5055164"/>
            <a:ext cx="2822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Compatibility Strategy</a:t>
            </a:r>
          </a:p>
          <a:p>
            <a:r>
              <a:rPr lang="en-US" dirty="0" err="1">
                <a:solidFill>
                  <a:srgbClr val="00B050"/>
                </a:solidFill>
              </a:rPr>
              <a:t>BackwardCompatible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CA" dirty="0" err="1"/>
              <a:t>AllVersionsCompatible</a:t>
            </a:r>
            <a:endParaRPr lang="en-CA" dirty="0"/>
          </a:p>
          <a:p>
            <a:r>
              <a:rPr lang="en-CA" dirty="0" err="1"/>
              <a:t>StrictVersionCompatible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744716" y="2747224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Selector: </a:t>
            </a:r>
            <a:r>
              <a:rPr lang="en-US" dirty="0" err="1"/>
              <a:t>LatestVersion</a:t>
            </a:r>
            <a:br>
              <a:rPr lang="en-US" dirty="0"/>
            </a:br>
            <a:r>
              <a:rPr lang="en-US" dirty="0" err="1"/>
              <a:t>CompatibilityStrategy</a:t>
            </a:r>
            <a:r>
              <a:rPr lang="en-US" dirty="0"/>
              <a:t>: 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902638" y="2796576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3120362" y="2796576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3913738" y="2860449"/>
            <a:ext cx="1109382" cy="319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850049" y="1700494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1643424" y="1764367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3076740" y="1705628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3870116" y="1769500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2887282" y="2379996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3003822" y="2613076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B81EB-2CDA-D1C3-176E-FA4A78CCD40C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>
            <a:off x="2198115" y="2142706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947CC2-2C03-7E8A-F15A-ED4E64323D49}"/>
              </a:ext>
            </a:extLst>
          </p:cNvPr>
          <p:cNvCxnSpPr>
            <a:stCxn id="15" idx="5"/>
          </p:cNvCxnSpPr>
          <p:nvPr/>
        </p:nvCxnSpPr>
        <p:spPr>
          <a:xfrm>
            <a:off x="3086228" y="2578942"/>
            <a:ext cx="783888" cy="384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DF000-A031-2B8B-8FEF-174EDADB4BD3}"/>
              </a:ext>
            </a:extLst>
          </p:cNvPr>
          <p:cNvCxnSpPr>
            <a:stCxn id="13" idx="2"/>
            <a:endCxn id="15" idx="7"/>
          </p:cNvCxnSpPr>
          <p:nvPr/>
        </p:nvCxnSpPr>
        <p:spPr>
          <a:xfrm flipH="1">
            <a:off x="3086228" y="2142706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9BBBA-1F16-4BCC-4A30-C5911EFDEA62}"/>
              </a:ext>
            </a:extLst>
          </p:cNvPr>
          <p:cNvCxnSpPr>
            <a:stCxn id="15" idx="6"/>
          </p:cNvCxnSpPr>
          <p:nvPr/>
        </p:nvCxnSpPr>
        <p:spPr>
          <a:xfrm>
            <a:off x="3120362" y="2496536"/>
            <a:ext cx="1075248" cy="3639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163D27-7ED4-B55A-9384-34CDB3111C1B}"/>
              </a:ext>
            </a:extLst>
          </p:cNvPr>
          <p:cNvSpPr txBox="1"/>
          <p:nvPr/>
        </p:nvSpPr>
        <p:spPr>
          <a:xfrm>
            <a:off x="1598940" y="3447060"/>
            <a:ext cx="275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activations all go to v2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23C904-02EF-79D6-7F6C-EDCDF0BBDDC4}"/>
              </a:ext>
            </a:extLst>
          </p:cNvPr>
          <p:cNvSpPr/>
          <p:nvPr/>
        </p:nvSpPr>
        <p:spPr>
          <a:xfrm>
            <a:off x="715725" y="5231211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11880B-85C5-2AA6-B0DD-9ADA48E05B5A}"/>
              </a:ext>
            </a:extLst>
          </p:cNvPr>
          <p:cNvSpPr/>
          <p:nvPr/>
        </p:nvSpPr>
        <p:spPr>
          <a:xfrm>
            <a:off x="873647" y="5280563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5E8E61-0866-3C43-F1E2-8576A317B8E0}"/>
              </a:ext>
            </a:extLst>
          </p:cNvPr>
          <p:cNvSpPr/>
          <p:nvPr/>
        </p:nvSpPr>
        <p:spPr>
          <a:xfrm>
            <a:off x="3091371" y="5280563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CC3A3-91A0-641E-84C2-3D82B14DDE8D}"/>
              </a:ext>
            </a:extLst>
          </p:cNvPr>
          <p:cNvSpPr/>
          <p:nvPr/>
        </p:nvSpPr>
        <p:spPr>
          <a:xfrm>
            <a:off x="1667022" y="5344436"/>
            <a:ext cx="1109382" cy="319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A718C-AEF0-395B-E5F5-9AC937FBEDE3}"/>
              </a:ext>
            </a:extLst>
          </p:cNvPr>
          <p:cNvSpPr/>
          <p:nvPr/>
        </p:nvSpPr>
        <p:spPr>
          <a:xfrm>
            <a:off x="821058" y="4184481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7F2F4C-7A03-2712-3199-2AF14F6ACE50}"/>
              </a:ext>
            </a:extLst>
          </p:cNvPr>
          <p:cNvSpPr/>
          <p:nvPr/>
        </p:nvSpPr>
        <p:spPr>
          <a:xfrm>
            <a:off x="1614433" y="4248354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C7044E-C610-352D-9683-94B7D4F83AA9}"/>
              </a:ext>
            </a:extLst>
          </p:cNvPr>
          <p:cNvSpPr/>
          <p:nvPr/>
        </p:nvSpPr>
        <p:spPr>
          <a:xfrm>
            <a:off x="3047749" y="4189615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EAFED2-1F52-02BC-5573-B750E7E228AE}"/>
              </a:ext>
            </a:extLst>
          </p:cNvPr>
          <p:cNvSpPr/>
          <p:nvPr/>
        </p:nvSpPr>
        <p:spPr>
          <a:xfrm>
            <a:off x="3841125" y="4253487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A4C695-01AD-D35F-DC0D-B51CCAFBC89F}"/>
              </a:ext>
            </a:extLst>
          </p:cNvPr>
          <p:cNvSpPr/>
          <p:nvPr/>
        </p:nvSpPr>
        <p:spPr>
          <a:xfrm>
            <a:off x="2858291" y="4863983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8E0AA7-2E5F-388A-4EA4-34EAD80F4992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2974831" y="5097063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D88051-72FF-AE7D-5661-3378A5C853E2}"/>
              </a:ext>
            </a:extLst>
          </p:cNvPr>
          <p:cNvCxnSpPr>
            <a:stCxn id="37" idx="2"/>
            <a:endCxn id="40" idx="2"/>
          </p:cNvCxnSpPr>
          <p:nvPr/>
        </p:nvCxnSpPr>
        <p:spPr>
          <a:xfrm>
            <a:off x="2169124" y="4626693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D10800-2760-A3CE-6F61-A5310C761DB1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 flipH="1">
            <a:off x="2221713" y="5062929"/>
            <a:ext cx="670712" cy="281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0A2F77-1BDB-10B2-44FA-4AC7448EFF85}"/>
              </a:ext>
            </a:extLst>
          </p:cNvPr>
          <p:cNvSpPr txBox="1"/>
          <p:nvPr/>
        </p:nvSpPr>
        <p:spPr>
          <a:xfrm>
            <a:off x="544655" y="5852663"/>
            <a:ext cx="491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V1 call when V1 Grain Active</a:t>
            </a:r>
          </a:p>
          <a:p>
            <a:pPr algn="ctr"/>
            <a:r>
              <a:rPr lang="en-US" dirty="0"/>
              <a:t>(e.g. V1 clients interop with existing V1 grains until</a:t>
            </a:r>
          </a:p>
          <a:p>
            <a:pPr algn="ctr"/>
            <a:r>
              <a:rPr lang="en-US" dirty="0"/>
              <a:t>V2 client request causes reactivation)</a:t>
            </a:r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F20456-CE80-7DF0-B6C6-FB7795EAAB35}"/>
              </a:ext>
            </a:extLst>
          </p:cNvPr>
          <p:cNvSpPr/>
          <p:nvPr/>
        </p:nvSpPr>
        <p:spPr>
          <a:xfrm>
            <a:off x="6515283" y="2747223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555AD7-E68B-9E5D-0420-42F329A9A52A}"/>
              </a:ext>
            </a:extLst>
          </p:cNvPr>
          <p:cNvSpPr/>
          <p:nvPr/>
        </p:nvSpPr>
        <p:spPr>
          <a:xfrm>
            <a:off x="6673205" y="2796575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6FF2D3-86EC-CBB4-AE28-825E7F0E2853}"/>
              </a:ext>
            </a:extLst>
          </p:cNvPr>
          <p:cNvSpPr/>
          <p:nvPr/>
        </p:nvSpPr>
        <p:spPr>
          <a:xfrm>
            <a:off x="8890929" y="2796575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79C95F-5CF4-ED7F-4337-826F3C81A6F2}"/>
              </a:ext>
            </a:extLst>
          </p:cNvPr>
          <p:cNvSpPr/>
          <p:nvPr/>
        </p:nvSpPr>
        <p:spPr>
          <a:xfrm>
            <a:off x="7466580" y="2860448"/>
            <a:ext cx="1109382" cy="319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E4F969-769F-B598-CB87-66D13BA17EDB}"/>
              </a:ext>
            </a:extLst>
          </p:cNvPr>
          <p:cNvSpPr/>
          <p:nvPr/>
        </p:nvSpPr>
        <p:spPr>
          <a:xfrm>
            <a:off x="6620616" y="1700493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605D6D-9241-2F17-0315-7520C47E18F9}"/>
              </a:ext>
            </a:extLst>
          </p:cNvPr>
          <p:cNvSpPr/>
          <p:nvPr/>
        </p:nvSpPr>
        <p:spPr>
          <a:xfrm>
            <a:off x="7413991" y="1764366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11C7A-8860-6A9E-08AB-6F3334A55741}"/>
              </a:ext>
            </a:extLst>
          </p:cNvPr>
          <p:cNvSpPr/>
          <p:nvPr/>
        </p:nvSpPr>
        <p:spPr>
          <a:xfrm>
            <a:off x="8847307" y="1705627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0B9EA8-6667-2205-11CC-477C75324A82}"/>
              </a:ext>
            </a:extLst>
          </p:cNvPr>
          <p:cNvSpPr/>
          <p:nvPr/>
        </p:nvSpPr>
        <p:spPr>
          <a:xfrm>
            <a:off x="9640683" y="1769499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50B2F-9B6A-8750-6CE2-EA3635B13CE9}"/>
              </a:ext>
            </a:extLst>
          </p:cNvPr>
          <p:cNvSpPr/>
          <p:nvPr/>
        </p:nvSpPr>
        <p:spPr>
          <a:xfrm>
            <a:off x="8657849" y="2379995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B74E14-B1CC-C018-F09E-FAAACDDF5F06}"/>
              </a:ext>
            </a:extLst>
          </p:cNvPr>
          <p:cNvCxnSpPr>
            <a:cxnSpLocks/>
            <a:stCxn id="60" idx="4"/>
            <a:endCxn id="52" idx="0"/>
          </p:cNvCxnSpPr>
          <p:nvPr/>
        </p:nvCxnSpPr>
        <p:spPr>
          <a:xfrm>
            <a:off x="8774389" y="2613075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50AA1A-F3B1-D5E2-593C-4764B2578D26}"/>
              </a:ext>
            </a:extLst>
          </p:cNvPr>
          <p:cNvCxnSpPr>
            <a:cxnSpLocks/>
            <a:stCxn id="59" idx="2"/>
            <a:endCxn id="60" idx="7"/>
          </p:cNvCxnSpPr>
          <p:nvPr/>
        </p:nvCxnSpPr>
        <p:spPr>
          <a:xfrm flipH="1">
            <a:off x="8856795" y="2142705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08FC20-0A2D-D8F8-7686-E6CE726A6765}"/>
              </a:ext>
            </a:extLst>
          </p:cNvPr>
          <p:cNvSpPr txBox="1"/>
          <p:nvPr/>
        </p:nvSpPr>
        <p:spPr>
          <a:xfrm>
            <a:off x="6818915" y="3434272"/>
            <a:ext cx="388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V2 call when V1 Grain Active</a:t>
            </a:r>
          </a:p>
          <a:p>
            <a:pPr algn="ctr"/>
            <a:r>
              <a:rPr lang="en-US" dirty="0"/>
              <a:t>(e.g. V1 was active before V2 deployed)</a:t>
            </a:r>
            <a:endParaRPr lang="en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AC0015-5D57-3219-45B3-68B1CF6CFF14}"/>
              </a:ext>
            </a:extLst>
          </p:cNvPr>
          <p:cNvSpPr/>
          <p:nvPr/>
        </p:nvSpPr>
        <p:spPr>
          <a:xfrm>
            <a:off x="9640683" y="2828673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31A9A2-5DDA-FE04-A456-44AD64C0F9A4}"/>
              </a:ext>
            </a:extLst>
          </p:cNvPr>
          <p:cNvSpPr txBox="1"/>
          <p:nvPr/>
        </p:nvSpPr>
        <p:spPr>
          <a:xfrm>
            <a:off x="7333869" y="2691261"/>
            <a:ext cx="86914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Deactivated</a:t>
            </a:r>
            <a:endParaRPr lang="en-CA" sz="1100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71B569-AF9C-67AC-8B63-F295C2CC534F}"/>
              </a:ext>
            </a:extLst>
          </p:cNvPr>
          <p:cNvCxnSpPr/>
          <p:nvPr/>
        </p:nvCxnSpPr>
        <p:spPr>
          <a:xfrm>
            <a:off x="8910330" y="2578036"/>
            <a:ext cx="689167" cy="3538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DBED88B-B153-4E91-0DF5-6458BF883A1B}"/>
              </a:ext>
            </a:extLst>
          </p:cNvPr>
          <p:cNvSpPr txBox="1"/>
          <p:nvPr/>
        </p:nvSpPr>
        <p:spPr>
          <a:xfrm>
            <a:off x="10450031" y="2691261"/>
            <a:ext cx="726481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Activated</a:t>
            </a:r>
            <a:endParaRPr lang="en-CA" sz="11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70A8E2-A385-D1FD-72B9-D9EB7FD5D55D}"/>
              </a:ext>
            </a:extLst>
          </p:cNvPr>
          <p:cNvSpPr txBox="1"/>
          <p:nvPr/>
        </p:nvSpPr>
        <p:spPr>
          <a:xfrm>
            <a:off x="3081564" y="4657357"/>
            <a:ext cx="284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existing because</a:t>
            </a:r>
          </a:p>
          <a:p>
            <a:r>
              <a:rPr lang="en-US" dirty="0"/>
              <a:t>compatible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BD517F-97D2-1950-F48C-6F64C8778DF6}"/>
              </a:ext>
            </a:extLst>
          </p:cNvPr>
          <p:cNvSpPr txBox="1"/>
          <p:nvPr/>
        </p:nvSpPr>
        <p:spPr>
          <a:xfrm>
            <a:off x="5754324" y="2107208"/>
            <a:ext cx="300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deactivates/activates new</a:t>
            </a:r>
          </a:p>
          <a:p>
            <a:r>
              <a:rPr lang="en-US" dirty="0"/>
              <a:t>Because old is incompatible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7834D1-6501-4ECF-4563-4D81B19CDD5C}"/>
              </a:ext>
            </a:extLst>
          </p:cNvPr>
          <p:cNvSpPr/>
          <p:nvPr/>
        </p:nvSpPr>
        <p:spPr>
          <a:xfrm>
            <a:off x="6503482" y="5237935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8BB7FB-C9FD-D8F8-5702-167D740B9858}"/>
              </a:ext>
            </a:extLst>
          </p:cNvPr>
          <p:cNvSpPr/>
          <p:nvPr/>
        </p:nvSpPr>
        <p:spPr>
          <a:xfrm>
            <a:off x="6661404" y="5287287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86D27E-A79A-A8AA-4FBF-C3F490398FE3}"/>
              </a:ext>
            </a:extLst>
          </p:cNvPr>
          <p:cNvSpPr/>
          <p:nvPr/>
        </p:nvSpPr>
        <p:spPr>
          <a:xfrm>
            <a:off x="8879128" y="5287287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64DB21-8473-7467-8B58-032856A3A25F}"/>
              </a:ext>
            </a:extLst>
          </p:cNvPr>
          <p:cNvSpPr/>
          <p:nvPr/>
        </p:nvSpPr>
        <p:spPr>
          <a:xfrm>
            <a:off x="6608815" y="4191205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72A971-7189-C9FC-91B3-39474546A216}"/>
              </a:ext>
            </a:extLst>
          </p:cNvPr>
          <p:cNvSpPr/>
          <p:nvPr/>
        </p:nvSpPr>
        <p:spPr>
          <a:xfrm>
            <a:off x="7402190" y="4255078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7B7123-EDB8-C0E6-7402-DAE4ABCB7FC4}"/>
              </a:ext>
            </a:extLst>
          </p:cNvPr>
          <p:cNvSpPr/>
          <p:nvPr/>
        </p:nvSpPr>
        <p:spPr>
          <a:xfrm>
            <a:off x="8835506" y="4196339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C69658-810A-EF54-21F6-91FDBDB46D05}"/>
              </a:ext>
            </a:extLst>
          </p:cNvPr>
          <p:cNvSpPr/>
          <p:nvPr/>
        </p:nvSpPr>
        <p:spPr>
          <a:xfrm>
            <a:off x="9628882" y="4260211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45DEAB1-2731-DE67-F66C-2F411439CA97}"/>
              </a:ext>
            </a:extLst>
          </p:cNvPr>
          <p:cNvSpPr/>
          <p:nvPr/>
        </p:nvSpPr>
        <p:spPr>
          <a:xfrm>
            <a:off x="8646048" y="4870707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D9562-7F97-1D15-227F-E3567191326D}"/>
              </a:ext>
            </a:extLst>
          </p:cNvPr>
          <p:cNvCxnSpPr>
            <a:cxnSpLocks/>
            <a:stCxn id="83" idx="4"/>
            <a:endCxn id="75" idx="0"/>
          </p:cNvCxnSpPr>
          <p:nvPr/>
        </p:nvCxnSpPr>
        <p:spPr>
          <a:xfrm>
            <a:off x="8762588" y="5103787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09EE4E-089E-818A-1324-D776C0B39D9E}"/>
              </a:ext>
            </a:extLst>
          </p:cNvPr>
          <p:cNvCxnSpPr>
            <a:cxnSpLocks/>
            <a:stCxn id="80" idx="2"/>
            <a:endCxn id="83" idx="1"/>
          </p:cNvCxnSpPr>
          <p:nvPr/>
        </p:nvCxnSpPr>
        <p:spPr>
          <a:xfrm>
            <a:off x="7956881" y="4633417"/>
            <a:ext cx="723301" cy="27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51FCD3-9479-5B4E-6C9A-EE5819D57103}"/>
              </a:ext>
            </a:extLst>
          </p:cNvPr>
          <p:cNvSpPr txBox="1"/>
          <p:nvPr/>
        </p:nvSpPr>
        <p:spPr>
          <a:xfrm>
            <a:off x="6028876" y="5905698"/>
            <a:ext cx="561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V1 call when V2 Grain Active</a:t>
            </a:r>
          </a:p>
          <a:p>
            <a:pPr algn="ctr"/>
            <a:r>
              <a:rPr lang="en-US" dirty="0"/>
              <a:t>(e.g. After reactivation, V1 client calls routed to V2 Grain)</a:t>
            </a:r>
            <a:endParaRPr lang="en-CA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5F277C-C0DE-2AB0-1472-AF12A3F0A578}"/>
              </a:ext>
            </a:extLst>
          </p:cNvPr>
          <p:cNvSpPr/>
          <p:nvPr/>
        </p:nvSpPr>
        <p:spPr>
          <a:xfrm>
            <a:off x="9628882" y="5319385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D4FED86-6726-FB6F-D1AA-FEFD684E323A}"/>
              </a:ext>
            </a:extLst>
          </p:cNvPr>
          <p:cNvCxnSpPr/>
          <p:nvPr/>
        </p:nvCxnSpPr>
        <p:spPr>
          <a:xfrm>
            <a:off x="8898529" y="5068748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D76579E-D2B6-6B97-254C-690EDE9A720E}"/>
              </a:ext>
            </a:extLst>
          </p:cNvPr>
          <p:cNvSpPr txBox="1"/>
          <p:nvPr/>
        </p:nvSpPr>
        <p:spPr>
          <a:xfrm>
            <a:off x="6040241" y="4640956"/>
            <a:ext cx="238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V2 because</a:t>
            </a:r>
          </a:p>
          <a:p>
            <a:r>
              <a:rPr lang="en-US" dirty="0"/>
              <a:t>backward compatible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B64033-4A8F-0952-22CA-677326BB31D4}"/>
              </a:ext>
            </a:extLst>
          </p:cNvPr>
          <p:cNvSpPr/>
          <p:nvPr/>
        </p:nvSpPr>
        <p:spPr>
          <a:xfrm>
            <a:off x="232416" y="1617853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7B37B0-87E1-7395-BA7F-AD79BBC3E4CE}"/>
              </a:ext>
            </a:extLst>
          </p:cNvPr>
          <p:cNvSpPr/>
          <p:nvPr/>
        </p:nvSpPr>
        <p:spPr>
          <a:xfrm>
            <a:off x="234398" y="3814905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FB782-F3B8-9BBA-2556-279229F4F9E4}"/>
              </a:ext>
            </a:extLst>
          </p:cNvPr>
          <p:cNvSpPr/>
          <p:nvPr/>
        </p:nvSpPr>
        <p:spPr>
          <a:xfrm>
            <a:off x="6028876" y="1617853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5628FD-739E-9CB6-94B7-89810755D6CA}"/>
              </a:ext>
            </a:extLst>
          </p:cNvPr>
          <p:cNvSpPr/>
          <p:nvPr/>
        </p:nvSpPr>
        <p:spPr>
          <a:xfrm>
            <a:off x="6028876" y="3814905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90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5856-896E-5AD5-552A-EF4D14B2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Transition Expectations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B045F-547C-EDAF-6809-C050D68DE8E8}"/>
              </a:ext>
            </a:extLst>
          </p:cNvPr>
          <p:cNvSpPr/>
          <p:nvPr/>
        </p:nvSpPr>
        <p:spPr>
          <a:xfrm>
            <a:off x="3585410" y="2628901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7EC53-129A-1E99-5D7E-104074CF7E9D}"/>
              </a:ext>
            </a:extLst>
          </p:cNvPr>
          <p:cNvSpPr/>
          <p:nvPr/>
        </p:nvSpPr>
        <p:spPr>
          <a:xfrm>
            <a:off x="4351420" y="2628900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6322C-9D96-97C0-0AD3-4742701D9D1A}"/>
              </a:ext>
            </a:extLst>
          </p:cNvPr>
          <p:cNvSpPr/>
          <p:nvPr/>
        </p:nvSpPr>
        <p:spPr>
          <a:xfrm>
            <a:off x="5117430" y="2628899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FC2C9-6E87-14AA-35E0-673F10FA206B}"/>
              </a:ext>
            </a:extLst>
          </p:cNvPr>
          <p:cNvSpPr/>
          <p:nvPr/>
        </p:nvSpPr>
        <p:spPr>
          <a:xfrm>
            <a:off x="3585410" y="2887582"/>
            <a:ext cx="571500" cy="6136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A381A-D832-CC07-FD82-D357D91F7ABE}"/>
              </a:ext>
            </a:extLst>
          </p:cNvPr>
          <p:cNvSpPr/>
          <p:nvPr/>
        </p:nvSpPr>
        <p:spPr>
          <a:xfrm>
            <a:off x="4351420" y="2887581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1A279-E11A-0D82-4C21-B55B23F18673}"/>
              </a:ext>
            </a:extLst>
          </p:cNvPr>
          <p:cNvSpPr/>
          <p:nvPr/>
        </p:nvSpPr>
        <p:spPr>
          <a:xfrm>
            <a:off x="5117430" y="2887580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2413F-F366-59F4-1DAB-D610382715B3}"/>
              </a:ext>
            </a:extLst>
          </p:cNvPr>
          <p:cNvSpPr/>
          <p:nvPr/>
        </p:nvSpPr>
        <p:spPr>
          <a:xfrm>
            <a:off x="3585410" y="4730417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D4EE5-A762-E120-FB9B-F2A209253784}"/>
              </a:ext>
            </a:extLst>
          </p:cNvPr>
          <p:cNvSpPr/>
          <p:nvPr/>
        </p:nvSpPr>
        <p:spPr>
          <a:xfrm>
            <a:off x="4351420" y="4730416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EA523-EE5F-0396-267E-C8FF15772B97}"/>
              </a:ext>
            </a:extLst>
          </p:cNvPr>
          <p:cNvSpPr/>
          <p:nvPr/>
        </p:nvSpPr>
        <p:spPr>
          <a:xfrm>
            <a:off x="5117430" y="4730415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66FEE-BBB6-A299-73CE-CB4BC6BF49EB}"/>
              </a:ext>
            </a:extLst>
          </p:cNvPr>
          <p:cNvSpPr/>
          <p:nvPr/>
        </p:nvSpPr>
        <p:spPr>
          <a:xfrm>
            <a:off x="4351420" y="4989097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C135E-B75A-D688-BEAB-CECAC6802909}"/>
              </a:ext>
            </a:extLst>
          </p:cNvPr>
          <p:cNvSpPr/>
          <p:nvPr/>
        </p:nvSpPr>
        <p:spPr>
          <a:xfrm>
            <a:off x="5117430" y="4989096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67CDF-3CCE-FEF5-9176-A747677C7C41}"/>
              </a:ext>
            </a:extLst>
          </p:cNvPr>
          <p:cNvSpPr/>
          <p:nvPr/>
        </p:nvSpPr>
        <p:spPr>
          <a:xfrm>
            <a:off x="6918156" y="2624014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AA689-3E80-0411-8B6F-39948FF0A870}"/>
              </a:ext>
            </a:extLst>
          </p:cNvPr>
          <p:cNvSpPr/>
          <p:nvPr/>
        </p:nvSpPr>
        <p:spPr>
          <a:xfrm>
            <a:off x="5117430" y="2683043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C8DBE-63D1-0CB4-3883-7A064F894B28}"/>
              </a:ext>
            </a:extLst>
          </p:cNvPr>
          <p:cNvSpPr/>
          <p:nvPr/>
        </p:nvSpPr>
        <p:spPr>
          <a:xfrm>
            <a:off x="6910134" y="4730417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4D3D3B-EC10-AA32-B6CD-E0EB02D03A96}"/>
              </a:ext>
            </a:extLst>
          </p:cNvPr>
          <p:cNvSpPr/>
          <p:nvPr/>
        </p:nvSpPr>
        <p:spPr>
          <a:xfrm>
            <a:off x="7676144" y="4730416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F1D98-4476-65F4-EA4B-9FEB45422D0A}"/>
              </a:ext>
            </a:extLst>
          </p:cNvPr>
          <p:cNvSpPr/>
          <p:nvPr/>
        </p:nvSpPr>
        <p:spPr>
          <a:xfrm>
            <a:off x="8442154" y="4730415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83B81-82E3-DE10-AE53-572D1B31C911}"/>
              </a:ext>
            </a:extLst>
          </p:cNvPr>
          <p:cNvSpPr/>
          <p:nvPr/>
        </p:nvSpPr>
        <p:spPr>
          <a:xfrm>
            <a:off x="3585410" y="4989096"/>
            <a:ext cx="571500" cy="6136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43769-B4B0-7443-1982-0AF35BDD5C58}"/>
              </a:ext>
            </a:extLst>
          </p:cNvPr>
          <p:cNvSpPr/>
          <p:nvPr/>
        </p:nvSpPr>
        <p:spPr>
          <a:xfrm>
            <a:off x="4351420" y="2683043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49A2A1-095C-0FA7-35E3-9E9C3513AEB7}"/>
              </a:ext>
            </a:extLst>
          </p:cNvPr>
          <p:cNvSpPr/>
          <p:nvPr/>
        </p:nvSpPr>
        <p:spPr>
          <a:xfrm>
            <a:off x="6918156" y="3293645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32E5B-AA08-7EE8-3FC4-794F8A3EFE56}"/>
              </a:ext>
            </a:extLst>
          </p:cNvPr>
          <p:cNvSpPr/>
          <p:nvPr/>
        </p:nvSpPr>
        <p:spPr>
          <a:xfrm>
            <a:off x="691013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7DC2C0-439C-2CDB-3391-568E5466C834}"/>
              </a:ext>
            </a:extLst>
          </p:cNvPr>
          <p:cNvSpPr/>
          <p:nvPr/>
        </p:nvSpPr>
        <p:spPr>
          <a:xfrm>
            <a:off x="767614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0EE6D-5DD4-62EB-86B2-A87EBD1B71D2}"/>
              </a:ext>
            </a:extLst>
          </p:cNvPr>
          <p:cNvSpPr/>
          <p:nvPr/>
        </p:nvSpPr>
        <p:spPr>
          <a:xfrm>
            <a:off x="844215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BCBD0A-D765-E414-8C04-9717DDD85207}"/>
              </a:ext>
            </a:extLst>
          </p:cNvPr>
          <p:cNvSpPr txBox="1"/>
          <p:nvPr/>
        </p:nvSpPr>
        <p:spPr>
          <a:xfrm>
            <a:off x="1590174" y="2668176"/>
            <a:ext cx="87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Rolling</a:t>
            </a:r>
          </a:p>
          <a:p>
            <a:pPr algn="ctr"/>
            <a:r>
              <a:rPr lang="en-US" dirty="0"/>
              <a:t>Update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AECA4-BA4F-D400-02D8-B2551556ECDD}"/>
              </a:ext>
            </a:extLst>
          </p:cNvPr>
          <p:cNvSpPr txBox="1"/>
          <p:nvPr/>
        </p:nvSpPr>
        <p:spPr>
          <a:xfrm>
            <a:off x="1404227" y="4764995"/>
            <a:ext cx="124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Blue-Green</a:t>
            </a:r>
          </a:p>
          <a:p>
            <a:pPr algn="ctr"/>
            <a:r>
              <a:rPr lang="en-US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CAFDD7-2B81-7F11-FF8E-78E256FD7BFC}"/>
              </a:ext>
            </a:extLst>
          </p:cNvPr>
          <p:cNvSpPr txBox="1"/>
          <p:nvPr/>
        </p:nvSpPr>
        <p:spPr>
          <a:xfrm>
            <a:off x="3912612" y="1948463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“Old Version”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80ADA-C847-7A05-673B-919801C813D9}"/>
              </a:ext>
            </a:extLst>
          </p:cNvPr>
          <p:cNvSpPr txBox="1"/>
          <p:nvPr/>
        </p:nvSpPr>
        <p:spPr>
          <a:xfrm>
            <a:off x="6992333" y="1948463"/>
            <a:ext cx="193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“Updated Version”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CAF7A5-B527-D450-8478-90AFFA15206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71160" y="2786441"/>
            <a:ext cx="480260" cy="40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788CE8-7A98-4C94-3D8C-A98758BE821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871160" y="2786441"/>
            <a:ext cx="1246270" cy="4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191AAE-F6BD-9731-16B4-97DAD83561E8}"/>
              </a:ext>
            </a:extLst>
          </p:cNvPr>
          <p:cNvCxnSpPr>
            <a:endCxn id="32" idx="1"/>
          </p:cNvCxnSpPr>
          <p:nvPr/>
        </p:nvCxnSpPr>
        <p:spPr>
          <a:xfrm>
            <a:off x="3871160" y="3200943"/>
            <a:ext cx="3046996" cy="19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6E0063-14A2-9353-8ABC-B2D9FA3C67DE}"/>
              </a:ext>
            </a:extLst>
          </p:cNvPr>
          <p:cNvCxnSpPr>
            <a:endCxn id="33" idx="1"/>
          </p:cNvCxnSpPr>
          <p:nvPr/>
        </p:nvCxnSpPr>
        <p:spPr>
          <a:xfrm>
            <a:off x="3871160" y="5295899"/>
            <a:ext cx="303897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92343-D3EB-2261-E574-CDAF330D09C1}"/>
              </a:ext>
            </a:extLst>
          </p:cNvPr>
          <p:cNvCxnSpPr>
            <a:endCxn id="34" idx="1"/>
          </p:cNvCxnSpPr>
          <p:nvPr/>
        </p:nvCxnSpPr>
        <p:spPr>
          <a:xfrm>
            <a:off x="3871160" y="5295899"/>
            <a:ext cx="380498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CEBB62-DDE4-43E0-22C1-44D3C2E77DC6}"/>
              </a:ext>
            </a:extLst>
          </p:cNvPr>
          <p:cNvCxnSpPr>
            <a:endCxn id="35" idx="1"/>
          </p:cNvCxnSpPr>
          <p:nvPr/>
        </p:nvCxnSpPr>
        <p:spPr>
          <a:xfrm>
            <a:off x="3871160" y="5295899"/>
            <a:ext cx="457099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AACD9B6-C0BA-C483-1D9A-8611C538183E}"/>
              </a:ext>
            </a:extLst>
          </p:cNvPr>
          <p:cNvSpPr txBox="1"/>
          <p:nvPr/>
        </p:nvSpPr>
        <p:spPr>
          <a:xfrm>
            <a:off x="6515631" y="5687592"/>
            <a:ext cx="289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nodes uniformly loaded</a:t>
            </a:r>
          </a:p>
          <a:p>
            <a:pPr algn="ctr"/>
            <a:r>
              <a:rPr lang="en-US" dirty="0"/>
              <a:t> during transition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12C032-6A4C-DF2D-8759-1D97A3F75B09}"/>
              </a:ext>
            </a:extLst>
          </p:cNvPr>
          <p:cNvSpPr txBox="1"/>
          <p:nvPr/>
        </p:nvSpPr>
        <p:spPr>
          <a:xfrm>
            <a:off x="3219472" y="5728816"/>
            <a:ext cx="283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load impact to old nodes</a:t>
            </a:r>
          </a:p>
          <a:p>
            <a:pPr algn="ctr"/>
            <a:r>
              <a:rPr lang="en-US" dirty="0"/>
              <a:t>during transition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12480F-F3D9-7782-7B88-525D0308EE84}"/>
              </a:ext>
            </a:extLst>
          </p:cNvPr>
          <p:cNvSpPr txBox="1"/>
          <p:nvPr/>
        </p:nvSpPr>
        <p:spPr>
          <a:xfrm>
            <a:off x="3178470" y="3535754"/>
            <a:ext cx="29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Old nodes experience impact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during transition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07916-28D3-86CD-3452-C91260089263}"/>
              </a:ext>
            </a:extLst>
          </p:cNvPr>
          <p:cNvSpPr txBox="1"/>
          <p:nvPr/>
        </p:nvSpPr>
        <p:spPr>
          <a:xfrm>
            <a:off x="6300835" y="3507452"/>
            <a:ext cx="325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nodes nonuniformly loaded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during transition</a:t>
            </a:r>
          </a:p>
        </p:txBody>
      </p:sp>
    </p:spTree>
    <p:extLst>
      <p:ext uri="{BB962C8B-B14F-4D97-AF65-F5344CB8AC3E}">
        <p14:creationId xmlns:p14="http://schemas.microsoft.com/office/powerpoint/2010/main" val="273476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89202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2786"/>
            <a:ext cx="441736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3951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2995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5432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56E117B-4DAE-1B31-6F28-8200E0A5242E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4791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VMSS w/ green version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DA48D-D51B-CFF9-787D-B9AEB1619E0B}"/>
              </a:ext>
            </a:extLst>
          </p:cNvPr>
          <p:cNvSpPr txBox="1"/>
          <p:nvPr/>
        </p:nvSpPr>
        <p:spPr>
          <a:xfrm>
            <a:off x="6138314" y="1927464"/>
            <a:ext cx="5228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cluster expands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clients: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active grains on blue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Activate new grains on green nodes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green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Calls to active blue grains reactivate on 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New grains activate on green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9991C6F-4924-4A6C-2DE7-2942E4FA533C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7386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ACA revision w/ green version</a:t>
            </a:r>
          </a:p>
          <a:p>
            <a:r>
              <a:rPr lang="en-US" dirty="0"/>
              <a:t>Route 100% to Green Front End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</a:t>
            </a:r>
          </a:p>
          <a:p>
            <a:pPr algn="ctr"/>
            <a:r>
              <a:rPr lang="en-US" sz="1200" dirty="0"/>
              <a:t>Connections Continue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5770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Quiesce and drain blue front end</a:t>
            </a:r>
          </a:p>
          <a:p>
            <a:r>
              <a:rPr lang="en-US" dirty="0"/>
              <a:t>Basically: force reconnection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Front End (ACA)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Clients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Existing</a:t>
            </a:r>
          </a:p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Connections Continue</a:t>
            </a:r>
            <a:endParaRPr lang="en-CA" sz="1200" dirty="0">
              <a:solidFill>
                <a:schemeClr val="lt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6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921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Whitney</vt:lpstr>
      <vt:lpstr>Office Theme</vt:lpstr>
      <vt:lpstr>Orleans Versioning + Deployment Strategy</vt:lpstr>
      <vt:lpstr>Blue-Green Deployment Concept</vt:lpstr>
      <vt:lpstr>Orleans Versioning Concepts</vt:lpstr>
      <vt:lpstr>Version Selector: LatestVersion CompatibilityStrategy: BackwardsCompatible</vt:lpstr>
      <vt:lpstr>Load Transition Expectations</vt:lpstr>
      <vt:lpstr>Deployment Strategy</vt:lpstr>
      <vt:lpstr>Deployment Strategy</vt:lpstr>
      <vt:lpstr>Deployment Strategy</vt:lpstr>
      <vt:lpstr>Deployment Strategy</vt:lpstr>
      <vt:lpstr>Deployment Strategy</vt:lpstr>
      <vt:lpstr>Deployment Strategy</vt:lpstr>
      <vt:lpstr>In-Memory Ephemeral State Transition</vt:lpstr>
      <vt:lpstr>In-Memory Ephemeral State Transition</vt:lpstr>
      <vt:lpstr>In-Memory Ephemeral State Transition</vt:lpstr>
      <vt:lpstr>MemoryStream State Transition</vt:lpstr>
      <vt:lpstr>MemoryStream State Transition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 Versioning + Backend Deployment</dc:title>
  <dc:creator>Mark Nickeson</dc:creator>
  <cp:lastModifiedBy>Mark Nickeson</cp:lastModifiedBy>
  <cp:revision>12</cp:revision>
  <dcterms:created xsi:type="dcterms:W3CDTF">2022-11-19T17:58:42Z</dcterms:created>
  <dcterms:modified xsi:type="dcterms:W3CDTF">2022-11-25T22:54:42Z</dcterms:modified>
</cp:coreProperties>
</file>