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493455117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493455117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93455117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493455117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493455117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493455117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493455117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493455117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493455117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493455117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493455117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493455117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493455117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493455117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93455117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93455117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493455117d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493455117d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493455117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493455117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493455117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493455117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47958" y="1601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300">
                <a:latin typeface="Cambria"/>
                <a:ea typeface="Cambria"/>
                <a:cs typeface="Cambria"/>
                <a:sym typeface="Cambria"/>
              </a:rPr>
              <a:t>VOICE CONTROLLED ASSISTANT</a:t>
            </a:r>
            <a:endParaRPr sz="4300">
              <a:latin typeface="Cambria"/>
              <a:ea typeface="Cambria"/>
              <a:cs typeface="Cambria"/>
              <a:sym typeface="Cambria"/>
            </a:endParaRPr>
          </a:p>
        </p:txBody>
      </p:sp>
      <p:sp>
        <p:nvSpPr>
          <p:cNvPr id="55" name="Google Shape;55;p13"/>
          <p:cNvSpPr txBox="1"/>
          <p:nvPr>
            <p:ph idx="1" type="subTitle"/>
          </p:nvPr>
        </p:nvSpPr>
        <p:spPr>
          <a:xfrm>
            <a:off x="722625" y="3232875"/>
            <a:ext cx="45060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600">
                <a:latin typeface="Cambria"/>
                <a:ea typeface="Cambria"/>
                <a:cs typeface="Cambria"/>
                <a:sym typeface="Cambria"/>
              </a:rPr>
              <a:t>Presented by: Mark Odhiambo</a:t>
            </a:r>
            <a:endParaRPr sz="2600">
              <a:latin typeface="Cambria"/>
              <a:ea typeface="Cambria"/>
              <a:cs typeface="Cambria"/>
              <a:sym typeface="Cambria"/>
            </a:endParaRPr>
          </a:p>
        </p:txBody>
      </p:sp>
      <p:sp>
        <p:nvSpPr>
          <p:cNvPr id="56" name="Google Shape;56;p13"/>
          <p:cNvSpPr txBox="1"/>
          <p:nvPr>
            <p:ph idx="1" type="subTitle"/>
          </p:nvPr>
        </p:nvSpPr>
        <p:spPr>
          <a:xfrm>
            <a:off x="66000" y="3802300"/>
            <a:ext cx="45060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600">
                <a:latin typeface="Cambria"/>
                <a:ea typeface="Cambria"/>
                <a:cs typeface="Cambria"/>
                <a:sym typeface="Cambria"/>
              </a:rPr>
              <a:t>Supervisor: Mr. Aloo</a:t>
            </a:r>
            <a:endParaRPr sz="2600">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EXPECTED RESULT.</a:t>
            </a:r>
            <a:endParaRPr>
              <a:latin typeface="Cambria"/>
              <a:ea typeface="Cambria"/>
              <a:cs typeface="Cambria"/>
              <a:sym typeface="Cambria"/>
            </a:endParaRPr>
          </a:p>
        </p:txBody>
      </p:sp>
      <p:sp>
        <p:nvSpPr>
          <p:cNvPr id="125" name="Google Shape;12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800"/>
              </a:spcAft>
              <a:buClr>
                <a:schemeClr val="dk1"/>
              </a:buClr>
              <a:buSzPts val="1100"/>
              <a:buFont typeface="Arial"/>
              <a:buNone/>
            </a:pPr>
            <a:r>
              <a:rPr lang="en">
                <a:solidFill>
                  <a:schemeClr val="dk1"/>
                </a:solidFill>
                <a:latin typeface="Times New Roman"/>
                <a:ea typeface="Times New Roman"/>
                <a:cs typeface="Times New Roman"/>
                <a:sym typeface="Times New Roman"/>
              </a:rPr>
              <a:t>A working prototype of a voice controlled assistant that will be able to display tasks in the application through the use of python api. According to the objectives the voice assistant will be able to post data and get data from the by interfacing with the API and the prototype should be able to have text to speech and speech to text capabilities.</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315650" y="434400"/>
            <a:ext cx="1998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BUDGET.</a:t>
            </a:r>
            <a:endParaRPr>
              <a:latin typeface="Cambria"/>
              <a:ea typeface="Cambria"/>
              <a:cs typeface="Cambria"/>
              <a:sym typeface="Cambria"/>
            </a:endParaRPr>
          </a:p>
        </p:txBody>
      </p:sp>
      <p:pic>
        <p:nvPicPr>
          <p:cNvPr id="131" name="Google Shape;131;p23"/>
          <p:cNvPicPr preferRelativeResize="0"/>
          <p:nvPr/>
        </p:nvPicPr>
        <p:blipFill>
          <a:blip r:embed="rId3">
            <a:alphaModFix/>
          </a:blip>
          <a:stretch>
            <a:fillRect/>
          </a:stretch>
        </p:blipFill>
        <p:spPr>
          <a:xfrm>
            <a:off x="152400" y="1159500"/>
            <a:ext cx="7886700" cy="3209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2476100" y="445025"/>
            <a:ext cx="321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PROJECT TIMELINE.</a:t>
            </a:r>
            <a:endParaRPr>
              <a:latin typeface="Cambria"/>
              <a:ea typeface="Cambria"/>
              <a:cs typeface="Cambria"/>
              <a:sym typeface="Cambria"/>
            </a:endParaRPr>
          </a:p>
        </p:txBody>
      </p:sp>
      <p:pic>
        <p:nvPicPr>
          <p:cNvPr id="137" name="Google Shape;137;p24"/>
          <p:cNvPicPr preferRelativeResize="0"/>
          <p:nvPr/>
        </p:nvPicPr>
        <p:blipFill>
          <a:blip r:embed="rId3">
            <a:alphaModFix/>
          </a:blip>
          <a:stretch>
            <a:fillRect/>
          </a:stretch>
        </p:blipFill>
        <p:spPr>
          <a:xfrm>
            <a:off x="811275" y="1170125"/>
            <a:ext cx="6996024"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ORGANISATION.</a:t>
            </a:r>
            <a:endParaRPr>
              <a:latin typeface="Cambria"/>
              <a:ea typeface="Cambria"/>
              <a:cs typeface="Cambria"/>
              <a:sym typeface="Cambria"/>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Cambria"/>
              <a:buChar char="●"/>
            </a:pPr>
            <a:r>
              <a:rPr lang="en" sz="2000">
                <a:latin typeface="Cambria"/>
                <a:ea typeface="Cambria"/>
                <a:cs typeface="Cambria"/>
                <a:sym typeface="Cambria"/>
              </a:rPr>
              <a:t>Background</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 sz="2000">
                <a:latin typeface="Cambria"/>
                <a:ea typeface="Cambria"/>
                <a:cs typeface="Cambria"/>
                <a:sym typeface="Cambria"/>
              </a:rPr>
              <a:t>Problem statement &amp; justification</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 sz="2000">
                <a:latin typeface="Cambria"/>
                <a:ea typeface="Cambria"/>
                <a:cs typeface="Cambria"/>
                <a:sym typeface="Cambria"/>
              </a:rPr>
              <a:t>Objectives</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 sz="2000">
                <a:latin typeface="Cambria"/>
                <a:ea typeface="Cambria"/>
                <a:cs typeface="Cambria"/>
                <a:sym typeface="Cambria"/>
              </a:rPr>
              <a:t>Literature review</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 sz="2000">
                <a:latin typeface="Cambria"/>
                <a:ea typeface="Cambria"/>
                <a:cs typeface="Cambria"/>
                <a:sym typeface="Cambria"/>
              </a:rPr>
              <a:t>Methodology</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 sz="2000">
                <a:latin typeface="Cambria"/>
                <a:ea typeface="Cambria"/>
                <a:cs typeface="Cambria"/>
                <a:sym typeface="Cambria"/>
              </a:rPr>
              <a:t>Budget</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 sz="2000">
                <a:latin typeface="Cambria"/>
                <a:ea typeface="Cambria"/>
                <a:cs typeface="Cambria"/>
                <a:sym typeface="Cambria"/>
              </a:rPr>
              <a:t>Project timeline</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 sz="2000">
                <a:latin typeface="Cambria"/>
                <a:ea typeface="Cambria"/>
                <a:cs typeface="Cambria"/>
                <a:sym typeface="Cambria"/>
              </a:rPr>
              <a:t>End</a:t>
            </a:r>
            <a:endParaRPr sz="2000">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latin typeface="Cambria"/>
                <a:ea typeface="Cambria"/>
                <a:cs typeface="Cambria"/>
                <a:sym typeface="Cambria"/>
              </a:rPr>
              <a:t>BACKGROUND.</a:t>
            </a:r>
            <a:endParaRPr/>
          </a:p>
        </p:txBody>
      </p:sp>
      <p:sp>
        <p:nvSpPr>
          <p:cNvPr id="68" name="Google Shape;68;p15"/>
          <p:cNvSpPr/>
          <p:nvPr/>
        </p:nvSpPr>
        <p:spPr>
          <a:xfrm>
            <a:off x="637400" y="1339025"/>
            <a:ext cx="2678100" cy="11796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Cambria"/>
                <a:ea typeface="Cambria"/>
                <a:cs typeface="Cambria"/>
                <a:sym typeface="Cambria"/>
              </a:rPr>
              <a:t>TASK MANAGEMENT.</a:t>
            </a:r>
            <a:endParaRPr sz="2000">
              <a:latin typeface="Cambria"/>
              <a:ea typeface="Cambria"/>
              <a:cs typeface="Cambria"/>
              <a:sym typeface="Cambria"/>
            </a:endParaRPr>
          </a:p>
        </p:txBody>
      </p:sp>
      <p:sp>
        <p:nvSpPr>
          <p:cNvPr id="69" name="Google Shape;69;p15"/>
          <p:cNvSpPr/>
          <p:nvPr/>
        </p:nvSpPr>
        <p:spPr>
          <a:xfrm>
            <a:off x="5171900" y="1392150"/>
            <a:ext cx="2678100" cy="11796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Cambria"/>
                <a:ea typeface="Cambria"/>
                <a:cs typeface="Cambria"/>
                <a:sym typeface="Cambria"/>
              </a:rPr>
              <a:t>VOICE ASSISTANT</a:t>
            </a:r>
            <a:r>
              <a:rPr lang="en" sz="2000">
                <a:latin typeface="Cambria"/>
                <a:ea typeface="Cambria"/>
                <a:cs typeface="Cambria"/>
                <a:sym typeface="Cambria"/>
              </a:rPr>
              <a:t>.</a:t>
            </a:r>
            <a:endParaRPr sz="2000">
              <a:latin typeface="Cambria"/>
              <a:ea typeface="Cambria"/>
              <a:cs typeface="Cambria"/>
              <a:sym typeface="Cambria"/>
            </a:endParaRPr>
          </a:p>
        </p:txBody>
      </p:sp>
      <p:sp>
        <p:nvSpPr>
          <p:cNvPr id="70" name="Google Shape;70;p15"/>
          <p:cNvSpPr/>
          <p:nvPr/>
        </p:nvSpPr>
        <p:spPr>
          <a:xfrm>
            <a:off x="2855150" y="3244875"/>
            <a:ext cx="2678100" cy="11796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Cambria"/>
                <a:ea typeface="Cambria"/>
                <a:cs typeface="Cambria"/>
                <a:sym typeface="Cambria"/>
              </a:rPr>
              <a:t>PRODUCTIVITY</a:t>
            </a:r>
            <a:r>
              <a:rPr lang="en" sz="2000">
                <a:latin typeface="Cambria"/>
                <a:ea typeface="Cambria"/>
                <a:cs typeface="Cambria"/>
                <a:sym typeface="Cambria"/>
              </a:rPr>
              <a:t>.</a:t>
            </a:r>
            <a:endParaRPr sz="2000">
              <a:latin typeface="Cambria"/>
              <a:ea typeface="Cambria"/>
              <a:cs typeface="Cambria"/>
              <a:sym typeface="Cambria"/>
            </a:endParaRPr>
          </a:p>
        </p:txBody>
      </p:sp>
      <p:cxnSp>
        <p:nvCxnSpPr>
          <p:cNvPr id="71" name="Google Shape;71;p15"/>
          <p:cNvCxnSpPr>
            <a:endCxn id="69" idx="1"/>
          </p:cNvCxnSpPr>
          <p:nvPr/>
        </p:nvCxnSpPr>
        <p:spPr>
          <a:xfrm flipH="1" rot="10800000">
            <a:off x="3315500" y="1981950"/>
            <a:ext cx="1856400" cy="26700"/>
          </a:xfrm>
          <a:prstGeom prst="straightConnector1">
            <a:avLst/>
          </a:prstGeom>
          <a:noFill/>
          <a:ln cap="flat" cmpd="sng" w="9525">
            <a:solidFill>
              <a:schemeClr val="dk2"/>
            </a:solidFill>
            <a:prstDash val="solid"/>
            <a:round/>
            <a:headEnd len="med" w="med" type="none"/>
            <a:tailEnd len="med" w="med" type="none"/>
          </a:ln>
        </p:spPr>
      </p:cxnSp>
      <p:cxnSp>
        <p:nvCxnSpPr>
          <p:cNvPr id="72" name="Google Shape;72;p15"/>
          <p:cNvCxnSpPr>
            <a:endCxn id="70" idx="0"/>
          </p:cNvCxnSpPr>
          <p:nvPr/>
        </p:nvCxnSpPr>
        <p:spPr>
          <a:xfrm>
            <a:off x="4176500" y="1987275"/>
            <a:ext cx="17700" cy="1257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Cambria"/>
                <a:ea typeface="Cambria"/>
                <a:cs typeface="Cambria"/>
                <a:sym typeface="Cambria"/>
              </a:rPr>
              <a:t>PROBLEM STATEMENT &amp; JUSTIFICATION.</a:t>
            </a:r>
            <a:endParaRPr>
              <a:latin typeface="Cambria"/>
              <a:ea typeface="Cambria"/>
              <a:cs typeface="Cambria"/>
              <a:sym typeface="Cambria"/>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8575" rtl="0" algn="ctr">
              <a:lnSpc>
                <a:spcPct val="150000"/>
              </a:lnSpc>
              <a:spcBef>
                <a:spcPts val="0"/>
              </a:spcBef>
              <a:spcAft>
                <a:spcPts val="800"/>
              </a:spcAft>
              <a:buClr>
                <a:schemeClr val="dk1"/>
              </a:buClr>
              <a:buSzPts val="1100"/>
              <a:buFont typeface="Arial"/>
              <a:buNone/>
            </a:pPr>
            <a:r>
              <a:rPr lang="en" sz="2100">
                <a:solidFill>
                  <a:schemeClr val="dk1"/>
                </a:solidFill>
                <a:latin typeface="Cambria"/>
                <a:ea typeface="Cambria"/>
                <a:cs typeface="Cambria"/>
                <a:sym typeface="Cambria"/>
              </a:rPr>
              <a:t>The project will assist to schedule and set tasks through this will increase productivity with the use of a voice controlled assistant. Productivity is important because it will help one accomplish more tasks in less time and more efficiently and avoid inconveniences such as last minute rashes and </a:t>
            </a:r>
            <a:r>
              <a:rPr lang="en" sz="2100">
                <a:solidFill>
                  <a:schemeClr val="dk1"/>
                </a:solidFill>
                <a:latin typeface="Cambria"/>
                <a:ea typeface="Cambria"/>
                <a:cs typeface="Cambria"/>
                <a:sym typeface="Cambria"/>
              </a:rPr>
              <a:t>procrastination</a:t>
            </a:r>
            <a:r>
              <a:rPr lang="en" sz="2100">
                <a:solidFill>
                  <a:schemeClr val="dk1"/>
                </a:solidFill>
                <a:latin typeface="Cambria"/>
                <a:ea typeface="Cambria"/>
                <a:cs typeface="Cambria"/>
                <a:sym typeface="Cambria"/>
              </a:rPr>
              <a:t>.</a:t>
            </a:r>
            <a:endParaRPr sz="3100">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34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OBJECTIVES.</a:t>
            </a:r>
            <a:endParaRPr>
              <a:latin typeface="Cambria"/>
              <a:ea typeface="Cambria"/>
              <a:cs typeface="Cambria"/>
              <a:sym typeface="Cambria"/>
            </a:endParaRPr>
          </a:p>
        </p:txBody>
      </p:sp>
      <p:sp>
        <p:nvSpPr>
          <p:cNvPr id="84" name="Google Shape;84;p17"/>
          <p:cNvSpPr txBox="1"/>
          <p:nvPr>
            <p:ph idx="1" type="body"/>
          </p:nvPr>
        </p:nvSpPr>
        <p:spPr>
          <a:xfrm>
            <a:off x="311700" y="1359075"/>
            <a:ext cx="8520600" cy="860700"/>
          </a:xfrm>
          <a:prstGeom prst="rect">
            <a:avLst/>
          </a:prstGeom>
        </p:spPr>
        <p:txBody>
          <a:bodyPr anchorCtr="0" anchor="t" bIns="91425" lIns="91425" spcFirstLastPara="1" rIns="91425" wrap="square" tIns="91425">
            <a:normAutofit lnSpcReduction="20000"/>
          </a:bodyPr>
          <a:lstStyle/>
          <a:p>
            <a:pPr indent="-368300" lvl="0" marL="457200" rtl="0" algn="l">
              <a:spcBef>
                <a:spcPts val="0"/>
              </a:spcBef>
              <a:spcAft>
                <a:spcPts val="0"/>
              </a:spcAft>
              <a:buClr>
                <a:schemeClr val="dk1"/>
              </a:buClr>
              <a:buSzPts val="2200"/>
              <a:buFont typeface="Cambria"/>
              <a:buChar char="●"/>
            </a:pPr>
            <a:r>
              <a:rPr lang="en" sz="2200">
                <a:solidFill>
                  <a:schemeClr val="dk1"/>
                </a:solidFill>
                <a:latin typeface="Cambria"/>
                <a:ea typeface="Cambria"/>
                <a:cs typeface="Cambria"/>
                <a:sym typeface="Cambria"/>
              </a:rPr>
              <a:t>To design, implement and test a voice assistant, with a real-time update of setting tasks and reminders to boost productivity.</a:t>
            </a:r>
            <a:endParaRPr sz="2200">
              <a:solidFill>
                <a:schemeClr val="dk1"/>
              </a:solidFill>
              <a:latin typeface="Cambria"/>
              <a:ea typeface="Cambria"/>
              <a:cs typeface="Cambria"/>
              <a:sym typeface="Cambria"/>
            </a:endParaRPr>
          </a:p>
        </p:txBody>
      </p:sp>
      <p:sp>
        <p:nvSpPr>
          <p:cNvPr id="85" name="Google Shape;85;p17"/>
          <p:cNvSpPr txBox="1"/>
          <p:nvPr>
            <p:ph type="title"/>
          </p:nvPr>
        </p:nvSpPr>
        <p:spPr>
          <a:xfrm>
            <a:off x="311700" y="837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Main Objectives.</a:t>
            </a:r>
            <a:endParaRPr>
              <a:latin typeface="Cambria"/>
              <a:ea typeface="Cambria"/>
              <a:cs typeface="Cambria"/>
              <a:sym typeface="Cambria"/>
            </a:endParaRPr>
          </a:p>
        </p:txBody>
      </p:sp>
      <p:sp>
        <p:nvSpPr>
          <p:cNvPr id="86" name="Google Shape;86;p17"/>
          <p:cNvSpPr txBox="1"/>
          <p:nvPr>
            <p:ph type="title"/>
          </p:nvPr>
        </p:nvSpPr>
        <p:spPr>
          <a:xfrm>
            <a:off x="311700" y="221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Specific </a:t>
            </a:r>
            <a:r>
              <a:rPr lang="en">
                <a:latin typeface="Cambria"/>
                <a:ea typeface="Cambria"/>
                <a:cs typeface="Cambria"/>
                <a:sym typeface="Cambria"/>
              </a:rPr>
              <a:t>Objectives.</a:t>
            </a:r>
            <a:endParaRPr>
              <a:latin typeface="Cambria"/>
              <a:ea typeface="Cambria"/>
              <a:cs typeface="Cambria"/>
              <a:sym typeface="Cambria"/>
            </a:endParaRPr>
          </a:p>
        </p:txBody>
      </p:sp>
      <p:sp>
        <p:nvSpPr>
          <p:cNvPr id="87" name="Google Shape;87;p17"/>
          <p:cNvSpPr txBox="1"/>
          <p:nvPr>
            <p:ph idx="1" type="body"/>
          </p:nvPr>
        </p:nvSpPr>
        <p:spPr>
          <a:xfrm>
            <a:off x="269175" y="2792475"/>
            <a:ext cx="8520600" cy="1989600"/>
          </a:xfrm>
          <a:prstGeom prst="rect">
            <a:avLst/>
          </a:prstGeom>
        </p:spPr>
        <p:txBody>
          <a:bodyPr anchorCtr="0" anchor="t" bIns="91425" lIns="91425" spcFirstLastPara="1" rIns="91425" wrap="square" tIns="91425">
            <a:normAutofit/>
          </a:bodyPr>
          <a:lstStyle/>
          <a:p>
            <a:pPr indent="-361950" lvl="0" marL="457200" rtl="0" algn="just">
              <a:lnSpc>
                <a:spcPct val="107916"/>
              </a:lnSpc>
              <a:spcBef>
                <a:spcPts val="0"/>
              </a:spcBef>
              <a:spcAft>
                <a:spcPts val="0"/>
              </a:spcAft>
              <a:buClr>
                <a:schemeClr val="dk1"/>
              </a:buClr>
              <a:buSzPts val="2100"/>
              <a:buFont typeface="Cambria"/>
              <a:buChar char="●"/>
            </a:pPr>
            <a:r>
              <a:rPr lang="en" sz="2100">
                <a:solidFill>
                  <a:schemeClr val="dk1"/>
                </a:solidFill>
                <a:latin typeface="Cambria"/>
                <a:ea typeface="Cambria"/>
                <a:cs typeface="Cambria"/>
                <a:sym typeface="Cambria"/>
              </a:rPr>
              <a:t>To design and deploy an application display for task scheduling and time management.</a:t>
            </a:r>
            <a:endParaRPr sz="2100">
              <a:solidFill>
                <a:schemeClr val="dk1"/>
              </a:solidFill>
              <a:latin typeface="Cambria"/>
              <a:ea typeface="Cambria"/>
              <a:cs typeface="Cambria"/>
              <a:sym typeface="Cambria"/>
            </a:endParaRPr>
          </a:p>
          <a:p>
            <a:pPr indent="-361950" lvl="0" marL="457200" rtl="0" algn="just">
              <a:lnSpc>
                <a:spcPct val="107916"/>
              </a:lnSpc>
              <a:spcBef>
                <a:spcPts val="0"/>
              </a:spcBef>
              <a:spcAft>
                <a:spcPts val="0"/>
              </a:spcAft>
              <a:buClr>
                <a:schemeClr val="dk1"/>
              </a:buClr>
              <a:buSzPts val="2100"/>
              <a:buFont typeface="Cambria"/>
              <a:buChar char="●"/>
            </a:pPr>
            <a:r>
              <a:rPr lang="en" sz="2100">
                <a:solidFill>
                  <a:schemeClr val="dk1"/>
                </a:solidFill>
                <a:latin typeface="Cambria"/>
                <a:ea typeface="Cambria"/>
                <a:cs typeface="Cambria"/>
                <a:sym typeface="Cambria"/>
              </a:rPr>
              <a:t>To design and test an electronic system for voice detection, synthesize and processing so as to be able to query tasks.</a:t>
            </a:r>
            <a:endParaRPr sz="2100">
              <a:solidFill>
                <a:schemeClr val="dk1"/>
              </a:solidFill>
              <a:latin typeface="Cambria"/>
              <a:ea typeface="Cambria"/>
              <a:cs typeface="Cambria"/>
              <a:sym typeface="Cambria"/>
            </a:endParaRPr>
          </a:p>
          <a:p>
            <a:pPr indent="-361950" lvl="0" marL="457200" rtl="0" algn="just">
              <a:lnSpc>
                <a:spcPct val="107916"/>
              </a:lnSpc>
              <a:spcBef>
                <a:spcPts val="0"/>
              </a:spcBef>
              <a:spcAft>
                <a:spcPts val="800"/>
              </a:spcAft>
              <a:buClr>
                <a:schemeClr val="dk1"/>
              </a:buClr>
              <a:buSzPts val="2100"/>
              <a:buFont typeface="Cambria"/>
              <a:buChar char="●"/>
            </a:pPr>
            <a:r>
              <a:rPr lang="en" sz="2100">
                <a:solidFill>
                  <a:schemeClr val="dk1"/>
                </a:solidFill>
                <a:latin typeface="Cambria"/>
                <a:ea typeface="Cambria"/>
                <a:cs typeface="Cambria"/>
                <a:sym typeface="Cambria"/>
              </a:rPr>
              <a:t>To implement and prototype an electronic system for voice output. </a:t>
            </a:r>
            <a:endParaRPr sz="3100">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2667425" y="136825"/>
            <a:ext cx="3474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LITERATURE REVIEW.</a:t>
            </a:r>
            <a:endParaRPr>
              <a:latin typeface="Cambria"/>
              <a:ea typeface="Cambria"/>
              <a:cs typeface="Cambria"/>
              <a:sym typeface="Cambria"/>
            </a:endParaRPr>
          </a:p>
        </p:txBody>
      </p:sp>
      <p:pic>
        <p:nvPicPr>
          <p:cNvPr id="93" name="Google Shape;93;p18"/>
          <p:cNvPicPr preferRelativeResize="0"/>
          <p:nvPr/>
        </p:nvPicPr>
        <p:blipFill rotWithShape="1">
          <a:blip r:embed="rId3">
            <a:alphaModFix/>
          </a:blip>
          <a:srcRect b="0" l="9893" r="0" t="0"/>
          <a:stretch/>
        </p:blipFill>
        <p:spPr>
          <a:xfrm>
            <a:off x="-134700" y="2098825"/>
            <a:ext cx="1338925" cy="1200150"/>
          </a:xfrm>
          <a:prstGeom prst="rect">
            <a:avLst/>
          </a:prstGeom>
          <a:noFill/>
          <a:ln>
            <a:noFill/>
          </a:ln>
        </p:spPr>
      </p:pic>
      <p:sp>
        <p:nvSpPr>
          <p:cNvPr id="94" name="Google Shape;94;p18"/>
          <p:cNvSpPr/>
          <p:nvPr/>
        </p:nvSpPr>
        <p:spPr>
          <a:xfrm>
            <a:off x="965400" y="2447825"/>
            <a:ext cx="470700" cy="355200"/>
          </a:xfrm>
          <a:prstGeom prst="rightArrow">
            <a:avLst>
              <a:gd fmla="val 50000" name="adj1"/>
              <a:gd fmla="val 5858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1494163" y="2037575"/>
            <a:ext cx="1608300" cy="117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t>Audio processing</a:t>
            </a:r>
            <a:endParaRPr sz="2000"/>
          </a:p>
        </p:txBody>
      </p:sp>
      <p:sp>
        <p:nvSpPr>
          <p:cNvPr id="96" name="Google Shape;96;p18"/>
          <p:cNvSpPr/>
          <p:nvPr/>
        </p:nvSpPr>
        <p:spPr>
          <a:xfrm>
            <a:off x="3160550" y="2447825"/>
            <a:ext cx="470700" cy="355200"/>
          </a:xfrm>
          <a:prstGeom prst="rightArrow">
            <a:avLst>
              <a:gd fmla="val 50000" name="adj1"/>
              <a:gd fmla="val 5858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a:off x="3615575" y="2037575"/>
            <a:ext cx="1608300" cy="117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t>Processing text.</a:t>
            </a:r>
            <a:endParaRPr sz="2000"/>
          </a:p>
        </p:txBody>
      </p:sp>
      <p:sp>
        <p:nvSpPr>
          <p:cNvPr id="98" name="Google Shape;98;p18"/>
          <p:cNvSpPr/>
          <p:nvPr/>
        </p:nvSpPr>
        <p:spPr>
          <a:xfrm>
            <a:off x="5297625" y="2447825"/>
            <a:ext cx="470700" cy="355200"/>
          </a:xfrm>
          <a:prstGeom prst="rightArrow">
            <a:avLst>
              <a:gd fmla="val 50000" name="adj1"/>
              <a:gd fmla="val 5858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5768313" y="2037575"/>
            <a:ext cx="1608300" cy="117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t>Text to speech</a:t>
            </a:r>
            <a:endParaRPr sz="2000"/>
          </a:p>
        </p:txBody>
      </p:sp>
      <p:sp>
        <p:nvSpPr>
          <p:cNvPr id="100" name="Google Shape;100;p18"/>
          <p:cNvSpPr/>
          <p:nvPr/>
        </p:nvSpPr>
        <p:spPr>
          <a:xfrm>
            <a:off x="7434700" y="2394150"/>
            <a:ext cx="470700" cy="355200"/>
          </a:xfrm>
          <a:prstGeom prst="rightArrow">
            <a:avLst>
              <a:gd fmla="val 50000" name="adj1"/>
              <a:gd fmla="val 5858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8"/>
          <p:cNvPicPr preferRelativeResize="0"/>
          <p:nvPr/>
        </p:nvPicPr>
        <p:blipFill>
          <a:blip r:embed="rId4">
            <a:alphaModFix/>
          </a:blip>
          <a:stretch>
            <a:fillRect/>
          </a:stretch>
        </p:blipFill>
        <p:spPr>
          <a:xfrm>
            <a:off x="7921066" y="1934125"/>
            <a:ext cx="1218259" cy="1175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PROJECT IMPROVISATION.</a:t>
            </a:r>
            <a:endParaRPr>
              <a:latin typeface="Cambria"/>
              <a:ea typeface="Cambria"/>
              <a:cs typeface="Cambria"/>
              <a:sym typeface="Cambria"/>
            </a:endParaRPr>
          </a:p>
        </p:txBody>
      </p:sp>
      <p:sp>
        <p:nvSpPr>
          <p:cNvPr id="107" name="Google Shape;10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Clr>
                <a:schemeClr val="dk1"/>
              </a:buClr>
              <a:buSzPts val="2600"/>
              <a:buFont typeface="Cambria"/>
              <a:buChar char="●"/>
            </a:pPr>
            <a:r>
              <a:rPr lang="en" sz="2600">
                <a:solidFill>
                  <a:schemeClr val="dk1"/>
                </a:solidFill>
                <a:latin typeface="Cambria"/>
                <a:ea typeface="Cambria"/>
                <a:cs typeface="Cambria"/>
                <a:sym typeface="Cambria"/>
              </a:rPr>
              <a:t>Activity log(security).</a:t>
            </a:r>
            <a:endParaRPr sz="2600">
              <a:solidFill>
                <a:schemeClr val="dk1"/>
              </a:solidFill>
              <a:latin typeface="Cambria"/>
              <a:ea typeface="Cambria"/>
              <a:cs typeface="Cambria"/>
              <a:sym typeface="Cambria"/>
            </a:endParaRPr>
          </a:p>
          <a:p>
            <a:pPr indent="-393700" lvl="0" marL="457200" rtl="0" algn="l">
              <a:spcBef>
                <a:spcPts val="0"/>
              </a:spcBef>
              <a:spcAft>
                <a:spcPts val="0"/>
              </a:spcAft>
              <a:buClr>
                <a:schemeClr val="dk1"/>
              </a:buClr>
              <a:buSzPts val="2600"/>
              <a:buFont typeface="Cambria"/>
              <a:buChar char="●"/>
            </a:pPr>
            <a:r>
              <a:rPr lang="en" sz="2600">
                <a:solidFill>
                  <a:schemeClr val="dk1"/>
                </a:solidFill>
                <a:latin typeface="Cambria"/>
                <a:ea typeface="Cambria"/>
                <a:cs typeface="Cambria"/>
                <a:sym typeface="Cambria"/>
              </a:rPr>
              <a:t>Web interface.</a:t>
            </a:r>
            <a:endParaRPr sz="2600">
              <a:solidFill>
                <a:schemeClr val="dk1"/>
              </a:solidFill>
              <a:latin typeface="Cambria"/>
              <a:ea typeface="Cambria"/>
              <a:cs typeface="Cambria"/>
              <a:sym typeface="Cambria"/>
            </a:endParaRPr>
          </a:p>
          <a:p>
            <a:pPr indent="-393700" lvl="0" marL="457200" rtl="0" algn="l">
              <a:spcBef>
                <a:spcPts val="0"/>
              </a:spcBef>
              <a:spcAft>
                <a:spcPts val="0"/>
              </a:spcAft>
              <a:buClr>
                <a:schemeClr val="dk1"/>
              </a:buClr>
              <a:buSzPts val="2600"/>
              <a:buFont typeface="Cambria"/>
              <a:buChar char="●"/>
            </a:pPr>
            <a:r>
              <a:rPr lang="en" sz="2600">
                <a:solidFill>
                  <a:schemeClr val="dk1"/>
                </a:solidFill>
                <a:latin typeface="Cambria"/>
                <a:ea typeface="Cambria"/>
                <a:cs typeface="Cambria"/>
                <a:sym typeface="Cambria"/>
              </a:rPr>
              <a:t>2 point access system.</a:t>
            </a:r>
            <a:endParaRPr sz="2600">
              <a:solidFill>
                <a:schemeClr val="dk1"/>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2419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METHODOLOGY</a:t>
            </a:r>
            <a:endParaRPr>
              <a:latin typeface="Cambria"/>
              <a:ea typeface="Cambria"/>
              <a:cs typeface="Cambria"/>
              <a:sym typeface="Cambria"/>
            </a:endParaRPr>
          </a:p>
        </p:txBody>
      </p:sp>
      <p:pic>
        <p:nvPicPr>
          <p:cNvPr id="113" name="Google Shape;113;p20"/>
          <p:cNvPicPr preferRelativeResize="0"/>
          <p:nvPr/>
        </p:nvPicPr>
        <p:blipFill>
          <a:blip r:embed="rId3">
            <a:alphaModFix/>
          </a:blip>
          <a:stretch>
            <a:fillRect/>
          </a:stretch>
        </p:blipFill>
        <p:spPr>
          <a:xfrm>
            <a:off x="152400" y="1170125"/>
            <a:ext cx="8839199" cy="326159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239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00">
                <a:latin typeface="Cambria"/>
                <a:ea typeface="Cambria"/>
                <a:cs typeface="Cambria"/>
                <a:sym typeface="Cambria"/>
              </a:rPr>
              <a:t>FLOW CHART.</a:t>
            </a:r>
            <a:endParaRPr sz="2000">
              <a:latin typeface="Cambria"/>
              <a:ea typeface="Cambria"/>
              <a:cs typeface="Cambria"/>
              <a:sym typeface="Cambria"/>
            </a:endParaRPr>
          </a:p>
        </p:txBody>
      </p:sp>
      <p:pic>
        <p:nvPicPr>
          <p:cNvPr id="119" name="Google Shape;119;p21"/>
          <p:cNvPicPr preferRelativeResize="0"/>
          <p:nvPr/>
        </p:nvPicPr>
        <p:blipFill>
          <a:blip r:embed="rId3">
            <a:alphaModFix/>
          </a:blip>
          <a:stretch>
            <a:fillRect/>
          </a:stretch>
        </p:blipFill>
        <p:spPr>
          <a:xfrm>
            <a:off x="2883300" y="109788"/>
            <a:ext cx="1794825" cy="49239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