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Lst>
  <p:sldSz cy="6858000" cx="12192000"/>
  <p:notesSz cx="6858000" cy="9144000"/>
  <p:embeddedFontLst>
    <p:embeddedFont>
      <p:font typeface="Gill Sans"/>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jGuxzZxphVQHfGYPRnHBLjdD8C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schemas.openxmlformats.org/officeDocument/2006/relationships/font" Target="fonts/GillSans-bold.fntdata"/><Relationship Id="rId10" Type="http://schemas.openxmlformats.org/officeDocument/2006/relationships/font" Target="fonts/GillSans-regular.fntdata"/><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3ab7fe56d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3ab7fe56d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b3ab7fe56d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7"/>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5"/>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5"/>
          <p:cNvSpPr/>
          <p:nvPr>
            <p:ph idx="2" type="pic"/>
          </p:nvPr>
        </p:nvSpPr>
        <p:spPr>
          <a:xfrm>
            <a:off x="6095999" y="0"/>
            <a:ext cx="6102097" cy="6858000"/>
          </a:xfrm>
          <a:prstGeom prst="rect">
            <a:avLst/>
          </a:prstGeom>
          <a:solidFill>
            <a:srgbClr val="BFBFBF"/>
          </a:solidFill>
          <a:ln>
            <a:noFill/>
          </a:ln>
        </p:spPr>
      </p:sp>
      <p:sp>
        <p:nvSpPr>
          <p:cNvPr id="82" name="Google Shape;82;p15"/>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3" name="Google Shape;83;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6"/>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9" name="Google Shape;89;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7"/>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7"/>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 name="Google Shape;30;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33" name="Shape 33"/>
        <p:cNvGrpSpPr/>
        <p:nvPr/>
      </p:nvGrpSpPr>
      <p:grpSpPr>
        <a:xfrm>
          <a:off x="0" y="0"/>
          <a:ext cx="0" cy="0"/>
          <a:chOff x="0" y="0"/>
          <a:chExt cx="0" cy="0"/>
        </a:xfrm>
      </p:grpSpPr>
      <p:sp>
        <p:nvSpPr>
          <p:cNvPr id="34" name="Google Shape;34;p6"/>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6" name="Google Shape;36;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9" name="Shape 39"/>
        <p:cNvGrpSpPr/>
        <p:nvPr/>
      </p:nvGrpSpPr>
      <p:grpSpPr>
        <a:xfrm>
          <a:off x="0" y="0"/>
          <a:ext cx="0" cy="0"/>
          <a:chOff x="0" y="0"/>
          <a:chExt cx="0" cy="0"/>
        </a:xfrm>
      </p:grpSpPr>
      <p:sp>
        <p:nvSpPr>
          <p:cNvPr id="40" name="Google Shape;40;p9"/>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2" name="Google Shape;42;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8" name="Google Shape;48;p10"/>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9" name="Google Shape;49;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1"/>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4" name="Google Shape;54;p11"/>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5" name="Google Shape;55;p11"/>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6" name="Google Shape;56;p11"/>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1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4" name="Google Shape;74;p1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5" name="Google Shape;75;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4" name="Google Shape;24;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5" name="Google Shape;25;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6" name="Google Shape;26;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002"/>
            </a:gs>
            <a:gs pos="100000">
              <a:srgbClr val="795B04"/>
            </a:gs>
          </a:gsLst>
          <a:lin ang="5400012" scaled="0"/>
        </a:gradFill>
      </p:bgPr>
    </p:bg>
    <p:spTree>
      <p:nvGrpSpPr>
        <p:cNvPr id="101" name="Shape 101"/>
        <p:cNvGrpSpPr/>
        <p:nvPr/>
      </p:nvGrpSpPr>
      <p:grpSpPr>
        <a:xfrm>
          <a:off x="0" y="0"/>
          <a:ext cx="0" cy="0"/>
          <a:chOff x="0" y="0"/>
          <a:chExt cx="0" cy="0"/>
        </a:xfrm>
      </p:grpSpPr>
      <p:sp>
        <p:nvSpPr>
          <p:cNvPr id="102" name="Google Shape;102;p1"/>
          <p:cNvSpPr txBox="1"/>
          <p:nvPr/>
        </p:nvSpPr>
        <p:spPr>
          <a:xfrm>
            <a:off x="3866525" y="5464400"/>
            <a:ext cx="99678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latin typeface="Gill Sans"/>
                <a:ea typeface="Gill Sans"/>
                <a:cs typeface="Gill Sans"/>
                <a:sym typeface="Gill Sans"/>
              </a:rPr>
              <a:t>MINI-1 PROJECT </a:t>
            </a:r>
            <a:endParaRPr b="1" sz="2900">
              <a:latin typeface="Gill Sans"/>
              <a:ea typeface="Gill Sans"/>
              <a:cs typeface="Gill Sans"/>
              <a:sym typeface="Gill Sans"/>
            </a:endParaRPr>
          </a:p>
          <a:p>
            <a:pPr indent="0" lvl="0" marL="0" rtl="0" algn="l">
              <a:spcBef>
                <a:spcPts val="0"/>
              </a:spcBef>
              <a:spcAft>
                <a:spcPts val="0"/>
              </a:spcAft>
              <a:buNone/>
            </a:pPr>
            <a:r>
              <a:rPr b="1" lang="en-US" sz="2900">
                <a:latin typeface="Gill Sans"/>
                <a:ea typeface="Gill Sans"/>
                <a:cs typeface="Gill Sans"/>
                <a:sym typeface="Gill Sans"/>
              </a:rPr>
              <a:t>PRESENTATION</a:t>
            </a:r>
            <a:endParaRPr b="1" sz="2900">
              <a:latin typeface="Gill Sans"/>
              <a:ea typeface="Gill Sans"/>
              <a:cs typeface="Gill Sans"/>
              <a:sym typeface="Gill Sans"/>
            </a:endParaRPr>
          </a:p>
        </p:txBody>
      </p:sp>
      <p:pic>
        <p:nvPicPr>
          <p:cNvPr id="103" name="Google Shape;103;p1"/>
          <p:cNvPicPr preferRelativeResize="0"/>
          <p:nvPr/>
        </p:nvPicPr>
        <p:blipFill>
          <a:blip r:embed="rId3">
            <a:alphaModFix/>
          </a:blip>
          <a:stretch>
            <a:fillRect/>
          </a:stretch>
        </p:blipFill>
        <p:spPr>
          <a:xfrm>
            <a:off x="740175" y="700275"/>
            <a:ext cx="11087702" cy="4561750"/>
          </a:xfrm>
          <a:prstGeom prst="rect">
            <a:avLst/>
          </a:prstGeom>
          <a:noFill/>
          <a:ln>
            <a:noFill/>
          </a:ln>
        </p:spPr>
      </p:pic>
      <p:sp>
        <p:nvSpPr>
          <p:cNvPr id="104" name="Google Shape;104;p1"/>
          <p:cNvSpPr txBox="1"/>
          <p:nvPr/>
        </p:nvSpPr>
        <p:spPr>
          <a:xfrm>
            <a:off x="2726125" y="146600"/>
            <a:ext cx="79836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solidFill>
                  <a:schemeClr val="dk1"/>
                </a:solidFill>
                <a:highlight>
                  <a:srgbClr val="FF9900"/>
                </a:highlight>
                <a:latin typeface="Gill Sans"/>
                <a:ea typeface="Gill Sans"/>
                <a:cs typeface="Gill Sans"/>
                <a:sym typeface="Gill Sans"/>
              </a:rPr>
              <a:t>BITCOIN RADAR PHILIPPINES</a:t>
            </a:r>
            <a:endParaRPr b="1" sz="3100">
              <a:solidFill>
                <a:schemeClr val="dk1"/>
              </a:solidFill>
              <a:highlight>
                <a:srgbClr val="FF9900"/>
              </a:highlight>
              <a:latin typeface="Gill Sans"/>
              <a:ea typeface="Gill Sans"/>
              <a:cs typeface="Gill Sans"/>
              <a:sym typeface="Gill Sans"/>
            </a:endParaRPr>
          </a:p>
        </p:txBody>
      </p:sp>
      <p:sp>
        <p:nvSpPr>
          <p:cNvPr id="105" name="Google Shape;105;p1"/>
          <p:cNvSpPr txBox="1"/>
          <p:nvPr/>
        </p:nvSpPr>
        <p:spPr>
          <a:xfrm>
            <a:off x="8747600" y="808400"/>
            <a:ext cx="51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H</a:t>
            </a:r>
            <a:r>
              <a:rPr lang="en-US">
                <a:highlight>
                  <a:srgbClr val="FF9900"/>
                </a:highlight>
                <a:latin typeface="Gill Sans"/>
                <a:ea typeface="Gill Sans"/>
                <a:cs typeface="Gill Sans"/>
                <a:sym typeface="Gill Sans"/>
              </a:rPr>
              <a:t>ome   Blog    Services   Contact    FAQ     </a:t>
            </a:r>
            <a:endParaRPr>
              <a:highlight>
                <a:srgbClr val="FF9900"/>
              </a:highlight>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002"/>
            </a:gs>
            <a:gs pos="100000">
              <a:srgbClr val="795B04"/>
            </a:gs>
          </a:gsLst>
          <a:lin ang="5400012" scaled="0"/>
        </a:gradFill>
      </p:bgPr>
    </p:bg>
    <p:spTree>
      <p:nvGrpSpPr>
        <p:cNvPr id="109" name="Shape 109"/>
        <p:cNvGrpSpPr/>
        <p:nvPr/>
      </p:nvGrpSpPr>
      <p:grpSpPr>
        <a:xfrm>
          <a:off x="0" y="0"/>
          <a:ext cx="0" cy="0"/>
          <a:chOff x="0" y="0"/>
          <a:chExt cx="0" cy="0"/>
        </a:xfrm>
      </p:grpSpPr>
      <p:sp>
        <p:nvSpPr>
          <p:cNvPr id="110" name="Google Shape;110;p2"/>
          <p:cNvSpPr txBox="1"/>
          <p:nvPr>
            <p:ph type="title"/>
          </p:nvPr>
        </p:nvSpPr>
        <p:spPr>
          <a:xfrm>
            <a:off x="3499825" y="820124"/>
            <a:ext cx="4875600" cy="8229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US"/>
              <a:t>WD31 GROUP-8</a:t>
            </a:r>
            <a:endParaRPr/>
          </a:p>
        </p:txBody>
      </p:sp>
      <p:sp>
        <p:nvSpPr>
          <p:cNvPr id="111" name="Google Shape;111;p2"/>
          <p:cNvSpPr txBox="1"/>
          <p:nvPr>
            <p:ph idx="1" type="body"/>
          </p:nvPr>
        </p:nvSpPr>
        <p:spPr>
          <a:xfrm>
            <a:off x="741051" y="2412375"/>
            <a:ext cx="9102300" cy="3845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sz="2100"/>
              <a:t>Group Members:</a:t>
            </a:r>
            <a:endParaRPr sz="2100"/>
          </a:p>
          <a:p>
            <a:pPr indent="0" lvl="0" marL="0" rtl="0" algn="l">
              <a:lnSpc>
                <a:spcPct val="100000"/>
              </a:lnSpc>
              <a:spcBef>
                <a:spcPts val="1000"/>
              </a:spcBef>
              <a:spcAft>
                <a:spcPts val="0"/>
              </a:spcAft>
              <a:buSzPts val="1800"/>
              <a:buNone/>
            </a:pPr>
            <a:r>
              <a:rPr b="1" lang="en-US" sz="2100"/>
              <a:t>Alay:</a:t>
            </a:r>
            <a:endParaRPr sz="2100"/>
          </a:p>
          <a:p>
            <a:pPr indent="0" lvl="0" marL="0" rtl="0" algn="l">
              <a:lnSpc>
                <a:spcPct val="100000"/>
              </a:lnSpc>
              <a:spcBef>
                <a:spcPts val="1000"/>
              </a:spcBef>
              <a:spcAft>
                <a:spcPts val="0"/>
              </a:spcAft>
              <a:buSzPts val="1800"/>
              <a:buNone/>
            </a:pPr>
            <a:r>
              <a:rPr b="1" lang="en-US" sz="2100"/>
              <a:t> </a:t>
            </a:r>
            <a:r>
              <a:rPr lang="en-US" sz="2100"/>
              <a:t>Alden Panganiban Vidal</a:t>
            </a:r>
            <a:endParaRPr sz="2100"/>
          </a:p>
          <a:p>
            <a:pPr indent="0" lvl="0" marL="0" rtl="0" algn="l">
              <a:lnSpc>
                <a:spcPct val="100000"/>
              </a:lnSpc>
              <a:spcBef>
                <a:spcPts val="1000"/>
              </a:spcBef>
              <a:spcAft>
                <a:spcPts val="0"/>
              </a:spcAft>
              <a:buSzPts val="1800"/>
              <a:buNone/>
            </a:pPr>
            <a:r>
              <a:t/>
            </a:r>
            <a:endParaRPr sz="2100"/>
          </a:p>
          <a:p>
            <a:pPr indent="0" lvl="0" marL="0" rtl="0" algn="l">
              <a:lnSpc>
                <a:spcPct val="100000"/>
              </a:lnSpc>
              <a:spcBef>
                <a:spcPts val="1000"/>
              </a:spcBef>
              <a:spcAft>
                <a:spcPts val="0"/>
              </a:spcAft>
              <a:buSzPts val="1800"/>
              <a:buNone/>
            </a:pPr>
            <a:r>
              <a:rPr b="1" lang="en-US" sz="2100"/>
              <a:t>Members: </a:t>
            </a:r>
            <a:endParaRPr sz="2100"/>
          </a:p>
          <a:p>
            <a:pPr indent="0" lvl="0" marL="0" rtl="0" algn="l">
              <a:lnSpc>
                <a:spcPct val="100000"/>
              </a:lnSpc>
              <a:spcBef>
                <a:spcPts val="1000"/>
              </a:spcBef>
              <a:spcAft>
                <a:spcPts val="0"/>
              </a:spcAft>
              <a:buSzPts val="1800"/>
              <a:buNone/>
            </a:pPr>
            <a:r>
              <a:rPr lang="en-US" sz="2100"/>
              <a:t>Marc Ernest Bagu Kagahastian</a:t>
            </a:r>
            <a:endParaRPr sz="2100"/>
          </a:p>
          <a:p>
            <a:pPr indent="0" lvl="0" marL="0" rtl="0" algn="l">
              <a:lnSpc>
                <a:spcPct val="100000"/>
              </a:lnSpc>
              <a:spcBef>
                <a:spcPts val="1000"/>
              </a:spcBef>
              <a:spcAft>
                <a:spcPts val="0"/>
              </a:spcAft>
              <a:buSzPts val="1800"/>
              <a:buNone/>
            </a:pPr>
            <a:r>
              <a:rPr lang="en-US" sz="2100"/>
              <a:t>Mark Joseph Libres Ortizano</a:t>
            </a:r>
            <a:br>
              <a:rPr b="1" lang="en-US" sz="2100"/>
            </a:br>
            <a:endParaRPr b="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002"/>
            </a:gs>
            <a:gs pos="100000">
              <a:srgbClr val="795B04"/>
            </a:gs>
          </a:gsLst>
          <a:lin ang="5400012" scaled="0"/>
        </a:gradFill>
      </p:bgPr>
    </p:bg>
    <p:spTree>
      <p:nvGrpSpPr>
        <p:cNvPr id="115" name="Shape 115"/>
        <p:cNvGrpSpPr/>
        <p:nvPr/>
      </p:nvGrpSpPr>
      <p:grpSpPr>
        <a:xfrm>
          <a:off x="0" y="0"/>
          <a:ext cx="0" cy="0"/>
          <a:chOff x="0" y="0"/>
          <a:chExt cx="0" cy="0"/>
        </a:xfrm>
      </p:grpSpPr>
      <p:sp>
        <p:nvSpPr>
          <p:cNvPr id="116" name="Google Shape;116;p3"/>
          <p:cNvSpPr txBox="1"/>
          <p:nvPr>
            <p:ph idx="1" type="body"/>
          </p:nvPr>
        </p:nvSpPr>
        <p:spPr>
          <a:xfrm>
            <a:off x="841025" y="270525"/>
            <a:ext cx="10488600" cy="6018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800"/>
              <a:buNone/>
            </a:pPr>
            <a:r>
              <a:rPr b="1" lang="en-US" sz="2800"/>
              <a:t>Objective / Purposes</a:t>
            </a:r>
            <a:endParaRPr b="1"/>
          </a:p>
          <a:p>
            <a:pPr indent="0" lvl="0" marL="0" rtl="0" algn="l">
              <a:lnSpc>
                <a:spcPct val="100000"/>
              </a:lnSpc>
              <a:spcBef>
                <a:spcPts val="1000"/>
              </a:spcBef>
              <a:spcAft>
                <a:spcPts val="0"/>
              </a:spcAft>
              <a:buSzPts val="2000"/>
              <a:buNone/>
            </a:pPr>
            <a:r>
              <a:t/>
            </a:r>
            <a:endParaRPr b="1" sz="2000"/>
          </a:p>
          <a:p>
            <a:pPr indent="-228600" lvl="0" marL="228600" rtl="0" algn="l">
              <a:lnSpc>
                <a:spcPct val="100000"/>
              </a:lnSpc>
              <a:spcBef>
                <a:spcPts val="1000"/>
              </a:spcBef>
              <a:spcAft>
                <a:spcPts val="0"/>
              </a:spcAft>
              <a:buSzPts val="2000"/>
              <a:buChar char="•"/>
            </a:pPr>
            <a:r>
              <a:rPr b="1" lang="en-US" sz="2000"/>
              <a:t>Help users to find businesses and services that accept bitcoin as mode of payment.</a:t>
            </a:r>
            <a:endParaRPr b="1"/>
          </a:p>
          <a:p>
            <a:pPr indent="-228600" lvl="0" marL="228600" rtl="0" algn="l">
              <a:lnSpc>
                <a:spcPct val="100000"/>
              </a:lnSpc>
              <a:spcBef>
                <a:spcPts val="1000"/>
              </a:spcBef>
              <a:spcAft>
                <a:spcPts val="0"/>
              </a:spcAft>
              <a:buSzPts val="2000"/>
              <a:buChar char="•"/>
            </a:pPr>
            <a:r>
              <a:rPr b="1" lang="en-US" sz="2000"/>
              <a:t>Provides Merchant Location, Information, many more.</a:t>
            </a:r>
            <a:endParaRPr b="1"/>
          </a:p>
          <a:p>
            <a:pPr indent="-228600" lvl="0" marL="228600" rtl="0" algn="l">
              <a:lnSpc>
                <a:spcPct val="100000"/>
              </a:lnSpc>
              <a:spcBef>
                <a:spcPts val="1000"/>
              </a:spcBef>
              <a:spcAft>
                <a:spcPts val="0"/>
              </a:spcAft>
              <a:buSzPts val="2000"/>
              <a:buChar char="•"/>
            </a:pPr>
            <a:r>
              <a:rPr b="1" lang="en-US" sz="2000"/>
              <a:t>Promote/Boost and help businesses reach more exposure and engagement.</a:t>
            </a:r>
            <a:endParaRPr b="1"/>
          </a:p>
          <a:p>
            <a:pPr indent="-228600" lvl="0" marL="228600" rtl="0" algn="l">
              <a:lnSpc>
                <a:spcPct val="100000"/>
              </a:lnSpc>
              <a:spcBef>
                <a:spcPts val="1000"/>
              </a:spcBef>
              <a:spcAft>
                <a:spcPts val="0"/>
              </a:spcAft>
              <a:buSzPts val="2000"/>
              <a:buChar char="•"/>
            </a:pPr>
            <a:r>
              <a:rPr b="1" lang="en-US" sz="2000"/>
              <a:t>Not a booking site.</a:t>
            </a:r>
            <a:endParaRPr b="1" sz="2000"/>
          </a:p>
          <a:p>
            <a:pPr indent="-228600" lvl="0" marL="228600" rtl="0" algn="l">
              <a:lnSpc>
                <a:spcPct val="100000"/>
              </a:lnSpc>
              <a:spcBef>
                <a:spcPts val="1000"/>
              </a:spcBef>
              <a:spcAft>
                <a:spcPts val="0"/>
              </a:spcAft>
              <a:buSzPts val="2000"/>
              <a:buChar char="•"/>
            </a:pPr>
            <a:r>
              <a:rPr b="1" lang="en-US" sz="2000"/>
              <a:t>soon this WebSite will helps a lot of Traders.</a:t>
            </a:r>
            <a:endParaRPr b="1" sz="2000"/>
          </a:p>
          <a:p>
            <a:pPr indent="-228600" lvl="0" marL="228600" rtl="0" algn="l">
              <a:lnSpc>
                <a:spcPct val="100000"/>
              </a:lnSpc>
              <a:spcBef>
                <a:spcPts val="1000"/>
              </a:spcBef>
              <a:spcAft>
                <a:spcPts val="0"/>
              </a:spcAft>
              <a:buSzPts val="2000"/>
              <a:buChar char="•"/>
            </a:pPr>
            <a:r>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002"/>
            </a:gs>
            <a:gs pos="100000">
              <a:srgbClr val="795B04"/>
            </a:gs>
          </a:gsLst>
          <a:lin ang="5400012" scaled="0"/>
        </a:gradFill>
      </p:bgPr>
    </p:bg>
    <p:spTree>
      <p:nvGrpSpPr>
        <p:cNvPr id="121" name="Shape 121"/>
        <p:cNvGrpSpPr/>
        <p:nvPr/>
      </p:nvGrpSpPr>
      <p:grpSpPr>
        <a:xfrm>
          <a:off x="0" y="0"/>
          <a:ext cx="0" cy="0"/>
          <a:chOff x="0" y="0"/>
          <a:chExt cx="0" cy="0"/>
        </a:xfrm>
      </p:grpSpPr>
      <p:sp>
        <p:nvSpPr>
          <p:cNvPr id="122" name="Google Shape;122;g1b3ab7fe56d_0_23"/>
          <p:cNvSpPr txBox="1"/>
          <p:nvPr>
            <p:ph idx="1" type="body"/>
          </p:nvPr>
        </p:nvSpPr>
        <p:spPr>
          <a:xfrm>
            <a:off x="1872250" y="1023200"/>
            <a:ext cx="8783700" cy="188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200">
                <a:solidFill>
                  <a:schemeClr val="dk1"/>
                </a:solidFill>
                <a:highlight>
                  <a:srgbClr val="FF9900"/>
                </a:highlight>
                <a:latin typeface="Arial"/>
                <a:ea typeface="Arial"/>
                <a:cs typeface="Arial"/>
                <a:sym typeface="Arial"/>
              </a:rPr>
              <a:t>Bitcoin was created as a way for people to send money over the internet. The digital currency was intended to provide an alternative payment system that would operate free of central control but otherwise be used just like traditional currencies.</a:t>
            </a:r>
            <a:endParaRPr b="1" sz="2800">
              <a:solidFill>
                <a:schemeClr val="dk1"/>
              </a:solidFill>
              <a:highlight>
                <a:srgbClr val="FF9900"/>
              </a:highlight>
            </a:endParaRPr>
          </a:p>
        </p:txBody>
      </p:sp>
      <p:sp>
        <p:nvSpPr>
          <p:cNvPr id="123" name="Google Shape;123;g1b3ab7fe56d_0_23"/>
          <p:cNvSpPr txBox="1"/>
          <p:nvPr/>
        </p:nvSpPr>
        <p:spPr>
          <a:xfrm>
            <a:off x="4501950" y="337775"/>
            <a:ext cx="8487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latin typeface="Gill Sans"/>
                <a:ea typeface="Gill Sans"/>
                <a:cs typeface="Gill Sans"/>
                <a:sym typeface="Gill Sans"/>
              </a:rPr>
              <a:t>MISSION:</a:t>
            </a:r>
            <a:endParaRPr b="1" sz="3800">
              <a:latin typeface="Gill Sans"/>
              <a:ea typeface="Gill Sans"/>
              <a:cs typeface="Gill Sans"/>
              <a:sym typeface="Gill Sans"/>
            </a:endParaRPr>
          </a:p>
        </p:txBody>
      </p:sp>
      <p:sp>
        <p:nvSpPr>
          <p:cNvPr id="124" name="Google Shape;124;g1b3ab7fe56d_0_23"/>
          <p:cNvSpPr txBox="1"/>
          <p:nvPr/>
        </p:nvSpPr>
        <p:spPr>
          <a:xfrm>
            <a:off x="6068575" y="4556775"/>
            <a:ext cx="61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125" name="Google Shape;125;g1b3ab7fe56d_0_23"/>
          <p:cNvSpPr txBox="1"/>
          <p:nvPr/>
        </p:nvSpPr>
        <p:spPr>
          <a:xfrm>
            <a:off x="4501950" y="3156500"/>
            <a:ext cx="6639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latin typeface="Gill Sans"/>
                <a:ea typeface="Gill Sans"/>
                <a:cs typeface="Gill Sans"/>
                <a:sym typeface="Gill Sans"/>
              </a:rPr>
              <a:t>VISION</a:t>
            </a:r>
            <a:endParaRPr b="1" sz="4000">
              <a:latin typeface="Gill Sans"/>
              <a:ea typeface="Gill Sans"/>
              <a:cs typeface="Gill Sans"/>
              <a:sym typeface="Gill Sans"/>
            </a:endParaRPr>
          </a:p>
        </p:txBody>
      </p:sp>
      <p:sp>
        <p:nvSpPr>
          <p:cNvPr id="126" name="Google Shape;126;g1b3ab7fe56d_0_23"/>
          <p:cNvSpPr txBox="1"/>
          <p:nvPr/>
        </p:nvSpPr>
        <p:spPr>
          <a:xfrm>
            <a:off x="1805000" y="3956900"/>
            <a:ext cx="78264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dk1"/>
                </a:solidFill>
                <a:highlight>
                  <a:srgbClr val="FF9900"/>
                </a:highlight>
              </a:rPr>
              <a:t>Bitcoin is so powerful and has so much potential, Bitcoin's projected value and estimated growth could be astronomical. Speculation from crypto analysts and industry experts suggests that Bitcoin's long term value could reach over $100,000 to as much as one million dollars per BTC in the future.</a:t>
            </a:r>
            <a:endParaRPr b="1" sz="2100">
              <a:solidFill>
                <a:schemeClr val="dk1"/>
              </a:solidFill>
              <a:highlight>
                <a:srgbClr val="FF9900"/>
              </a:highlight>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2022-12-02T04:43:47Z</dcterms:created>
  <dc:creator>kupu</dc:creator>
</cp:coreProperties>
</file>