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84" y="7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6EDE2F-8768-47DD-8D6B-503C3FB52000}"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1F111-8534-42AB-8C29-42B0AE627B69}" type="slidenum">
              <a:rPr lang="en-US" smtClean="0"/>
              <a:t>‹#›</a:t>
            </a:fld>
            <a:endParaRPr lang="en-US"/>
          </a:p>
        </p:txBody>
      </p:sp>
    </p:spTree>
    <p:extLst>
      <p:ext uri="{BB962C8B-B14F-4D97-AF65-F5344CB8AC3E}">
        <p14:creationId xmlns:p14="http://schemas.microsoft.com/office/powerpoint/2010/main" val="309085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EDE2F-8768-47DD-8D6B-503C3FB52000}"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1F111-8534-42AB-8C29-42B0AE627B69}" type="slidenum">
              <a:rPr lang="en-US" smtClean="0"/>
              <a:t>‹#›</a:t>
            </a:fld>
            <a:endParaRPr lang="en-US"/>
          </a:p>
        </p:txBody>
      </p:sp>
    </p:spTree>
    <p:extLst>
      <p:ext uri="{BB962C8B-B14F-4D97-AF65-F5344CB8AC3E}">
        <p14:creationId xmlns:p14="http://schemas.microsoft.com/office/powerpoint/2010/main" val="30158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EDE2F-8768-47DD-8D6B-503C3FB52000}"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1F111-8534-42AB-8C29-42B0AE627B69}" type="slidenum">
              <a:rPr lang="en-US" smtClean="0"/>
              <a:t>‹#›</a:t>
            </a:fld>
            <a:endParaRPr lang="en-US"/>
          </a:p>
        </p:txBody>
      </p:sp>
    </p:spTree>
    <p:extLst>
      <p:ext uri="{BB962C8B-B14F-4D97-AF65-F5344CB8AC3E}">
        <p14:creationId xmlns:p14="http://schemas.microsoft.com/office/powerpoint/2010/main" val="59964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EDE2F-8768-47DD-8D6B-503C3FB52000}"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1F111-8534-42AB-8C29-42B0AE627B69}" type="slidenum">
              <a:rPr lang="en-US" smtClean="0"/>
              <a:t>‹#›</a:t>
            </a:fld>
            <a:endParaRPr lang="en-US"/>
          </a:p>
        </p:txBody>
      </p:sp>
    </p:spTree>
    <p:extLst>
      <p:ext uri="{BB962C8B-B14F-4D97-AF65-F5344CB8AC3E}">
        <p14:creationId xmlns:p14="http://schemas.microsoft.com/office/powerpoint/2010/main" val="349438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6EDE2F-8768-47DD-8D6B-503C3FB52000}"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1F111-8534-42AB-8C29-42B0AE627B69}" type="slidenum">
              <a:rPr lang="en-US" smtClean="0"/>
              <a:t>‹#›</a:t>
            </a:fld>
            <a:endParaRPr lang="en-US"/>
          </a:p>
        </p:txBody>
      </p:sp>
    </p:spTree>
    <p:extLst>
      <p:ext uri="{BB962C8B-B14F-4D97-AF65-F5344CB8AC3E}">
        <p14:creationId xmlns:p14="http://schemas.microsoft.com/office/powerpoint/2010/main" val="322878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6EDE2F-8768-47DD-8D6B-503C3FB52000}"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1F111-8534-42AB-8C29-42B0AE627B69}" type="slidenum">
              <a:rPr lang="en-US" smtClean="0"/>
              <a:t>‹#›</a:t>
            </a:fld>
            <a:endParaRPr lang="en-US"/>
          </a:p>
        </p:txBody>
      </p:sp>
    </p:spTree>
    <p:extLst>
      <p:ext uri="{BB962C8B-B14F-4D97-AF65-F5344CB8AC3E}">
        <p14:creationId xmlns:p14="http://schemas.microsoft.com/office/powerpoint/2010/main" val="46581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6EDE2F-8768-47DD-8D6B-503C3FB52000}"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F1F111-8534-42AB-8C29-42B0AE627B69}" type="slidenum">
              <a:rPr lang="en-US" smtClean="0"/>
              <a:t>‹#›</a:t>
            </a:fld>
            <a:endParaRPr lang="en-US"/>
          </a:p>
        </p:txBody>
      </p:sp>
    </p:spTree>
    <p:extLst>
      <p:ext uri="{BB962C8B-B14F-4D97-AF65-F5344CB8AC3E}">
        <p14:creationId xmlns:p14="http://schemas.microsoft.com/office/powerpoint/2010/main" val="399060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6EDE2F-8768-47DD-8D6B-503C3FB52000}"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F1F111-8534-42AB-8C29-42B0AE627B69}" type="slidenum">
              <a:rPr lang="en-US" smtClean="0"/>
              <a:t>‹#›</a:t>
            </a:fld>
            <a:endParaRPr lang="en-US"/>
          </a:p>
        </p:txBody>
      </p:sp>
    </p:spTree>
    <p:extLst>
      <p:ext uri="{BB962C8B-B14F-4D97-AF65-F5344CB8AC3E}">
        <p14:creationId xmlns:p14="http://schemas.microsoft.com/office/powerpoint/2010/main" val="22803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EDE2F-8768-47DD-8D6B-503C3FB52000}"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F1F111-8534-42AB-8C29-42B0AE627B69}" type="slidenum">
              <a:rPr lang="en-US" smtClean="0"/>
              <a:t>‹#›</a:t>
            </a:fld>
            <a:endParaRPr lang="en-US"/>
          </a:p>
        </p:txBody>
      </p:sp>
    </p:spTree>
    <p:extLst>
      <p:ext uri="{BB962C8B-B14F-4D97-AF65-F5344CB8AC3E}">
        <p14:creationId xmlns:p14="http://schemas.microsoft.com/office/powerpoint/2010/main" val="110836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6EDE2F-8768-47DD-8D6B-503C3FB52000}"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1F111-8534-42AB-8C29-42B0AE627B69}" type="slidenum">
              <a:rPr lang="en-US" smtClean="0"/>
              <a:t>‹#›</a:t>
            </a:fld>
            <a:endParaRPr lang="en-US"/>
          </a:p>
        </p:txBody>
      </p:sp>
    </p:spTree>
    <p:extLst>
      <p:ext uri="{BB962C8B-B14F-4D97-AF65-F5344CB8AC3E}">
        <p14:creationId xmlns:p14="http://schemas.microsoft.com/office/powerpoint/2010/main" val="2373683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6EDE2F-8768-47DD-8D6B-503C3FB52000}"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1F111-8534-42AB-8C29-42B0AE627B69}" type="slidenum">
              <a:rPr lang="en-US" smtClean="0"/>
              <a:t>‹#›</a:t>
            </a:fld>
            <a:endParaRPr lang="en-US"/>
          </a:p>
        </p:txBody>
      </p:sp>
    </p:spTree>
    <p:extLst>
      <p:ext uri="{BB962C8B-B14F-4D97-AF65-F5344CB8AC3E}">
        <p14:creationId xmlns:p14="http://schemas.microsoft.com/office/powerpoint/2010/main" val="36788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EDE2F-8768-47DD-8D6B-503C3FB52000}" type="datetimeFigureOut">
              <a:rPr lang="en-US" smtClean="0"/>
              <a:t>10/10/2019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1F111-8534-42AB-8C29-42B0AE627B69}" type="slidenum">
              <a:rPr lang="en-US" smtClean="0"/>
              <a:t>‹#›</a:t>
            </a:fld>
            <a:endParaRPr lang="en-US"/>
          </a:p>
        </p:txBody>
      </p:sp>
    </p:spTree>
    <p:extLst>
      <p:ext uri="{BB962C8B-B14F-4D97-AF65-F5344CB8AC3E}">
        <p14:creationId xmlns:p14="http://schemas.microsoft.com/office/powerpoint/2010/main" val="13368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3948" y="2694011"/>
            <a:ext cx="1493949" cy="1049629"/>
          </a:xfrm>
          <a:prstGeom prst="rect">
            <a:avLst/>
          </a:prstGeom>
          <a:solidFill>
            <a:schemeClr val="accent4">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Execution</a:t>
            </a:r>
          </a:p>
          <a:p>
            <a:pPr algn="ctr"/>
            <a:r>
              <a:rPr lang="en-US" sz="1200" dirty="0" smtClean="0"/>
              <a:t>(BD1-BD2)</a:t>
            </a:r>
            <a:endParaRPr lang="en-US" sz="1200" dirty="0"/>
          </a:p>
        </p:txBody>
      </p:sp>
      <p:sp>
        <p:nvSpPr>
          <p:cNvPr id="5" name="Rectangle 4"/>
          <p:cNvSpPr/>
          <p:nvPr/>
        </p:nvSpPr>
        <p:spPr>
          <a:xfrm>
            <a:off x="2496356" y="1764408"/>
            <a:ext cx="1493949" cy="2949262"/>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sp>
        <p:nvSpPr>
          <p:cNvPr id="7" name="Rectangle 6"/>
          <p:cNvSpPr/>
          <p:nvPr/>
        </p:nvSpPr>
        <p:spPr>
          <a:xfrm>
            <a:off x="6111027" y="1764408"/>
            <a:ext cx="1493949" cy="2949262"/>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sp>
        <p:nvSpPr>
          <p:cNvPr id="8" name="Rectangle 7"/>
          <p:cNvSpPr/>
          <p:nvPr/>
        </p:nvSpPr>
        <p:spPr>
          <a:xfrm>
            <a:off x="8130863" y="1764408"/>
            <a:ext cx="1493949" cy="2949262"/>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sp>
        <p:nvSpPr>
          <p:cNvPr id="9" name="Rectangle 8"/>
          <p:cNvSpPr/>
          <p:nvPr/>
        </p:nvSpPr>
        <p:spPr>
          <a:xfrm>
            <a:off x="10150699" y="1764408"/>
            <a:ext cx="1493949" cy="2949262"/>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sp>
        <p:nvSpPr>
          <p:cNvPr id="10" name="Rectangle 9"/>
          <p:cNvSpPr/>
          <p:nvPr/>
        </p:nvSpPr>
        <p:spPr>
          <a:xfrm>
            <a:off x="2639632" y="2064915"/>
            <a:ext cx="1207396" cy="995967"/>
          </a:xfrm>
          <a:prstGeom prst="rect">
            <a:avLst/>
          </a:prstGeom>
          <a:solidFill>
            <a:schemeClr val="accent4">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Allocation</a:t>
            </a:r>
          </a:p>
          <a:p>
            <a:pPr algn="ctr"/>
            <a:r>
              <a:rPr lang="en-US" sz="1200" dirty="0" smtClean="0"/>
              <a:t>(BD1-CS1)</a:t>
            </a:r>
            <a:endParaRPr lang="en-US" sz="1200" dirty="0"/>
          </a:p>
        </p:txBody>
      </p:sp>
      <p:sp>
        <p:nvSpPr>
          <p:cNvPr id="11" name="Rectangle 10"/>
          <p:cNvSpPr/>
          <p:nvPr/>
        </p:nvSpPr>
        <p:spPr>
          <a:xfrm>
            <a:off x="2639632" y="3389292"/>
            <a:ext cx="1207396" cy="995967"/>
          </a:xfrm>
          <a:prstGeom prst="rect">
            <a:avLst/>
          </a:prstGeom>
          <a:solidFill>
            <a:schemeClr val="accent4">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Allocation</a:t>
            </a:r>
          </a:p>
          <a:p>
            <a:pPr algn="ctr"/>
            <a:r>
              <a:rPr lang="en-US" sz="1200" dirty="0" smtClean="0"/>
              <a:t>(BD1-CS2)</a:t>
            </a:r>
            <a:endParaRPr lang="en-US" sz="1200" dirty="0"/>
          </a:p>
        </p:txBody>
      </p:sp>
      <p:sp>
        <p:nvSpPr>
          <p:cNvPr id="12" name="Rectangle 11"/>
          <p:cNvSpPr/>
          <p:nvPr/>
        </p:nvSpPr>
        <p:spPr>
          <a:xfrm>
            <a:off x="4385613" y="2069203"/>
            <a:ext cx="1293791" cy="369194"/>
          </a:xfrm>
          <a:prstGeom prst="rect">
            <a:avLst/>
          </a:prstGeom>
          <a:solidFill>
            <a:schemeClr val="accent4">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Affirmation</a:t>
            </a:r>
            <a:endParaRPr lang="en-US" sz="1200" dirty="0"/>
          </a:p>
        </p:txBody>
      </p:sp>
      <p:sp>
        <p:nvSpPr>
          <p:cNvPr id="13" name="Rectangle 12"/>
          <p:cNvSpPr/>
          <p:nvPr/>
        </p:nvSpPr>
        <p:spPr>
          <a:xfrm>
            <a:off x="4385613" y="2567186"/>
            <a:ext cx="1293791" cy="369194"/>
          </a:xfrm>
          <a:prstGeom prst="rect">
            <a:avLst/>
          </a:prstGeom>
          <a:solidFill>
            <a:schemeClr val="accent1">
              <a:lumMod val="60000"/>
              <a:lumOff val="4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Confirmation</a:t>
            </a:r>
            <a:endParaRPr lang="en-US" sz="1200" dirty="0"/>
          </a:p>
        </p:txBody>
      </p:sp>
      <p:sp>
        <p:nvSpPr>
          <p:cNvPr id="14" name="Rectangle 13"/>
          <p:cNvSpPr/>
          <p:nvPr/>
        </p:nvSpPr>
        <p:spPr>
          <a:xfrm>
            <a:off x="4385613" y="3518082"/>
            <a:ext cx="1293791" cy="369194"/>
          </a:xfrm>
          <a:prstGeom prst="rect">
            <a:avLst/>
          </a:prstGeom>
          <a:solidFill>
            <a:schemeClr val="accent4">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Affirmation</a:t>
            </a:r>
            <a:endParaRPr lang="en-US" sz="1200" dirty="0"/>
          </a:p>
        </p:txBody>
      </p:sp>
      <p:sp>
        <p:nvSpPr>
          <p:cNvPr id="15" name="Rectangle 14"/>
          <p:cNvSpPr/>
          <p:nvPr/>
        </p:nvSpPr>
        <p:spPr>
          <a:xfrm>
            <a:off x="4385613" y="4016065"/>
            <a:ext cx="1293791" cy="369194"/>
          </a:xfrm>
          <a:prstGeom prst="rect">
            <a:avLst/>
          </a:prstGeom>
          <a:solidFill>
            <a:schemeClr val="accent1">
              <a:lumMod val="60000"/>
              <a:lumOff val="4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Confirmation</a:t>
            </a:r>
            <a:endParaRPr lang="en-US" sz="1200" dirty="0"/>
          </a:p>
        </p:txBody>
      </p:sp>
      <p:sp>
        <p:nvSpPr>
          <p:cNvPr id="16" name="Rectangle 15"/>
          <p:cNvSpPr/>
          <p:nvPr/>
        </p:nvSpPr>
        <p:spPr>
          <a:xfrm>
            <a:off x="6254303" y="2026278"/>
            <a:ext cx="1207396" cy="682581"/>
          </a:xfrm>
          <a:prstGeom prst="rect">
            <a:avLst/>
          </a:prstGeom>
          <a:solidFill>
            <a:schemeClr val="accent1">
              <a:lumMod val="60000"/>
              <a:lumOff val="4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BD1-BD2 </a:t>
            </a:r>
            <a:r>
              <a:rPr lang="en-US" sz="1200" dirty="0" smtClean="0"/>
              <a:t>Settlement</a:t>
            </a:r>
            <a:endParaRPr lang="en-US" sz="1200" dirty="0"/>
          </a:p>
        </p:txBody>
      </p:sp>
      <p:sp>
        <p:nvSpPr>
          <p:cNvPr id="17" name="Rectangle 16"/>
          <p:cNvSpPr/>
          <p:nvPr/>
        </p:nvSpPr>
        <p:spPr>
          <a:xfrm>
            <a:off x="6254303" y="2893455"/>
            <a:ext cx="1207396" cy="682581"/>
          </a:xfrm>
          <a:prstGeom prst="rect">
            <a:avLst/>
          </a:prstGeom>
          <a:solidFill>
            <a:schemeClr val="accent1">
              <a:lumMod val="60000"/>
              <a:lumOff val="4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BD1-CS1 </a:t>
            </a:r>
            <a:r>
              <a:rPr lang="en-US" sz="1200" dirty="0" smtClean="0"/>
              <a:t>Settlement</a:t>
            </a:r>
            <a:endParaRPr lang="en-US" sz="1200" dirty="0"/>
          </a:p>
        </p:txBody>
      </p:sp>
      <p:sp>
        <p:nvSpPr>
          <p:cNvPr id="18" name="Rectangle 17"/>
          <p:cNvSpPr/>
          <p:nvPr/>
        </p:nvSpPr>
        <p:spPr>
          <a:xfrm>
            <a:off x="6254303" y="3758487"/>
            <a:ext cx="1207396" cy="682581"/>
          </a:xfrm>
          <a:prstGeom prst="rect">
            <a:avLst/>
          </a:prstGeom>
          <a:solidFill>
            <a:schemeClr val="accent1">
              <a:lumMod val="60000"/>
              <a:lumOff val="4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BD1-CS2 </a:t>
            </a:r>
            <a:r>
              <a:rPr lang="en-US" sz="1200" dirty="0" smtClean="0"/>
              <a:t>Settlement</a:t>
            </a:r>
            <a:endParaRPr lang="en-US" sz="1200" dirty="0"/>
          </a:p>
        </p:txBody>
      </p:sp>
      <p:sp>
        <p:nvSpPr>
          <p:cNvPr id="19" name="Rectangle 18"/>
          <p:cNvSpPr/>
          <p:nvPr/>
        </p:nvSpPr>
        <p:spPr>
          <a:xfrm>
            <a:off x="8268773" y="2064915"/>
            <a:ext cx="1207396" cy="995967"/>
          </a:xfrm>
          <a:prstGeom prst="rect">
            <a:avLst/>
          </a:prstGeom>
          <a:solidFill>
            <a:schemeClr val="accent1">
              <a:lumMod val="60000"/>
              <a:lumOff val="4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Traded Position (Oct 16)</a:t>
            </a:r>
            <a:endParaRPr lang="en-US" sz="1200" dirty="0"/>
          </a:p>
        </p:txBody>
      </p:sp>
      <p:sp>
        <p:nvSpPr>
          <p:cNvPr id="20" name="Rectangle 19"/>
          <p:cNvSpPr/>
          <p:nvPr/>
        </p:nvSpPr>
        <p:spPr>
          <a:xfrm>
            <a:off x="8268773" y="3389292"/>
            <a:ext cx="1207396" cy="995967"/>
          </a:xfrm>
          <a:prstGeom prst="rect">
            <a:avLst/>
          </a:prstGeom>
          <a:solidFill>
            <a:schemeClr val="accent1">
              <a:lumMod val="60000"/>
              <a:lumOff val="4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Settled Position (Oct 17)</a:t>
            </a:r>
            <a:endParaRPr lang="en-US" sz="1200" dirty="0"/>
          </a:p>
        </p:txBody>
      </p:sp>
      <p:sp>
        <p:nvSpPr>
          <p:cNvPr id="21" name="Rectangle 20"/>
          <p:cNvSpPr/>
          <p:nvPr/>
        </p:nvSpPr>
        <p:spPr>
          <a:xfrm>
            <a:off x="10293975" y="1968323"/>
            <a:ext cx="1207396" cy="682581"/>
          </a:xfrm>
          <a:prstGeom prst="rect">
            <a:avLst/>
          </a:prstGeom>
          <a:solidFill>
            <a:schemeClr val="accent1">
              <a:lumMod val="60000"/>
              <a:lumOff val="4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Collateral Event (Oct 18)</a:t>
            </a:r>
            <a:endParaRPr lang="en-US" sz="1200" dirty="0"/>
          </a:p>
        </p:txBody>
      </p:sp>
      <p:sp>
        <p:nvSpPr>
          <p:cNvPr id="22" name="Rectangle 21"/>
          <p:cNvSpPr/>
          <p:nvPr/>
        </p:nvSpPr>
        <p:spPr>
          <a:xfrm rot="16200000">
            <a:off x="9918878" y="3608769"/>
            <a:ext cx="1207396" cy="457202"/>
          </a:xfrm>
          <a:prstGeom prst="rect">
            <a:avLst/>
          </a:prstGeom>
          <a:solidFill>
            <a:schemeClr val="accent1">
              <a:lumMod val="60000"/>
              <a:lumOff val="4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Main Account Report</a:t>
            </a:r>
            <a:endParaRPr lang="en-US" sz="1200" dirty="0"/>
          </a:p>
        </p:txBody>
      </p:sp>
      <p:sp>
        <p:nvSpPr>
          <p:cNvPr id="23" name="Rectangle 22"/>
          <p:cNvSpPr/>
          <p:nvPr/>
        </p:nvSpPr>
        <p:spPr>
          <a:xfrm rot="16200000">
            <a:off x="10669072" y="3608769"/>
            <a:ext cx="1207396" cy="457202"/>
          </a:xfrm>
          <a:prstGeom prst="rect">
            <a:avLst/>
          </a:prstGeom>
          <a:solidFill>
            <a:schemeClr val="accent1">
              <a:lumMod val="60000"/>
              <a:lumOff val="4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Segregated Account Report</a:t>
            </a:r>
            <a:endParaRPr lang="en-US" sz="1200" dirty="0"/>
          </a:p>
        </p:txBody>
      </p:sp>
      <p:sp>
        <p:nvSpPr>
          <p:cNvPr id="26" name="Vertical Scroll 25"/>
          <p:cNvSpPr/>
          <p:nvPr/>
        </p:nvSpPr>
        <p:spPr>
          <a:xfrm>
            <a:off x="2650901" y="5014176"/>
            <a:ext cx="1184856" cy="743756"/>
          </a:xfrm>
          <a:prstGeom prst="verticalScroll">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Input: Allocation instructions</a:t>
            </a:r>
            <a:endParaRPr lang="en-US" sz="1200" dirty="0">
              <a:solidFill>
                <a:schemeClr val="tx1"/>
              </a:solidFill>
            </a:endParaRPr>
          </a:p>
        </p:txBody>
      </p:sp>
      <p:sp>
        <p:nvSpPr>
          <p:cNvPr id="27" name="Rectangle 26"/>
          <p:cNvSpPr/>
          <p:nvPr/>
        </p:nvSpPr>
        <p:spPr>
          <a:xfrm>
            <a:off x="499324" y="1015288"/>
            <a:ext cx="1293791" cy="369194"/>
          </a:xfrm>
          <a:prstGeom prst="rect">
            <a:avLst/>
          </a:prstGeom>
          <a:solidFill>
            <a:schemeClr val="accent1">
              <a:lumMod val="75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solidFill>
                  <a:schemeClr val="bg1"/>
                </a:solidFill>
              </a:rPr>
              <a:t>Use Case 1</a:t>
            </a:r>
            <a:endParaRPr lang="en-US" sz="1200" b="1" dirty="0">
              <a:solidFill>
                <a:schemeClr val="bg1"/>
              </a:solidFill>
            </a:endParaRPr>
          </a:p>
        </p:txBody>
      </p:sp>
      <p:sp>
        <p:nvSpPr>
          <p:cNvPr id="28" name="Rectangle 27"/>
          <p:cNvSpPr/>
          <p:nvPr/>
        </p:nvSpPr>
        <p:spPr>
          <a:xfrm>
            <a:off x="2596434" y="1004556"/>
            <a:ext cx="1293791" cy="369194"/>
          </a:xfrm>
          <a:prstGeom prst="rect">
            <a:avLst/>
          </a:prstGeom>
          <a:solidFill>
            <a:schemeClr val="accent1">
              <a:lumMod val="75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solidFill>
                  <a:schemeClr val="bg1"/>
                </a:solidFill>
              </a:rPr>
              <a:t>Use Case 2</a:t>
            </a:r>
            <a:endParaRPr lang="en-US" sz="1200" b="1" dirty="0">
              <a:solidFill>
                <a:schemeClr val="bg1"/>
              </a:solidFill>
            </a:endParaRPr>
          </a:p>
        </p:txBody>
      </p:sp>
      <p:sp>
        <p:nvSpPr>
          <p:cNvPr id="29" name="Rectangle 28"/>
          <p:cNvSpPr/>
          <p:nvPr/>
        </p:nvSpPr>
        <p:spPr>
          <a:xfrm>
            <a:off x="4372914" y="993824"/>
            <a:ext cx="1293791" cy="369194"/>
          </a:xfrm>
          <a:prstGeom prst="rect">
            <a:avLst/>
          </a:prstGeom>
          <a:solidFill>
            <a:schemeClr val="accent1">
              <a:lumMod val="75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solidFill>
                  <a:schemeClr val="bg1"/>
                </a:solidFill>
              </a:rPr>
              <a:t>Use Case 3 &amp; 4</a:t>
            </a:r>
            <a:endParaRPr lang="en-US" sz="1200" b="1" dirty="0">
              <a:solidFill>
                <a:schemeClr val="bg1"/>
              </a:solidFill>
            </a:endParaRPr>
          </a:p>
        </p:txBody>
      </p:sp>
      <p:sp>
        <p:nvSpPr>
          <p:cNvPr id="30" name="Rectangle 29"/>
          <p:cNvSpPr/>
          <p:nvPr/>
        </p:nvSpPr>
        <p:spPr>
          <a:xfrm>
            <a:off x="6211105" y="992752"/>
            <a:ext cx="1293791" cy="369194"/>
          </a:xfrm>
          <a:prstGeom prst="rect">
            <a:avLst/>
          </a:prstGeom>
          <a:solidFill>
            <a:schemeClr val="accent1">
              <a:lumMod val="75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solidFill>
                  <a:schemeClr val="bg1"/>
                </a:solidFill>
              </a:rPr>
              <a:t>Use Case 5</a:t>
            </a:r>
            <a:endParaRPr lang="en-US" sz="1200" b="1" dirty="0">
              <a:solidFill>
                <a:schemeClr val="bg1"/>
              </a:solidFill>
            </a:endParaRPr>
          </a:p>
        </p:txBody>
      </p:sp>
      <p:sp>
        <p:nvSpPr>
          <p:cNvPr id="31" name="Rectangle 30"/>
          <p:cNvSpPr/>
          <p:nvPr/>
        </p:nvSpPr>
        <p:spPr>
          <a:xfrm>
            <a:off x="8225575" y="992752"/>
            <a:ext cx="1293791" cy="369194"/>
          </a:xfrm>
          <a:prstGeom prst="rect">
            <a:avLst/>
          </a:prstGeom>
          <a:solidFill>
            <a:schemeClr val="accent1">
              <a:lumMod val="75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solidFill>
                  <a:schemeClr val="bg1"/>
                </a:solidFill>
              </a:rPr>
              <a:t>Use Case 6</a:t>
            </a:r>
            <a:endParaRPr lang="en-US" sz="1200" b="1" dirty="0">
              <a:solidFill>
                <a:schemeClr val="bg1"/>
              </a:solidFill>
            </a:endParaRPr>
          </a:p>
        </p:txBody>
      </p:sp>
      <p:sp>
        <p:nvSpPr>
          <p:cNvPr id="32" name="Rectangle 31"/>
          <p:cNvSpPr/>
          <p:nvPr/>
        </p:nvSpPr>
        <p:spPr>
          <a:xfrm>
            <a:off x="10250777" y="992752"/>
            <a:ext cx="1293791" cy="369194"/>
          </a:xfrm>
          <a:prstGeom prst="rect">
            <a:avLst/>
          </a:prstGeom>
          <a:solidFill>
            <a:schemeClr val="accent1">
              <a:lumMod val="75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solidFill>
                  <a:schemeClr val="bg1"/>
                </a:solidFill>
              </a:rPr>
              <a:t>Use Case 7</a:t>
            </a:r>
            <a:endParaRPr lang="en-US" sz="1200" b="1" dirty="0">
              <a:solidFill>
                <a:schemeClr val="bg1"/>
              </a:solidFill>
            </a:endParaRPr>
          </a:p>
        </p:txBody>
      </p:sp>
      <p:cxnSp>
        <p:nvCxnSpPr>
          <p:cNvPr id="34" name="Straight Connector 33"/>
          <p:cNvCxnSpPr/>
          <p:nvPr/>
        </p:nvCxnSpPr>
        <p:spPr>
          <a:xfrm>
            <a:off x="2194775" y="965919"/>
            <a:ext cx="0" cy="486821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p:cNvCxnSpPr/>
          <p:nvPr/>
        </p:nvCxnSpPr>
        <p:spPr>
          <a:xfrm>
            <a:off x="4188854" y="965918"/>
            <a:ext cx="0" cy="486821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p:cNvCxnSpPr/>
          <p:nvPr/>
        </p:nvCxnSpPr>
        <p:spPr>
          <a:xfrm flipV="1">
            <a:off x="399245" y="1514880"/>
            <a:ext cx="11338560" cy="27369"/>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77954" y="954115"/>
            <a:ext cx="0" cy="486821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p:cNvCxnSpPr/>
          <p:nvPr/>
        </p:nvCxnSpPr>
        <p:spPr>
          <a:xfrm>
            <a:off x="7871854" y="954114"/>
            <a:ext cx="0" cy="486821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p:cNvCxnSpPr/>
          <p:nvPr/>
        </p:nvCxnSpPr>
        <p:spPr>
          <a:xfrm>
            <a:off x="9891154" y="965918"/>
            <a:ext cx="0" cy="486821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p:nvPr/>
        </p:nvCxnSpPr>
        <p:spPr>
          <a:xfrm>
            <a:off x="3990304" y="3233672"/>
            <a:ext cx="21214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7596656" y="3218826"/>
            <a:ext cx="530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a:off x="9639694" y="3218826"/>
            <a:ext cx="5029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Vertical Scroll 49"/>
          <p:cNvSpPr/>
          <p:nvPr/>
        </p:nvSpPr>
        <p:spPr>
          <a:xfrm>
            <a:off x="8318949" y="5042080"/>
            <a:ext cx="1184856" cy="743756"/>
          </a:xfrm>
          <a:prstGeom prst="verticalScroll">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Input: Portfolio instructions</a:t>
            </a:r>
            <a:endParaRPr lang="en-US" sz="1200" dirty="0">
              <a:solidFill>
                <a:schemeClr val="tx1"/>
              </a:solidFill>
            </a:endParaRPr>
          </a:p>
        </p:txBody>
      </p:sp>
      <p:sp>
        <p:nvSpPr>
          <p:cNvPr id="51" name="Vertical Scroll 50"/>
          <p:cNvSpPr/>
          <p:nvPr/>
        </p:nvSpPr>
        <p:spPr>
          <a:xfrm>
            <a:off x="10278504" y="5014177"/>
            <a:ext cx="1184856" cy="743756"/>
          </a:xfrm>
          <a:prstGeom prst="verticalScroll">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Input: Collateral instructions</a:t>
            </a:r>
            <a:endParaRPr lang="en-US" sz="1200" dirty="0">
              <a:solidFill>
                <a:schemeClr val="tx1"/>
              </a:solidFill>
            </a:endParaRPr>
          </a:p>
        </p:txBody>
      </p:sp>
      <p:cxnSp>
        <p:nvCxnSpPr>
          <p:cNvPr id="57" name="Straight Arrow Connector 56"/>
          <p:cNvCxnSpPr/>
          <p:nvPr/>
        </p:nvCxnSpPr>
        <p:spPr>
          <a:xfrm>
            <a:off x="1943315" y="3215784"/>
            <a:ext cx="5486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flipV="1">
            <a:off x="8911377" y="4720109"/>
            <a:ext cx="0" cy="309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flipV="1">
            <a:off x="10870932" y="4706372"/>
            <a:ext cx="0" cy="309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8" name="Group 67"/>
          <p:cNvGrpSpPr/>
          <p:nvPr/>
        </p:nvGrpSpPr>
        <p:grpSpPr>
          <a:xfrm>
            <a:off x="10503347" y="2650904"/>
            <a:ext cx="777240" cy="564880"/>
            <a:chOff x="10297283" y="2457719"/>
            <a:chExt cx="777240" cy="564880"/>
          </a:xfrm>
        </p:grpSpPr>
        <p:cxnSp>
          <p:nvCxnSpPr>
            <p:cNvPr id="62" name="Straight Connector 61"/>
            <p:cNvCxnSpPr/>
            <p:nvPr/>
          </p:nvCxnSpPr>
          <p:spPr>
            <a:xfrm>
              <a:off x="10297283" y="2700270"/>
              <a:ext cx="777240" cy="0"/>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10664868" y="2457719"/>
              <a:ext cx="0" cy="242551"/>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a:off x="10303633" y="2700270"/>
              <a:ext cx="0" cy="322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11066706" y="2700269"/>
              <a:ext cx="0" cy="322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69" name="Title 1"/>
          <p:cNvSpPr txBox="1">
            <a:spLocks/>
          </p:cNvSpPr>
          <p:nvPr/>
        </p:nvSpPr>
        <p:spPr>
          <a:xfrm>
            <a:off x="284410" y="365125"/>
            <a:ext cx="10515600" cy="48488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smtClean="0"/>
              <a:t>Front to back securities trade flow (simplified for the Hackathon)</a:t>
            </a:r>
            <a:endParaRPr lang="en-US" sz="2000" b="1" dirty="0"/>
          </a:p>
        </p:txBody>
      </p:sp>
      <p:cxnSp>
        <p:nvCxnSpPr>
          <p:cNvPr id="70" name="Straight Arrow Connector 69"/>
          <p:cNvCxnSpPr/>
          <p:nvPr/>
        </p:nvCxnSpPr>
        <p:spPr>
          <a:xfrm flipV="1">
            <a:off x="3243329" y="4705084"/>
            <a:ext cx="0" cy="309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p:nvPr/>
        </p:nvCxnSpPr>
        <p:spPr>
          <a:xfrm flipH="1">
            <a:off x="3841124" y="2270977"/>
            <a:ext cx="5486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p:cNvCxnSpPr/>
          <p:nvPr/>
        </p:nvCxnSpPr>
        <p:spPr>
          <a:xfrm flipH="1">
            <a:off x="3838976" y="2745352"/>
            <a:ext cx="5486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p:nvPr/>
        </p:nvCxnSpPr>
        <p:spPr>
          <a:xfrm flipH="1">
            <a:off x="3834792" y="3726287"/>
            <a:ext cx="5486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p:cNvCxnSpPr/>
          <p:nvPr/>
        </p:nvCxnSpPr>
        <p:spPr>
          <a:xfrm flipH="1">
            <a:off x="3845523" y="4200662"/>
            <a:ext cx="5486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4" name="Rectangle 83"/>
          <p:cNvSpPr/>
          <p:nvPr/>
        </p:nvSpPr>
        <p:spPr>
          <a:xfrm>
            <a:off x="257579" y="850004"/>
            <a:ext cx="11639298" cy="51257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9837060" y="6057324"/>
            <a:ext cx="2204976" cy="763824"/>
            <a:chOff x="9837060" y="6057324"/>
            <a:chExt cx="2204976" cy="763824"/>
          </a:xfrm>
        </p:grpSpPr>
        <p:sp>
          <p:nvSpPr>
            <p:cNvPr id="87" name="Oval 86"/>
            <p:cNvSpPr/>
            <p:nvPr/>
          </p:nvSpPr>
          <p:spPr>
            <a:xfrm>
              <a:off x="9837060" y="6359481"/>
              <a:ext cx="167425" cy="14864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9838564" y="6090636"/>
              <a:ext cx="167425" cy="14864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9838564" y="6604477"/>
              <a:ext cx="167425" cy="14864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7889" y="6318386"/>
              <a:ext cx="1199367" cy="230832"/>
            </a:xfrm>
            <a:prstGeom prst="rect">
              <a:avLst/>
            </a:prstGeom>
            <a:noFill/>
          </p:spPr>
          <p:txBody>
            <a:bodyPr wrap="none" rtlCol="0">
              <a:spAutoFit/>
            </a:bodyPr>
            <a:lstStyle/>
            <a:p>
              <a:r>
                <a:rPr lang="en-US" sz="900" dirty="0" smtClean="0"/>
                <a:t>Input for the use case</a:t>
              </a:r>
              <a:endParaRPr lang="en-US" sz="900" dirty="0"/>
            </a:p>
          </p:txBody>
        </p:sp>
        <p:sp>
          <p:nvSpPr>
            <p:cNvPr id="91" name="TextBox 90"/>
            <p:cNvSpPr txBox="1"/>
            <p:nvPr/>
          </p:nvSpPr>
          <p:spPr>
            <a:xfrm>
              <a:off x="10053991" y="6057324"/>
              <a:ext cx="1675459" cy="230832"/>
            </a:xfrm>
            <a:prstGeom prst="rect">
              <a:avLst/>
            </a:prstGeom>
            <a:noFill/>
          </p:spPr>
          <p:txBody>
            <a:bodyPr wrap="none" rtlCol="0">
              <a:spAutoFit/>
            </a:bodyPr>
            <a:lstStyle/>
            <a:p>
              <a:r>
                <a:rPr lang="en-US" sz="900" dirty="0" smtClean="0"/>
                <a:t>Output provided to participants</a:t>
              </a:r>
              <a:endParaRPr lang="en-US" sz="900" dirty="0"/>
            </a:p>
          </p:txBody>
        </p:sp>
        <p:sp>
          <p:nvSpPr>
            <p:cNvPr id="92" name="TextBox 91"/>
            <p:cNvSpPr txBox="1"/>
            <p:nvPr/>
          </p:nvSpPr>
          <p:spPr>
            <a:xfrm>
              <a:off x="10053991" y="6590316"/>
              <a:ext cx="1988045" cy="230832"/>
            </a:xfrm>
            <a:prstGeom prst="rect">
              <a:avLst/>
            </a:prstGeom>
            <a:noFill/>
          </p:spPr>
          <p:txBody>
            <a:bodyPr wrap="none" rtlCol="0">
              <a:spAutoFit/>
            </a:bodyPr>
            <a:lstStyle/>
            <a:p>
              <a:r>
                <a:rPr lang="en-US" sz="900" dirty="0" smtClean="0"/>
                <a:t>Output to be produced by participants</a:t>
              </a:r>
              <a:endParaRPr lang="en-US" sz="900" dirty="0"/>
            </a:p>
          </p:txBody>
        </p:sp>
      </p:grpSp>
      <p:sp>
        <p:nvSpPr>
          <p:cNvPr id="93" name="TextBox 92"/>
          <p:cNvSpPr txBox="1"/>
          <p:nvPr/>
        </p:nvSpPr>
        <p:spPr>
          <a:xfrm>
            <a:off x="167426" y="6266379"/>
            <a:ext cx="9052560" cy="430887"/>
          </a:xfrm>
          <a:prstGeom prst="rect">
            <a:avLst/>
          </a:prstGeom>
          <a:noFill/>
        </p:spPr>
        <p:txBody>
          <a:bodyPr wrap="square" rtlCol="0">
            <a:spAutoFit/>
          </a:bodyPr>
          <a:lstStyle/>
          <a:p>
            <a:r>
              <a:rPr lang="en-US" sz="1100" dirty="0" smtClean="0"/>
              <a:t>Note: The purpose of this chart is to depict the high-level sequential steps in the front to back workflow. However, it does not provide information on the lineage and dependencies across the use cases. For that information, please refer to the use case document and the Excel mock-up.</a:t>
            </a:r>
            <a:endParaRPr lang="en-US" sz="1100" dirty="0"/>
          </a:p>
        </p:txBody>
      </p:sp>
      <p:sp>
        <p:nvSpPr>
          <p:cNvPr id="94" name="TextBox 93"/>
          <p:cNvSpPr txBox="1"/>
          <p:nvPr/>
        </p:nvSpPr>
        <p:spPr>
          <a:xfrm>
            <a:off x="178161" y="5970709"/>
            <a:ext cx="9052560" cy="230832"/>
          </a:xfrm>
          <a:prstGeom prst="rect">
            <a:avLst/>
          </a:prstGeom>
          <a:noFill/>
        </p:spPr>
        <p:txBody>
          <a:bodyPr wrap="square" rtlCol="0">
            <a:spAutoFit/>
          </a:bodyPr>
          <a:lstStyle/>
          <a:p>
            <a:r>
              <a:rPr lang="en-US" sz="900" dirty="0" smtClean="0"/>
              <a:t>BD1: Executing Entity (broker dealer); BD2: Counterparty (broker dealer); CS1: Client Subaccount 1; CS2: Client Subaccount 2</a:t>
            </a:r>
            <a:endParaRPr lang="en-US" sz="900" dirty="0"/>
          </a:p>
        </p:txBody>
      </p:sp>
    </p:spTree>
    <p:extLst>
      <p:ext uri="{BB962C8B-B14F-4D97-AF65-F5344CB8AC3E}">
        <p14:creationId xmlns:p14="http://schemas.microsoft.com/office/powerpoint/2010/main" val="3766959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185</Words>
  <Application>Microsoft Office PowerPoint</Application>
  <PresentationFormat>Widescreen</PresentationFormat>
  <Paragraphs>33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Barclays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Prakash : Strategy (NYK)</dc:creator>
  <cp:lastModifiedBy>Dave, Prakash : Strategy (NYK)</cp:lastModifiedBy>
  <cp:revision>15</cp:revision>
  <cp:lastPrinted>2019-10-10T15:54:51Z</cp:lastPrinted>
  <dcterms:created xsi:type="dcterms:W3CDTF">2019-10-10T14:21:57Z</dcterms:created>
  <dcterms:modified xsi:type="dcterms:W3CDTF">2019-10-10T18:19:41Z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54cbb2-29ed-4ffe-af90-a08465e0dd2c_Enabled">
    <vt:lpwstr>True</vt:lpwstr>
  </property>
  <property fmtid="{D5CDD505-2E9C-101B-9397-08002B2CF9AE}" pid="3" name="MSIP_Label_c754cbb2-29ed-4ffe-af90-a08465e0dd2c_SiteId">
    <vt:lpwstr>c4b62f1d-01e0-4107-a0cc-5ac886858b23</vt:lpwstr>
  </property>
  <property fmtid="{D5CDD505-2E9C-101B-9397-08002B2CF9AE}" pid="4" name="MSIP_Label_c754cbb2-29ed-4ffe-af90-a08465e0dd2c_Owner">
    <vt:lpwstr>Prakash.Dave@barclays.com</vt:lpwstr>
  </property>
  <property fmtid="{D5CDD505-2E9C-101B-9397-08002B2CF9AE}" pid="5" name="MSIP_Label_c754cbb2-29ed-4ffe-af90-a08465e0dd2c_SetDate">
    <vt:lpwstr>2019-10-10T15:26:07.9435555Z</vt:lpwstr>
  </property>
  <property fmtid="{D5CDD505-2E9C-101B-9397-08002B2CF9AE}" pid="6" name="MSIP_Label_c754cbb2-29ed-4ffe-af90-a08465e0dd2c_Name">
    <vt:lpwstr>Unrestricted</vt:lpwstr>
  </property>
  <property fmtid="{D5CDD505-2E9C-101B-9397-08002B2CF9AE}" pid="7" name="MSIP_Label_c754cbb2-29ed-4ffe-af90-a08465e0dd2c_Application">
    <vt:lpwstr>Microsoft Azure Information Protection</vt:lpwstr>
  </property>
  <property fmtid="{D5CDD505-2E9C-101B-9397-08002B2CF9AE}" pid="8" name="MSIP_Label_c754cbb2-29ed-4ffe-af90-a08465e0dd2c_Extended_MSFT_Method">
    <vt:lpwstr>Manual</vt:lpwstr>
  </property>
  <property fmtid="{D5CDD505-2E9C-101B-9397-08002B2CF9AE}" pid="9" name="barclaysdc">
    <vt:lpwstr>Unrestricted</vt:lpwstr>
  </property>
</Properties>
</file>