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7"/>
  </p:normalViewPr>
  <p:slideViewPr>
    <p:cSldViewPr snapToGrid="0" snapToObjects="1">
      <p:cViewPr varScale="1">
        <p:scale>
          <a:sx n="85" d="100"/>
          <a:sy n="85" d="100"/>
        </p:scale>
        <p:origin x="10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9702676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58" name="Shape 5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954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645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5" name="Shape 12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4434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63" name="Shape 6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4840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70" name="Shape 7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7162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8949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87660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9673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8605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7597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151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6"/>
            <a:ext cx="11360700" cy="2736900"/>
          </a:xfrm>
          <a:prstGeom prst="rect">
            <a:avLst/>
          </a:prstGeom>
        </p:spPr>
        <p:txBody>
          <a:bodyPr lIns="121900" tIns="121900" rIns="121900" bIns="121900" anchor="b" anchorCtr="0"/>
          <a:lstStyle>
            <a:lvl1pPr lvl="0" algn="ctr">
              <a:spcBef>
                <a:spcPts val="0"/>
              </a:spcBef>
              <a:buSzPct val="100000"/>
              <a:defRPr sz="6900"/>
            </a:lvl1pPr>
            <a:lvl2pPr lvl="1" algn="ctr">
              <a:spcBef>
                <a:spcPts val="0"/>
              </a:spcBef>
              <a:buSzPct val="100000"/>
              <a:defRPr sz="6900"/>
            </a:lvl2pPr>
            <a:lvl3pPr lvl="2" algn="ctr">
              <a:spcBef>
                <a:spcPts val="0"/>
              </a:spcBef>
              <a:buSzPct val="100000"/>
              <a:defRPr sz="6900"/>
            </a:lvl3pPr>
            <a:lvl4pPr lvl="3" algn="ctr">
              <a:spcBef>
                <a:spcPts val="0"/>
              </a:spcBef>
              <a:buSzPct val="100000"/>
              <a:defRPr sz="6900"/>
            </a:lvl4pPr>
            <a:lvl5pPr lvl="4" algn="ctr">
              <a:spcBef>
                <a:spcPts val="0"/>
              </a:spcBef>
              <a:buSzPct val="100000"/>
              <a:defRPr sz="6900"/>
            </a:lvl5pPr>
            <a:lvl6pPr lvl="5" algn="ctr">
              <a:spcBef>
                <a:spcPts val="0"/>
              </a:spcBef>
              <a:buSzPct val="100000"/>
              <a:defRPr sz="6900"/>
            </a:lvl6pPr>
            <a:lvl7pPr lvl="6" algn="ctr">
              <a:spcBef>
                <a:spcPts val="0"/>
              </a:spcBef>
              <a:buSzPct val="100000"/>
              <a:defRPr sz="6900"/>
            </a:lvl7pPr>
            <a:lvl8pPr lvl="7" algn="ctr">
              <a:spcBef>
                <a:spcPts val="0"/>
              </a:spcBef>
              <a:buSzPct val="100000"/>
              <a:defRPr sz="6900"/>
            </a:lvl8pPr>
            <a:lvl9pPr lvl="8" algn="ctr">
              <a:spcBef>
                <a:spcPts val="0"/>
              </a:spcBef>
              <a:buSzPct val="100000"/>
              <a:defRPr sz="6900"/>
            </a:lvl9pPr>
          </a:lstStyle>
          <a:p>
            <a:endParaRPr/>
          </a:p>
        </p:txBody>
      </p:sp>
      <p:sp>
        <p:nvSpPr>
          <p:cNvPr id="11" name="Shape 11"/>
          <p:cNvSpPr txBox="1">
            <a:spLocks noGrp="1"/>
          </p:cNvSpPr>
          <p:nvPr>
            <p:ph type="subTitle" idx="1"/>
          </p:nvPr>
        </p:nvSpPr>
        <p:spPr>
          <a:xfrm>
            <a:off x="415600" y="3778833"/>
            <a:ext cx="11360700" cy="1056900"/>
          </a:xfrm>
          <a:prstGeom prst="rect">
            <a:avLst/>
          </a:prstGeom>
        </p:spPr>
        <p:txBody>
          <a:bodyPr lIns="121900" tIns="121900" rIns="121900" bIns="121900" anchor="t" anchorCtr="0"/>
          <a:lstStyle>
            <a:lvl1pPr lvl="0" algn="ctr">
              <a:lnSpc>
                <a:spcPct val="100000"/>
              </a:lnSpc>
              <a:spcBef>
                <a:spcPts val="0"/>
              </a:spcBef>
              <a:spcAft>
                <a:spcPts val="0"/>
              </a:spcAft>
              <a:buSzPct val="100000"/>
              <a:buNone/>
              <a:defRPr sz="3700"/>
            </a:lvl1pPr>
            <a:lvl2pPr lvl="1" algn="ctr">
              <a:lnSpc>
                <a:spcPct val="100000"/>
              </a:lnSpc>
              <a:spcBef>
                <a:spcPts val="0"/>
              </a:spcBef>
              <a:spcAft>
                <a:spcPts val="0"/>
              </a:spcAft>
              <a:buSzPct val="100000"/>
              <a:buNone/>
              <a:defRPr sz="3700"/>
            </a:lvl2pPr>
            <a:lvl3pPr lvl="2" algn="ctr">
              <a:lnSpc>
                <a:spcPct val="100000"/>
              </a:lnSpc>
              <a:spcBef>
                <a:spcPts val="0"/>
              </a:spcBef>
              <a:spcAft>
                <a:spcPts val="0"/>
              </a:spcAft>
              <a:buSzPct val="100000"/>
              <a:buNone/>
              <a:defRPr sz="3700"/>
            </a:lvl3pPr>
            <a:lvl4pPr lvl="3" algn="ctr">
              <a:lnSpc>
                <a:spcPct val="100000"/>
              </a:lnSpc>
              <a:spcBef>
                <a:spcPts val="0"/>
              </a:spcBef>
              <a:spcAft>
                <a:spcPts val="0"/>
              </a:spcAft>
              <a:buSzPct val="100000"/>
              <a:buNone/>
              <a:defRPr sz="3700"/>
            </a:lvl4pPr>
            <a:lvl5pPr lvl="4" algn="ctr">
              <a:lnSpc>
                <a:spcPct val="100000"/>
              </a:lnSpc>
              <a:spcBef>
                <a:spcPts val="0"/>
              </a:spcBef>
              <a:spcAft>
                <a:spcPts val="0"/>
              </a:spcAft>
              <a:buSzPct val="100000"/>
              <a:buNone/>
              <a:defRPr sz="3700"/>
            </a:lvl5pPr>
            <a:lvl6pPr lvl="5" algn="ctr">
              <a:lnSpc>
                <a:spcPct val="100000"/>
              </a:lnSpc>
              <a:spcBef>
                <a:spcPts val="0"/>
              </a:spcBef>
              <a:spcAft>
                <a:spcPts val="0"/>
              </a:spcAft>
              <a:buSzPct val="100000"/>
              <a:buNone/>
              <a:defRPr sz="3700"/>
            </a:lvl6pPr>
            <a:lvl7pPr lvl="6" algn="ctr">
              <a:lnSpc>
                <a:spcPct val="100000"/>
              </a:lnSpc>
              <a:spcBef>
                <a:spcPts val="0"/>
              </a:spcBef>
              <a:spcAft>
                <a:spcPts val="0"/>
              </a:spcAft>
              <a:buSzPct val="100000"/>
              <a:buNone/>
              <a:defRPr sz="3700"/>
            </a:lvl7pPr>
            <a:lvl8pPr lvl="7" algn="ctr">
              <a:lnSpc>
                <a:spcPct val="100000"/>
              </a:lnSpc>
              <a:spcBef>
                <a:spcPts val="0"/>
              </a:spcBef>
              <a:spcAft>
                <a:spcPts val="0"/>
              </a:spcAft>
              <a:buSzPct val="100000"/>
              <a:buNone/>
              <a:defRPr sz="3700"/>
            </a:lvl8pPr>
            <a:lvl9pPr lvl="8" algn="ctr">
              <a:lnSpc>
                <a:spcPct val="100000"/>
              </a:lnSpc>
              <a:spcBef>
                <a:spcPts val="0"/>
              </a:spcBef>
              <a:spcAft>
                <a:spcPts val="0"/>
              </a:spcAft>
              <a:buSzPct val="100000"/>
              <a:buNone/>
              <a:defRPr sz="3700"/>
            </a:lvl9pPr>
          </a:lstStyle>
          <a:p>
            <a:endParaRPr/>
          </a:p>
        </p:txBody>
      </p:sp>
      <p:sp>
        <p:nvSpPr>
          <p:cNvPr id="12" name="Shape 12"/>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ZA"/>
              <a:t>‹#›</a:t>
            </a:fld>
            <a:endParaRPr lang="en-Z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15600" y="1474833"/>
            <a:ext cx="11360700" cy="2618100"/>
          </a:xfrm>
          <a:prstGeom prst="rect">
            <a:avLst/>
          </a:prstGeom>
        </p:spPr>
        <p:txBody>
          <a:bodyPr lIns="121900" tIns="121900" rIns="121900" bIns="121900" anchor="b" anchorCtr="0"/>
          <a:lstStyle>
            <a:lvl1pPr lvl="0" algn="ctr">
              <a:spcBef>
                <a:spcPts val="0"/>
              </a:spcBef>
              <a:buSzPct val="100000"/>
              <a:defRPr sz="16000"/>
            </a:lvl1pPr>
            <a:lvl2pPr lvl="1" algn="ctr">
              <a:spcBef>
                <a:spcPts val="0"/>
              </a:spcBef>
              <a:buSzPct val="100000"/>
              <a:defRPr sz="16000"/>
            </a:lvl2pPr>
            <a:lvl3pPr lvl="2" algn="ctr">
              <a:spcBef>
                <a:spcPts val="0"/>
              </a:spcBef>
              <a:buSzPct val="100000"/>
              <a:defRPr sz="16000"/>
            </a:lvl3pPr>
            <a:lvl4pPr lvl="3" algn="ctr">
              <a:spcBef>
                <a:spcPts val="0"/>
              </a:spcBef>
              <a:buSzPct val="100000"/>
              <a:defRPr sz="16000"/>
            </a:lvl4pPr>
            <a:lvl5pPr lvl="4" algn="ctr">
              <a:spcBef>
                <a:spcPts val="0"/>
              </a:spcBef>
              <a:buSzPct val="100000"/>
              <a:defRPr sz="16000"/>
            </a:lvl5pPr>
            <a:lvl6pPr lvl="5" algn="ctr">
              <a:spcBef>
                <a:spcPts val="0"/>
              </a:spcBef>
              <a:buSzPct val="100000"/>
              <a:defRPr sz="16000"/>
            </a:lvl6pPr>
            <a:lvl7pPr lvl="6" algn="ctr">
              <a:spcBef>
                <a:spcPts val="0"/>
              </a:spcBef>
              <a:buSzPct val="100000"/>
              <a:defRPr sz="16000"/>
            </a:lvl7pPr>
            <a:lvl8pPr lvl="7" algn="ctr">
              <a:spcBef>
                <a:spcPts val="0"/>
              </a:spcBef>
              <a:buSzPct val="100000"/>
              <a:defRPr sz="16000"/>
            </a:lvl8pPr>
            <a:lvl9pPr lvl="8" algn="ctr">
              <a:spcBef>
                <a:spcPts val="0"/>
              </a:spcBef>
              <a:buSzPct val="100000"/>
              <a:defRPr sz="16000"/>
            </a:lvl9pPr>
          </a:lstStyle>
          <a:p>
            <a:endParaRPr/>
          </a:p>
        </p:txBody>
      </p:sp>
      <p:sp>
        <p:nvSpPr>
          <p:cNvPr id="46" name="Shape 46"/>
          <p:cNvSpPr txBox="1">
            <a:spLocks noGrp="1"/>
          </p:cNvSpPr>
          <p:nvPr>
            <p:ph type="body" idx="1"/>
          </p:nvPr>
        </p:nvSpPr>
        <p:spPr>
          <a:xfrm>
            <a:off x="415600" y="4202966"/>
            <a:ext cx="11360700" cy="1734300"/>
          </a:xfrm>
          <a:prstGeom prst="rect">
            <a:avLst/>
          </a:prstGeom>
        </p:spPr>
        <p:txBody>
          <a:bodyPr lIns="121900" tIns="121900" rIns="121900" bIns="121900"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ZA"/>
              <a:t>‹#›</a:t>
            </a:fld>
            <a:endParaRPr lang="en-Z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ZA"/>
              <a:t>‹#›</a:t>
            </a:fld>
            <a:endParaRPr lang="en-Z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8200" y="365125"/>
            <a:ext cx="10515600" cy="1325700"/>
          </a:xfrm>
          <a:prstGeom prst="rect">
            <a:avLst/>
          </a:prstGeom>
          <a:noFill/>
          <a:ln>
            <a:noFill/>
          </a:ln>
        </p:spPr>
        <p:txBody>
          <a:bodyPr lIns="121900" tIns="121900" rIns="121900" bIns="121900"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2" name="Shape 52"/>
          <p:cNvSpPr txBox="1">
            <a:spLocks noGrp="1"/>
          </p:cNvSpPr>
          <p:nvPr>
            <p:ph type="body" idx="1"/>
          </p:nvPr>
        </p:nvSpPr>
        <p:spPr>
          <a:xfrm>
            <a:off x="838200" y="1825625"/>
            <a:ext cx="10515600" cy="4351200"/>
          </a:xfrm>
          <a:prstGeom prst="rect">
            <a:avLst/>
          </a:prstGeom>
          <a:noFill/>
          <a:ln>
            <a:noFill/>
          </a:ln>
        </p:spPr>
        <p:txBody>
          <a:bodyPr lIns="121900" tIns="121900" rIns="121900" bIns="121900"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838200" y="6356350"/>
            <a:ext cx="27432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4038600" y="6356350"/>
            <a:ext cx="41148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8610600" y="6356350"/>
            <a:ext cx="27432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ZA" sz="1200" b="0" i="0" u="none" strike="noStrike" cap="none">
                <a:solidFill>
                  <a:srgbClr val="888888"/>
                </a:solidFill>
                <a:latin typeface="Calibri"/>
                <a:ea typeface="Calibri"/>
                <a:cs typeface="Calibri"/>
                <a:sym typeface="Calibri"/>
              </a:rPr>
              <a:t>‹#›</a:t>
            </a:fld>
            <a:endParaRPr lang="en-ZA"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700" cy="1122300"/>
          </a:xfrm>
          <a:prstGeom prst="rect">
            <a:avLst/>
          </a:prstGeom>
        </p:spPr>
        <p:txBody>
          <a:bodyPr lIns="121900" tIns="121900" rIns="121900" bIns="121900"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ZA"/>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6"/>
            <a:ext cx="11360700" cy="763500"/>
          </a:xfrm>
          <a:prstGeom prst="rect">
            <a:avLst/>
          </a:prstGeom>
        </p:spPr>
        <p:txBody>
          <a:bodyPr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0" y="1536633"/>
            <a:ext cx="11360700" cy="4555200"/>
          </a:xfrm>
          <a:prstGeom prst="rect">
            <a:avLst/>
          </a:prstGeom>
        </p:spPr>
        <p:txBody>
          <a:bodyPr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ZA"/>
              <a:t>‹#›</a:t>
            </a:fld>
            <a:endParaRPr lang="en-Z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6"/>
            <a:ext cx="11360700" cy="763500"/>
          </a:xfrm>
          <a:prstGeom prst="rect">
            <a:avLst/>
          </a:prstGeom>
        </p:spPr>
        <p:txBody>
          <a:bodyPr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15600" y="1536633"/>
            <a:ext cx="5333100" cy="4555200"/>
          </a:xfrm>
          <a:prstGeom prst="rect">
            <a:avLst/>
          </a:prstGeom>
        </p:spPr>
        <p:txBody>
          <a:bodyPr lIns="121900" tIns="121900" rIns="121900" bIns="121900" anchor="t" anchorCtr="0"/>
          <a:lstStyle>
            <a:lvl1pPr lvl="0">
              <a:spcBef>
                <a:spcPts val="0"/>
              </a:spcBef>
              <a:buSzPct val="100000"/>
              <a:defRPr sz="19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3" name="Shape 23"/>
          <p:cNvSpPr txBox="1">
            <a:spLocks noGrp="1"/>
          </p:cNvSpPr>
          <p:nvPr>
            <p:ph type="body" idx="2"/>
          </p:nvPr>
        </p:nvSpPr>
        <p:spPr>
          <a:xfrm>
            <a:off x="6443200" y="1536633"/>
            <a:ext cx="5333100" cy="4555200"/>
          </a:xfrm>
          <a:prstGeom prst="rect">
            <a:avLst/>
          </a:prstGeom>
        </p:spPr>
        <p:txBody>
          <a:bodyPr lIns="121900" tIns="121900" rIns="121900" bIns="121900" anchor="t" anchorCtr="0"/>
          <a:lstStyle>
            <a:lvl1pPr lvl="0">
              <a:spcBef>
                <a:spcPts val="0"/>
              </a:spcBef>
              <a:buSzPct val="100000"/>
              <a:defRPr sz="19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4" name="Shape 24"/>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ZA"/>
              <a:t>‹#›</a:t>
            </a:fld>
            <a:endParaRPr lang="en-Z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6"/>
            <a:ext cx="11360700" cy="763500"/>
          </a:xfrm>
          <a:prstGeom prst="rect">
            <a:avLst/>
          </a:prstGeom>
        </p:spPr>
        <p:txBody>
          <a:bodyPr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ZA"/>
              <a:t>‹#›</a:t>
            </a:fld>
            <a:endParaRPr lang="en-Z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15600" y="740800"/>
            <a:ext cx="3744000" cy="1007700"/>
          </a:xfrm>
          <a:prstGeom prst="rect">
            <a:avLst/>
          </a:prstGeom>
        </p:spPr>
        <p:txBody>
          <a:bodyPr lIns="121900" tIns="121900" rIns="121900" bIns="121900" anchor="b" anchorCtr="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a:endParaRPr/>
          </a:p>
        </p:txBody>
      </p:sp>
      <p:sp>
        <p:nvSpPr>
          <p:cNvPr id="30" name="Shape 30"/>
          <p:cNvSpPr txBox="1">
            <a:spLocks noGrp="1"/>
          </p:cNvSpPr>
          <p:nvPr>
            <p:ph type="body" idx="1"/>
          </p:nvPr>
        </p:nvSpPr>
        <p:spPr>
          <a:xfrm>
            <a:off x="415600" y="1852800"/>
            <a:ext cx="3744000" cy="4239300"/>
          </a:xfrm>
          <a:prstGeom prst="rect">
            <a:avLst/>
          </a:prstGeom>
        </p:spPr>
        <p:txBody>
          <a:bodyPr lIns="121900" tIns="121900" rIns="121900" bIns="121900"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31" name="Shape 31"/>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ZA"/>
              <a:t>‹#›</a:t>
            </a:fld>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53666" y="600200"/>
            <a:ext cx="8490300" cy="5454300"/>
          </a:xfrm>
          <a:prstGeom prst="rect">
            <a:avLst/>
          </a:prstGeom>
        </p:spPr>
        <p:txBody>
          <a:bodyPr lIns="121900" tIns="121900" rIns="121900" bIns="121900" anchor="ctr" anchorCtr="0"/>
          <a:lstStyle>
            <a:lvl1pPr lvl="0">
              <a:spcBef>
                <a:spcPts val="0"/>
              </a:spcBef>
              <a:buSzPct val="100000"/>
              <a:defRPr sz="6400"/>
            </a:lvl1pPr>
            <a:lvl2pPr lvl="1">
              <a:spcBef>
                <a:spcPts val="0"/>
              </a:spcBef>
              <a:buSzPct val="100000"/>
              <a:defRPr sz="6400"/>
            </a:lvl2pPr>
            <a:lvl3pPr lvl="2">
              <a:spcBef>
                <a:spcPts val="0"/>
              </a:spcBef>
              <a:buSzPct val="100000"/>
              <a:defRPr sz="6400"/>
            </a:lvl3pPr>
            <a:lvl4pPr lvl="3">
              <a:spcBef>
                <a:spcPts val="0"/>
              </a:spcBef>
              <a:buSzPct val="100000"/>
              <a:defRPr sz="6400"/>
            </a:lvl4pPr>
            <a:lvl5pPr lvl="4">
              <a:spcBef>
                <a:spcPts val="0"/>
              </a:spcBef>
              <a:buSzPct val="100000"/>
              <a:defRPr sz="6400"/>
            </a:lvl5pPr>
            <a:lvl6pPr lvl="5">
              <a:spcBef>
                <a:spcPts val="0"/>
              </a:spcBef>
              <a:buSzPct val="100000"/>
              <a:defRPr sz="6400"/>
            </a:lvl6pPr>
            <a:lvl7pPr lvl="6">
              <a:spcBef>
                <a:spcPts val="0"/>
              </a:spcBef>
              <a:buSzPct val="100000"/>
              <a:defRPr sz="6400"/>
            </a:lvl7pPr>
            <a:lvl8pPr lvl="7">
              <a:spcBef>
                <a:spcPts val="0"/>
              </a:spcBef>
              <a:buSzPct val="100000"/>
              <a:defRPr sz="6400"/>
            </a:lvl8pPr>
            <a:lvl9pPr lvl="8">
              <a:spcBef>
                <a:spcPts val="0"/>
              </a:spcBef>
              <a:buSzPct val="100000"/>
              <a:defRPr sz="6400"/>
            </a:lvl9pPr>
          </a:lstStyle>
          <a:p>
            <a:endParaRPr/>
          </a:p>
        </p:txBody>
      </p:sp>
      <p:sp>
        <p:nvSpPr>
          <p:cNvPr id="34" name="Shape 34"/>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ZA"/>
              <a:t>‹#›</a:t>
            </a:fld>
            <a:endParaRPr lang="en-Z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6096000" y="33"/>
            <a:ext cx="6096000" cy="6858000"/>
          </a:xfrm>
          <a:prstGeom prst="rect">
            <a:avLst/>
          </a:prstGeom>
          <a:solidFill>
            <a:schemeClr val="dk2"/>
          </a:solidFill>
          <a:ln>
            <a:noFill/>
          </a:ln>
        </p:spPr>
        <p:txBody>
          <a:bodyPr lIns="121900" tIns="121900" rIns="121900" bIns="121900" anchor="ctr" anchorCtr="0">
            <a:noAutofit/>
          </a:bodyPr>
          <a:lstStyle/>
          <a:p>
            <a:pPr lvl="0">
              <a:spcBef>
                <a:spcPts val="0"/>
              </a:spcBef>
              <a:buNone/>
            </a:pPr>
            <a:endParaRPr/>
          </a:p>
        </p:txBody>
      </p:sp>
      <p:sp>
        <p:nvSpPr>
          <p:cNvPr id="37" name="Shape 37"/>
          <p:cNvSpPr txBox="1">
            <a:spLocks noGrp="1"/>
          </p:cNvSpPr>
          <p:nvPr>
            <p:ph type="title"/>
          </p:nvPr>
        </p:nvSpPr>
        <p:spPr>
          <a:xfrm>
            <a:off x="354000" y="1644233"/>
            <a:ext cx="5393700" cy="1976400"/>
          </a:xfrm>
          <a:prstGeom prst="rect">
            <a:avLst/>
          </a:prstGeom>
        </p:spPr>
        <p:txBody>
          <a:bodyPr lIns="121900" tIns="121900" rIns="121900" bIns="121900" anchor="b" anchorCtr="0"/>
          <a:lstStyle>
            <a:lvl1pPr lvl="0" algn="ctr">
              <a:spcBef>
                <a:spcPts val="0"/>
              </a:spcBef>
              <a:buSzPct val="100000"/>
              <a:defRPr sz="5600"/>
            </a:lvl1pPr>
            <a:lvl2pPr lvl="1" algn="ctr">
              <a:spcBef>
                <a:spcPts val="0"/>
              </a:spcBef>
              <a:buSzPct val="100000"/>
              <a:defRPr sz="5600"/>
            </a:lvl2pPr>
            <a:lvl3pPr lvl="2" algn="ctr">
              <a:spcBef>
                <a:spcPts val="0"/>
              </a:spcBef>
              <a:buSzPct val="100000"/>
              <a:defRPr sz="5600"/>
            </a:lvl3pPr>
            <a:lvl4pPr lvl="3" algn="ctr">
              <a:spcBef>
                <a:spcPts val="0"/>
              </a:spcBef>
              <a:buSzPct val="100000"/>
              <a:defRPr sz="5600"/>
            </a:lvl4pPr>
            <a:lvl5pPr lvl="4" algn="ctr">
              <a:spcBef>
                <a:spcPts val="0"/>
              </a:spcBef>
              <a:buSzPct val="100000"/>
              <a:defRPr sz="5600"/>
            </a:lvl5pPr>
            <a:lvl6pPr lvl="5" algn="ctr">
              <a:spcBef>
                <a:spcPts val="0"/>
              </a:spcBef>
              <a:buSzPct val="100000"/>
              <a:defRPr sz="5600"/>
            </a:lvl6pPr>
            <a:lvl7pPr lvl="6" algn="ctr">
              <a:spcBef>
                <a:spcPts val="0"/>
              </a:spcBef>
              <a:buSzPct val="100000"/>
              <a:defRPr sz="5600"/>
            </a:lvl7pPr>
            <a:lvl8pPr lvl="7" algn="ctr">
              <a:spcBef>
                <a:spcPts val="0"/>
              </a:spcBef>
              <a:buSzPct val="100000"/>
              <a:defRPr sz="5600"/>
            </a:lvl8pPr>
            <a:lvl9pPr lvl="8" algn="ctr">
              <a:spcBef>
                <a:spcPts val="0"/>
              </a:spcBef>
              <a:buSzPct val="100000"/>
              <a:defRPr sz="5600"/>
            </a:lvl9pPr>
          </a:lstStyle>
          <a:p>
            <a:endParaRPr/>
          </a:p>
        </p:txBody>
      </p:sp>
      <p:sp>
        <p:nvSpPr>
          <p:cNvPr id="38" name="Shape 38"/>
          <p:cNvSpPr txBox="1">
            <a:spLocks noGrp="1"/>
          </p:cNvSpPr>
          <p:nvPr>
            <p:ph type="subTitle" idx="1"/>
          </p:nvPr>
        </p:nvSpPr>
        <p:spPr>
          <a:xfrm>
            <a:off x="354000" y="3737433"/>
            <a:ext cx="5393700" cy="1646700"/>
          </a:xfrm>
          <a:prstGeom prst="rect">
            <a:avLst/>
          </a:prstGeom>
        </p:spPr>
        <p:txBody>
          <a:bodyPr lIns="121900" tIns="121900" rIns="121900" bIns="121900"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39" name="Shape 39"/>
          <p:cNvSpPr txBox="1">
            <a:spLocks noGrp="1"/>
          </p:cNvSpPr>
          <p:nvPr>
            <p:ph type="body" idx="2"/>
          </p:nvPr>
        </p:nvSpPr>
        <p:spPr>
          <a:xfrm>
            <a:off x="6586000" y="965600"/>
            <a:ext cx="5115900" cy="4926900"/>
          </a:xfrm>
          <a:prstGeom prst="rect">
            <a:avLst/>
          </a:prstGeom>
        </p:spPr>
        <p:txBody>
          <a:bodyPr lIns="121900" tIns="121900" rIns="121900" bIns="121900"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ZA"/>
              <a:t>‹#›</a:t>
            </a:fld>
            <a:endParaRPr lang="en-Z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15600" y="5640766"/>
            <a:ext cx="7998300" cy="806700"/>
          </a:xfrm>
          <a:prstGeom prst="rect">
            <a:avLst/>
          </a:prstGeom>
        </p:spPr>
        <p:txBody>
          <a:bodyPr lIns="121900" tIns="121900" rIns="121900" bIns="121900"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ZA"/>
              <a:t>‹#›</a:t>
            </a:fld>
            <a:endParaRPr lang="en-ZA"/>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6"/>
            <a:ext cx="11360700" cy="763500"/>
          </a:xfrm>
          <a:prstGeom prst="rect">
            <a:avLst/>
          </a:prstGeom>
          <a:noFill/>
          <a:ln>
            <a:noFill/>
          </a:ln>
        </p:spPr>
        <p:txBody>
          <a:bodyPr lIns="121900" tIns="121900" rIns="121900" bIns="121900" anchor="t" anchorCtr="0"/>
          <a:lstStyle>
            <a:lvl1pPr lvl="0">
              <a:spcBef>
                <a:spcPts val="0"/>
              </a:spcBef>
              <a:buClr>
                <a:schemeClr val="dk1"/>
              </a:buClr>
              <a:buSzPct val="100000"/>
              <a:buNone/>
              <a:defRPr sz="3700">
                <a:solidFill>
                  <a:schemeClr val="dk1"/>
                </a:solidFill>
              </a:defRPr>
            </a:lvl1pPr>
            <a:lvl2pPr lvl="1">
              <a:spcBef>
                <a:spcPts val="0"/>
              </a:spcBef>
              <a:buClr>
                <a:schemeClr val="dk1"/>
              </a:buClr>
              <a:buSzPct val="100000"/>
              <a:buNone/>
              <a:defRPr sz="3700">
                <a:solidFill>
                  <a:schemeClr val="dk1"/>
                </a:solidFill>
              </a:defRPr>
            </a:lvl2pPr>
            <a:lvl3pPr lvl="2">
              <a:spcBef>
                <a:spcPts val="0"/>
              </a:spcBef>
              <a:buClr>
                <a:schemeClr val="dk1"/>
              </a:buClr>
              <a:buSzPct val="100000"/>
              <a:buNone/>
              <a:defRPr sz="3700">
                <a:solidFill>
                  <a:schemeClr val="dk1"/>
                </a:solidFill>
              </a:defRPr>
            </a:lvl3pPr>
            <a:lvl4pPr lvl="3">
              <a:spcBef>
                <a:spcPts val="0"/>
              </a:spcBef>
              <a:buClr>
                <a:schemeClr val="dk1"/>
              </a:buClr>
              <a:buSzPct val="100000"/>
              <a:buNone/>
              <a:defRPr sz="3700">
                <a:solidFill>
                  <a:schemeClr val="dk1"/>
                </a:solidFill>
              </a:defRPr>
            </a:lvl4pPr>
            <a:lvl5pPr lvl="4">
              <a:spcBef>
                <a:spcPts val="0"/>
              </a:spcBef>
              <a:buClr>
                <a:schemeClr val="dk1"/>
              </a:buClr>
              <a:buSzPct val="100000"/>
              <a:buNone/>
              <a:defRPr sz="3700">
                <a:solidFill>
                  <a:schemeClr val="dk1"/>
                </a:solidFill>
              </a:defRPr>
            </a:lvl5pPr>
            <a:lvl6pPr lvl="5">
              <a:spcBef>
                <a:spcPts val="0"/>
              </a:spcBef>
              <a:buClr>
                <a:schemeClr val="dk1"/>
              </a:buClr>
              <a:buSzPct val="100000"/>
              <a:buNone/>
              <a:defRPr sz="3700">
                <a:solidFill>
                  <a:schemeClr val="dk1"/>
                </a:solidFill>
              </a:defRPr>
            </a:lvl6pPr>
            <a:lvl7pPr lvl="6">
              <a:spcBef>
                <a:spcPts val="0"/>
              </a:spcBef>
              <a:buClr>
                <a:schemeClr val="dk1"/>
              </a:buClr>
              <a:buSzPct val="100000"/>
              <a:buNone/>
              <a:defRPr sz="3700">
                <a:solidFill>
                  <a:schemeClr val="dk1"/>
                </a:solidFill>
              </a:defRPr>
            </a:lvl7pPr>
            <a:lvl8pPr lvl="7">
              <a:spcBef>
                <a:spcPts val="0"/>
              </a:spcBef>
              <a:buClr>
                <a:schemeClr val="dk1"/>
              </a:buClr>
              <a:buSzPct val="100000"/>
              <a:buNone/>
              <a:defRPr sz="3700">
                <a:solidFill>
                  <a:schemeClr val="dk1"/>
                </a:solidFill>
              </a:defRPr>
            </a:lvl8pPr>
            <a:lvl9pPr lvl="8">
              <a:spcBef>
                <a:spcPts val="0"/>
              </a:spcBef>
              <a:buClr>
                <a:schemeClr val="dk1"/>
              </a:buClr>
              <a:buSzPct val="100000"/>
              <a:buNone/>
              <a:defRPr sz="3700">
                <a:solidFill>
                  <a:schemeClr val="dk1"/>
                </a:solidFill>
              </a:defRPr>
            </a:lvl9pPr>
          </a:lstStyle>
          <a:p>
            <a:endParaRPr/>
          </a:p>
        </p:txBody>
      </p:sp>
      <p:sp>
        <p:nvSpPr>
          <p:cNvPr id="7" name="Shape 7"/>
          <p:cNvSpPr txBox="1">
            <a:spLocks noGrp="1"/>
          </p:cNvSpPr>
          <p:nvPr>
            <p:ph type="body" idx="1"/>
          </p:nvPr>
        </p:nvSpPr>
        <p:spPr>
          <a:xfrm>
            <a:off x="415600" y="1536633"/>
            <a:ext cx="11360700" cy="4555200"/>
          </a:xfrm>
          <a:prstGeom prst="rect">
            <a:avLst/>
          </a:prstGeom>
          <a:noFill/>
          <a:ln>
            <a:noFill/>
          </a:ln>
        </p:spPr>
        <p:txBody>
          <a:bodyPr lIns="121900" tIns="121900" rIns="121900" bIns="121900" anchor="t" anchorCtr="0"/>
          <a:lstStyle>
            <a:lvl1pPr lvl="0">
              <a:lnSpc>
                <a:spcPct val="115000"/>
              </a:lnSpc>
              <a:spcBef>
                <a:spcPts val="0"/>
              </a:spcBef>
              <a:spcAft>
                <a:spcPts val="2100"/>
              </a:spcAft>
              <a:buClr>
                <a:schemeClr val="lt2"/>
              </a:buClr>
              <a:buSzPct val="100000"/>
              <a:defRPr sz="2400">
                <a:solidFill>
                  <a:schemeClr val="lt2"/>
                </a:solidFill>
              </a:defRPr>
            </a:lvl1pPr>
            <a:lvl2pPr lvl="1">
              <a:lnSpc>
                <a:spcPct val="115000"/>
              </a:lnSpc>
              <a:spcBef>
                <a:spcPts val="0"/>
              </a:spcBef>
              <a:spcAft>
                <a:spcPts val="2100"/>
              </a:spcAft>
              <a:buClr>
                <a:schemeClr val="lt2"/>
              </a:buClr>
              <a:buSzPct val="100000"/>
              <a:defRPr sz="1900">
                <a:solidFill>
                  <a:schemeClr val="lt2"/>
                </a:solidFill>
              </a:defRPr>
            </a:lvl2pPr>
            <a:lvl3pPr lvl="2">
              <a:lnSpc>
                <a:spcPct val="115000"/>
              </a:lnSpc>
              <a:spcBef>
                <a:spcPts val="0"/>
              </a:spcBef>
              <a:spcAft>
                <a:spcPts val="2100"/>
              </a:spcAft>
              <a:buClr>
                <a:schemeClr val="lt2"/>
              </a:buClr>
              <a:buSzPct val="100000"/>
              <a:defRPr sz="1900">
                <a:solidFill>
                  <a:schemeClr val="lt2"/>
                </a:solidFill>
              </a:defRPr>
            </a:lvl3pPr>
            <a:lvl4pPr lvl="3">
              <a:lnSpc>
                <a:spcPct val="115000"/>
              </a:lnSpc>
              <a:spcBef>
                <a:spcPts val="0"/>
              </a:spcBef>
              <a:spcAft>
                <a:spcPts val="2100"/>
              </a:spcAft>
              <a:buClr>
                <a:schemeClr val="lt2"/>
              </a:buClr>
              <a:buSzPct val="100000"/>
              <a:defRPr sz="1900">
                <a:solidFill>
                  <a:schemeClr val="lt2"/>
                </a:solidFill>
              </a:defRPr>
            </a:lvl4pPr>
            <a:lvl5pPr lvl="4">
              <a:lnSpc>
                <a:spcPct val="115000"/>
              </a:lnSpc>
              <a:spcBef>
                <a:spcPts val="0"/>
              </a:spcBef>
              <a:spcAft>
                <a:spcPts val="2100"/>
              </a:spcAft>
              <a:buClr>
                <a:schemeClr val="lt2"/>
              </a:buClr>
              <a:buSzPct val="100000"/>
              <a:defRPr sz="1900">
                <a:solidFill>
                  <a:schemeClr val="lt2"/>
                </a:solidFill>
              </a:defRPr>
            </a:lvl5pPr>
            <a:lvl6pPr lvl="5">
              <a:lnSpc>
                <a:spcPct val="115000"/>
              </a:lnSpc>
              <a:spcBef>
                <a:spcPts val="0"/>
              </a:spcBef>
              <a:spcAft>
                <a:spcPts val="2100"/>
              </a:spcAft>
              <a:buClr>
                <a:schemeClr val="lt2"/>
              </a:buClr>
              <a:buSzPct val="100000"/>
              <a:defRPr sz="1900">
                <a:solidFill>
                  <a:schemeClr val="lt2"/>
                </a:solidFill>
              </a:defRPr>
            </a:lvl6pPr>
            <a:lvl7pPr lvl="6">
              <a:lnSpc>
                <a:spcPct val="115000"/>
              </a:lnSpc>
              <a:spcBef>
                <a:spcPts val="0"/>
              </a:spcBef>
              <a:spcAft>
                <a:spcPts val="2100"/>
              </a:spcAft>
              <a:buClr>
                <a:schemeClr val="lt2"/>
              </a:buClr>
              <a:buSzPct val="100000"/>
              <a:defRPr sz="1900">
                <a:solidFill>
                  <a:schemeClr val="lt2"/>
                </a:solidFill>
              </a:defRPr>
            </a:lvl7pPr>
            <a:lvl8pPr lvl="7">
              <a:lnSpc>
                <a:spcPct val="115000"/>
              </a:lnSpc>
              <a:spcBef>
                <a:spcPts val="0"/>
              </a:spcBef>
              <a:spcAft>
                <a:spcPts val="2100"/>
              </a:spcAft>
              <a:buClr>
                <a:schemeClr val="lt2"/>
              </a:buClr>
              <a:buSzPct val="100000"/>
              <a:defRPr sz="1900">
                <a:solidFill>
                  <a:schemeClr val="lt2"/>
                </a:solidFill>
              </a:defRPr>
            </a:lvl8pPr>
            <a:lvl9pPr lvl="8">
              <a:lnSpc>
                <a:spcPct val="115000"/>
              </a:lnSpc>
              <a:spcBef>
                <a:spcPts val="0"/>
              </a:spcBef>
              <a:spcAft>
                <a:spcPts val="2100"/>
              </a:spcAft>
              <a:buClr>
                <a:schemeClr val="lt2"/>
              </a:buClr>
              <a:buSzPct val="100000"/>
              <a:defRPr sz="1900">
                <a:solidFill>
                  <a:schemeClr val="lt2"/>
                </a:solidFill>
              </a:defRPr>
            </a:lvl9pPr>
          </a:lstStyle>
          <a:p>
            <a:endParaRPr/>
          </a:p>
        </p:txBody>
      </p:sp>
      <p:sp>
        <p:nvSpPr>
          <p:cNvPr id="8" name="Shape 8"/>
          <p:cNvSpPr txBox="1">
            <a:spLocks noGrp="1"/>
          </p:cNvSpPr>
          <p:nvPr>
            <p:ph type="sldNum" idx="12"/>
          </p:nvPr>
        </p:nvSpPr>
        <p:spPr>
          <a:xfrm>
            <a:off x="11296610" y="6217622"/>
            <a:ext cx="731700" cy="524700"/>
          </a:xfrm>
          <a:prstGeom prst="rect">
            <a:avLst/>
          </a:prstGeom>
          <a:noFill/>
          <a:ln>
            <a:noFill/>
          </a:ln>
        </p:spPr>
        <p:txBody>
          <a:bodyPr lIns="121900" tIns="121900" rIns="121900" bIns="121900" anchor="ctr" anchorCtr="0">
            <a:noAutofit/>
          </a:bodyPr>
          <a:lstStyle/>
          <a:p>
            <a:pPr lvl="0" algn="r">
              <a:spcBef>
                <a:spcPts val="0"/>
              </a:spcBef>
              <a:buNone/>
            </a:pPr>
            <a:fld id="{00000000-1234-1234-1234-123412341234}" type="slidenum">
              <a:rPr lang="en-ZA" sz="1300">
                <a:solidFill>
                  <a:schemeClr val="lt2"/>
                </a:solidFill>
              </a:rPr>
              <a:t>‹#›</a:t>
            </a:fld>
            <a:endParaRPr lang="en-ZA" sz="13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www.developsense.com/resources/Oracles.pdf" TargetMode="External"/><Relationship Id="rId4" Type="http://schemas.openxmlformats.org/officeDocument/2006/relationships/hyperlink" Target="http://www.satisfice.com/tools/htsm.pdf" TargetMode="External"/><Relationship Id="rId5" Type="http://schemas.openxmlformats.org/officeDocument/2006/relationships/hyperlink" Target="http://www.satisfice.com/blog/archives/1509" TargetMode="External"/><Relationship Id="rId6" Type="http://schemas.openxmlformats.org/officeDocument/2006/relationships/hyperlink" Target="http://www.satisfice.com/rst.pdf" TargetMode="External"/><Relationship Id="rId7" Type="http://schemas.openxmlformats.org/officeDocument/2006/relationships/hyperlink" Target="http://www.qualityperspectives.ca/resources_mnemonics.html" TargetMode="External"/><Relationship Id="rId8" Type="http://schemas.openxmlformats.org/officeDocument/2006/relationships/hyperlink" Target="http://secretsofconsulting.blogspot.com/2012/09/agile-and-definition-of-quality.html" TargetMode="External"/><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www.meetup.com/Joburg-Software-Testers2/" TargetMode="External"/><Relationship Id="rId4" Type="http://schemas.openxmlformats.org/officeDocument/2006/relationships/hyperlink" Target="http://lets-test.com/?page_id=4065" TargetMode="External"/><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jpg"/><Relationship Id="rId7" Type="http://schemas.openxmlformats.org/officeDocument/2006/relationships/image" Target="../media/image7.jpg"/><Relationship Id="rId8" Type="http://schemas.openxmlformats.org/officeDocument/2006/relationships/image" Target="../media/image8.jpg"/><Relationship Id="rId9" Type="http://schemas.openxmlformats.org/officeDocument/2006/relationships/image" Target="../media/image9.jpg"/><Relationship Id="rId10" Type="http://schemas.openxmlformats.org/officeDocument/2006/relationships/image" Target="../media/image10.jpg"/><Relationship Id="rId11"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Help:IPA_for_English" TargetMode="External"/><Relationship Id="rId4" Type="http://schemas.openxmlformats.org/officeDocument/2006/relationships/hyperlink" Target="https://en.wikipedia.org/wiki/Ancient_Greek" TargetMode="External"/><Relationship Id="rId5" Type="http://schemas.openxmlformats.org/officeDocument/2006/relationships/hyperlink" Target="https://en.wikipedia.org/wiki/Rule_of_thumb" TargetMode="External"/><Relationship Id="rId6" Type="http://schemas.openxmlformats.org/officeDocument/2006/relationships/hyperlink" Target="https://en.wikipedia.org/wiki/Ansatz" TargetMode="External"/><Relationship Id="rId7" Type="http://schemas.openxmlformats.org/officeDocument/2006/relationships/hyperlink" Target="https://en.wikipedia.org/wiki/Profiling" TargetMode="External"/><Relationship Id="rId8" Type="http://schemas.openxmlformats.org/officeDocument/2006/relationships/hyperlink" Target="https://en.wikipedia.org/wiki/Common_sense" TargetMode="External"/><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Shape 60" descr="C:\Users\brickuz\Downloads\hot-logotype-white-rebels.png"/>
          <p:cNvPicPr preferRelativeResize="0"/>
          <p:nvPr/>
        </p:nvPicPr>
        <p:blipFill rotWithShape="1">
          <a:blip r:embed="rId3">
            <a:alphaModFix/>
          </a:blip>
          <a:srcRect/>
          <a:stretch/>
        </p:blipFill>
        <p:spPr>
          <a:xfrm>
            <a:off x="2063551" y="908720"/>
            <a:ext cx="8096400" cy="4953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913800" y="609600"/>
            <a:ext cx="10353600" cy="872400"/>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lt1"/>
              </a:buClr>
              <a:buSzPct val="25000"/>
              <a:buFont typeface="Domine"/>
              <a:buNone/>
            </a:pPr>
            <a:r>
              <a:rPr lang="en-ZA" sz="3400" b="1" i="0" u="none" strike="noStrike" cap="none" dirty="0">
                <a:solidFill>
                  <a:srgbClr val="FFFFFF"/>
                </a:solidFill>
                <a:latin typeface="Calibri" charset="0"/>
                <a:ea typeface="Calibri" charset="0"/>
                <a:cs typeface="Calibri" charset="0"/>
                <a:sym typeface="Domine"/>
              </a:rPr>
              <a:t>REFERENCES</a:t>
            </a:r>
          </a:p>
        </p:txBody>
      </p:sp>
      <p:sp>
        <p:nvSpPr>
          <p:cNvPr id="122" name="Shape 122"/>
          <p:cNvSpPr txBox="1">
            <a:spLocks noGrp="1"/>
          </p:cNvSpPr>
          <p:nvPr>
            <p:ph type="body" idx="1"/>
          </p:nvPr>
        </p:nvSpPr>
        <p:spPr>
          <a:xfrm>
            <a:off x="838200" y="1825625"/>
            <a:ext cx="10515600" cy="4351200"/>
          </a:xfrm>
          <a:prstGeom prst="rect">
            <a:avLst/>
          </a:prstGeom>
          <a:noFill/>
          <a:ln>
            <a:noFill/>
          </a:ln>
        </p:spPr>
        <p:txBody>
          <a:bodyPr lIns="91425" tIns="45700" rIns="91425" bIns="45700" anchor="t" anchorCtr="0">
            <a:noAutofit/>
          </a:bodyPr>
          <a:lstStyle/>
          <a:p>
            <a:pPr marL="228600" marR="0" lvl="0" indent="-254000" algn="l" rtl="0">
              <a:lnSpc>
                <a:spcPct val="100000"/>
              </a:lnSpc>
              <a:spcBef>
                <a:spcPts val="0"/>
              </a:spcBef>
              <a:buClr>
                <a:schemeClr val="lt1"/>
              </a:buClr>
              <a:buSzPct val="100000"/>
              <a:buFont typeface="Arial"/>
              <a:buChar char="•"/>
            </a:pPr>
            <a:r>
              <a:rPr lang="en-ZA" sz="2000" b="0" i="0" u="sng" strike="noStrike" cap="none" dirty="0">
                <a:solidFill>
                  <a:schemeClr val="tx1"/>
                </a:solidFill>
                <a:latin typeface="Calibri" charset="0"/>
                <a:ea typeface="Calibri" charset="0"/>
                <a:cs typeface="Calibri" charset="0"/>
                <a:sym typeface="Rokkitt"/>
                <a:hlinkClick r:id="rId3"/>
              </a:rPr>
              <a:t>http://www.developsense.com/resources/Oracles.pdf</a:t>
            </a:r>
            <a:r>
              <a:rPr lang="en-ZA" sz="2000" b="0" i="0" u="none" strike="noStrike" cap="none" dirty="0">
                <a:solidFill>
                  <a:schemeClr val="tx1"/>
                </a:solidFill>
                <a:latin typeface="Calibri" charset="0"/>
                <a:ea typeface="Calibri" charset="0"/>
                <a:cs typeface="Calibri" charset="0"/>
                <a:sym typeface="Rokkitt"/>
              </a:rPr>
              <a:t> (Oracles)</a:t>
            </a:r>
          </a:p>
          <a:p>
            <a:pPr marL="228600" marR="0" lvl="0" indent="-254000" algn="l" rtl="0">
              <a:lnSpc>
                <a:spcPct val="100000"/>
              </a:lnSpc>
              <a:spcBef>
                <a:spcPts val="1000"/>
              </a:spcBef>
              <a:buClr>
                <a:schemeClr val="lt1"/>
              </a:buClr>
              <a:buSzPct val="100000"/>
              <a:buFont typeface="Arial"/>
              <a:buChar char="•"/>
            </a:pPr>
            <a:r>
              <a:rPr lang="en-ZA" sz="2000" b="0" i="0" u="sng" strike="noStrike" cap="none" dirty="0">
                <a:solidFill>
                  <a:schemeClr val="tx1"/>
                </a:solidFill>
                <a:latin typeface="Calibri" charset="0"/>
                <a:ea typeface="Calibri" charset="0"/>
                <a:cs typeface="Calibri" charset="0"/>
                <a:sym typeface="Rokkitt"/>
                <a:hlinkClick r:id="rId4"/>
              </a:rPr>
              <a:t>http://www.satisfice.com/tools/htsm.pdf</a:t>
            </a:r>
            <a:r>
              <a:rPr lang="en-ZA" sz="2000" b="0" i="0" u="none" strike="noStrike" cap="none" dirty="0">
                <a:solidFill>
                  <a:schemeClr val="tx1"/>
                </a:solidFill>
                <a:latin typeface="Calibri" charset="0"/>
                <a:ea typeface="Calibri" charset="0"/>
                <a:cs typeface="Calibri" charset="0"/>
                <a:sym typeface="Rokkitt"/>
              </a:rPr>
              <a:t> (Heuristic Test Strategy  Model)</a:t>
            </a:r>
          </a:p>
          <a:p>
            <a:pPr marL="228600" marR="0" lvl="0" indent="-254000" algn="l" rtl="0">
              <a:lnSpc>
                <a:spcPct val="100000"/>
              </a:lnSpc>
              <a:spcBef>
                <a:spcPts val="1000"/>
              </a:spcBef>
              <a:buClr>
                <a:schemeClr val="lt1"/>
              </a:buClr>
              <a:buSzPct val="100000"/>
              <a:buFont typeface="Arial"/>
              <a:buChar char="•"/>
            </a:pPr>
            <a:r>
              <a:rPr lang="en-ZA" sz="2000" b="0" i="0" u="sng" strike="noStrike" cap="none" dirty="0">
                <a:solidFill>
                  <a:schemeClr val="tx1"/>
                </a:solidFill>
                <a:latin typeface="Calibri" charset="0"/>
                <a:ea typeface="Calibri" charset="0"/>
                <a:cs typeface="Calibri" charset="0"/>
                <a:sym typeface="Rokkitt"/>
                <a:hlinkClick r:id="rId5"/>
              </a:rPr>
              <a:t>http://www.satisfice.com/blog/archives/1509</a:t>
            </a:r>
            <a:r>
              <a:rPr lang="en-ZA" sz="2000" b="0" i="0" u="none" strike="noStrike" cap="none" dirty="0">
                <a:solidFill>
                  <a:schemeClr val="tx1"/>
                </a:solidFill>
                <a:latin typeface="Calibri" charset="0"/>
                <a:ea typeface="Calibri" charset="0"/>
                <a:cs typeface="Calibri" charset="0"/>
                <a:sym typeface="Rokkitt"/>
              </a:rPr>
              <a:t> (Exploratory testing 3.0)</a:t>
            </a:r>
          </a:p>
          <a:p>
            <a:pPr marL="228600" marR="0" lvl="0" indent="-254000" algn="l" rtl="0">
              <a:lnSpc>
                <a:spcPct val="100000"/>
              </a:lnSpc>
              <a:spcBef>
                <a:spcPts val="1000"/>
              </a:spcBef>
              <a:buClr>
                <a:schemeClr val="lt1"/>
              </a:buClr>
              <a:buSzPct val="100000"/>
              <a:buFont typeface="Arial"/>
              <a:buChar char="•"/>
            </a:pPr>
            <a:r>
              <a:rPr lang="en-ZA" sz="2000" b="0" i="0" u="sng" strike="noStrike" cap="none" dirty="0">
                <a:solidFill>
                  <a:schemeClr val="tx1"/>
                </a:solidFill>
                <a:latin typeface="Calibri" charset="0"/>
                <a:ea typeface="Calibri" charset="0"/>
                <a:cs typeface="Calibri" charset="0"/>
                <a:sym typeface="Rokkitt"/>
                <a:hlinkClick r:id="rId6"/>
              </a:rPr>
              <a:t>http://www.satisfice.com/rst.pdf</a:t>
            </a:r>
            <a:r>
              <a:rPr lang="en-ZA" sz="2000" b="0" i="0" u="none" strike="noStrike" cap="none" dirty="0">
                <a:solidFill>
                  <a:schemeClr val="tx1"/>
                </a:solidFill>
                <a:latin typeface="Calibri" charset="0"/>
                <a:ea typeface="Calibri" charset="0"/>
                <a:cs typeface="Calibri" charset="0"/>
                <a:sym typeface="Rokkitt"/>
              </a:rPr>
              <a:t> (Rapid </a:t>
            </a:r>
            <a:r>
              <a:rPr lang="en-ZA" sz="2000" b="0" i="0" u="none" strike="noStrike" cap="none" dirty="0" err="1">
                <a:solidFill>
                  <a:schemeClr val="tx1"/>
                </a:solidFill>
                <a:latin typeface="Calibri" charset="0"/>
                <a:ea typeface="Calibri" charset="0"/>
                <a:cs typeface="Calibri" charset="0"/>
                <a:sym typeface="Rokkitt"/>
              </a:rPr>
              <a:t>Sofware</a:t>
            </a:r>
            <a:r>
              <a:rPr lang="en-ZA" sz="2000" b="0" i="0" u="none" strike="noStrike" cap="none" dirty="0">
                <a:solidFill>
                  <a:schemeClr val="tx1"/>
                </a:solidFill>
                <a:latin typeface="Calibri" charset="0"/>
                <a:ea typeface="Calibri" charset="0"/>
                <a:cs typeface="Calibri" charset="0"/>
                <a:sym typeface="Rokkitt"/>
              </a:rPr>
              <a:t> Testing)</a:t>
            </a:r>
          </a:p>
          <a:p>
            <a:pPr marL="228600" marR="0" lvl="0" indent="-254000" algn="l" rtl="0">
              <a:lnSpc>
                <a:spcPct val="100000"/>
              </a:lnSpc>
              <a:spcBef>
                <a:spcPts val="1000"/>
              </a:spcBef>
              <a:buClr>
                <a:schemeClr val="lt1"/>
              </a:buClr>
              <a:buSzPct val="100000"/>
              <a:buFont typeface="Arial"/>
              <a:buChar char="•"/>
            </a:pPr>
            <a:r>
              <a:rPr lang="en-ZA" sz="2000" b="0" i="0" u="sng" strike="noStrike" cap="none" dirty="0">
                <a:solidFill>
                  <a:schemeClr val="tx1"/>
                </a:solidFill>
                <a:latin typeface="Calibri" charset="0"/>
                <a:ea typeface="Calibri" charset="0"/>
                <a:cs typeface="Calibri" charset="0"/>
                <a:sym typeface="Rokkitt"/>
                <a:hlinkClick r:id="rId7"/>
              </a:rPr>
              <a:t>http://www.qualityperspectives.ca/resources_mnemonics.html</a:t>
            </a:r>
            <a:r>
              <a:rPr lang="en-ZA" sz="2000" b="0" i="0" u="none" strike="noStrike" cap="none" dirty="0">
                <a:solidFill>
                  <a:schemeClr val="tx1"/>
                </a:solidFill>
                <a:latin typeface="Calibri" charset="0"/>
                <a:ea typeface="Calibri" charset="0"/>
                <a:cs typeface="Calibri" charset="0"/>
                <a:sym typeface="Rokkitt"/>
              </a:rPr>
              <a:t> (Mnemonics list)</a:t>
            </a:r>
          </a:p>
          <a:p>
            <a:pPr marL="228600" marR="0" lvl="0" indent="-254000" algn="l" rtl="0">
              <a:lnSpc>
                <a:spcPct val="100000"/>
              </a:lnSpc>
              <a:spcBef>
                <a:spcPts val="1000"/>
              </a:spcBef>
              <a:buClr>
                <a:schemeClr val="lt1"/>
              </a:buClr>
              <a:buSzPct val="100000"/>
              <a:buFont typeface="Arial"/>
              <a:buChar char="•"/>
            </a:pPr>
            <a:r>
              <a:rPr lang="en-ZA" sz="2000" b="0" i="0" u="sng" strike="noStrike" cap="none" dirty="0">
                <a:solidFill>
                  <a:schemeClr val="tx1"/>
                </a:solidFill>
                <a:latin typeface="Calibri" charset="0"/>
                <a:ea typeface="Calibri" charset="0"/>
                <a:cs typeface="Calibri" charset="0"/>
                <a:sym typeface="Rokkitt"/>
                <a:hlinkClick r:id="rId8"/>
              </a:rPr>
              <a:t>http://secretsofconsulting.blogspot.com/2012/09/agile-and-definition-of-quality.html</a:t>
            </a:r>
            <a:r>
              <a:rPr lang="en-ZA" sz="2000" b="0" i="0" u="none" strike="noStrike" cap="none" dirty="0">
                <a:solidFill>
                  <a:schemeClr val="tx1"/>
                </a:solidFill>
                <a:latin typeface="Calibri" charset="0"/>
                <a:ea typeface="Calibri" charset="0"/>
                <a:cs typeface="Calibri" charset="0"/>
                <a:sym typeface="Rokkitt"/>
              </a:rPr>
              <a:t> (Jerry and Quality</a:t>
            </a:r>
            <a:r>
              <a:rPr lang="en-ZA" sz="2000" b="0" i="0" u="none" strike="noStrike" cap="none" dirty="0" smtClean="0">
                <a:solidFill>
                  <a:schemeClr val="tx1"/>
                </a:solidFill>
                <a:latin typeface="Calibri" charset="0"/>
                <a:ea typeface="Calibri" charset="0"/>
                <a:cs typeface="Calibri" charset="0"/>
                <a:sym typeface="Rokkitt"/>
              </a:rPr>
              <a:t>)</a:t>
            </a:r>
            <a:endParaRPr sz="2000" b="0" i="0" u="none" strike="noStrike" cap="none" dirty="0">
              <a:solidFill>
                <a:schemeClr val="tx1"/>
              </a:solidFill>
              <a:latin typeface="Calibri" charset="0"/>
              <a:ea typeface="Calibri" charset="0"/>
              <a:cs typeface="Calibri" charset="0"/>
              <a:sym typeface="Rokkitt"/>
            </a:endParaRPr>
          </a:p>
          <a:p>
            <a:pPr marL="228600" marR="0" lvl="0" indent="-228600" algn="l" rtl="0">
              <a:lnSpc>
                <a:spcPct val="100000"/>
              </a:lnSpc>
              <a:spcBef>
                <a:spcPts val="1000"/>
              </a:spcBef>
              <a:buClr>
                <a:schemeClr val="lt1"/>
              </a:buClr>
              <a:buSzPct val="100000"/>
              <a:buFont typeface="Arial"/>
              <a:buNone/>
            </a:pPr>
            <a:endParaRPr sz="2000" b="0" i="0" u="none" strike="noStrike" cap="none" dirty="0">
              <a:solidFill>
                <a:schemeClr val="tx1"/>
              </a:solidFill>
              <a:latin typeface="Calibri" charset="0"/>
              <a:ea typeface="Calibri" charset="0"/>
              <a:cs typeface="Calibri" charset="0"/>
              <a:sym typeface="Rokkit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lt1"/>
              </a:buClr>
              <a:buSzPct val="25000"/>
              <a:buFont typeface="Domine"/>
              <a:buNone/>
            </a:pPr>
            <a:r>
              <a:rPr lang="en-ZA" sz="3400" b="1" i="0" u="none" strike="noStrike" cap="none">
                <a:solidFill>
                  <a:srgbClr val="FFFFFF"/>
                </a:solidFill>
                <a:latin typeface="Domine"/>
                <a:ea typeface="Domine"/>
                <a:cs typeface="Domine"/>
                <a:sym typeface="Domine"/>
              </a:rPr>
              <a:t>SHAMELESS PLUGS</a:t>
            </a:r>
          </a:p>
        </p:txBody>
      </p:sp>
      <p:sp>
        <p:nvSpPr>
          <p:cNvPr id="128" name="Shape 128"/>
          <p:cNvSpPr txBox="1">
            <a:spLocks noGrp="1"/>
          </p:cNvSpPr>
          <p:nvPr>
            <p:ph type="body" idx="1"/>
          </p:nvPr>
        </p:nvSpPr>
        <p:spPr>
          <a:xfrm>
            <a:off x="838200" y="1825625"/>
            <a:ext cx="10515600" cy="4351200"/>
          </a:xfrm>
          <a:prstGeom prst="rect">
            <a:avLst/>
          </a:prstGeom>
          <a:noFill/>
          <a:ln>
            <a:noFill/>
          </a:ln>
        </p:spPr>
        <p:txBody>
          <a:bodyPr lIns="91425" tIns="45700" rIns="91425" bIns="45700" anchor="t" anchorCtr="0">
            <a:noAutofit/>
          </a:bodyPr>
          <a:lstStyle/>
          <a:p>
            <a:pPr marL="228600" marR="0" lvl="0" indent="-254000" algn="l" rtl="0">
              <a:lnSpc>
                <a:spcPct val="120000"/>
              </a:lnSpc>
              <a:spcBef>
                <a:spcPts val="0"/>
              </a:spcBef>
              <a:buClr>
                <a:srgbClr val="FFFFFF"/>
              </a:buClr>
              <a:buSzPct val="100000"/>
              <a:buFont typeface="Arial"/>
              <a:buChar char="•"/>
            </a:pPr>
            <a:r>
              <a:rPr lang="en-ZA" sz="2400" b="0" i="0" u="none" strike="noStrike" cap="none">
                <a:solidFill>
                  <a:srgbClr val="FFFFFF"/>
                </a:solidFill>
                <a:latin typeface="Rokkitt"/>
                <a:ea typeface="Rokkitt"/>
                <a:cs typeface="Rokkitt"/>
                <a:sym typeface="Rokkitt"/>
              </a:rPr>
              <a:t>Joburg Software Testers - </a:t>
            </a:r>
            <a:r>
              <a:rPr lang="en-ZA" sz="2400" b="0" i="0" u="sng" strike="noStrike" cap="none">
                <a:solidFill>
                  <a:srgbClr val="FFFFFF"/>
                </a:solidFill>
                <a:latin typeface="Rokkitt"/>
                <a:ea typeface="Rokkitt"/>
                <a:cs typeface="Rokkitt"/>
                <a:sym typeface="Rokkitt"/>
                <a:hlinkClick r:id="rId3"/>
              </a:rPr>
              <a:t>http://www.meetup.com/Joburg-Software-Testers2/</a:t>
            </a:r>
          </a:p>
          <a:p>
            <a:pPr marL="228600" marR="0" lvl="0" indent="-254000" algn="l" rtl="0">
              <a:lnSpc>
                <a:spcPct val="120000"/>
              </a:lnSpc>
              <a:spcBef>
                <a:spcPts val="1000"/>
              </a:spcBef>
              <a:buClr>
                <a:srgbClr val="FFFFFF"/>
              </a:buClr>
              <a:buSzPct val="100000"/>
              <a:buFont typeface="Arial"/>
              <a:buChar char="•"/>
            </a:pPr>
            <a:r>
              <a:rPr lang="en-ZA" sz="2400" b="0" i="0" u="none" strike="noStrike" cap="none">
                <a:solidFill>
                  <a:srgbClr val="FFFFFF"/>
                </a:solidFill>
                <a:latin typeface="Rokkitt"/>
                <a:ea typeface="Rokkitt"/>
                <a:cs typeface="Rokkitt"/>
                <a:sym typeface="Rokkitt"/>
              </a:rPr>
              <a:t>Let’s Test SA 201</a:t>
            </a:r>
            <a:r>
              <a:rPr lang="en-ZA" sz="2400">
                <a:solidFill>
                  <a:srgbClr val="FFFFFF"/>
                </a:solidFill>
                <a:latin typeface="Rokkitt"/>
                <a:ea typeface="Rokkitt"/>
                <a:cs typeface="Rokkitt"/>
                <a:sym typeface="Rokkitt"/>
              </a:rPr>
              <a:t>6</a:t>
            </a:r>
            <a:r>
              <a:rPr lang="en-ZA" sz="2400" b="0" i="0" u="none" strike="noStrike" cap="none">
                <a:solidFill>
                  <a:srgbClr val="FFFFFF"/>
                </a:solidFill>
                <a:latin typeface="Rokkitt"/>
                <a:ea typeface="Rokkitt"/>
                <a:cs typeface="Rokkitt"/>
                <a:sym typeface="Rokkitt"/>
              </a:rPr>
              <a:t> - </a:t>
            </a:r>
            <a:r>
              <a:rPr lang="en-ZA" sz="2400" b="0" i="0" u="sng" strike="noStrike" cap="none">
                <a:solidFill>
                  <a:srgbClr val="FFFFFF"/>
                </a:solidFill>
                <a:latin typeface="Rokkitt"/>
                <a:ea typeface="Rokkitt"/>
                <a:cs typeface="Rokkitt"/>
                <a:sym typeface="Rokkitt"/>
                <a:hlinkClick r:id="rId4"/>
              </a:rPr>
              <a:t>http://lets-test.com/</a:t>
            </a:r>
          </a:p>
          <a:p>
            <a:pPr marL="0" marR="0" lvl="0" indent="0" algn="l" rtl="0">
              <a:lnSpc>
                <a:spcPct val="120000"/>
              </a:lnSpc>
              <a:spcBef>
                <a:spcPts val="1000"/>
              </a:spcBef>
              <a:buClr>
                <a:schemeClr val="lt1"/>
              </a:buClr>
              <a:buSzPct val="25000"/>
              <a:buFont typeface="Arial"/>
              <a:buNone/>
            </a:pPr>
            <a:endParaRPr sz="2000" b="0" i="0" u="none" strike="noStrike" cap="none">
              <a:solidFill>
                <a:srgbClr val="FFFFFF"/>
              </a:solidFill>
              <a:latin typeface="Rokkitt"/>
              <a:ea typeface="Rokkitt"/>
              <a:cs typeface="Rokkitt"/>
              <a:sym typeface="Rokkit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2207567" y="1556794"/>
            <a:ext cx="7772400" cy="8088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lt1"/>
              </a:buClr>
              <a:buSzPct val="25000"/>
              <a:buFont typeface="Calibri"/>
              <a:buNone/>
            </a:pPr>
            <a:r>
              <a:rPr lang="en-ZA" sz="5400" b="1">
                <a:solidFill>
                  <a:srgbClr val="FFFFFF"/>
                </a:solidFill>
              </a:rPr>
              <a:t>Beer Testing - An Exploratory Approach</a:t>
            </a:r>
          </a:p>
        </p:txBody>
      </p:sp>
      <p:sp>
        <p:nvSpPr>
          <p:cNvPr id="66" name="Shape 66"/>
          <p:cNvSpPr txBox="1">
            <a:spLocks noGrp="1"/>
          </p:cNvSpPr>
          <p:nvPr>
            <p:ph type="subTitle" idx="1"/>
          </p:nvPr>
        </p:nvSpPr>
        <p:spPr>
          <a:xfrm>
            <a:off x="1847450" y="2633325"/>
            <a:ext cx="8352900" cy="1172700"/>
          </a:xfrm>
          <a:prstGeom prst="rect">
            <a:avLst/>
          </a:prstGeom>
          <a:noFill/>
          <a:ln>
            <a:noFill/>
          </a:ln>
        </p:spPr>
        <p:txBody>
          <a:bodyPr lIns="91425" tIns="45700" rIns="91425" bIns="45700" anchor="t" anchorCtr="0">
            <a:noAutofit/>
          </a:bodyPr>
          <a:lstStyle/>
          <a:p>
            <a:pPr marL="0" marR="0" lvl="0" indent="0" algn="ctr" rtl="0">
              <a:lnSpc>
                <a:spcPct val="80000"/>
              </a:lnSpc>
              <a:spcBef>
                <a:spcPts val="0"/>
              </a:spcBef>
              <a:spcAft>
                <a:spcPts val="0"/>
              </a:spcAft>
              <a:buClr>
                <a:schemeClr val="lt1"/>
              </a:buClr>
              <a:buSzPct val="25000"/>
              <a:buFont typeface="Arial"/>
              <a:buNone/>
            </a:pPr>
            <a:r>
              <a:rPr lang="en-ZA" sz="3600" b="0" i="0" u="none" strike="noStrike" cap="none">
                <a:solidFill>
                  <a:srgbClr val="FFFFFF"/>
                </a:solidFill>
                <a:latin typeface="Calibri"/>
                <a:ea typeface="Calibri"/>
                <a:cs typeface="Calibri"/>
                <a:sym typeface="Calibri"/>
              </a:rPr>
              <a:t>Louise Perold</a:t>
            </a:r>
          </a:p>
          <a:p>
            <a:pPr marL="0" marR="0" lvl="0" indent="0" algn="ctr" rtl="0">
              <a:lnSpc>
                <a:spcPct val="80000"/>
              </a:lnSpc>
              <a:spcBef>
                <a:spcPts val="1000"/>
              </a:spcBef>
              <a:buClr>
                <a:schemeClr val="lt1"/>
              </a:buClr>
              <a:buSzPct val="25000"/>
              <a:buFont typeface="Arial"/>
              <a:buNone/>
            </a:pPr>
            <a:r>
              <a:rPr lang="en-ZA" sz="3600" b="0" i="0" u="none" strike="noStrike" cap="none">
                <a:solidFill>
                  <a:srgbClr val="FFFFFF"/>
                </a:solidFill>
                <a:latin typeface="Calibri"/>
                <a:ea typeface="Calibri"/>
                <a:cs typeface="Calibri"/>
                <a:sym typeface="Calibri"/>
              </a:rPr>
              <a:t>@lperold</a:t>
            </a:r>
          </a:p>
          <a:p>
            <a:pPr marL="0" marR="0" lvl="0" indent="0" algn="ctr" rtl="0">
              <a:lnSpc>
                <a:spcPct val="80000"/>
              </a:lnSpc>
              <a:spcBef>
                <a:spcPts val="1000"/>
              </a:spcBef>
              <a:buClr>
                <a:schemeClr val="lt1"/>
              </a:buClr>
              <a:buSzPct val="25000"/>
              <a:buFont typeface="Arial"/>
              <a:buNone/>
            </a:pPr>
            <a:r>
              <a:rPr lang="en-ZA" sz="3600">
                <a:solidFill>
                  <a:srgbClr val="FFFFFF"/>
                </a:solidFill>
              </a:rPr>
              <a:t>louise.perold@houseoftest.co.za</a:t>
            </a:r>
          </a:p>
        </p:txBody>
      </p:sp>
      <p:pic>
        <p:nvPicPr>
          <p:cNvPr id="67" name="Shape 67"/>
          <p:cNvPicPr preferRelativeResize="0"/>
          <p:nvPr/>
        </p:nvPicPr>
        <p:blipFill rotWithShape="1">
          <a:blip r:embed="rId3">
            <a:alphaModFix/>
          </a:blip>
          <a:srcRect t="-6" r="-50" b="33680"/>
          <a:stretch/>
        </p:blipFill>
        <p:spPr>
          <a:xfrm>
            <a:off x="3863751" y="4725144"/>
            <a:ext cx="4500300" cy="1825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Shape 72"/>
          <p:cNvPicPr preferRelativeResize="0">
            <a:picLocks noGrp="1"/>
          </p:cNvPicPr>
          <p:nvPr>
            <p:ph type="body" idx="1"/>
          </p:nvPr>
        </p:nvPicPr>
        <p:blipFill rotWithShape="1">
          <a:blip r:embed="rId3">
            <a:alphaModFix/>
          </a:blip>
          <a:srcRect/>
          <a:stretch/>
        </p:blipFill>
        <p:spPr>
          <a:xfrm>
            <a:off x="417425" y="225082"/>
            <a:ext cx="1805400" cy="2546400"/>
          </a:xfrm>
          <a:prstGeom prst="rect">
            <a:avLst/>
          </a:prstGeom>
          <a:noFill/>
          <a:ln>
            <a:noFill/>
          </a:ln>
        </p:spPr>
      </p:pic>
      <p:pic>
        <p:nvPicPr>
          <p:cNvPr id="73" name="Shape 73"/>
          <p:cNvPicPr preferRelativeResize="0"/>
          <p:nvPr/>
        </p:nvPicPr>
        <p:blipFill rotWithShape="1">
          <a:blip r:embed="rId4">
            <a:alphaModFix/>
          </a:blip>
          <a:srcRect/>
          <a:stretch/>
        </p:blipFill>
        <p:spPr>
          <a:xfrm>
            <a:off x="2608833" y="225082"/>
            <a:ext cx="2286000" cy="2997300"/>
          </a:xfrm>
          <a:prstGeom prst="rect">
            <a:avLst/>
          </a:prstGeom>
          <a:noFill/>
          <a:ln>
            <a:noFill/>
          </a:ln>
        </p:spPr>
      </p:pic>
      <p:pic>
        <p:nvPicPr>
          <p:cNvPr id="74" name="Shape 74"/>
          <p:cNvPicPr preferRelativeResize="0"/>
          <p:nvPr/>
        </p:nvPicPr>
        <p:blipFill rotWithShape="1">
          <a:blip r:embed="rId5">
            <a:alphaModFix/>
          </a:blip>
          <a:srcRect/>
          <a:stretch/>
        </p:blipFill>
        <p:spPr>
          <a:xfrm>
            <a:off x="5307853" y="167443"/>
            <a:ext cx="2857500" cy="2857500"/>
          </a:xfrm>
          <a:prstGeom prst="rect">
            <a:avLst/>
          </a:prstGeom>
          <a:noFill/>
          <a:ln>
            <a:noFill/>
          </a:ln>
        </p:spPr>
      </p:pic>
      <p:pic>
        <p:nvPicPr>
          <p:cNvPr id="75" name="Shape 75"/>
          <p:cNvPicPr preferRelativeResize="0"/>
          <p:nvPr/>
        </p:nvPicPr>
        <p:blipFill rotWithShape="1">
          <a:blip r:embed="rId6">
            <a:alphaModFix/>
          </a:blip>
          <a:srcRect/>
          <a:stretch/>
        </p:blipFill>
        <p:spPr>
          <a:xfrm>
            <a:off x="3256803" y="3991137"/>
            <a:ext cx="3479700" cy="2336700"/>
          </a:xfrm>
          <a:prstGeom prst="rect">
            <a:avLst/>
          </a:prstGeom>
          <a:noFill/>
          <a:ln>
            <a:noFill/>
          </a:ln>
        </p:spPr>
      </p:pic>
      <p:pic>
        <p:nvPicPr>
          <p:cNvPr id="76" name="Shape 76"/>
          <p:cNvPicPr preferRelativeResize="0"/>
          <p:nvPr/>
        </p:nvPicPr>
        <p:blipFill rotWithShape="1">
          <a:blip r:embed="rId7">
            <a:alphaModFix/>
          </a:blip>
          <a:srcRect/>
          <a:stretch/>
        </p:blipFill>
        <p:spPr>
          <a:xfrm>
            <a:off x="8851174" y="225075"/>
            <a:ext cx="2932200" cy="1894500"/>
          </a:xfrm>
          <a:prstGeom prst="rect">
            <a:avLst/>
          </a:prstGeom>
          <a:noFill/>
          <a:ln>
            <a:noFill/>
          </a:ln>
        </p:spPr>
      </p:pic>
      <p:pic>
        <p:nvPicPr>
          <p:cNvPr id="77" name="Shape 77"/>
          <p:cNvPicPr preferRelativeResize="0"/>
          <p:nvPr/>
        </p:nvPicPr>
        <p:blipFill rotWithShape="1">
          <a:blip r:embed="rId8">
            <a:alphaModFix/>
          </a:blip>
          <a:srcRect/>
          <a:stretch/>
        </p:blipFill>
        <p:spPr>
          <a:xfrm>
            <a:off x="417425" y="3732003"/>
            <a:ext cx="2415900" cy="2580600"/>
          </a:xfrm>
          <a:prstGeom prst="rect">
            <a:avLst/>
          </a:prstGeom>
          <a:noFill/>
          <a:ln>
            <a:noFill/>
          </a:ln>
        </p:spPr>
      </p:pic>
      <p:pic>
        <p:nvPicPr>
          <p:cNvPr id="78" name="Shape 78"/>
          <p:cNvPicPr preferRelativeResize="0"/>
          <p:nvPr/>
        </p:nvPicPr>
        <p:blipFill rotWithShape="1">
          <a:blip r:embed="rId9">
            <a:alphaModFix/>
          </a:blip>
          <a:srcRect/>
          <a:stretch/>
        </p:blipFill>
        <p:spPr>
          <a:xfrm>
            <a:off x="9821763" y="2771334"/>
            <a:ext cx="2091600" cy="2616300"/>
          </a:xfrm>
          <a:prstGeom prst="rect">
            <a:avLst/>
          </a:prstGeom>
          <a:noFill/>
          <a:ln>
            <a:noFill/>
          </a:ln>
        </p:spPr>
      </p:pic>
      <p:pic>
        <p:nvPicPr>
          <p:cNvPr id="79" name="Shape 79"/>
          <p:cNvPicPr preferRelativeResize="0"/>
          <p:nvPr/>
        </p:nvPicPr>
        <p:blipFill rotWithShape="1">
          <a:blip r:embed="rId10">
            <a:alphaModFix/>
          </a:blip>
          <a:srcRect/>
          <a:stretch/>
        </p:blipFill>
        <p:spPr>
          <a:xfrm>
            <a:off x="7009125" y="3696541"/>
            <a:ext cx="1842000" cy="2489100"/>
          </a:xfrm>
          <a:prstGeom prst="rect">
            <a:avLst/>
          </a:prstGeom>
          <a:noFill/>
          <a:ln>
            <a:noFill/>
          </a:ln>
        </p:spPr>
      </p:pic>
      <p:pic>
        <p:nvPicPr>
          <p:cNvPr id="80" name="Shape 80"/>
          <p:cNvPicPr preferRelativeResize="0"/>
          <p:nvPr/>
        </p:nvPicPr>
        <p:blipFill rotWithShape="1">
          <a:blip r:embed="rId11">
            <a:alphaModFix/>
          </a:blip>
          <a:srcRect t="-6" r="-50" b="33680"/>
          <a:stretch/>
        </p:blipFill>
        <p:spPr>
          <a:xfrm>
            <a:off x="9123697" y="5418617"/>
            <a:ext cx="3060000" cy="124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838200" y="365125"/>
            <a:ext cx="10515600" cy="1325700"/>
          </a:xfrm>
          <a:prstGeom prst="rect">
            <a:avLst/>
          </a:prstGeom>
        </p:spPr>
        <p:txBody>
          <a:bodyPr lIns="121900" tIns="121900" rIns="121900" bIns="121900" anchor="ctr" anchorCtr="0">
            <a:noAutofit/>
          </a:bodyPr>
          <a:lstStyle/>
          <a:p>
            <a:pPr lvl="0" algn="ctr">
              <a:spcBef>
                <a:spcPts val="0"/>
              </a:spcBef>
              <a:buNone/>
            </a:pPr>
            <a:r>
              <a:rPr lang="en-ZA" b="1" dirty="0"/>
              <a:t>Exercise </a:t>
            </a:r>
          </a:p>
        </p:txBody>
      </p:sp>
      <p:sp>
        <p:nvSpPr>
          <p:cNvPr id="86" name="Shape 86"/>
          <p:cNvSpPr txBox="1">
            <a:spLocks noGrp="1"/>
          </p:cNvSpPr>
          <p:nvPr>
            <p:ph type="body" idx="1"/>
          </p:nvPr>
        </p:nvSpPr>
        <p:spPr>
          <a:xfrm>
            <a:off x="838200" y="1825625"/>
            <a:ext cx="10515600" cy="3510300"/>
          </a:xfrm>
          <a:prstGeom prst="rect">
            <a:avLst/>
          </a:prstGeom>
        </p:spPr>
        <p:txBody>
          <a:bodyPr lIns="121900" tIns="121900" rIns="121900" bIns="121900" anchor="t" anchorCtr="0">
            <a:noAutofit/>
          </a:bodyPr>
          <a:lstStyle/>
          <a:p>
            <a:pPr marL="742950" lvl="0" indent="-514350" rtl="0">
              <a:spcBef>
                <a:spcPts val="0"/>
              </a:spcBef>
              <a:buFont typeface="+mj-lt"/>
              <a:buAutoNum type="arabicPeriod"/>
            </a:pPr>
            <a:r>
              <a:rPr lang="en-ZA" dirty="0" smtClean="0"/>
              <a:t>Consider </a:t>
            </a:r>
            <a:r>
              <a:rPr lang="en-ZA" dirty="0"/>
              <a:t>how your product might be used - What might be important quality criteria given that context?</a:t>
            </a:r>
          </a:p>
          <a:p>
            <a:pPr marL="742950" lvl="0" indent="-514350" rtl="0">
              <a:spcBef>
                <a:spcPts val="0"/>
              </a:spcBef>
              <a:buFont typeface="+mj-lt"/>
              <a:buAutoNum type="arabicPeriod"/>
            </a:pPr>
            <a:r>
              <a:rPr lang="en-ZA" dirty="0"/>
              <a:t>W</a:t>
            </a:r>
            <a:r>
              <a:rPr lang="en-ZA" dirty="0" smtClean="0"/>
              <a:t>hat </a:t>
            </a:r>
            <a:r>
              <a:rPr lang="en-ZA" dirty="0"/>
              <a:t>aspects of the product </a:t>
            </a:r>
            <a:r>
              <a:rPr lang="en-ZA" dirty="0" smtClean="0"/>
              <a:t>would you want </a:t>
            </a:r>
            <a:r>
              <a:rPr lang="en-ZA" dirty="0"/>
              <a:t>to cover during </a:t>
            </a:r>
            <a:r>
              <a:rPr lang="en-ZA" dirty="0" smtClean="0"/>
              <a:t>testing and why? </a:t>
            </a:r>
            <a:endParaRPr lang="en-ZA" dirty="0"/>
          </a:p>
          <a:p>
            <a:pPr marL="742950" lvl="0" indent="-514350">
              <a:spcBef>
                <a:spcPts val="0"/>
              </a:spcBef>
              <a:buFont typeface="+mj-lt"/>
              <a:buAutoNum type="arabicPeriod"/>
            </a:pPr>
            <a:r>
              <a:rPr lang="en-ZA" dirty="0" smtClean="0"/>
              <a:t>What experiments would you run </a:t>
            </a:r>
            <a:r>
              <a:rPr lang="en-ZA" dirty="0" smtClean="0"/>
              <a:t>to </a:t>
            </a:r>
            <a:r>
              <a:rPr lang="en-ZA" dirty="0" smtClean="0"/>
              <a:t>uncover information </a:t>
            </a:r>
            <a:r>
              <a:rPr lang="en-ZA" dirty="0"/>
              <a:t>about 1 and </a:t>
            </a:r>
            <a:r>
              <a:rPr lang="en-ZA" dirty="0" smtClean="0"/>
              <a:t>2 – outline your test ideas </a:t>
            </a:r>
            <a:endParaRPr lang="en-ZA" dirty="0"/>
          </a:p>
          <a:p>
            <a:pPr marL="692150" lvl="0" indent="-514350">
              <a:spcBef>
                <a:spcPts val="0"/>
              </a:spcBef>
              <a:buFont typeface="+mj-lt"/>
              <a:buAutoNum type="arabicPeriod"/>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838200" y="365125"/>
            <a:ext cx="10515600" cy="1325700"/>
          </a:xfrm>
          <a:prstGeom prst="rect">
            <a:avLst/>
          </a:prstGeom>
        </p:spPr>
        <p:txBody>
          <a:bodyPr lIns="121900" tIns="121900" rIns="121900" bIns="121900" anchor="ctr" anchorCtr="0">
            <a:noAutofit/>
          </a:bodyPr>
          <a:lstStyle/>
          <a:p>
            <a:pPr lvl="0" algn="ctr">
              <a:spcBef>
                <a:spcPts val="0"/>
              </a:spcBef>
              <a:buNone/>
            </a:pPr>
            <a:r>
              <a:rPr lang="en-ZA" b="1" dirty="0"/>
              <a:t>What is Quality?</a:t>
            </a:r>
          </a:p>
        </p:txBody>
      </p:sp>
      <p:sp>
        <p:nvSpPr>
          <p:cNvPr id="92" name="Shape 92"/>
          <p:cNvSpPr txBox="1">
            <a:spLocks noGrp="1"/>
          </p:cNvSpPr>
          <p:nvPr>
            <p:ph type="body" idx="1"/>
          </p:nvPr>
        </p:nvSpPr>
        <p:spPr>
          <a:xfrm>
            <a:off x="838200" y="2818151"/>
            <a:ext cx="10515600" cy="1244183"/>
          </a:xfrm>
          <a:prstGeom prst="rect">
            <a:avLst/>
          </a:prstGeom>
        </p:spPr>
        <p:txBody>
          <a:bodyPr lIns="121900" tIns="121900" rIns="121900" bIns="121900" anchor="t" anchorCtr="0">
            <a:noAutofit/>
          </a:bodyPr>
          <a:lstStyle/>
          <a:p>
            <a:pPr lvl="0" algn="ctr">
              <a:spcBef>
                <a:spcPts val="0"/>
              </a:spcBef>
              <a:buNone/>
            </a:pPr>
            <a:r>
              <a:rPr lang="en-ZA" dirty="0"/>
              <a:t>“Quality is value to some person” (who matters)</a:t>
            </a:r>
          </a:p>
          <a:p>
            <a:pPr lvl="0" algn="ctr">
              <a:spcBef>
                <a:spcPts val="0"/>
              </a:spcBef>
              <a:buNone/>
            </a:pPr>
            <a:r>
              <a:rPr lang="en-ZA" dirty="0"/>
              <a:t>Jerry Weinberg</a:t>
            </a:r>
          </a:p>
          <a:p>
            <a:pPr lvl="0">
              <a:spcBef>
                <a:spcPts val="0"/>
              </a:spcBef>
              <a:buNone/>
            </a:pPr>
            <a:endParaRPr dirty="0"/>
          </a:p>
          <a:p>
            <a:pPr lvl="0">
              <a:spcBef>
                <a:spcPts val="0"/>
              </a:spcBef>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13795" y="329784"/>
            <a:ext cx="10353760" cy="899408"/>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lt1"/>
              </a:buClr>
              <a:buSzPct val="25000"/>
              <a:buFont typeface="Domine"/>
              <a:buNone/>
            </a:pPr>
            <a:r>
              <a:rPr lang="en-ZA" sz="3400" b="1" i="0" u="none" strike="noStrike" cap="none" dirty="0">
                <a:solidFill>
                  <a:srgbClr val="FFFFFF"/>
                </a:solidFill>
                <a:latin typeface="Calibri" charset="0"/>
                <a:ea typeface="Calibri" charset="0"/>
                <a:cs typeface="Calibri" charset="0"/>
                <a:sym typeface="Domine"/>
              </a:rPr>
              <a:t>WHAT IS TESTING?</a:t>
            </a:r>
          </a:p>
        </p:txBody>
      </p:sp>
      <p:pic>
        <p:nvPicPr>
          <p:cNvPr id="98" name="Shape 98"/>
          <p:cNvPicPr preferRelativeResize="0"/>
          <p:nvPr/>
        </p:nvPicPr>
        <p:blipFill rotWithShape="1">
          <a:blip r:embed="rId3">
            <a:alphaModFix/>
          </a:blip>
          <a:srcRect/>
          <a:stretch/>
        </p:blipFill>
        <p:spPr>
          <a:xfrm>
            <a:off x="2615047" y="1394084"/>
            <a:ext cx="6961905" cy="50966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lt1"/>
              </a:buClr>
              <a:buSzPct val="25000"/>
              <a:buFont typeface="Domine"/>
              <a:buNone/>
            </a:pPr>
            <a:r>
              <a:rPr lang="en-ZA" sz="3400" b="1" i="0" u="none" strike="noStrike" cap="none" dirty="0">
                <a:solidFill>
                  <a:srgbClr val="FFFFFF"/>
                </a:solidFill>
                <a:latin typeface="Calibri" charset="0"/>
                <a:ea typeface="Calibri" charset="0"/>
                <a:cs typeface="Calibri" charset="0"/>
                <a:sym typeface="Domine"/>
              </a:rPr>
              <a:t>ORACLES AND HEURISTICS</a:t>
            </a:r>
          </a:p>
        </p:txBody>
      </p:sp>
      <p:sp>
        <p:nvSpPr>
          <p:cNvPr id="104" name="Shape 104"/>
          <p:cNvSpPr txBox="1">
            <a:spLocks noGrp="1"/>
          </p:cNvSpPr>
          <p:nvPr>
            <p:ph type="body" idx="1"/>
          </p:nvPr>
        </p:nvSpPr>
        <p:spPr>
          <a:xfrm>
            <a:off x="913800" y="2154100"/>
            <a:ext cx="10353600" cy="4100999"/>
          </a:xfrm>
          <a:prstGeom prst="rect">
            <a:avLst/>
          </a:prstGeom>
          <a:noFill/>
          <a:ln>
            <a:noFill/>
          </a:ln>
        </p:spPr>
        <p:txBody>
          <a:bodyPr lIns="91425" tIns="45700" rIns="91425" bIns="45700" anchor="t" anchorCtr="0">
            <a:noAutofit/>
          </a:bodyPr>
          <a:lstStyle/>
          <a:p>
            <a:pPr marL="228600" marR="0" lvl="0" indent="-238125" algn="l" rtl="0">
              <a:lnSpc>
                <a:spcPct val="120000"/>
              </a:lnSpc>
              <a:spcBef>
                <a:spcPts val="0"/>
              </a:spcBef>
              <a:buClr>
                <a:srgbClr val="FFFFFF"/>
              </a:buClr>
              <a:buSzPct val="100000"/>
              <a:buFont typeface="Arial"/>
              <a:buChar char="•"/>
            </a:pPr>
            <a:r>
              <a:rPr lang="en-ZA" sz="2000" b="1" i="1" u="none" strike="noStrike" cap="none" dirty="0">
                <a:solidFill>
                  <a:srgbClr val="FFFFFF"/>
                </a:solidFill>
                <a:latin typeface="Calibri" charset="0"/>
                <a:ea typeface="Calibri" charset="0"/>
                <a:cs typeface="Calibri" charset="0"/>
                <a:sym typeface="Rokkitt"/>
              </a:rPr>
              <a:t>A heuristic technique</a:t>
            </a:r>
            <a:r>
              <a:rPr lang="en-ZA" sz="2000" b="0" i="0" u="none" strike="noStrike" cap="none" dirty="0">
                <a:solidFill>
                  <a:srgbClr val="FFFFFF"/>
                </a:solidFill>
                <a:latin typeface="Calibri" charset="0"/>
                <a:ea typeface="Calibri" charset="0"/>
                <a:cs typeface="Calibri" charset="0"/>
                <a:sym typeface="Rokkitt"/>
              </a:rPr>
              <a:t> (</a:t>
            </a:r>
            <a:r>
              <a:rPr lang="en-ZA" sz="2000" b="0" i="0" u="sng" strike="noStrike" cap="none" dirty="0">
                <a:solidFill>
                  <a:srgbClr val="FFFFFF"/>
                </a:solidFill>
                <a:latin typeface="Calibri" charset="0"/>
                <a:ea typeface="Calibri" charset="0"/>
                <a:cs typeface="Calibri" charset="0"/>
                <a:sym typeface="Rokkitt"/>
                <a:hlinkClick r:id="rId3"/>
              </a:rPr>
              <a:t>/hjʉˈrɪstɨk/</a:t>
            </a:r>
            <a:r>
              <a:rPr lang="en-ZA" sz="2000" b="0" i="0" u="none" strike="noStrike" cap="none" dirty="0">
                <a:solidFill>
                  <a:srgbClr val="FFFFFF"/>
                </a:solidFill>
                <a:latin typeface="Calibri" charset="0"/>
                <a:ea typeface="Calibri" charset="0"/>
                <a:cs typeface="Calibri" charset="0"/>
                <a:sym typeface="Rokkitt"/>
              </a:rPr>
              <a:t>; </a:t>
            </a:r>
            <a:r>
              <a:rPr lang="en-ZA" sz="2000" b="0" i="0" u="sng" strike="noStrike" cap="none" dirty="0">
                <a:solidFill>
                  <a:srgbClr val="FFFFFF"/>
                </a:solidFill>
                <a:latin typeface="Calibri" charset="0"/>
                <a:ea typeface="Calibri" charset="0"/>
                <a:cs typeface="Calibri" charset="0"/>
                <a:sym typeface="Rokkitt"/>
                <a:hlinkClick r:id="rId4"/>
              </a:rPr>
              <a:t>Ancient Greek</a:t>
            </a:r>
            <a:r>
              <a:rPr lang="en-ZA" sz="2000" b="0" i="0" u="none" strike="noStrike" cap="none" dirty="0">
                <a:solidFill>
                  <a:srgbClr val="FFFFFF"/>
                </a:solidFill>
                <a:latin typeface="Calibri" charset="0"/>
                <a:ea typeface="Calibri" charset="0"/>
                <a:cs typeface="Calibri" charset="0"/>
                <a:sym typeface="Rokkitt"/>
              </a:rPr>
              <a:t>: </a:t>
            </a:r>
            <a:r>
              <a:rPr lang="en-ZA" sz="2000" b="0" i="0" u="none" strike="noStrike" cap="none" dirty="0" err="1">
                <a:solidFill>
                  <a:srgbClr val="FFFFFF"/>
                </a:solidFill>
                <a:latin typeface="Calibri" charset="0"/>
                <a:ea typeface="Calibri" charset="0"/>
                <a:cs typeface="Calibri" charset="0"/>
                <a:sym typeface="Rokkitt"/>
              </a:rPr>
              <a:t>Εὑρίσκω</a:t>
            </a:r>
            <a:r>
              <a:rPr lang="en-ZA" sz="2000" b="0" i="0" u="none" strike="noStrike" cap="none" dirty="0">
                <a:solidFill>
                  <a:srgbClr val="FFFFFF"/>
                </a:solidFill>
                <a:latin typeface="Calibri" charset="0"/>
                <a:ea typeface="Calibri" charset="0"/>
                <a:cs typeface="Calibri" charset="0"/>
                <a:sym typeface="Rokkitt"/>
              </a:rPr>
              <a:t>, "find" or "discover"), sometimes called simply a </a:t>
            </a:r>
            <a:r>
              <a:rPr lang="en-ZA" sz="2000" b="0" i="1" u="none" strike="noStrike" cap="none" dirty="0">
                <a:solidFill>
                  <a:srgbClr val="FFFFFF"/>
                </a:solidFill>
                <a:latin typeface="Calibri" charset="0"/>
                <a:ea typeface="Calibri" charset="0"/>
                <a:cs typeface="Calibri" charset="0"/>
                <a:sym typeface="Rokkitt"/>
              </a:rPr>
              <a:t>heuristic</a:t>
            </a:r>
            <a:r>
              <a:rPr lang="en-ZA" sz="2000" b="0" i="0" u="none" strike="noStrike" cap="none" dirty="0">
                <a:solidFill>
                  <a:srgbClr val="FFFFFF"/>
                </a:solidFill>
                <a:latin typeface="Calibri" charset="0"/>
                <a:ea typeface="Calibri" charset="0"/>
                <a:cs typeface="Calibri" charset="0"/>
                <a:sym typeface="Rokkitt"/>
              </a:rPr>
              <a:t>, is any approach to problem solving, learning, or discovery that employs a practical methodology not guaranteed to be optimal or perfect, but sufficient for the immediate goals. Where finding an optimal solution is impossible or impractical, heuristic methods can be used to speed up the process of finding a satisfactory solution. Heuristics can be mental shortcuts that ease the cognitive load of making a decision. Examples of this method include using a </a:t>
            </a:r>
            <a:r>
              <a:rPr lang="en-ZA" sz="2000" b="0" i="0" u="sng" strike="noStrike" cap="none" dirty="0">
                <a:solidFill>
                  <a:srgbClr val="FFFFFF"/>
                </a:solidFill>
                <a:latin typeface="Calibri" charset="0"/>
                <a:ea typeface="Calibri" charset="0"/>
                <a:cs typeface="Calibri" charset="0"/>
                <a:sym typeface="Rokkitt"/>
                <a:hlinkClick r:id="rId5"/>
              </a:rPr>
              <a:t>rule of thumb</a:t>
            </a:r>
            <a:r>
              <a:rPr lang="en-ZA" sz="2000" b="0" i="0" u="none" strike="noStrike" cap="none" dirty="0">
                <a:solidFill>
                  <a:srgbClr val="FFFFFF"/>
                </a:solidFill>
                <a:latin typeface="Calibri" charset="0"/>
                <a:ea typeface="Calibri" charset="0"/>
                <a:cs typeface="Calibri" charset="0"/>
                <a:sym typeface="Rokkitt"/>
              </a:rPr>
              <a:t>, an </a:t>
            </a:r>
            <a:r>
              <a:rPr lang="en-ZA" sz="2000" b="0" i="0" u="sng" strike="noStrike" cap="none" dirty="0">
                <a:solidFill>
                  <a:srgbClr val="FFFFFF"/>
                </a:solidFill>
                <a:latin typeface="Calibri" charset="0"/>
                <a:ea typeface="Calibri" charset="0"/>
                <a:cs typeface="Calibri" charset="0"/>
                <a:sym typeface="Rokkitt"/>
                <a:hlinkClick r:id="rId6"/>
              </a:rPr>
              <a:t>educated guess</a:t>
            </a:r>
            <a:r>
              <a:rPr lang="en-ZA" sz="2000" b="0" i="0" u="none" strike="noStrike" cap="none" dirty="0">
                <a:solidFill>
                  <a:srgbClr val="FFFFFF"/>
                </a:solidFill>
                <a:latin typeface="Calibri" charset="0"/>
                <a:ea typeface="Calibri" charset="0"/>
                <a:cs typeface="Calibri" charset="0"/>
                <a:sym typeface="Rokkitt"/>
              </a:rPr>
              <a:t>, an intuitive judgment, stereotyping, </a:t>
            </a:r>
            <a:r>
              <a:rPr lang="en-ZA" sz="2000" b="0" i="0" u="sng" strike="noStrike" cap="none" dirty="0">
                <a:solidFill>
                  <a:srgbClr val="FFFFFF"/>
                </a:solidFill>
                <a:latin typeface="Calibri" charset="0"/>
                <a:ea typeface="Calibri" charset="0"/>
                <a:cs typeface="Calibri" charset="0"/>
                <a:sym typeface="Rokkitt"/>
                <a:hlinkClick r:id="rId7"/>
              </a:rPr>
              <a:t>profiling</a:t>
            </a:r>
            <a:r>
              <a:rPr lang="en-ZA" sz="2000" b="0" i="0" u="none" strike="noStrike" cap="none" dirty="0">
                <a:solidFill>
                  <a:srgbClr val="FFFFFF"/>
                </a:solidFill>
                <a:latin typeface="Calibri" charset="0"/>
                <a:ea typeface="Calibri" charset="0"/>
                <a:cs typeface="Calibri" charset="0"/>
                <a:sym typeface="Rokkitt"/>
              </a:rPr>
              <a:t>, or </a:t>
            </a:r>
            <a:r>
              <a:rPr lang="en-ZA" sz="2000" b="0" i="0" u="sng" strike="noStrike" cap="none" dirty="0">
                <a:solidFill>
                  <a:srgbClr val="FFFFFF"/>
                </a:solidFill>
                <a:latin typeface="Calibri" charset="0"/>
                <a:ea typeface="Calibri" charset="0"/>
                <a:cs typeface="Calibri" charset="0"/>
                <a:sym typeface="Rokkitt"/>
                <a:hlinkClick r:id="rId8"/>
              </a:rPr>
              <a:t>common sense</a:t>
            </a:r>
            <a:r>
              <a:rPr lang="en-ZA" sz="2000" b="0" i="0" u="none" strike="noStrike" cap="none" dirty="0">
                <a:solidFill>
                  <a:srgbClr val="FFFFFF"/>
                </a:solidFill>
                <a:latin typeface="Calibri" charset="0"/>
                <a:ea typeface="Calibri" charset="0"/>
                <a:cs typeface="Calibri" charset="0"/>
                <a:sym typeface="Rokkitt"/>
              </a:rPr>
              <a:t>.</a:t>
            </a:r>
          </a:p>
          <a:p>
            <a:pPr marL="228600" marR="0" lvl="0" indent="-238125" algn="l" rtl="0">
              <a:lnSpc>
                <a:spcPct val="120000"/>
              </a:lnSpc>
              <a:spcBef>
                <a:spcPts val="1000"/>
              </a:spcBef>
              <a:buClr>
                <a:srgbClr val="FFFFFF"/>
              </a:buClr>
              <a:buSzPct val="100000"/>
              <a:buFont typeface="Arial"/>
              <a:buChar char="•"/>
            </a:pPr>
            <a:r>
              <a:rPr lang="en-ZA" sz="2000" b="0" i="0" u="none" strike="noStrike" cap="none" dirty="0">
                <a:solidFill>
                  <a:srgbClr val="FFFFFF"/>
                </a:solidFill>
                <a:latin typeface="Calibri" charset="0"/>
                <a:ea typeface="Calibri" charset="0"/>
                <a:cs typeface="Calibri" charset="0"/>
                <a:sym typeface="Rokkitt"/>
              </a:rPr>
              <a:t>An </a:t>
            </a:r>
            <a:r>
              <a:rPr lang="en-ZA" sz="2000" b="0" i="1" u="none" strike="noStrike" cap="none" dirty="0">
                <a:solidFill>
                  <a:srgbClr val="FFFFFF"/>
                </a:solidFill>
                <a:latin typeface="Calibri" charset="0"/>
                <a:ea typeface="Calibri" charset="0"/>
                <a:cs typeface="Calibri" charset="0"/>
                <a:sym typeface="Rokkitt"/>
              </a:rPr>
              <a:t>oracle</a:t>
            </a:r>
            <a:r>
              <a:rPr lang="en-ZA" sz="2000" b="0" i="0" u="none" strike="noStrike" cap="none" dirty="0">
                <a:solidFill>
                  <a:srgbClr val="FFFFFF"/>
                </a:solidFill>
                <a:latin typeface="Calibri" charset="0"/>
                <a:ea typeface="Calibri" charset="0"/>
                <a:cs typeface="Calibri" charset="0"/>
                <a:sym typeface="Rokkitt"/>
              </a:rPr>
              <a:t> is a heuristic principle or mechanism by which someone recognizes a problem.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913800" y="224852"/>
            <a:ext cx="10353600" cy="1119573"/>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lt1"/>
              </a:buClr>
              <a:buSzPct val="25000"/>
              <a:buFont typeface="Domine"/>
              <a:buNone/>
            </a:pPr>
            <a:r>
              <a:rPr lang="en-ZA" sz="3400" b="1" i="0" u="none" strike="noStrike" cap="none" dirty="0">
                <a:solidFill>
                  <a:srgbClr val="FFFFFF"/>
                </a:solidFill>
                <a:latin typeface="Calibri" charset="0"/>
                <a:ea typeface="Calibri" charset="0"/>
                <a:cs typeface="Calibri" charset="0"/>
                <a:sym typeface="Domine"/>
              </a:rPr>
              <a:t>THE HEURISTIC TEST STRATEGY MODEL</a:t>
            </a:r>
          </a:p>
        </p:txBody>
      </p:sp>
      <p:pic>
        <p:nvPicPr>
          <p:cNvPr id="110" name="Shape 110"/>
          <p:cNvPicPr preferRelativeResize="0"/>
          <p:nvPr/>
        </p:nvPicPr>
        <p:blipFill rotWithShape="1">
          <a:blip r:embed="rId3">
            <a:alphaModFix/>
          </a:blip>
          <a:srcRect/>
          <a:stretch/>
        </p:blipFill>
        <p:spPr>
          <a:xfrm>
            <a:off x="2713225" y="1482075"/>
            <a:ext cx="6595800" cy="4945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913800" y="310351"/>
            <a:ext cx="10353600" cy="574070"/>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lt1"/>
              </a:buClr>
              <a:buSzPct val="25000"/>
              <a:buFont typeface="Domine"/>
              <a:buNone/>
            </a:pPr>
            <a:r>
              <a:rPr lang="en-ZA" sz="3400" b="1" i="0" u="none" strike="noStrike" cap="none" dirty="0">
                <a:solidFill>
                  <a:srgbClr val="FFFFFF"/>
                </a:solidFill>
                <a:latin typeface="Calibri" charset="0"/>
                <a:ea typeface="Calibri" charset="0"/>
                <a:cs typeface="Calibri" charset="0"/>
                <a:sym typeface="Domine"/>
              </a:rPr>
              <a:t>SOME MNEMONICS</a:t>
            </a:r>
          </a:p>
        </p:txBody>
      </p:sp>
      <p:sp>
        <p:nvSpPr>
          <p:cNvPr id="116" name="Shape 116"/>
          <p:cNvSpPr txBox="1">
            <a:spLocks noGrp="1"/>
          </p:cNvSpPr>
          <p:nvPr>
            <p:ph type="body" idx="1"/>
          </p:nvPr>
        </p:nvSpPr>
        <p:spPr>
          <a:xfrm>
            <a:off x="434715" y="1064302"/>
            <a:ext cx="11377535" cy="5336498"/>
          </a:xfrm>
          <a:prstGeom prst="rect">
            <a:avLst/>
          </a:prstGeom>
          <a:noFill/>
          <a:ln>
            <a:noFill/>
          </a:ln>
        </p:spPr>
        <p:txBody>
          <a:bodyPr lIns="91425" tIns="45700" rIns="91425" bIns="45700" anchor="t" anchorCtr="0">
            <a:noAutofit/>
          </a:bodyPr>
          <a:lstStyle/>
          <a:p>
            <a:pPr marL="288925" indent="-285750">
              <a:lnSpc>
                <a:spcPct val="100000"/>
              </a:lnSpc>
              <a:spcBef>
                <a:spcPts val="0"/>
              </a:spcBef>
              <a:buClr>
                <a:srgbClr val="FFFFFF"/>
              </a:buClr>
            </a:pPr>
            <a:r>
              <a:rPr lang="en-ZA" sz="1800" b="1" i="0" u="none" strike="noStrike" cap="none" dirty="0">
                <a:solidFill>
                  <a:srgbClr val="FFFFFF"/>
                </a:solidFill>
                <a:latin typeface="Calibri" charset="0"/>
                <a:ea typeface="Calibri" charset="0"/>
                <a:cs typeface="Calibri" charset="0"/>
                <a:sym typeface="Rokkitt"/>
              </a:rPr>
              <a:t>SFDIPOT</a:t>
            </a:r>
            <a:r>
              <a:rPr lang="en-ZA" sz="1800" i="0" u="none" strike="noStrike" cap="none" dirty="0">
                <a:solidFill>
                  <a:srgbClr val="FFFFFF"/>
                </a:solidFill>
                <a:latin typeface="Calibri" charset="0"/>
                <a:ea typeface="Calibri" charset="0"/>
                <a:cs typeface="Calibri" charset="0"/>
                <a:sym typeface="Rokkitt"/>
              </a:rPr>
              <a:t> - Product elements - Structure, Function, Data, Integrations, Platform, Operations, </a:t>
            </a:r>
            <a:r>
              <a:rPr lang="en-ZA" sz="1800" i="0" u="none" strike="noStrike" cap="none" dirty="0" smtClean="0">
                <a:solidFill>
                  <a:srgbClr val="FFFFFF"/>
                </a:solidFill>
                <a:latin typeface="Calibri" charset="0"/>
                <a:ea typeface="Calibri" charset="0"/>
                <a:cs typeface="Calibri" charset="0"/>
                <a:sym typeface="Rokkitt"/>
              </a:rPr>
              <a:t>Time</a:t>
            </a:r>
            <a:endParaRPr lang="en-ZA" sz="1800" dirty="0">
              <a:solidFill>
                <a:srgbClr val="FFFFFF"/>
              </a:solidFill>
              <a:latin typeface="Calibri" charset="0"/>
              <a:ea typeface="Calibri" charset="0"/>
              <a:cs typeface="Calibri" charset="0"/>
              <a:sym typeface="Rokkitt"/>
            </a:endParaRPr>
          </a:p>
          <a:p>
            <a:pPr marL="288925" indent="-285750">
              <a:lnSpc>
                <a:spcPct val="100000"/>
              </a:lnSpc>
              <a:spcBef>
                <a:spcPts val="0"/>
              </a:spcBef>
              <a:buClr>
                <a:srgbClr val="FFFFFF"/>
              </a:buClr>
            </a:pPr>
            <a:r>
              <a:rPr lang="en-ZA" sz="1800" b="1" i="0" u="none" strike="noStrike" cap="none" dirty="0" smtClean="0">
                <a:solidFill>
                  <a:srgbClr val="FFFFFF"/>
                </a:solidFill>
                <a:latin typeface="Calibri" charset="0"/>
                <a:ea typeface="Calibri" charset="0"/>
                <a:cs typeface="Calibri" charset="0"/>
                <a:sym typeface="Rokkitt"/>
              </a:rPr>
              <a:t>CRUSSPIC STMPL </a:t>
            </a:r>
            <a:r>
              <a:rPr lang="en-ZA" sz="1800" i="0" u="none" strike="noStrike" cap="none" dirty="0" smtClean="0">
                <a:solidFill>
                  <a:srgbClr val="FFFFFF"/>
                </a:solidFill>
                <a:latin typeface="Calibri" charset="0"/>
                <a:ea typeface="Calibri" charset="0"/>
                <a:cs typeface="Calibri" charset="0"/>
                <a:sym typeface="Rokkitt"/>
              </a:rPr>
              <a:t>– Quality criteria</a:t>
            </a:r>
            <a:endParaRPr lang="en-ZA" sz="1800" dirty="0">
              <a:solidFill>
                <a:srgbClr val="FFFFFF"/>
              </a:solidFill>
              <a:latin typeface="Calibri" charset="0"/>
              <a:ea typeface="Calibri" charset="0"/>
              <a:cs typeface="Calibri" charset="0"/>
              <a:sym typeface="Rokkitt"/>
            </a:endParaRPr>
          </a:p>
          <a:p>
            <a:pPr marL="746125" lvl="1" indent="-285750">
              <a:lnSpc>
                <a:spcPct val="100000"/>
              </a:lnSpc>
              <a:spcBef>
                <a:spcPts val="0"/>
              </a:spcBef>
              <a:buClr>
                <a:srgbClr val="FFFFFF"/>
              </a:buClr>
            </a:pPr>
            <a:r>
              <a:rPr lang="en-ZA" sz="1800" i="0" u="none" strike="noStrike" cap="none" dirty="0" smtClean="0">
                <a:solidFill>
                  <a:srgbClr val="FFFFFF"/>
                </a:solidFill>
                <a:latin typeface="Calibri" charset="0"/>
                <a:ea typeface="Calibri" charset="0"/>
                <a:cs typeface="Calibri" charset="0"/>
                <a:sym typeface="Rokkitt"/>
              </a:rPr>
              <a:t>Operational </a:t>
            </a:r>
            <a:r>
              <a:rPr lang="en-ZA" sz="1800" i="0" u="none" strike="noStrike" cap="none" dirty="0">
                <a:solidFill>
                  <a:srgbClr val="FFFFFF"/>
                </a:solidFill>
                <a:latin typeface="Calibri" charset="0"/>
                <a:ea typeface="Calibri" charset="0"/>
                <a:cs typeface="Calibri" charset="0"/>
                <a:sym typeface="Rokkitt"/>
              </a:rPr>
              <a:t>Criteria - CRUSSPIC</a:t>
            </a:r>
            <a:br>
              <a:rPr lang="en-ZA" sz="1800" i="0" u="none" strike="noStrike" cap="none" dirty="0">
                <a:solidFill>
                  <a:srgbClr val="FFFFFF"/>
                </a:solidFill>
                <a:latin typeface="Calibri" charset="0"/>
                <a:ea typeface="Calibri" charset="0"/>
                <a:cs typeface="Calibri" charset="0"/>
                <a:sym typeface="Rokkitt"/>
              </a:rPr>
            </a:br>
            <a:r>
              <a:rPr lang="en-ZA" sz="1800" i="0" u="none" strike="noStrike" cap="none" dirty="0">
                <a:solidFill>
                  <a:srgbClr val="FFFFFF"/>
                </a:solidFill>
                <a:latin typeface="Calibri" charset="0"/>
                <a:ea typeface="Calibri" charset="0"/>
                <a:cs typeface="Calibri" charset="0"/>
                <a:sym typeface="Rokkitt"/>
              </a:rPr>
              <a:t>Capability, Reliability, Usability, Security, Scalability, Performance, </a:t>
            </a:r>
            <a:r>
              <a:rPr lang="en-ZA" sz="1800" i="0" u="none" strike="noStrike" cap="none" dirty="0" err="1">
                <a:solidFill>
                  <a:srgbClr val="FFFFFF"/>
                </a:solidFill>
                <a:latin typeface="Calibri" charset="0"/>
                <a:ea typeface="Calibri" charset="0"/>
                <a:cs typeface="Calibri" charset="0"/>
                <a:sym typeface="Rokkitt"/>
              </a:rPr>
              <a:t>Installability</a:t>
            </a:r>
            <a:r>
              <a:rPr lang="en-ZA" sz="1800" i="0" u="none" strike="noStrike" cap="none" dirty="0">
                <a:solidFill>
                  <a:srgbClr val="FFFFFF"/>
                </a:solidFill>
                <a:latin typeface="Calibri" charset="0"/>
                <a:ea typeface="Calibri" charset="0"/>
                <a:cs typeface="Calibri" charset="0"/>
                <a:sym typeface="Rokkitt"/>
              </a:rPr>
              <a:t>, </a:t>
            </a:r>
            <a:r>
              <a:rPr lang="en-ZA" sz="1800" i="0" u="none" strike="noStrike" cap="none" dirty="0" smtClean="0">
                <a:solidFill>
                  <a:srgbClr val="FFFFFF"/>
                </a:solidFill>
                <a:latin typeface="Calibri" charset="0"/>
                <a:ea typeface="Calibri" charset="0"/>
                <a:cs typeface="Calibri" charset="0"/>
                <a:sym typeface="Rokkitt"/>
              </a:rPr>
              <a:t>Compatibility</a:t>
            </a:r>
          </a:p>
          <a:p>
            <a:pPr marL="746125" lvl="1" indent="-285750">
              <a:lnSpc>
                <a:spcPct val="100000"/>
              </a:lnSpc>
              <a:spcBef>
                <a:spcPts val="0"/>
              </a:spcBef>
              <a:buClr>
                <a:srgbClr val="FFFFFF"/>
              </a:buClr>
            </a:pPr>
            <a:r>
              <a:rPr lang="en-ZA" sz="1800" i="0" u="none" strike="noStrike" cap="none" dirty="0" smtClean="0">
                <a:solidFill>
                  <a:srgbClr val="FFFFFF"/>
                </a:solidFill>
                <a:latin typeface="Calibri" charset="0"/>
                <a:ea typeface="Calibri" charset="0"/>
                <a:cs typeface="Calibri" charset="0"/>
                <a:sym typeface="Rokkitt"/>
              </a:rPr>
              <a:t>Development </a:t>
            </a:r>
            <a:r>
              <a:rPr lang="en-ZA" sz="1800" i="0" u="none" strike="noStrike" cap="none" dirty="0">
                <a:solidFill>
                  <a:srgbClr val="FFFFFF"/>
                </a:solidFill>
                <a:latin typeface="Calibri" charset="0"/>
                <a:ea typeface="Calibri" charset="0"/>
                <a:cs typeface="Calibri" charset="0"/>
                <a:sym typeface="Rokkitt"/>
              </a:rPr>
              <a:t>Criteria - STMPL</a:t>
            </a:r>
            <a:br>
              <a:rPr lang="en-ZA" sz="1800" i="0" u="none" strike="noStrike" cap="none" dirty="0">
                <a:solidFill>
                  <a:srgbClr val="FFFFFF"/>
                </a:solidFill>
                <a:latin typeface="Calibri" charset="0"/>
                <a:ea typeface="Calibri" charset="0"/>
                <a:cs typeface="Calibri" charset="0"/>
                <a:sym typeface="Rokkitt"/>
              </a:rPr>
            </a:br>
            <a:r>
              <a:rPr lang="en-ZA" sz="1800" i="0" u="none" strike="noStrike" cap="none" dirty="0">
                <a:solidFill>
                  <a:srgbClr val="FFFFFF"/>
                </a:solidFill>
                <a:latin typeface="Calibri" charset="0"/>
                <a:ea typeface="Calibri" charset="0"/>
                <a:cs typeface="Calibri" charset="0"/>
                <a:sym typeface="Rokkitt"/>
              </a:rPr>
              <a:t>Supportability, Testability, Maintainability, Portability, </a:t>
            </a:r>
            <a:r>
              <a:rPr lang="en-ZA" sz="1800" i="0" u="none" strike="noStrike" cap="none" dirty="0" smtClean="0">
                <a:solidFill>
                  <a:srgbClr val="FFFFFF"/>
                </a:solidFill>
                <a:latin typeface="Calibri" charset="0"/>
                <a:ea typeface="Calibri" charset="0"/>
                <a:cs typeface="Calibri" charset="0"/>
                <a:sym typeface="Rokkitt"/>
              </a:rPr>
              <a:t>Localizability</a:t>
            </a:r>
          </a:p>
          <a:p>
            <a:pPr marL="288925" indent="-285750">
              <a:lnSpc>
                <a:spcPct val="100000"/>
              </a:lnSpc>
              <a:spcBef>
                <a:spcPts val="0"/>
              </a:spcBef>
              <a:buClr>
                <a:srgbClr val="FFFFFF"/>
              </a:buClr>
            </a:pPr>
            <a:r>
              <a:rPr lang="en-ZA" sz="1800" b="1" i="0" u="none" strike="noStrike" cap="none" dirty="0" smtClean="0">
                <a:solidFill>
                  <a:srgbClr val="FFFFFF"/>
                </a:solidFill>
                <a:latin typeface="Calibri" charset="0"/>
                <a:ea typeface="Calibri" charset="0"/>
                <a:cs typeface="Calibri" charset="0"/>
                <a:sym typeface="Rokkitt"/>
              </a:rPr>
              <a:t>CIDTESTD</a:t>
            </a:r>
            <a:r>
              <a:rPr lang="en-ZA" sz="1800" i="0" u="none" strike="noStrike" cap="none" dirty="0" smtClean="0">
                <a:solidFill>
                  <a:srgbClr val="FFFFFF"/>
                </a:solidFill>
                <a:latin typeface="Calibri" charset="0"/>
                <a:ea typeface="Calibri" charset="0"/>
                <a:cs typeface="Calibri" charset="0"/>
                <a:sym typeface="Rokkitt"/>
              </a:rPr>
              <a:t> </a:t>
            </a:r>
            <a:r>
              <a:rPr lang="en-ZA" sz="1800" i="0" u="none" strike="noStrike" cap="none" dirty="0">
                <a:solidFill>
                  <a:srgbClr val="FFFFFF"/>
                </a:solidFill>
                <a:latin typeface="Calibri" charset="0"/>
                <a:ea typeface="Calibri" charset="0"/>
                <a:cs typeface="Calibri" charset="0"/>
                <a:sym typeface="Rokkitt"/>
              </a:rPr>
              <a:t>(Kid Tested) Project environment - Customers, Information, Developer elations, Team, Equipment &amp; Tools, Schedule, Test Items, </a:t>
            </a:r>
            <a:r>
              <a:rPr lang="en-ZA" sz="1800" i="0" u="none" strike="noStrike" cap="none" dirty="0" smtClean="0">
                <a:solidFill>
                  <a:srgbClr val="FFFFFF"/>
                </a:solidFill>
                <a:latin typeface="Calibri" charset="0"/>
                <a:ea typeface="Calibri" charset="0"/>
                <a:cs typeface="Calibri" charset="0"/>
                <a:sym typeface="Rokkitt"/>
              </a:rPr>
              <a:t>Deliverables</a:t>
            </a:r>
          </a:p>
          <a:p>
            <a:pPr marL="288925" indent="-285750">
              <a:lnSpc>
                <a:spcPct val="100000"/>
              </a:lnSpc>
              <a:spcBef>
                <a:spcPts val="0"/>
              </a:spcBef>
              <a:buClr>
                <a:srgbClr val="FFFFFF"/>
              </a:buClr>
            </a:pPr>
            <a:r>
              <a:rPr lang="en-ZA" sz="1800" b="1" i="0" u="none" strike="noStrike" cap="none" dirty="0" smtClean="0">
                <a:solidFill>
                  <a:srgbClr val="FFFFFF"/>
                </a:solidFill>
                <a:latin typeface="Calibri" charset="0"/>
                <a:ea typeface="Calibri" charset="0"/>
                <a:cs typeface="Calibri" charset="0"/>
                <a:sym typeface="Rokkitt"/>
              </a:rPr>
              <a:t>DUFFSSCRA</a:t>
            </a:r>
            <a:r>
              <a:rPr lang="en-ZA" sz="1800" i="0" u="none" strike="noStrike" cap="none" dirty="0" smtClean="0">
                <a:solidFill>
                  <a:srgbClr val="FFFFFF"/>
                </a:solidFill>
                <a:latin typeface="Calibri" charset="0"/>
                <a:ea typeface="Calibri" charset="0"/>
                <a:cs typeface="Calibri" charset="0"/>
                <a:sym typeface="Rokkitt"/>
              </a:rPr>
              <a:t> </a:t>
            </a:r>
            <a:r>
              <a:rPr lang="en-ZA" sz="1800" i="0" u="none" strike="noStrike" cap="none" dirty="0">
                <a:solidFill>
                  <a:srgbClr val="FFFFFF"/>
                </a:solidFill>
                <a:latin typeface="Calibri" charset="0"/>
                <a:ea typeface="Calibri" charset="0"/>
                <a:cs typeface="Calibri" charset="0"/>
                <a:sym typeface="Rokkitt"/>
              </a:rPr>
              <a:t>(</a:t>
            </a:r>
            <a:r>
              <a:rPr lang="en-ZA" sz="1800" b="1" i="0" u="none" strike="noStrike" cap="none" dirty="0">
                <a:solidFill>
                  <a:srgbClr val="FFFFFF"/>
                </a:solidFill>
                <a:latin typeface="Calibri" charset="0"/>
                <a:ea typeface="Calibri" charset="0"/>
                <a:cs typeface="Calibri" charset="0"/>
                <a:sym typeface="Rokkitt"/>
              </a:rPr>
              <a:t>FDSFSCURA</a:t>
            </a:r>
            <a:r>
              <a:rPr lang="en-ZA" sz="1800" i="0" u="none" strike="noStrike" cap="none" dirty="0">
                <a:solidFill>
                  <a:srgbClr val="FFFFFF"/>
                </a:solidFill>
                <a:latin typeface="Calibri" charset="0"/>
                <a:ea typeface="Calibri" charset="0"/>
                <a:cs typeface="Calibri" charset="0"/>
                <a:sym typeface="Rokkitt"/>
              </a:rPr>
              <a:t>) – Test techniques - Domain, User, Function, Flow, Stress, Scenario, Claims, Risk, </a:t>
            </a:r>
            <a:r>
              <a:rPr lang="en-ZA" sz="1800" i="0" u="none" strike="noStrike" cap="none" dirty="0" smtClean="0">
                <a:solidFill>
                  <a:srgbClr val="FFFFFF"/>
                </a:solidFill>
                <a:latin typeface="Calibri" charset="0"/>
                <a:ea typeface="Calibri" charset="0"/>
                <a:cs typeface="Calibri" charset="0"/>
                <a:sym typeface="Rokkitt"/>
              </a:rPr>
              <a:t>Automatic</a:t>
            </a:r>
          </a:p>
          <a:p>
            <a:pPr marL="288925" indent="-285750">
              <a:lnSpc>
                <a:spcPct val="100000"/>
              </a:lnSpc>
              <a:spcBef>
                <a:spcPts val="0"/>
              </a:spcBef>
              <a:buClr>
                <a:srgbClr val="FFFFFF"/>
              </a:buClr>
            </a:pPr>
            <a:r>
              <a:rPr lang="en-ZA" sz="1800" b="1" i="0" u="none" strike="noStrike" cap="none" dirty="0" smtClean="0">
                <a:solidFill>
                  <a:srgbClr val="FFFFFF"/>
                </a:solidFill>
                <a:latin typeface="Calibri" charset="0"/>
                <a:ea typeface="Calibri" charset="0"/>
                <a:cs typeface="Calibri" charset="0"/>
                <a:sym typeface="Rokkitt"/>
              </a:rPr>
              <a:t>HICCUPPSF</a:t>
            </a:r>
            <a:r>
              <a:rPr lang="en-ZA" sz="1800" i="0" u="none" strike="noStrike" cap="none" dirty="0" smtClean="0">
                <a:solidFill>
                  <a:srgbClr val="FFFFFF"/>
                </a:solidFill>
                <a:latin typeface="Calibri" charset="0"/>
                <a:ea typeface="Calibri" charset="0"/>
                <a:cs typeface="Calibri" charset="0"/>
                <a:sym typeface="Rokkitt"/>
              </a:rPr>
              <a:t> </a:t>
            </a:r>
            <a:r>
              <a:rPr lang="en-ZA" sz="1800" i="0" u="none" strike="noStrike" cap="none" dirty="0">
                <a:solidFill>
                  <a:srgbClr val="FFFFFF"/>
                </a:solidFill>
                <a:latin typeface="Calibri" charset="0"/>
                <a:ea typeface="Calibri" charset="0"/>
                <a:cs typeface="Calibri" charset="0"/>
                <a:sym typeface="Rokkitt"/>
              </a:rPr>
              <a:t>– Oracles - History, Image, Comparable Product, Claims, </a:t>
            </a:r>
            <a:r>
              <a:rPr lang="en-ZA" sz="1800" i="0" u="none" strike="noStrike" cap="none" dirty="0" smtClean="0">
                <a:solidFill>
                  <a:srgbClr val="FFFFFF"/>
                </a:solidFill>
                <a:latin typeface="Calibri" charset="0"/>
                <a:ea typeface="Calibri" charset="0"/>
                <a:cs typeface="Calibri" charset="0"/>
                <a:sym typeface="Rokkitt"/>
              </a:rPr>
              <a:t>User Expectations, Product, Purpose, Standards </a:t>
            </a:r>
            <a:r>
              <a:rPr lang="en-ZA" sz="1800" i="0" u="none" strike="noStrike" cap="none" dirty="0">
                <a:solidFill>
                  <a:srgbClr val="FFFFFF"/>
                </a:solidFill>
                <a:latin typeface="Calibri" charset="0"/>
                <a:ea typeface="Calibri" charset="0"/>
                <a:cs typeface="Calibri" charset="0"/>
                <a:sym typeface="Rokkitt"/>
              </a:rPr>
              <a:t>and Statutes, Familiar </a:t>
            </a:r>
            <a:r>
              <a:rPr lang="en-ZA" sz="1800" i="0" u="none" strike="noStrike" cap="none" dirty="0" smtClean="0">
                <a:solidFill>
                  <a:srgbClr val="FFFFFF"/>
                </a:solidFill>
                <a:latin typeface="Calibri" charset="0"/>
                <a:ea typeface="Calibri" charset="0"/>
                <a:cs typeface="Calibri" charset="0"/>
                <a:sym typeface="Rokkitt"/>
              </a:rPr>
              <a:t>Problems </a:t>
            </a:r>
          </a:p>
          <a:p>
            <a:pPr marL="288925" indent="-285750">
              <a:lnSpc>
                <a:spcPct val="100000"/>
              </a:lnSpc>
              <a:buClr>
                <a:srgbClr val="FFFFFF"/>
              </a:buClr>
            </a:pPr>
            <a:endParaRPr lang="en-ZA" sz="1800" i="0" u="none" strike="noStrike" cap="none" dirty="0">
              <a:solidFill>
                <a:srgbClr val="FFFFFF"/>
              </a:solidFill>
              <a:latin typeface="Calibri" charset="0"/>
              <a:ea typeface="Calibri" charset="0"/>
              <a:cs typeface="Calibri" charset="0"/>
              <a:sym typeface="Rokkitt"/>
            </a:endParaRPr>
          </a:p>
        </p:txBody>
      </p:sp>
    </p:spTree>
  </p:cSld>
  <p:clrMapOvr>
    <a:masterClrMapping/>
  </p:clrMapOvr>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162</Words>
  <Application>Microsoft Macintosh PowerPoint</Application>
  <PresentationFormat>Widescreen</PresentationFormat>
  <Paragraphs>34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Domine</vt:lpstr>
      <vt:lpstr>Arial</vt:lpstr>
      <vt:lpstr>Rokkitt</vt:lpstr>
      <vt:lpstr>simple-dark-2</vt:lpstr>
      <vt:lpstr>PowerPoint Presentation</vt:lpstr>
      <vt:lpstr>Beer Testing - An Exploratory Approach</vt:lpstr>
      <vt:lpstr>PowerPoint Presentation</vt:lpstr>
      <vt:lpstr>Exercise </vt:lpstr>
      <vt:lpstr>What is Quality?</vt:lpstr>
      <vt:lpstr>WHAT IS TESTING?</vt:lpstr>
      <vt:lpstr>ORACLES AND HEURISTICS</vt:lpstr>
      <vt:lpstr>THE HEURISTIC TEST STRATEGY MODEL</vt:lpstr>
      <vt:lpstr>SOME MNEMONICS</vt:lpstr>
      <vt:lpstr>REFERENCES</vt:lpstr>
      <vt:lpstr>SHAMELESS PLUGS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5</cp:revision>
  <dcterms:modified xsi:type="dcterms:W3CDTF">2016-07-07T12:27:28Z</dcterms:modified>
</cp:coreProperties>
</file>