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322" r:id="rId2"/>
    <p:sldId id="340" r:id="rId3"/>
    <p:sldId id="367" r:id="rId4"/>
    <p:sldId id="341" r:id="rId5"/>
    <p:sldId id="436" r:id="rId6"/>
    <p:sldId id="366" r:id="rId7"/>
    <p:sldId id="378" r:id="rId8"/>
    <p:sldId id="388" r:id="rId9"/>
    <p:sldId id="383" r:id="rId10"/>
    <p:sldId id="389" r:id="rId11"/>
    <p:sldId id="439" r:id="rId12"/>
    <p:sldId id="440" r:id="rId13"/>
    <p:sldId id="441" r:id="rId14"/>
    <p:sldId id="500" r:id="rId15"/>
    <p:sldId id="486" r:id="rId16"/>
    <p:sldId id="520" r:id="rId17"/>
    <p:sldId id="521" r:id="rId18"/>
    <p:sldId id="522" r:id="rId19"/>
    <p:sldId id="501" r:id="rId20"/>
    <p:sldId id="502" r:id="rId21"/>
    <p:sldId id="503" r:id="rId22"/>
    <p:sldId id="513" r:id="rId23"/>
    <p:sldId id="516" r:id="rId24"/>
    <p:sldId id="519" r:id="rId25"/>
    <p:sldId id="517" r:id="rId26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0000FF"/>
    <a:srgbClr val="00FF00"/>
    <a:srgbClr val="FFFF00"/>
    <a:srgbClr val="7DCDFF"/>
    <a:srgbClr val="00CEFF"/>
    <a:srgbClr val="61F6FF"/>
    <a:srgbClr val="0004B1"/>
    <a:srgbClr val="996633"/>
    <a:srgbClr val="B20010"/>
    <a:srgbClr val="FF5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8"/>
    <p:restoredTop sz="91709" autoAdjust="0"/>
  </p:normalViewPr>
  <p:slideViewPr>
    <p:cSldViewPr>
      <p:cViewPr varScale="1">
        <p:scale>
          <a:sx n="101" d="100"/>
          <a:sy n="101" d="100"/>
        </p:scale>
        <p:origin x="22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100" y="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660" y="4451985"/>
            <a:ext cx="5669280" cy="42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343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100" y="8902343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60FD7931-E9E0-EE45-965C-CCA2D1AB7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5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D7931-E9E0-EE45-965C-CCA2D1AB7FA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6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97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239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638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21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07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D7931-E9E0-EE45-965C-CCA2D1AB7FA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4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024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297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24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61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813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8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28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160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415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949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3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29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4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58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82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83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19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71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ndy" pitchFamily="66" charset="0"/>
              </a:defRPr>
            </a:lvl1pPr>
          </a:lstStyle>
          <a:p>
            <a:pPr>
              <a:defRPr/>
            </a:pPr>
            <a:fld id="{CE002DD3-44B3-E043-8073-7071B1A1F5AF}" type="datetime1">
              <a:rPr lang="en-US"/>
              <a:pPr>
                <a:defRPr/>
              </a:pPr>
              <a:t>8/23/2024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copyright 2006 </a:t>
            </a:r>
            <a:r>
              <a:rPr lang="en-US" dirty="0" err="1"/>
              <a:t>www.brainybetty.com</a:t>
            </a:r>
            <a:r>
              <a:rPr lang="en-US" dirty="0"/>
              <a:t>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94EEBF1-D492-5D4E-B4C7-FFDB52E73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E985-090B-6C48-8DB4-76C82638A6F4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83AFB-4E21-AB42-935B-59C69F13A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989CF-C801-A649-B516-0134DA3FC0F9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1015-0774-B14D-BAF7-16876F89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CC65A-4FA3-8646-8274-F3C12B40CDAF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15CD-E145-9444-9AFA-3DD181D03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CA9D5-6AA8-F44A-B222-32C1BF02F703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C3FE-FE20-B741-B68E-F2CA2E2AC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DA3F-1471-6C49-8EA1-2A24BF4E1132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A4420-44DD-8C4C-BEA4-D8518BDC7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27A7-A251-DA48-AB66-517640038D30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A869-0F35-D542-B1E9-3EB87304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3365-16F4-3A46-90A4-D556C2147511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2E2BC-4F89-5F45-86B4-40B9E0898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5A59E-BF85-7B46-9429-DAEAAD4BB9BF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88C2-1F8F-FF4A-8843-96263C639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DBA84-3CB6-504F-9945-4273AF47D40B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ED148-429D-7547-AA96-50C2639E4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4A27-93DC-564D-BB94-86366443385C}" type="datetime1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629400"/>
            <a:ext cx="5105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2006 www.brainybetty.com ALL RIGHTS RESERVED.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A9AF-3137-0843-9A8A-7CD27B414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eeley.tcu.ed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 descr="dividerthingy1"/>
          <p:cNvPicPr>
            <a:picLocks noChangeAspect="1" noChangeArrowheads="1"/>
          </p:cNvPicPr>
          <p:nvPr userDrawn="1"/>
        </p:nvPicPr>
        <p:blipFill>
          <a:blip r:embed="rId14" cstate="print"/>
          <a:srcRect b="52603"/>
          <a:stretch>
            <a:fillRect/>
          </a:stretch>
        </p:blipFill>
        <p:spPr bwMode="auto">
          <a:xfrm>
            <a:off x="533400" y="1"/>
            <a:ext cx="8610600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dividerthingy1"/>
          <p:cNvPicPr>
            <a:picLocks noChangeAspect="1" noChangeArrowheads="1"/>
          </p:cNvPicPr>
          <p:nvPr userDrawn="1"/>
        </p:nvPicPr>
        <p:blipFill>
          <a:blip r:embed="rId15" cstate="print"/>
          <a:srcRect t="52603"/>
          <a:stretch>
            <a:fillRect/>
          </a:stretch>
        </p:blipFill>
        <p:spPr bwMode="auto">
          <a:xfrm>
            <a:off x="533400" y="6400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neeley_logo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562600" y="6400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6"/>
          <p:cNvSpPr txBox="1">
            <a:spLocks noGrp="1"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B5A981-F0B8-4220-9306-B32AF17E7C2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 spd="med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11" Type="http://schemas.openxmlformats.org/officeDocument/2006/relationships/image" Target="../media/image21.JPG"/><Relationship Id="rId5" Type="http://schemas.openxmlformats.org/officeDocument/2006/relationships/image" Target="../media/image15.jpeg"/><Relationship Id="rId10" Type="http://schemas.openxmlformats.org/officeDocument/2006/relationships/image" Target="../media/image20.JPG"/><Relationship Id="rId4" Type="http://schemas.openxmlformats.org/officeDocument/2006/relationships/image" Target="../media/image14.jpeg"/><Relationship Id="rId9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videos/search?q=IBM+Watson+data+mining+commercial&amp;&amp;view=detail&amp;mid=DB41B1AEA4856FD34F3CDB41B1AEA4856FD34F3C&amp;&amp;FORM=VRDGAR" TargetMode="External"/><Relationship Id="rId3" Type="http://schemas.openxmlformats.org/officeDocument/2006/relationships/hyperlink" Target="https://youtu.be/x81hb8nT4yQ" TargetMode="External"/><Relationship Id="rId7" Type="http://schemas.openxmlformats.org/officeDocument/2006/relationships/hyperlink" Target="https://youtu.be/uFwcyJRaAA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G"/><Relationship Id="rId11" Type="http://schemas.openxmlformats.org/officeDocument/2006/relationships/image" Target="../media/image27.png"/><Relationship Id="rId5" Type="http://schemas.openxmlformats.org/officeDocument/2006/relationships/hyperlink" Target="https://youtu.be/FTQkTN9W6kg" TargetMode="External"/><Relationship Id="rId10" Type="http://schemas.openxmlformats.org/officeDocument/2006/relationships/hyperlink" Target="http://www.ispot.tv/ad/7HpN/ibm-and-twitter-how-data-can-build-a-smarter-business" TargetMode="External"/><Relationship Id="rId4" Type="http://schemas.openxmlformats.org/officeDocument/2006/relationships/hyperlink" Target="https://youtu.be/A3JQCsM2qfA" TargetMode="External"/><Relationship Id="rId9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667000" y="457200"/>
            <a:ext cx="63277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9pPr>
          </a:lstStyle>
          <a:p>
            <a:r>
              <a:rPr lang="en-US" sz="3600" b="1" dirty="0">
                <a:solidFill>
                  <a:srgbClr val="7030A0"/>
                </a:solidFill>
                <a:ea typeface="+mj-ea"/>
                <a:cs typeface="+mj-cs"/>
              </a:rPr>
              <a:t>Data Queries &amp; Data Mining</a:t>
            </a:r>
          </a:p>
        </p:txBody>
      </p:sp>
      <p:pic>
        <p:nvPicPr>
          <p:cNvPr id="6" name="Picture 5" descr="neeley_logo_hex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90050"/>
            <a:ext cx="4724400" cy="71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5232850"/>
            <a:ext cx="22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Business Analytics</a:t>
            </a:r>
            <a:endParaRPr lang="en-US" sz="1800" b="1" dirty="0">
              <a:latin typeface="Arial"/>
              <a:cs typeface="Arial"/>
            </a:endParaRPr>
          </a:p>
        </p:txBody>
      </p:sp>
      <p:pic>
        <p:nvPicPr>
          <p:cNvPr id="8" name="Picture 7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613850"/>
            <a:ext cx="1013302" cy="749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81800" y="59885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en-US" b="1" dirty="0">
                <a:solidFill>
                  <a:srgbClr val="310081"/>
                </a:solidFill>
                <a:latin typeface="Arial"/>
              </a:rPr>
              <a:t>MBA</a:t>
            </a:r>
          </a:p>
        </p:txBody>
      </p:sp>
      <p:pic>
        <p:nvPicPr>
          <p:cNvPr id="4" name="Picture 3" descr="A picture containing cup, indoor, coffee, table&#10;&#10;Description automatically generated">
            <a:extLst>
              <a:ext uri="{FF2B5EF4-FFF2-40B4-BE49-F238E27FC236}">
                <a16:creationId xmlns:a16="http://schemas.microsoft.com/office/drawing/2014/main" id="{F6D73A1E-1908-4239-8262-A2B6B3658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1981200"/>
            <a:ext cx="3962400" cy="2641600"/>
          </a:xfrm>
          <a:prstGeom prst="rect">
            <a:avLst/>
          </a:prstGeom>
        </p:spPr>
      </p:pic>
      <p:pic>
        <p:nvPicPr>
          <p:cNvPr id="5" name="Picture 4" descr="ERP_2.jpg">
            <a:extLst>
              <a:ext uri="{FF2B5EF4-FFF2-40B4-BE49-F238E27FC236}">
                <a16:creationId xmlns:a16="http://schemas.microsoft.com/office/drawing/2014/main" id="{11401B3C-77AB-46C2-91D6-E38D15C4A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2820529" cy="1981200"/>
          </a:xfrm>
          <a:prstGeom prst="rect">
            <a:avLst/>
          </a:prstGeom>
        </p:spPr>
      </p:pic>
      <p:pic>
        <p:nvPicPr>
          <p:cNvPr id="16" name="Picture 15" descr="crm_icon.png">
            <a:extLst>
              <a:ext uri="{FF2B5EF4-FFF2-40B4-BE49-F238E27FC236}">
                <a16:creationId xmlns:a16="http://schemas.microsoft.com/office/drawing/2014/main" id="{D96692C4-742D-4DD9-8655-F07ADEDBC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45080"/>
            <a:ext cx="762000" cy="685800"/>
          </a:xfrm>
          <a:prstGeom prst="rect">
            <a:avLst/>
          </a:prstGeom>
        </p:spPr>
      </p:pic>
      <p:pic>
        <p:nvPicPr>
          <p:cNvPr id="18" name="Picture 17" descr="Unknown.jpeg">
            <a:extLst>
              <a:ext uri="{FF2B5EF4-FFF2-40B4-BE49-F238E27FC236}">
                <a16:creationId xmlns:a16="http://schemas.microsoft.com/office/drawing/2014/main" id="{86EA7518-7016-40CC-83A2-A8F46DD7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54" b="95906" l="340" r="979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5200"/>
            <a:ext cx="1035499" cy="60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Primary Key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2192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 Key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 uniquely identifies a record in a table 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76600" y="3048000"/>
            <a:ext cx="18288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  <a:ea typeface="Calibri" charset="0"/>
              </a:rPr>
              <a:t>CLIENT</a:t>
            </a:r>
            <a:br>
              <a:rPr lang="en-US" sz="1600" dirty="0">
                <a:latin typeface="Arial" charset="0"/>
                <a:ea typeface="Calibri" charset="0"/>
              </a:rPr>
            </a:b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>
                <a:latin typeface="Arial" charset="0"/>
                <a:ea typeface="Calibri" charset="0"/>
              </a:rPr>
              <a:t>*ClientID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 err="1">
                <a:latin typeface="Arial" charset="0"/>
                <a:ea typeface="Calibri" charset="0"/>
              </a:rPr>
              <a:t>ClientName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 err="1">
                <a:latin typeface="Arial" charset="0"/>
                <a:ea typeface="Calibri" charset="0"/>
              </a:rPr>
              <a:t>ClientServices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 err="1">
                <a:latin typeface="Arial" charset="0"/>
                <a:ea typeface="Calibri" charset="0"/>
              </a:rPr>
              <a:t>ClientCity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>
                <a:latin typeface="Arial" charset="0"/>
                <a:ea typeface="Calibri" charset="0"/>
              </a:rPr>
              <a:t>ClientState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>
                <a:latin typeface="Arial" charset="0"/>
                <a:ea typeface="Calibri" charset="0"/>
              </a:rPr>
              <a:t>ClientRevenue</a:t>
            </a:r>
            <a:endParaRPr lang="en-US" sz="1600" dirty="0">
              <a:latin typeface="Calibri" charset="0"/>
              <a:ea typeface="Calibri" charset="0"/>
            </a:endParaRPr>
          </a:p>
        </p:txBody>
      </p:sp>
      <p:pic>
        <p:nvPicPr>
          <p:cNvPr id="3" name="Picture 2" descr="Screen Shot 2015-08-07 at 10.33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26" y="1604545"/>
            <a:ext cx="990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899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Relating Tables</a:t>
            </a:r>
            <a:b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One-to-many 1:m relationship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362200"/>
            <a:ext cx="4127500" cy="170180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572500" cy="1590675"/>
          </a:xfrm>
        </p:spPr>
        <p:txBody>
          <a:bodyPr lIns="90488" tIns="44450" rIns="90488" bIns="44450"/>
          <a:lstStyle/>
          <a:p>
            <a:pPr eaLnBrk="1" hangingPunct="1"/>
            <a:r>
              <a:rPr lang="en-GB" sz="1600" dirty="0">
                <a:latin typeface="Arial" charset="0"/>
              </a:rPr>
              <a:t>Relational databases link several entities based on relationships that exist (based on modelling reality)</a:t>
            </a:r>
          </a:p>
          <a:p>
            <a:pPr eaLnBrk="1" hangingPunct="1"/>
            <a:r>
              <a:rPr lang="en-GB" sz="1600" dirty="0">
                <a:latin typeface="Arial" charset="0"/>
              </a:rPr>
              <a:t>1:m relationship example: An Employee can serve as the project manager for many Clients, but a Client is only managed by one Employee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D25397-E956-48E6-B98B-C055FF968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267200"/>
            <a:ext cx="3093493" cy="1295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CB37D5-7ADA-4DEF-819A-8B22AB350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267200"/>
            <a:ext cx="370476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6498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 Connecting Tables 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404812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Entity name = Table name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Entity attribute = Table columns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1:m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The two tables must be linked through a common column (key)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Primary Key in 1 side (Employee) is added as a Foreign key on the many side (Client)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Add a column to the Client table at the many end of a 1:m relationship (</a:t>
            </a:r>
            <a:r>
              <a:rPr lang="en-GB" sz="2000" dirty="0" err="1">
                <a:latin typeface="Arial" charset="0"/>
              </a:rPr>
              <a:t>EmpID</a:t>
            </a:r>
            <a:r>
              <a:rPr lang="en-GB" sz="2000" dirty="0">
                <a:latin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This key (</a:t>
            </a:r>
            <a:r>
              <a:rPr lang="en-GB" sz="2000" dirty="0" err="1">
                <a:latin typeface="Arial" charset="0"/>
              </a:rPr>
              <a:t>EmpID</a:t>
            </a:r>
            <a:r>
              <a:rPr lang="en-GB" sz="2000" dirty="0">
                <a:latin typeface="Arial" charset="0"/>
              </a:rPr>
              <a:t>) acts as a “bridge” between the two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Primary and Foreign keys should never be null (empty)</a:t>
            </a:r>
          </a:p>
        </p:txBody>
      </p:sp>
    </p:spTree>
    <p:extLst>
      <p:ext uri="{BB962C8B-B14F-4D97-AF65-F5344CB8AC3E}">
        <p14:creationId xmlns:p14="http://schemas.microsoft.com/office/powerpoint/2010/main" val="2119901619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 Employee and Client Tables, 1:m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8200"/>
            <a:ext cx="7010400" cy="55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88927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 Summary of SQL Syntax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90600"/>
            <a:ext cx="8790225" cy="5601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attribute(s) </a:t>
            </a:r>
            <a:r>
              <a:rPr lang="en-US" b="1" dirty="0"/>
              <a:t>FROM</a:t>
            </a:r>
            <a:r>
              <a:rPr lang="en-US" dirty="0"/>
              <a:t> table;</a:t>
            </a:r>
          </a:p>
          <a:p>
            <a:endParaRPr lang="en-US" dirty="0"/>
          </a:p>
          <a:p>
            <a:r>
              <a:rPr lang="en-US" b="1" dirty="0"/>
              <a:t>WHERE</a:t>
            </a:r>
            <a:r>
              <a:rPr lang="en-US" dirty="0"/>
              <a:t> to specify which records / cases desired from a table</a:t>
            </a:r>
          </a:p>
          <a:p>
            <a:r>
              <a:rPr lang="en-US" sz="1400" dirty="0"/>
              <a:t>SELECT </a:t>
            </a:r>
            <a:r>
              <a:rPr lang="en-US" sz="1400" dirty="0" err="1"/>
              <a:t>ClientName</a:t>
            </a:r>
            <a:r>
              <a:rPr lang="en-US" sz="1400" dirty="0"/>
              <a:t>, ClientRevenue from Client Where ClientRevenue &gt;= 270000;</a:t>
            </a:r>
          </a:p>
          <a:p>
            <a:r>
              <a:rPr lang="en-US" sz="1400" dirty="0"/>
              <a:t>SELECT </a:t>
            </a:r>
            <a:r>
              <a:rPr lang="en-US" sz="1400" dirty="0" err="1"/>
              <a:t>clientID</a:t>
            </a:r>
            <a:r>
              <a:rPr lang="en-US" sz="1400" dirty="0"/>
              <a:t>, </a:t>
            </a:r>
            <a:r>
              <a:rPr lang="en-US" sz="1400" dirty="0" err="1"/>
              <a:t>clientName</a:t>
            </a:r>
            <a:r>
              <a:rPr lang="en-US" sz="1400" dirty="0"/>
              <a:t>, </a:t>
            </a:r>
            <a:r>
              <a:rPr lang="en-US" sz="1400" dirty="0" err="1"/>
              <a:t>clientState</a:t>
            </a:r>
            <a:r>
              <a:rPr lang="en-US" sz="1400" dirty="0"/>
              <a:t> FROM Client where </a:t>
            </a:r>
            <a:r>
              <a:rPr lang="en-US" sz="1400" dirty="0" err="1"/>
              <a:t>clientState</a:t>
            </a:r>
            <a:r>
              <a:rPr lang="en-US" sz="1400" dirty="0"/>
              <a:t> = 'Texas' or ClientState = 'Arizona';</a:t>
            </a:r>
          </a:p>
          <a:p>
            <a:r>
              <a:rPr lang="en-US" sz="1400" dirty="0"/>
              <a:t>SELECT </a:t>
            </a:r>
            <a:r>
              <a:rPr lang="en-US" sz="1400" dirty="0" err="1"/>
              <a:t>clientID</a:t>
            </a:r>
            <a:r>
              <a:rPr lang="en-US" sz="1400" dirty="0"/>
              <a:t>, </a:t>
            </a:r>
            <a:r>
              <a:rPr lang="en-US" sz="1400" dirty="0" err="1"/>
              <a:t>clientName</a:t>
            </a:r>
            <a:r>
              <a:rPr lang="en-US" sz="1400" dirty="0"/>
              <a:t>, </a:t>
            </a:r>
            <a:r>
              <a:rPr lang="en-US" sz="1400" dirty="0" err="1"/>
              <a:t>clientState</a:t>
            </a:r>
            <a:r>
              <a:rPr lang="en-US" sz="1400" dirty="0"/>
              <a:t> FROM Client where </a:t>
            </a:r>
            <a:r>
              <a:rPr lang="en-US" sz="1400" dirty="0" err="1"/>
              <a:t>clientState</a:t>
            </a:r>
            <a:r>
              <a:rPr lang="en-US" sz="1400" dirty="0"/>
              <a:t> in ('Texas', 'Arizona');</a:t>
            </a:r>
          </a:p>
          <a:p>
            <a:r>
              <a:rPr lang="en-US" sz="1400" dirty="0"/>
              <a:t>SELECT </a:t>
            </a:r>
            <a:r>
              <a:rPr lang="en-US" sz="1400" dirty="0" err="1"/>
              <a:t>ClientServices</a:t>
            </a:r>
            <a:r>
              <a:rPr lang="en-US" sz="1400" dirty="0"/>
              <a:t>, </a:t>
            </a:r>
            <a:r>
              <a:rPr lang="en-US" sz="1400" dirty="0" err="1"/>
              <a:t>ClientName</a:t>
            </a:r>
            <a:r>
              <a:rPr lang="en-US" sz="1400" dirty="0"/>
              <a:t> from Client where </a:t>
            </a:r>
            <a:r>
              <a:rPr lang="en-US" sz="1400" dirty="0" err="1"/>
              <a:t>ClientServices</a:t>
            </a:r>
            <a:r>
              <a:rPr lang="en-US" sz="1400" dirty="0"/>
              <a:t> &lt;&gt; 'Industrial';</a:t>
            </a:r>
          </a:p>
          <a:p>
            <a:r>
              <a:rPr lang="en-US" sz="1400" dirty="0"/>
              <a:t>SELECT </a:t>
            </a:r>
            <a:r>
              <a:rPr lang="en-US" sz="1400" dirty="0" err="1"/>
              <a:t>ClientServices</a:t>
            </a:r>
            <a:r>
              <a:rPr lang="en-US" sz="1400" dirty="0"/>
              <a:t>, </a:t>
            </a:r>
            <a:r>
              <a:rPr lang="en-US" sz="1400" dirty="0" err="1"/>
              <a:t>ClientName</a:t>
            </a:r>
            <a:r>
              <a:rPr lang="en-US" sz="1400" dirty="0"/>
              <a:t> from Client where </a:t>
            </a:r>
            <a:r>
              <a:rPr lang="en-US" sz="1400" dirty="0" err="1"/>
              <a:t>ClientServices</a:t>
            </a:r>
            <a:r>
              <a:rPr lang="en-US" sz="1400" dirty="0"/>
              <a:t> Not In ('Industrial');</a:t>
            </a:r>
          </a:p>
          <a:p>
            <a:endParaRPr lang="en-US" sz="1400" dirty="0"/>
          </a:p>
          <a:p>
            <a:r>
              <a:rPr lang="en-US" sz="1400" b="1" dirty="0"/>
              <a:t>ORDER BY </a:t>
            </a:r>
            <a:r>
              <a:rPr lang="en-US" sz="1400" dirty="0"/>
              <a:t>attribute </a:t>
            </a:r>
            <a:r>
              <a:rPr lang="en-US" sz="1400" b="1" dirty="0"/>
              <a:t>DESC</a:t>
            </a:r>
          </a:p>
          <a:p>
            <a:r>
              <a:rPr lang="en-US" sz="1200" dirty="0">
                <a:latin typeface="Arial" charset="0"/>
              </a:rPr>
              <a:t>SELECT </a:t>
            </a:r>
            <a:r>
              <a:rPr lang="en-US" sz="1200" dirty="0" err="1">
                <a:latin typeface="Arial" charset="0"/>
              </a:rPr>
              <a:t>ClientName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err="1">
                <a:latin typeface="Arial" charset="0"/>
              </a:rPr>
              <a:t>ClientCity</a:t>
            </a:r>
            <a:r>
              <a:rPr lang="en-US" sz="1200" dirty="0">
                <a:latin typeface="Arial" charset="0"/>
              </a:rPr>
              <a:t>, ClientRevenue FROM Client where ClientRevenue &gt; 180000 order by ClientRevenue desc;</a:t>
            </a:r>
          </a:p>
          <a:p>
            <a:endParaRPr lang="en-US" sz="1200" dirty="0">
              <a:latin typeface="Arial" charset="0"/>
            </a:endParaRPr>
          </a:p>
          <a:p>
            <a:r>
              <a:rPr lang="en-US" sz="1400" b="1" dirty="0">
                <a:latin typeface="Arial" charset="0"/>
              </a:rPr>
              <a:t>COUNT, AVG, SUM, MIN, MAX </a:t>
            </a:r>
            <a:r>
              <a:rPr lang="en-US" sz="1400" dirty="0">
                <a:latin typeface="Arial" charset="0"/>
              </a:rPr>
              <a:t>(attribute)</a:t>
            </a:r>
            <a:endParaRPr lang="en-US" sz="1400" b="1" dirty="0">
              <a:latin typeface="Arial" charset="0"/>
            </a:endParaRPr>
          </a:p>
          <a:p>
            <a:r>
              <a:rPr lang="en-US" sz="1200" dirty="0">
                <a:latin typeface="Arial" charset="0"/>
                <a:cs typeface="Arial" charset="0"/>
              </a:rPr>
              <a:t>SELECT Avg(ClientRevenue) as </a:t>
            </a:r>
            <a:r>
              <a:rPr lang="en-US" sz="1200" dirty="0" err="1">
                <a:latin typeface="Arial" charset="0"/>
                <a:cs typeface="Arial" charset="0"/>
              </a:rPr>
              <a:t>AverageRevenue</a:t>
            </a:r>
            <a:r>
              <a:rPr lang="en-US" sz="1200" dirty="0">
                <a:latin typeface="Arial" charset="0"/>
                <a:cs typeface="Arial" charset="0"/>
              </a:rPr>
              <a:t> FROM Client;</a:t>
            </a:r>
          </a:p>
          <a:p>
            <a:endParaRPr lang="en-US" sz="1200" dirty="0">
              <a:latin typeface="Arial" charset="0"/>
            </a:endParaRPr>
          </a:p>
          <a:p>
            <a:r>
              <a:rPr lang="en-US" sz="1400" b="1" dirty="0">
                <a:latin typeface="Arial" charset="0"/>
              </a:rPr>
              <a:t>NOT / NOT LIKE</a:t>
            </a:r>
            <a:endParaRPr lang="en-US" sz="1400" dirty="0"/>
          </a:p>
          <a:p>
            <a:r>
              <a:rPr lang="en-US" sz="1400" dirty="0">
                <a:latin typeface="Arial" charset="0"/>
                <a:cs typeface="Arial" charset="0"/>
              </a:rPr>
              <a:t>SELECT Clientname FROM Client Where </a:t>
            </a:r>
            <a:r>
              <a:rPr lang="en-US" sz="1400" dirty="0" err="1">
                <a:latin typeface="Arial" charset="0"/>
                <a:cs typeface="Arial" charset="0"/>
              </a:rPr>
              <a:t>ClientName</a:t>
            </a:r>
            <a:r>
              <a:rPr lang="en-US" sz="1400" dirty="0">
                <a:latin typeface="Arial" charset="0"/>
                <a:cs typeface="Arial" charset="0"/>
              </a:rPr>
              <a:t> Like 'B*';</a:t>
            </a:r>
          </a:p>
          <a:p>
            <a:r>
              <a:rPr lang="en-US" sz="1400" dirty="0">
                <a:latin typeface="Arial" charset="0"/>
              </a:rPr>
              <a:t>SELECT Clientname FROM Client Where </a:t>
            </a:r>
            <a:r>
              <a:rPr lang="en-US" sz="1400" dirty="0" err="1">
                <a:latin typeface="Arial" charset="0"/>
              </a:rPr>
              <a:t>ClientName</a:t>
            </a:r>
            <a:r>
              <a:rPr lang="en-US" sz="1400" dirty="0">
                <a:latin typeface="Arial" charset="0"/>
              </a:rPr>
              <a:t> Not Like '*B*' and </a:t>
            </a:r>
            <a:r>
              <a:rPr lang="en-US" sz="1400" dirty="0" err="1">
                <a:latin typeface="Arial" charset="0"/>
              </a:rPr>
              <a:t>ClientName</a:t>
            </a:r>
            <a:r>
              <a:rPr lang="en-US" sz="1400" dirty="0">
                <a:latin typeface="Arial" charset="0"/>
              </a:rPr>
              <a:t> Not Like '*S*';</a:t>
            </a:r>
          </a:p>
          <a:p>
            <a:endParaRPr lang="en-US" sz="1400" dirty="0">
              <a:latin typeface="Arial" charset="0"/>
            </a:endParaRPr>
          </a:p>
          <a:p>
            <a:r>
              <a:rPr lang="en-US" sz="1400" b="1" dirty="0">
                <a:latin typeface="Arial" charset="0"/>
              </a:rPr>
              <a:t>IN, =</a:t>
            </a:r>
            <a:endParaRPr lang="en-US" sz="1400" dirty="0"/>
          </a:p>
          <a:p>
            <a:r>
              <a:rPr lang="en-US" sz="1400" dirty="0"/>
              <a:t>SELECT </a:t>
            </a:r>
            <a:r>
              <a:rPr lang="en-US" sz="1400" dirty="0" err="1"/>
              <a:t>clientID</a:t>
            </a:r>
            <a:r>
              <a:rPr lang="en-US" sz="1400" dirty="0"/>
              <a:t>, </a:t>
            </a:r>
            <a:r>
              <a:rPr lang="en-US" sz="1400" dirty="0" err="1"/>
              <a:t>clientName</a:t>
            </a:r>
            <a:r>
              <a:rPr lang="en-US" sz="1400" dirty="0"/>
              <a:t>, </a:t>
            </a:r>
            <a:r>
              <a:rPr lang="en-US" sz="1400" dirty="0" err="1"/>
              <a:t>clientState</a:t>
            </a:r>
            <a:r>
              <a:rPr lang="en-US" sz="1400" dirty="0"/>
              <a:t> FROM Client where </a:t>
            </a:r>
            <a:r>
              <a:rPr lang="en-US" sz="1400" dirty="0" err="1"/>
              <a:t>clientState</a:t>
            </a:r>
            <a:r>
              <a:rPr lang="en-US" sz="1400" dirty="0"/>
              <a:t> IN('Texas', 'Arizona');</a:t>
            </a:r>
          </a:p>
          <a:p>
            <a:r>
              <a:rPr lang="en-US" sz="1400" dirty="0"/>
              <a:t>SELECT </a:t>
            </a:r>
            <a:r>
              <a:rPr lang="en-US" sz="1400" dirty="0" err="1"/>
              <a:t>clientID</a:t>
            </a:r>
            <a:r>
              <a:rPr lang="en-US" sz="1400" dirty="0"/>
              <a:t>, </a:t>
            </a:r>
            <a:r>
              <a:rPr lang="en-US" sz="1400" dirty="0" err="1"/>
              <a:t>clientName</a:t>
            </a:r>
            <a:r>
              <a:rPr lang="en-US" sz="1400" dirty="0"/>
              <a:t>, </a:t>
            </a:r>
            <a:r>
              <a:rPr lang="en-US" sz="1400" dirty="0" err="1"/>
              <a:t>clientState</a:t>
            </a:r>
            <a:r>
              <a:rPr lang="en-US" sz="1400" dirty="0"/>
              <a:t> FROM Client where </a:t>
            </a:r>
            <a:r>
              <a:rPr lang="en-US" sz="1400" dirty="0" err="1"/>
              <a:t>clientState</a:t>
            </a:r>
            <a:r>
              <a:rPr lang="en-US" sz="1400" dirty="0"/>
              <a:t> = 'Texas' or ClientState = 'Arizona';</a:t>
            </a:r>
          </a:p>
          <a:p>
            <a:endParaRPr lang="en-US" sz="1400" dirty="0">
              <a:latin typeface="Arial" charset="0"/>
            </a:endParaRP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73805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394071"/>
            <a:ext cx="77724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>
            <a:lvl1pPr algn="ctr" eaLnBrk="0" hangingPunct="0">
              <a:defRPr sz="32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eaLnBrk="0" hangingPunct="0"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eaLnBrk="0" hangingPunct="0"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eaLnBrk="0" hangingPunct="0"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9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Additional SQL Syntax</a:t>
            </a:r>
          </a:p>
        </p:txBody>
      </p:sp>
      <p:pic>
        <p:nvPicPr>
          <p:cNvPr id="13" name="Picture 12" descr="Screen shot 2014-07-23 at 9.42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20468"/>
            <a:ext cx="842282" cy="432732"/>
          </a:xfrm>
          <a:prstGeom prst="rect">
            <a:avLst/>
          </a:prstGeom>
        </p:spPr>
      </p:pic>
      <p:pic>
        <p:nvPicPr>
          <p:cNvPr id="2" name="Picture 1" descr="Unkno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4175"/>
            <a:ext cx="569150" cy="556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0638" y="1143000"/>
            <a:ext cx="870956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>
                <a:solidFill>
                  <a:srgbClr val="00B050"/>
                </a:solidFill>
              </a:rPr>
              <a:t>field1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(field2), field3</a:t>
            </a:r>
          </a:p>
          <a:p>
            <a:r>
              <a:rPr lang="en-US" dirty="0"/>
              <a:t>FROM table1, table2</a:t>
            </a:r>
          </a:p>
          <a:p>
            <a:r>
              <a:rPr lang="en-US" dirty="0"/>
              <a:t>WHERE table1.linkfield=table2.linkfield, condition</a:t>
            </a:r>
          </a:p>
          <a:p>
            <a:r>
              <a:rPr lang="en-US" dirty="0"/>
              <a:t>AND condition</a:t>
            </a:r>
          </a:p>
          <a:p>
            <a:r>
              <a:rPr lang="en-US" dirty="0"/>
              <a:t>AND condition</a:t>
            </a:r>
          </a:p>
          <a:p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sz="1600" b="1" dirty="0">
                <a:solidFill>
                  <a:srgbClr val="00B050"/>
                </a:solidFill>
              </a:rPr>
              <a:t>field1</a:t>
            </a:r>
            <a:r>
              <a:rPr lang="en-US" dirty="0"/>
              <a:t>, </a:t>
            </a:r>
            <a:r>
              <a:rPr lang="en-US" sz="1200" dirty="0"/>
              <a:t>group by is needed with a function to “group” the records used in the function by the field specified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dirty="0"/>
              <a:t>ORDER BY </a:t>
            </a:r>
            <a:r>
              <a:rPr lang="en-US" dirty="0" err="1"/>
              <a:t>fieldn</a:t>
            </a:r>
            <a:endParaRPr lang="en-US" dirty="0"/>
          </a:p>
          <a:p>
            <a:endParaRPr lang="en-US" dirty="0"/>
          </a:p>
          <a:p>
            <a:r>
              <a:rPr lang="en-US" dirty="0"/>
              <a:t>HAVING, if used goes after GROUP BY, to count records.</a:t>
            </a:r>
          </a:p>
          <a:p>
            <a:r>
              <a:rPr lang="en-US" dirty="0"/>
              <a:t>HAVING Count(*)&gt;1, counts records used in the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, displays those counts that are greater than 1.</a:t>
            </a:r>
          </a:p>
          <a:p>
            <a:endParaRPr lang="en-US" dirty="0"/>
          </a:p>
          <a:p>
            <a:r>
              <a:rPr lang="en-US" sz="1600" u="sng" dirty="0"/>
              <a:t>Example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ClientName</a:t>
            </a:r>
            <a:r>
              <a:rPr lang="en-US" sz="1600" dirty="0"/>
              <a:t>, SUM(Rev) AS Total Rev By Client</a:t>
            </a:r>
          </a:p>
          <a:p>
            <a:r>
              <a:rPr lang="en-US" sz="1600" dirty="0"/>
              <a:t>FROM Client, Transactions</a:t>
            </a:r>
          </a:p>
          <a:p>
            <a:r>
              <a:rPr lang="en-US" sz="1600" dirty="0"/>
              <a:t>WHERE </a:t>
            </a:r>
            <a:r>
              <a:rPr lang="en-US" sz="1600" dirty="0" err="1"/>
              <a:t>Client.ClientId</a:t>
            </a:r>
            <a:r>
              <a:rPr lang="en-US" sz="1600" dirty="0"/>
              <a:t>=</a:t>
            </a:r>
            <a:r>
              <a:rPr lang="en-US" sz="1600" dirty="0" err="1"/>
              <a:t>Transactions.ClientId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ClientName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06429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000" b="1" kern="1200" dirty="0">
                <a:solidFill>
                  <a:srgbClr val="7030A0"/>
                </a:solidFill>
                <a:ea typeface="+mj-ea"/>
                <a:cs typeface="+mj-cs"/>
              </a:rPr>
              <a:t> Querying Single Table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008B6FB-5CFC-3123-3252-ECFE754A8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200" y="914400"/>
            <a:ext cx="8534400" cy="2133600"/>
          </a:xfrm>
        </p:spPr>
        <p:txBody>
          <a:bodyPr lIns="90487" tIns="44450" rIns="90487" bIns="44450"/>
          <a:lstStyle/>
          <a:p>
            <a:pPr marL="0" indent="0" eaLnBrk="1" hangingPunct="1">
              <a:buFontTx/>
              <a:buNone/>
            </a:pPr>
            <a:r>
              <a:rPr lang="en-US" sz="2000" dirty="0">
                <a:latin typeface="Arial" charset="0"/>
              </a:rPr>
              <a:t>Display </a:t>
            </a:r>
            <a:r>
              <a:rPr lang="en-US" sz="2000" dirty="0" err="1">
                <a:latin typeface="Arial" charset="0"/>
              </a:rPr>
              <a:t>ClientName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ClientCity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ClientRevenue</a:t>
            </a:r>
            <a:r>
              <a:rPr lang="en-US" sz="2000" dirty="0">
                <a:latin typeface="Arial" charset="0"/>
              </a:rPr>
              <a:t> firms w</a:t>
            </a:r>
            <a:r>
              <a:rPr lang="en-US" sz="2000" i="1" dirty="0">
                <a:latin typeface="Arial" charset="0"/>
              </a:rPr>
              <a:t>here revenues are greater than $180,000 in order of descending revenue. Where revenues are equivalent, list the Client firms in alphabetical order (based on their city).</a:t>
            </a:r>
          </a:p>
          <a:p>
            <a:pPr marL="0" indent="0" eaLnBrk="1" hangingPunct="1">
              <a:buFontTx/>
              <a:buNone/>
            </a:pPr>
            <a:endParaRPr lang="en-US" sz="400" i="1" dirty="0">
              <a:latin typeface="Arial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000" dirty="0">
                <a:latin typeface="Arial" charset="0"/>
              </a:rPr>
              <a:t>SELECT </a:t>
            </a:r>
            <a:r>
              <a:rPr lang="en-US" sz="2000" dirty="0" err="1">
                <a:latin typeface="Arial" charset="0"/>
              </a:rPr>
              <a:t>ClientName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ClientCity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ClientRevenue</a:t>
            </a:r>
            <a:r>
              <a:rPr lang="en-US" sz="2000" dirty="0">
                <a:latin typeface="Arial" charset="0"/>
              </a:rPr>
              <a:t> FROM Client where </a:t>
            </a:r>
            <a:r>
              <a:rPr lang="en-US" sz="2000" dirty="0" err="1">
                <a:latin typeface="Arial" charset="0"/>
              </a:rPr>
              <a:t>ClientRevenue</a:t>
            </a:r>
            <a:r>
              <a:rPr lang="en-US" sz="2000" dirty="0">
                <a:latin typeface="Arial" charset="0"/>
              </a:rPr>
              <a:t> &gt; 180000 order by </a:t>
            </a:r>
            <a:r>
              <a:rPr lang="en-US" sz="2000" dirty="0" err="1">
                <a:latin typeface="Arial" charset="0"/>
              </a:rPr>
              <a:t>ClientRevenue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desc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ClientCity</a:t>
            </a:r>
            <a:r>
              <a:rPr lang="en-US" sz="2000" dirty="0">
                <a:latin typeface="Arial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685CA-7077-ACCA-6FD3-1B4FE493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52800"/>
            <a:ext cx="6705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4470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000" b="1" kern="1200" dirty="0">
                <a:solidFill>
                  <a:srgbClr val="7030A0"/>
                </a:solidFill>
                <a:ea typeface="+mj-ea"/>
                <a:cs typeface="+mj-cs"/>
              </a:rPr>
              <a:t> Querying Single Table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489D9-9586-DAF3-12CE-A0356EEFB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534400" cy="5486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Arial" charset="0"/>
                <a:cs typeface="Arial" charset="0"/>
              </a:rPr>
              <a:t>COUNT, AVG, SUM, MIN, and MAX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i="1" dirty="0">
                <a:latin typeface="Arial" charset="0"/>
                <a:cs typeface="Arial" charset="0"/>
              </a:rPr>
              <a:t>Find the average Client Revenue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SELECT </a:t>
            </a:r>
            <a:r>
              <a:rPr lang="en-US" sz="2000" dirty="0" err="1">
                <a:latin typeface="Arial" charset="0"/>
                <a:cs typeface="Arial" charset="0"/>
              </a:rPr>
              <a:t>Avg</a:t>
            </a:r>
            <a:r>
              <a:rPr lang="en-US" sz="2000" dirty="0"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cs typeface="Arial" charset="0"/>
              </a:rPr>
              <a:t>ClientRevenue</a:t>
            </a:r>
            <a:r>
              <a:rPr lang="en-US" sz="2000" dirty="0">
                <a:latin typeface="Arial" charset="0"/>
                <a:cs typeface="Arial" charset="0"/>
              </a:rPr>
              <a:t>) as </a:t>
            </a:r>
            <a:r>
              <a:rPr lang="en-US" sz="2000" dirty="0" err="1">
                <a:latin typeface="Arial" charset="0"/>
                <a:cs typeface="Arial" charset="0"/>
              </a:rPr>
              <a:t>AverageRevenue</a:t>
            </a:r>
            <a:r>
              <a:rPr lang="en-US" sz="2000" dirty="0">
                <a:latin typeface="Arial" charset="0"/>
                <a:cs typeface="Arial" charset="0"/>
              </a:rPr>
              <a:t> FROM Client;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i="1" dirty="0">
                <a:latin typeface="Arial" charset="0"/>
                <a:cs typeface="Arial" charset="0"/>
              </a:rPr>
              <a:t>Display the Client name, state, and revenue (in thousands) for Client from Texas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SELECT </a:t>
            </a:r>
            <a:r>
              <a:rPr lang="en-US" sz="2000" dirty="0" err="1">
                <a:latin typeface="Arial" charset="0"/>
                <a:cs typeface="Arial" charset="0"/>
              </a:rPr>
              <a:t>ClientName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ClientState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ClientRevenue</a:t>
            </a:r>
            <a:r>
              <a:rPr lang="en-US" sz="2000" dirty="0">
                <a:latin typeface="Arial" charset="0"/>
                <a:cs typeface="Arial" charset="0"/>
              </a:rPr>
              <a:t>/1000 as </a:t>
            </a:r>
            <a:r>
              <a:rPr lang="en-US" sz="2000" dirty="0" err="1">
                <a:latin typeface="Arial" charset="0"/>
                <a:cs typeface="Arial" charset="0"/>
              </a:rPr>
              <a:t>ThousandDollars</a:t>
            </a:r>
            <a:r>
              <a:rPr lang="en-US" sz="2000" dirty="0">
                <a:latin typeface="Arial" charset="0"/>
                <a:cs typeface="Arial" charset="0"/>
              </a:rPr>
              <a:t>  FROM Client Where </a:t>
            </a:r>
            <a:r>
              <a:rPr lang="en-US" sz="2000" dirty="0" err="1">
                <a:latin typeface="Arial" charset="0"/>
                <a:cs typeface="Arial" charset="0"/>
              </a:rPr>
              <a:t>ClientState</a:t>
            </a:r>
            <a:r>
              <a:rPr lang="en-US" sz="2000" dirty="0">
                <a:latin typeface="Arial" charset="0"/>
                <a:cs typeface="Arial" charset="0"/>
              </a:rPr>
              <a:t> = 'Texas';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BBB96-6793-8370-F9AF-00782CACB092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1981200"/>
          <a:ext cx="2438400" cy="73183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AverageRevenue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$221,000.00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029266-B392-14CB-F9D1-6B91CF6F786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419600"/>
          <a:ext cx="5638800" cy="1341440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ClientName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ClientState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ThousandDollars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TX Electric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Texas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160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Crow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Texas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270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Ruby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Texas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344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998087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000" b="1" kern="1200" dirty="0">
                <a:solidFill>
                  <a:srgbClr val="7030A0"/>
                </a:solidFill>
                <a:ea typeface="+mj-ea"/>
                <a:cs typeface="+mj-cs"/>
              </a:rPr>
              <a:t> Querying Single Table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A481194-6648-B90B-3061-B12A4659E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29600" cy="5105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2200" dirty="0" err="1">
                <a:latin typeface="Arial" charset="0"/>
              </a:rPr>
              <a:t>Subquery</a:t>
            </a:r>
            <a:r>
              <a:rPr lang="en-US" sz="2200" dirty="0">
                <a:latin typeface="Arial" charset="0"/>
              </a:rPr>
              <a:t> = A query within a query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</a:rPr>
              <a:t>	</a:t>
            </a:r>
            <a:r>
              <a:rPr lang="en-US" sz="2200" i="1" dirty="0">
                <a:latin typeface="Arial" charset="0"/>
              </a:rPr>
              <a:t>Report all Client names and revenue for those firms with revenues that exceed the average revenue for the group as a whole.</a:t>
            </a:r>
          </a:p>
          <a:p>
            <a:pPr eaLnBrk="1" hangingPunct="1">
              <a:buFontTx/>
              <a:buNone/>
            </a:pPr>
            <a:endParaRPr lang="en-US" sz="2200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</a:rPr>
              <a:t>	SELECT </a:t>
            </a:r>
            <a:r>
              <a:rPr lang="en-US" sz="2200" dirty="0" err="1">
                <a:latin typeface="Arial" charset="0"/>
              </a:rPr>
              <a:t>ClientName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ClientRevenue</a:t>
            </a:r>
            <a:r>
              <a:rPr lang="en-US" sz="2200" dirty="0">
                <a:latin typeface="Arial" charset="0"/>
              </a:rPr>
              <a:t> From Client Where </a:t>
            </a:r>
            <a:r>
              <a:rPr lang="en-US" sz="2200" dirty="0" err="1">
                <a:latin typeface="Arial" charset="0"/>
              </a:rPr>
              <a:t>ClientRevenue</a:t>
            </a:r>
            <a:r>
              <a:rPr lang="en-US" sz="2200" dirty="0">
                <a:latin typeface="Arial" charset="0"/>
              </a:rPr>
              <a:t> &gt; (SELECT AVG(</a:t>
            </a:r>
            <a:r>
              <a:rPr lang="en-US" sz="2200" dirty="0" err="1">
                <a:latin typeface="Arial" charset="0"/>
              </a:rPr>
              <a:t>ClientRevenue</a:t>
            </a:r>
            <a:r>
              <a:rPr lang="en-US" sz="2200" dirty="0">
                <a:latin typeface="Arial" charset="0"/>
              </a:rPr>
              <a:t>) From Client);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E0B07F-B5C2-5C4B-81CF-96FF05D3CF62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114800"/>
          <a:ext cx="5181600" cy="18288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Calibri"/>
                        </a:rPr>
                        <a:t>ClientName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Calibri"/>
                        </a:rPr>
                        <a:t>ClientRevenue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Calibri"/>
                        </a:rPr>
                        <a:t>Blaloc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/>
                        </a:rPr>
                        <a:t>$330,000.00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/>
                        </a:rPr>
                        <a:t>Bick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/>
                        </a:rPr>
                        <a:t>$550,000.00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Calibri"/>
                        </a:rPr>
                        <a:t>Crow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/>
                        </a:rPr>
                        <a:t>$270,000.00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Calibri"/>
                        </a:rPr>
                        <a:t>Ruby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/>
                        </a:rPr>
                        <a:t>$344,000.00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28584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2800" b="1" kern="1200" dirty="0">
                <a:solidFill>
                  <a:srgbClr val="7030A0"/>
                </a:solidFill>
                <a:ea typeface="+mj-ea"/>
                <a:cs typeface="+mj-cs"/>
              </a:rPr>
              <a:t> Selecting Specific Attributes, Two-Table Queries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38C7515-8EF7-F6E4-8986-F49FD6CA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" y="3276600"/>
            <a:ext cx="8829147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749F3-2D7D-30F2-28F5-ABCBC8E60C7C}"/>
              </a:ext>
            </a:extLst>
          </p:cNvPr>
          <p:cNvSpPr txBox="1"/>
          <p:nvPr/>
        </p:nvSpPr>
        <p:spPr>
          <a:xfrm>
            <a:off x="1981200" y="182880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SELECT *</a:t>
            </a:r>
          </a:p>
          <a:p>
            <a:r>
              <a:rPr lang="en-US" sz="1400" b="1" dirty="0"/>
              <a:t>FROM Employee, Client</a:t>
            </a:r>
          </a:p>
          <a:p>
            <a:r>
              <a:rPr lang="en-US" sz="1400" b="1" dirty="0"/>
              <a:t>WHERE Employee.EmpID = Client.EmpID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2584592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Learning Objectives / Topics</a:t>
            </a:r>
          </a:p>
        </p:txBody>
      </p:sp>
      <p:pic>
        <p:nvPicPr>
          <p:cNvPr id="14" name="Picture 13" descr="images.jpeg"/>
          <p:cNvPicPr>
            <a:picLocks noChangeAspect="1"/>
          </p:cNvPicPr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304800" y="5410200"/>
            <a:ext cx="1889071" cy="1177344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29718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>
              <a:buClr>
                <a:schemeClr val="accent2">
                  <a:lumMod val="75000"/>
                </a:schemeClr>
              </a:buClr>
              <a:buSzPct val="90000"/>
              <a:buNone/>
            </a:pPr>
            <a:endParaRPr lang="en-US" sz="2000" dirty="0"/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Data Mining Intro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Relational Databases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Queries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Machine Learning SQL Application</a:t>
            </a:r>
          </a:p>
        </p:txBody>
      </p:sp>
      <p:pic>
        <p:nvPicPr>
          <p:cNvPr id="2" name="Picture 1" descr="Screen shot 2013-05-15 at 3.19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638800"/>
            <a:ext cx="416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68869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000" b="1" kern="1200" dirty="0">
                <a:solidFill>
                  <a:srgbClr val="7030A0"/>
                </a:solidFill>
                <a:ea typeface="+mj-ea"/>
                <a:cs typeface="+mj-cs"/>
              </a:rPr>
              <a:t> Querying both related or joined tables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E0BC5-07DD-4B6B-B00B-391C475BBEDF}"/>
              </a:ext>
            </a:extLst>
          </p:cNvPr>
          <p:cNvSpPr txBox="1"/>
          <p:nvPr/>
        </p:nvSpPr>
        <p:spPr>
          <a:xfrm>
            <a:off x="685800" y="108585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Account Managers along with the total amount of revenue they manage.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E0353-FB3A-541F-4622-9A8A99ECBC12}"/>
              </a:ext>
            </a:extLst>
          </p:cNvPr>
          <p:cNvSpPr txBox="1"/>
          <p:nvPr/>
        </p:nvSpPr>
        <p:spPr>
          <a:xfrm>
            <a:off x="1600200" y="214878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SELECT EmpLastname, SUM(ClientRevenue) AS TotMgdRev</a:t>
            </a:r>
          </a:p>
          <a:p>
            <a:r>
              <a:rPr lang="en-US" sz="1400" b="1" dirty="0"/>
              <a:t>FROM Employee, Client</a:t>
            </a:r>
          </a:p>
          <a:p>
            <a:r>
              <a:rPr lang="en-US" sz="1400" b="1" dirty="0"/>
              <a:t>WHERE Employee.EmpID = Client.EmpID</a:t>
            </a:r>
          </a:p>
          <a:p>
            <a:r>
              <a:rPr lang="en-US" sz="1400" b="1" dirty="0"/>
              <a:t>GROUP BY EmpLastname;</a:t>
            </a:r>
          </a:p>
        </p:txBody>
      </p:sp>
      <p:pic>
        <p:nvPicPr>
          <p:cNvPr id="9" name="Picture 8" descr="A blue and white flag&#10;&#10;Description automatically generated">
            <a:extLst>
              <a:ext uri="{FF2B5EF4-FFF2-40B4-BE49-F238E27FC236}">
                <a16:creationId xmlns:a16="http://schemas.microsoft.com/office/drawing/2014/main" id="{88CDE75F-3403-51D1-BEF0-62B95B72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638266"/>
            <a:ext cx="5736005" cy="20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20055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000" b="1" kern="1200" dirty="0">
                <a:solidFill>
                  <a:srgbClr val="7030A0"/>
                </a:solidFill>
                <a:ea typeface="+mj-ea"/>
                <a:cs typeface="+mj-cs"/>
              </a:rPr>
              <a:t> Querying both related or joined tables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9199C-F706-4E87-AA7B-CB2CA06BF4BF}"/>
              </a:ext>
            </a:extLst>
          </p:cNvPr>
          <p:cNvSpPr txBox="1"/>
          <p:nvPr/>
        </p:nvSpPr>
        <p:spPr>
          <a:xfrm>
            <a:off x="609600" y="990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Clients, their account manager, state, and revenue,</a:t>
            </a:r>
          </a:p>
          <a:p>
            <a:r>
              <a:rPr lang="en-US" dirty="0"/>
              <a:t>for only those clients in Texas and Georgia.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98441C-E61E-4580-5367-C02DB6A7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10" y="3748266"/>
            <a:ext cx="6839379" cy="2184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79174-390A-E34D-78CA-8155737EC582}"/>
              </a:ext>
            </a:extLst>
          </p:cNvPr>
          <p:cNvSpPr txBox="1"/>
          <p:nvPr/>
        </p:nvSpPr>
        <p:spPr>
          <a:xfrm>
            <a:off x="1524000" y="1935033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SELECT Clientname, Emplastname, ClientState, ClientRevenue</a:t>
            </a:r>
          </a:p>
          <a:p>
            <a:r>
              <a:rPr lang="en-US" sz="1400" b="1" dirty="0"/>
              <a:t>FROM Employee, Client</a:t>
            </a:r>
          </a:p>
          <a:p>
            <a:r>
              <a:rPr lang="en-US" sz="1400" b="1" dirty="0"/>
              <a:t>WHERE Employee.EmpID = Client.EmpID</a:t>
            </a:r>
          </a:p>
          <a:p>
            <a:r>
              <a:rPr lang="en-US" sz="1400" b="1" dirty="0"/>
              <a:t>And ClientState In ('Texas', 'Georgia')</a:t>
            </a:r>
          </a:p>
          <a:p>
            <a:r>
              <a:rPr lang="en-US" sz="1400" b="1" dirty="0"/>
              <a:t>ORDER BY ClientState;</a:t>
            </a:r>
          </a:p>
        </p:txBody>
      </p:sp>
    </p:spTree>
    <p:extLst>
      <p:ext uri="{BB962C8B-B14F-4D97-AF65-F5344CB8AC3E}">
        <p14:creationId xmlns:p14="http://schemas.microsoft.com/office/powerpoint/2010/main" val="4040776804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Machine Learning SQL  </a:t>
            </a:r>
            <a:b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Application EatItRDB</a:t>
            </a:r>
          </a:p>
        </p:txBody>
      </p:sp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81000"/>
            <a:ext cx="721084" cy="705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2895600"/>
            <a:ext cx="6571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4 Queries or Decision Rules in SQL.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How many and which instances are incorrectly classified?</a:t>
            </a:r>
          </a:p>
        </p:txBody>
      </p:sp>
      <p:pic>
        <p:nvPicPr>
          <p:cNvPr id="6" name="Picture 5" descr="Screen Shot 2016-05-13 at 3.26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93293"/>
            <a:ext cx="1371600" cy="5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1251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Machine Learning SQL  </a:t>
            </a:r>
            <a:b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EatIt, table &amp; workflow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5730E6-B965-7EE5-48EC-E8F7C428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6677025" cy="30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4520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Machine Learning SQL  </a:t>
            </a:r>
            <a:b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EatIt, table &amp; workflow</a:t>
            </a:r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E1B08A20-A58B-AD71-C693-9A804C5D1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61452"/>
            <a:ext cx="7086600" cy="37722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460095-91DC-D1DF-EFA3-1BEFF023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419600"/>
            <a:ext cx="2362200" cy="19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8219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l"/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Machine Learning SQL  </a:t>
            </a:r>
            <a:b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7030A0"/>
                </a:solidFill>
                <a:ea typeface="+mj-ea"/>
                <a:cs typeface="+mj-cs"/>
              </a:rPr>
              <a:t>EatIt, tree, SQL</a:t>
            </a:r>
          </a:p>
        </p:txBody>
      </p:sp>
      <p:pic>
        <p:nvPicPr>
          <p:cNvPr id="3" name="Picture 2" descr="A diagram of a cell&#10;&#10;Description automatically generated with medium confidence">
            <a:extLst>
              <a:ext uri="{FF2B5EF4-FFF2-40B4-BE49-F238E27FC236}">
                <a16:creationId xmlns:a16="http://schemas.microsoft.com/office/drawing/2014/main" id="{F20A2774-22E2-1F9E-0C13-64E08FCB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14475"/>
            <a:ext cx="5850570" cy="39624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AB4358-F339-C245-1E19-54707D83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85800"/>
            <a:ext cx="3007137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6F6FD-8546-A822-3A5C-7263E6B90829}"/>
              </a:ext>
            </a:extLst>
          </p:cNvPr>
          <p:cNvSpPr txBox="1"/>
          <p:nvPr/>
        </p:nvSpPr>
        <p:spPr>
          <a:xfrm>
            <a:off x="762000" y="5088493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1</a:t>
            </a:r>
            <a:br>
              <a:rPr lang="en-US" dirty="0"/>
            </a:br>
            <a:r>
              <a:rPr lang="en-US" dirty="0"/>
              <a:t>9 TN</a:t>
            </a:r>
            <a:br>
              <a:rPr lang="en-US" dirty="0"/>
            </a:br>
            <a:r>
              <a:rPr lang="en-US" dirty="0"/>
              <a:t>3 FN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11998-82A8-32EA-96A7-9896619DB0F9}"/>
              </a:ext>
            </a:extLst>
          </p:cNvPr>
          <p:cNvSpPr txBox="1"/>
          <p:nvPr/>
        </p:nvSpPr>
        <p:spPr>
          <a:xfrm>
            <a:off x="2179656" y="5088493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2</a:t>
            </a:r>
            <a:br>
              <a:rPr lang="en-US" dirty="0"/>
            </a:br>
            <a:r>
              <a:rPr lang="en-US" dirty="0"/>
              <a:t>23 TP</a:t>
            </a:r>
            <a:br>
              <a:rPr lang="en-US" dirty="0"/>
            </a:br>
            <a:r>
              <a:rPr lang="en-US" dirty="0"/>
              <a:t>  0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C6AD0-BF6D-FBD3-16D1-FAC63F160B07}"/>
              </a:ext>
            </a:extLst>
          </p:cNvPr>
          <p:cNvSpPr txBox="1"/>
          <p:nvPr/>
        </p:nvSpPr>
        <p:spPr>
          <a:xfrm>
            <a:off x="3686363" y="4038600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3</a:t>
            </a:r>
            <a:br>
              <a:rPr lang="en-US" dirty="0"/>
            </a:br>
            <a:r>
              <a:rPr lang="en-US" dirty="0"/>
              <a:t>13 TN</a:t>
            </a:r>
            <a:br>
              <a:rPr lang="en-US" dirty="0"/>
            </a:br>
            <a:r>
              <a:rPr lang="en-US" dirty="0"/>
              <a:t>  0 FN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448B-08C9-989E-A8F7-B2DB38855373}"/>
              </a:ext>
            </a:extLst>
          </p:cNvPr>
          <p:cNvSpPr txBox="1"/>
          <p:nvPr/>
        </p:nvSpPr>
        <p:spPr>
          <a:xfrm>
            <a:off x="5029200" y="3126343"/>
            <a:ext cx="924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4</a:t>
            </a:r>
          </a:p>
          <a:p>
            <a:r>
              <a:rPr lang="en-US" dirty="0"/>
              <a:t>102 TP</a:t>
            </a:r>
            <a:br>
              <a:rPr lang="en-US" dirty="0"/>
            </a:br>
            <a:r>
              <a:rPr lang="en-US" dirty="0"/>
              <a:t>    0 FP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858C-4DBF-60BC-D0CD-80A6ACD26D98}"/>
              </a:ext>
            </a:extLst>
          </p:cNvPr>
          <p:cNvSpPr txBox="1"/>
          <p:nvPr/>
        </p:nvSpPr>
        <p:spPr>
          <a:xfrm>
            <a:off x="5880715" y="3390642"/>
            <a:ext cx="259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SELECT *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FROM Data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WHERE BaconCd =1;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F68F7-23FF-DBC0-4A03-DD5174BC4BF8}"/>
              </a:ext>
            </a:extLst>
          </p:cNvPr>
          <p:cNvSpPr txBox="1"/>
          <p:nvPr/>
        </p:nvSpPr>
        <p:spPr>
          <a:xfrm>
            <a:off x="4517069" y="4301272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SELECT *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FROM Data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WHERE BaconCd =0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AND SpouseProx =1;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2C19A-C39B-A553-FDCB-4802C970A523}"/>
              </a:ext>
            </a:extLst>
          </p:cNvPr>
          <p:cNvSpPr txBox="1"/>
          <p:nvPr/>
        </p:nvSpPr>
        <p:spPr>
          <a:xfrm>
            <a:off x="3289915" y="5154315"/>
            <a:ext cx="2590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</a:rPr>
              <a:t>SELECT *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FROM Data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WHERE BaconCd =0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AND SpouseProx In (2,3)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AND Cost &gt;8;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171D9-5D79-4493-013D-BB5C8BB59993}"/>
              </a:ext>
            </a:extLst>
          </p:cNvPr>
          <p:cNvSpPr txBox="1"/>
          <p:nvPr/>
        </p:nvSpPr>
        <p:spPr>
          <a:xfrm>
            <a:off x="409266" y="2439710"/>
            <a:ext cx="177039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</a:rPr>
              <a:t>SELECT *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FROM Data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WHERE BaconCd =0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AND SpouseProx In (2,3)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AND Cost &lt;= 8;</a:t>
            </a:r>
          </a:p>
        </p:txBody>
      </p:sp>
    </p:spTree>
    <p:extLst>
      <p:ext uri="{BB962C8B-B14F-4D97-AF65-F5344CB8AC3E}">
        <p14:creationId xmlns:p14="http://schemas.microsoft.com/office/powerpoint/2010/main" val="1576131490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Relational Databases </a:t>
            </a:r>
          </a:p>
        </p:txBody>
      </p:sp>
      <p:pic>
        <p:nvPicPr>
          <p:cNvPr id="4" name="Picture 3" descr="Screen shot 2014-08-20 at 12.46.58 PM.png">
            <a:extLst>
              <a:ext uri="{FF2B5EF4-FFF2-40B4-BE49-F238E27FC236}">
                <a16:creationId xmlns:a16="http://schemas.microsoft.com/office/drawing/2014/main" id="{489832C1-EECA-4567-AD75-40155A5A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2663354" cy="1143000"/>
          </a:xfrm>
          <a:prstGeom prst="rect">
            <a:avLst/>
          </a:prstGeom>
        </p:spPr>
      </p:pic>
      <p:pic>
        <p:nvPicPr>
          <p:cNvPr id="9" name="Picture 8" descr="images-1.jpeg">
            <a:extLst>
              <a:ext uri="{FF2B5EF4-FFF2-40B4-BE49-F238E27FC236}">
                <a16:creationId xmlns:a16="http://schemas.microsoft.com/office/drawing/2014/main" id="{07E03299-1A1B-4FDC-91D7-DED90630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95600"/>
            <a:ext cx="2359132" cy="876249"/>
          </a:xfrm>
          <a:prstGeom prst="rect">
            <a:avLst/>
          </a:prstGeom>
        </p:spPr>
      </p:pic>
      <p:pic>
        <p:nvPicPr>
          <p:cNvPr id="13" name="Picture 12" descr="Unknown.jpeg">
            <a:extLst>
              <a:ext uri="{FF2B5EF4-FFF2-40B4-BE49-F238E27FC236}">
                <a16:creationId xmlns:a16="http://schemas.microsoft.com/office/drawing/2014/main" id="{727CD358-3A09-4505-94B3-FAB495E0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95600"/>
            <a:ext cx="1600200" cy="1309839"/>
          </a:xfrm>
          <a:prstGeom prst="rect">
            <a:avLst/>
          </a:prstGeom>
        </p:spPr>
      </p:pic>
      <p:pic>
        <p:nvPicPr>
          <p:cNvPr id="15" name="Picture 14" descr="images.jpeg">
            <a:extLst>
              <a:ext uri="{FF2B5EF4-FFF2-40B4-BE49-F238E27FC236}">
                <a16:creationId xmlns:a16="http://schemas.microsoft.com/office/drawing/2014/main" id="{48772B75-2050-4EB6-BEBF-33009956C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3200400" cy="659476"/>
          </a:xfrm>
          <a:prstGeom prst="rect">
            <a:avLst/>
          </a:prstGeom>
        </p:spPr>
      </p:pic>
      <p:pic>
        <p:nvPicPr>
          <p:cNvPr id="17" name="Picture 16" descr="Screen shot 2014-08-20 at 1.03.32 PM.png">
            <a:extLst>
              <a:ext uri="{FF2B5EF4-FFF2-40B4-BE49-F238E27FC236}">
                <a16:creationId xmlns:a16="http://schemas.microsoft.com/office/drawing/2014/main" id="{CF596A90-2AB7-405F-8D27-5E2E4FCBB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47800"/>
            <a:ext cx="3848100" cy="1118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790DCE-D6F1-4102-8F81-CEF1B5F47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581400"/>
            <a:ext cx="1752600" cy="1168400"/>
          </a:xfrm>
          <a:prstGeom prst="rect">
            <a:avLst/>
          </a:prstGeom>
        </p:spPr>
      </p:pic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id="{2ABAEFE9-6B39-4DB9-84B6-F9404822F7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600" y="5410200"/>
            <a:ext cx="1462548" cy="80962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29B385-2F43-4033-ABF7-5F493B376A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00" y="5257800"/>
            <a:ext cx="2057400" cy="104263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6C697F-D658-4470-B681-5990328465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2800" y="4572000"/>
            <a:ext cx="1066800" cy="1307514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01AC84-34BE-4FCF-96DE-5F89707248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7800" y="42672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35041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Data Mining 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09600" y="3429000"/>
            <a:ext cx="4876800" cy="25908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Data Visualization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Reports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Statistical Data Summarization and Analysis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PivotTables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Queries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Ø"/>
            </a:pPr>
            <a:r>
              <a:rPr lang="en-US" sz="2000" dirty="0"/>
              <a:t>And much, much more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SzPct val="90000"/>
              <a:buNone/>
            </a:pPr>
            <a:endParaRPr lang="en-US" sz="2000" dirty="0"/>
          </a:p>
        </p:txBody>
      </p:sp>
      <p:pic>
        <p:nvPicPr>
          <p:cNvPr id="4" name="Picture 3" descr="Screen shot 2014-08-19 at 9.18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9855"/>
            <a:ext cx="8001000" cy="544345"/>
          </a:xfrm>
          <a:prstGeom prst="rect">
            <a:avLst/>
          </a:prstGeom>
        </p:spPr>
      </p:pic>
      <p:pic>
        <p:nvPicPr>
          <p:cNvPr id="5" name="Picture 4" descr="Screen shot 2014-08-19 at 9.19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6" y="1145824"/>
            <a:ext cx="7126414" cy="1314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2971800"/>
            <a:ext cx="140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Source: </a:t>
            </a:r>
            <a:r>
              <a:rPr lang="en-US" sz="1000" b="1" i="1" dirty="0" err="1"/>
              <a:t>oracle.com</a:t>
            </a:r>
            <a:endParaRPr lang="en-US" sz="10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2209800"/>
            <a:ext cx="125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Source: </a:t>
            </a:r>
            <a:r>
              <a:rPr lang="en-US" sz="1000" b="1" i="1" dirty="0" err="1"/>
              <a:t>ibm.com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99515312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Data Mining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92A66-2FC7-402B-8BA9-4A8BA118F630}"/>
              </a:ext>
            </a:extLst>
          </p:cNvPr>
          <p:cNvSpPr/>
          <p:nvPr/>
        </p:nvSpPr>
        <p:spPr>
          <a:xfrm>
            <a:off x="7162800" y="6019800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https://youtu.be/x81hb8nT4yQ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48AF9-3CA9-4708-8F9F-34D1B7F18916}"/>
              </a:ext>
            </a:extLst>
          </p:cNvPr>
          <p:cNvSpPr/>
          <p:nvPr/>
        </p:nvSpPr>
        <p:spPr>
          <a:xfrm>
            <a:off x="5105400" y="5638800"/>
            <a:ext cx="1933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4"/>
              </a:rPr>
              <a:t>https://youtu.be/A3JQCsM2qfA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3C636-A635-4D5D-935A-403C857BE248}"/>
              </a:ext>
            </a:extLst>
          </p:cNvPr>
          <p:cNvSpPr/>
          <p:nvPr/>
        </p:nvSpPr>
        <p:spPr>
          <a:xfrm>
            <a:off x="5105400" y="6019800"/>
            <a:ext cx="1978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5"/>
              </a:rPr>
              <a:t>https://youtu.be/FTQkTN9W6kg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16A995-71ED-4BF1-A1FD-4EDF6C033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4724400"/>
            <a:ext cx="914400" cy="6091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15118-2913-44AD-8CDD-0B1E26BC81F3}"/>
              </a:ext>
            </a:extLst>
          </p:cNvPr>
          <p:cNvSpPr/>
          <p:nvPr/>
        </p:nvSpPr>
        <p:spPr>
          <a:xfrm>
            <a:off x="7162800" y="5638800"/>
            <a:ext cx="1891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7"/>
              </a:rPr>
              <a:t>https://youtu.be/uFwcyJRaAAI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85066-48F3-4BEB-B07A-1FE1F53C5696}"/>
              </a:ext>
            </a:extLst>
          </p:cNvPr>
          <p:cNvSpPr/>
          <p:nvPr/>
        </p:nvSpPr>
        <p:spPr>
          <a:xfrm>
            <a:off x="762000" y="28194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8"/>
              </a:rPr>
              <a:t>https://www.bing.com/videos/search?q=IBM+Watson+data+mining+commercial&amp;&amp;view=detail&amp;mid=DB41B1AEA4856FD34F3CDB41B1AEA4856FD34F3C&amp;&amp;FORM=VRDGAR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8" name="Picture 7">
            <a:hlinkClick r:id="rId8"/>
            <a:extLst>
              <a:ext uri="{FF2B5EF4-FFF2-40B4-BE49-F238E27FC236}">
                <a16:creationId xmlns:a16="http://schemas.microsoft.com/office/drawing/2014/main" id="{631AE42F-8D33-4172-8BF9-B35392902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1447800"/>
            <a:ext cx="2209800" cy="1311689"/>
          </a:xfrm>
          <a:prstGeom prst="rect">
            <a:avLst/>
          </a:prstGeom>
        </p:spPr>
      </p:pic>
      <p:pic>
        <p:nvPicPr>
          <p:cNvPr id="22" name="Picture 21" descr="Screen Shot 2015-08-20 at 9.11.23 AM.png">
            <a:hlinkClick r:id="rId10"/>
            <a:extLst>
              <a:ext uri="{FF2B5EF4-FFF2-40B4-BE49-F238E27FC236}">
                <a16:creationId xmlns:a16="http://schemas.microsoft.com/office/drawing/2014/main" id="{95A9B858-927E-4CCA-A20C-BDD15CCA41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5200"/>
            <a:ext cx="3886200" cy="16472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D4ACDE-1C92-4A39-AABA-20956A9BBD9A}"/>
              </a:ext>
            </a:extLst>
          </p:cNvPr>
          <p:cNvSpPr txBox="1"/>
          <p:nvPr/>
        </p:nvSpPr>
        <p:spPr>
          <a:xfrm>
            <a:off x="533400" y="5228015"/>
            <a:ext cx="4917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10"/>
              </a:rPr>
              <a:t>http://www.ispot.tv/ad/7HpN/ibm-and-twitter-how-data-can-build-a-smarter-business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1979963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Relational Databases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1371600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Store data in Tables, made up of rows (records) and columns (fields).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Every Table has a key field that uniquely identifies a row or record.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Tables are related to each other in one of three ways so information may be mined or gathered via Query.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table relationships allow users to access the data in a fairly straight-forward manner.  Tables made up of rows and columns that are intuitive and easy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1106340499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Tables / Entities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219200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 person, place or thing in which data can be stored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a database table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29000" y="3810000"/>
            <a:ext cx="18288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  <a:ea typeface="Calibri" charset="0"/>
              </a:rPr>
              <a:t>CLIENT</a:t>
            </a:r>
            <a:br>
              <a:rPr lang="en-US" sz="1600" dirty="0">
                <a:latin typeface="Arial" charset="0"/>
                <a:ea typeface="Calibri" charset="0"/>
              </a:rPr>
            </a:b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>
                <a:latin typeface="Arial" charset="0"/>
                <a:ea typeface="Calibri" charset="0"/>
              </a:rPr>
              <a:t>*ClientID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 err="1">
                <a:latin typeface="Arial" charset="0"/>
                <a:ea typeface="Calibri" charset="0"/>
              </a:rPr>
              <a:t>ClientName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 err="1">
                <a:latin typeface="Arial" charset="0"/>
                <a:ea typeface="Calibri" charset="0"/>
              </a:rPr>
              <a:t>ClientServices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 err="1">
                <a:latin typeface="Arial" charset="0"/>
                <a:ea typeface="Calibri" charset="0"/>
              </a:rPr>
              <a:t>ClientCity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>
                <a:latin typeface="Arial" charset="0"/>
                <a:ea typeface="Calibri" charset="0"/>
              </a:rPr>
              <a:t>ClientState</a:t>
            </a:r>
            <a:br>
              <a:rPr lang="en-US" sz="1600" dirty="0">
                <a:latin typeface="Arial" charset="0"/>
                <a:ea typeface="Calibri" charset="0"/>
              </a:rPr>
            </a:br>
            <a:r>
              <a:rPr lang="en-US" sz="1600" dirty="0">
                <a:latin typeface="Arial" charset="0"/>
                <a:ea typeface="Calibri" charset="0"/>
              </a:rPr>
              <a:t>ClientRevenue</a:t>
            </a:r>
            <a:endParaRPr lang="en-US" sz="160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62616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Attributes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219200"/>
            <a:ext cx="241604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Attribute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describe the entity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columns in a table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fields</a:t>
            </a:r>
          </a:p>
          <a:p>
            <a:endParaRPr lang="en-US" dirty="0"/>
          </a:p>
        </p:txBody>
      </p:sp>
      <p:pic>
        <p:nvPicPr>
          <p:cNvPr id="3" name="Picture 2" descr="Screen Shot 2015-08-07 at 10.2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8229600" cy="533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9777600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r>
              <a:rPr lang="en-US" sz="3200" b="1" kern="1200" dirty="0">
                <a:solidFill>
                  <a:srgbClr val="7030A0"/>
                </a:solidFill>
                <a:ea typeface="+mj-ea"/>
                <a:cs typeface="+mj-cs"/>
              </a:rPr>
              <a:t> Records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9CE2C-6A69-41E5-863D-12495AC3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6907530" cy="52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9485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ndy"/>
        <a:ea typeface=""/>
        <a:cs typeface=""/>
      </a:majorFont>
      <a:minorFont>
        <a:latin typeface="And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4774</TotalTime>
  <Words>1262</Words>
  <Application>Microsoft Office PowerPoint</Application>
  <PresentationFormat>On-screen Show (4:3)</PresentationFormat>
  <Paragraphs>194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Andy</vt:lpstr>
      <vt:lpstr>Arial</vt:lpstr>
      <vt:lpstr>Calibri</vt:lpstr>
      <vt:lpstr>Times New Roman</vt:lpstr>
      <vt:lpstr>Wingdings</vt:lpstr>
      <vt:lpstr>Office Theme</vt:lpstr>
      <vt:lpstr>PowerPoint Presentation</vt:lpstr>
      <vt:lpstr> Learning Objectives / Topics</vt:lpstr>
      <vt:lpstr> Relational Databases </vt:lpstr>
      <vt:lpstr> Data Mining </vt:lpstr>
      <vt:lpstr> Data Mining </vt:lpstr>
      <vt:lpstr> Relational Databases </vt:lpstr>
      <vt:lpstr> Tables / Entities </vt:lpstr>
      <vt:lpstr> Attributes </vt:lpstr>
      <vt:lpstr> Records </vt:lpstr>
      <vt:lpstr> Primary Key </vt:lpstr>
      <vt:lpstr>Relating Tables One-to-many 1:m relationship </vt:lpstr>
      <vt:lpstr> Connecting Tables </vt:lpstr>
      <vt:lpstr> Employee and Client Tables, 1:m </vt:lpstr>
      <vt:lpstr> Summary of SQL Syntax </vt:lpstr>
      <vt:lpstr>PowerPoint Presentation</vt:lpstr>
      <vt:lpstr> Querying Single Table </vt:lpstr>
      <vt:lpstr> Querying Single Table </vt:lpstr>
      <vt:lpstr> Querying Single Table </vt:lpstr>
      <vt:lpstr> Selecting Specific Attributes, Two-Table Queries </vt:lpstr>
      <vt:lpstr> Querying both related or joined tables </vt:lpstr>
      <vt:lpstr> Querying both related or joined tables </vt:lpstr>
      <vt:lpstr>Machine Learning SQL   Application EatItRDB</vt:lpstr>
      <vt:lpstr>Machine Learning SQL   EatIt, table &amp; workflow</vt:lpstr>
      <vt:lpstr>Machine Learning SQL   EatIt, table &amp; workflow</vt:lpstr>
      <vt:lpstr>Machine Learning SQL   EatIt, tree, SQL</vt:lpstr>
    </vt:vector>
  </TitlesOfParts>
  <Company>Brainy Betty,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Backgrounds</dc:title>
  <dc:creator>Nandini Shastry</dc:creator>
  <cp:lastModifiedBy>Weltman, David</cp:lastModifiedBy>
  <cp:revision>654</cp:revision>
  <cp:lastPrinted>2013-03-19T14:56:35Z</cp:lastPrinted>
  <dcterms:created xsi:type="dcterms:W3CDTF">2013-03-19T13:38:31Z</dcterms:created>
  <dcterms:modified xsi:type="dcterms:W3CDTF">2024-08-23T19:42:34Z</dcterms:modified>
</cp:coreProperties>
</file>