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580" r:id="rId2"/>
    <p:sldId id="407" r:id="rId3"/>
    <p:sldId id="855" r:id="rId4"/>
    <p:sldId id="839" r:id="rId5"/>
    <p:sldId id="837" r:id="rId6"/>
    <p:sldId id="838" r:id="rId7"/>
    <p:sldId id="834" r:id="rId8"/>
    <p:sldId id="840" r:id="rId9"/>
    <p:sldId id="426" r:id="rId10"/>
    <p:sldId id="856" r:id="rId11"/>
    <p:sldId id="818" r:id="rId12"/>
    <p:sldId id="857" r:id="rId13"/>
    <p:sldId id="841" r:id="rId14"/>
    <p:sldId id="858" r:id="rId15"/>
    <p:sldId id="846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009A"/>
    <a:srgbClr val="209F11"/>
    <a:srgbClr val="F66431"/>
    <a:srgbClr val="B38952"/>
    <a:srgbClr val="00570A"/>
    <a:srgbClr val="0606D8"/>
    <a:srgbClr val="66CCFF"/>
    <a:srgbClr val="CC66FF"/>
    <a:srgbClr val="FF66FF"/>
    <a:srgbClr val="8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8" autoAdjust="0"/>
    <p:restoredTop sz="93051" autoAdjust="0"/>
  </p:normalViewPr>
  <p:slideViewPr>
    <p:cSldViewPr>
      <p:cViewPr varScale="1">
        <p:scale>
          <a:sx n="103" d="100"/>
          <a:sy n="103" d="100"/>
        </p:scale>
        <p:origin x="23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-106" charset="0"/>
                <a:ea typeface="Times New Roman" pitchFamily="-106" charset="0"/>
                <a:cs typeface="Times New Roman" pitchFamily="-10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-106" charset="0"/>
                <a:ea typeface="Times New Roman" pitchFamily="-106" charset="0"/>
                <a:cs typeface="Times New Roman" pitchFamily="-10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-106" charset="0"/>
                <a:ea typeface="Times New Roman" pitchFamily="-106" charset="0"/>
                <a:cs typeface="Times New Roman" pitchFamily="-10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-106" charset="0"/>
                <a:ea typeface="Times New Roman" pitchFamily="-106" charset="0"/>
                <a:cs typeface="Times New Roman" pitchFamily="-106" charset="0"/>
              </a:defRPr>
            </a:lvl1pPr>
          </a:lstStyle>
          <a:p>
            <a:pPr>
              <a:defRPr/>
            </a:pPr>
            <a:fld id="{DB2801B1-FCE4-9F46-AFDC-C89A264FFF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09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0T13:31:11.6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1,'1'1,"-1"1,1 0,0 0,-1-1,1 1,0 0,0-1,0 1,0-1,0 1,0-1,1 0,-1 1,0-1,1 0,-1 0,1 0,-1 0,1 0,0 0,-1-1,1 1,0 0,0-1,-1 1,1-1,1 0,53 10,-53-9,154 17,113 12,-102-9,-104-11,0-2,35-2,1061-7,-1069 4,15 6,23 2,-11-4,274 8,-261-16,576 15,-368 0,24-16,-92-1,-245 3,130 0,128-18,-184 11,0 4,41 6,6-1,249 1,412-6,-438-19,149-1,-507 23,67 0,0 3,0 4,21 6,-26-1,0-4,54-1,153-9,-92-1,165 3,-327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19:40:58.4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25,'700'0,"-677"-1,0-2,27-5,43-4,304 13,-374 0,0 2,0 1,0 1,41 14,-36-10,0-1,42 6,94-10,-118-5,0 2,75 11,6 4,-45-8,40 2,178-9,-136-4,26 16,-79-2,-12-2,76 2,-43-9,110-5,-233 1,1 0,-1-1,1-1,-1 1,0-2,0 1,0-1,-1 0,0-1,0 0,0 0,11-13,4-1,-10 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-106" charset="0"/>
                <a:ea typeface="Times New Roman" pitchFamily="-106" charset="0"/>
                <a:cs typeface="Times New Roman" pitchFamily="-10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-106" charset="0"/>
                <a:ea typeface="Times New Roman" pitchFamily="-106" charset="0"/>
                <a:cs typeface="Times New Roman" pitchFamily="-10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-106" charset="0"/>
                <a:ea typeface="Times New Roman" pitchFamily="-106" charset="0"/>
                <a:cs typeface="Times New Roman" pitchFamily="-10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-106" charset="0"/>
                <a:ea typeface="Times New Roman" pitchFamily="-106" charset="0"/>
                <a:cs typeface="Times New Roman" pitchFamily="-106" charset="0"/>
              </a:defRPr>
            </a:lvl1pPr>
          </a:lstStyle>
          <a:p>
            <a:pPr>
              <a:defRPr/>
            </a:pPr>
            <a:fld id="{FA15C4CE-8044-A141-B7A1-748213DC8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1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D7931-E9E0-EE45-965C-CCA2D1AB7FA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95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018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84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390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5333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8312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635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919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88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04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024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244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01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091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709613"/>
            <a:ext cx="4670425" cy="35020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15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19466-66D4-D340-AF59-9A944C4603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90600" y="1828800"/>
            <a:ext cx="3810000" cy="4114800"/>
          </a:xfrm>
        </p:spPr>
        <p:txBody>
          <a:bodyPr>
            <a:normAutofit/>
          </a:bodyPr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EA7F2-641C-CE41-AF36-8468F0792E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DF256-EFAE-0947-A53D-8DC92A61F7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CFCF4-757F-A345-8D97-F32F7B4C61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C02E7-BA72-1049-91B0-EEA367445AA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A1B36-AD1E-1D44-8AB0-D81345B368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7DB7-E574-9E48-908E-8CD7F38BD0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3736D-55D4-D644-B63F-C33E2BD907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eeley.tcu.ed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dividerthingy1"/>
          <p:cNvPicPr>
            <a:picLocks noChangeAspect="1" noChangeArrowheads="1"/>
          </p:cNvPicPr>
          <p:nvPr userDrawn="1"/>
        </p:nvPicPr>
        <p:blipFill>
          <a:blip r:embed="rId14" cstate="print"/>
          <a:srcRect b="52603"/>
          <a:stretch>
            <a:fillRect/>
          </a:stretch>
        </p:blipFill>
        <p:spPr bwMode="auto">
          <a:xfrm>
            <a:off x="533400" y="1"/>
            <a:ext cx="8610600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ividerthingy1"/>
          <p:cNvPicPr>
            <a:picLocks noChangeAspect="1" noChangeArrowheads="1"/>
          </p:cNvPicPr>
          <p:nvPr userDrawn="1"/>
        </p:nvPicPr>
        <p:blipFill>
          <a:blip r:embed="rId15" cstate="print"/>
          <a:srcRect t="52603"/>
          <a:stretch>
            <a:fillRect/>
          </a:stretch>
        </p:blipFill>
        <p:spPr bwMode="auto">
          <a:xfrm>
            <a:off x="533400" y="6400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neeley_logo">
            <a:hlinkClick r:id="rId16"/>
          </p:cNvPr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562600" y="6400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/>
          <p:cNvSpPr txBox="1">
            <a:spLocks noGrp="1"/>
          </p:cNvSpPr>
          <p:nvPr userDrawn="1"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DB5A981-F0B8-4220-9306-B32AF17E7C2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rand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  <a:ea typeface="ＭＳ Ｐゴシック" pitchFamily="-65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  <a:ea typeface="ＭＳ Ｐゴシック" pitchFamily="-65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  <a:ea typeface="ＭＳ Ｐゴシック" pitchFamily="-65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ndy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jpg"/><Relationship Id="rId4" Type="http://schemas.openxmlformats.org/officeDocument/2006/relationships/image" Target="../media/image10.gif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7.gif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G"/><Relationship Id="rId9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8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29.PNG"/><Relationship Id="rId4" Type="http://schemas.openxmlformats.org/officeDocument/2006/relationships/hyperlink" Target="https://retirementplans.vanguard.com/VGApp/pe/pubeducation/calculators/RetirementNestEggCalc.js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1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09800" y="492020"/>
            <a:ext cx="63277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Andy" pitchFamily="66" charset="0"/>
              </a:defRPr>
            </a:lvl9pPr>
          </a:lstStyle>
          <a:p>
            <a:r>
              <a:rPr lang="en-US" sz="2800" b="1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Business Analytics </a:t>
            </a:r>
          </a:p>
          <a:p>
            <a:r>
              <a:rPr lang="en-US" sz="2800" b="1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Improving Business Decisions with Monte Carlo Analysis</a:t>
            </a:r>
          </a:p>
          <a:p>
            <a:endParaRPr lang="en-US" sz="2800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2" y="3054380"/>
            <a:ext cx="1759688" cy="1759688"/>
          </a:xfrm>
          <a:prstGeom prst="rect">
            <a:avLst/>
          </a:prstGeom>
        </p:spPr>
      </p:pic>
      <p:sp>
        <p:nvSpPr>
          <p:cNvPr id="3" name="Text Box 3">
            <a:extLst>
              <a:ext uri="{FF2B5EF4-FFF2-40B4-BE49-F238E27FC236}">
                <a16:creationId xmlns:a16="http://schemas.microsoft.com/office/drawing/2014/main" id="{B92143BF-36AC-4D43-A9AD-C51073E00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97" y="284163"/>
            <a:ext cx="181331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TMCA</a:t>
            </a:r>
          </a:p>
        </p:txBody>
      </p:sp>
      <p:pic>
        <p:nvPicPr>
          <p:cNvPr id="10" name="Picture 9" descr="neeley_logo_hex.gif">
            <a:extLst>
              <a:ext uri="{FF2B5EF4-FFF2-40B4-BE49-F238E27FC236}">
                <a16:creationId xmlns:a16="http://schemas.microsoft.com/office/drawing/2014/main" id="{C42221ED-E28B-41AB-A563-05F763DE6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747368"/>
            <a:ext cx="4343400" cy="6534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20B211-550E-4C1A-90DB-D9FC0945E32C}"/>
              </a:ext>
            </a:extLst>
          </p:cNvPr>
          <p:cNvSpPr txBox="1"/>
          <p:nvPr/>
        </p:nvSpPr>
        <p:spPr>
          <a:xfrm>
            <a:off x="3657600" y="5757667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r>
              <a:rPr lang="en-US" b="1" dirty="0">
                <a:solidFill>
                  <a:srgbClr val="310081"/>
                </a:solidFill>
                <a:latin typeface="Arial"/>
              </a:rPr>
              <a:t>Graduate Programs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FF2D5-2D65-481F-A9FA-624B4E813A54}"/>
              </a:ext>
            </a:extLst>
          </p:cNvPr>
          <p:cNvSpPr txBox="1"/>
          <p:nvPr/>
        </p:nvSpPr>
        <p:spPr>
          <a:xfrm>
            <a:off x="762000" y="5345668"/>
            <a:ext cx="6724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Business Analytics for Managerial Decisions</a:t>
            </a:r>
            <a:endParaRPr lang="en-US" sz="1800" b="1" dirty="0">
              <a:latin typeface="Arial"/>
              <a:cs typeface="Arial"/>
            </a:endParaRPr>
          </a:p>
        </p:txBody>
      </p:sp>
      <p:pic>
        <p:nvPicPr>
          <p:cNvPr id="18" name="Picture 17" descr="Unknown.jpeg">
            <a:extLst>
              <a:ext uri="{FF2B5EF4-FFF2-40B4-BE49-F238E27FC236}">
                <a16:creationId xmlns:a16="http://schemas.microsoft.com/office/drawing/2014/main" id="{E16D6E02-6662-42BF-B0F8-B72BE6251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613850"/>
            <a:ext cx="1013302" cy="749300"/>
          </a:xfrm>
          <a:prstGeom prst="rect">
            <a:avLst/>
          </a:prstGeom>
        </p:spPr>
      </p:pic>
      <p:pic>
        <p:nvPicPr>
          <p:cNvPr id="20" name="Picture 19" descr="analytics.jpg">
            <a:extLst>
              <a:ext uri="{FF2B5EF4-FFF2-40B4-BE49-F238E27FC236}">
                <a16:creationId xmlns:a16="http://schemas.microsoft.com/office/drawing/2014/main" id="{98863C65-B72D-497B-B9DC-6CAFA61AF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4000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44246"/>
      </p:ext>
    </p:extLst>
  </p:cSld>
  <p:clrMapOvr>
    <a:masterClrMapping/>
  </p:clrMapOvr>
  <mc:AlternateContent xmlns:mc="http://schemas.openxmlformats.org/markup-compatibility/2006">
    <mc:Choice xmlns:mp="http://schemas.microsoft.com/office/mac/powerpoint/2008/main" xmlns="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Supply Chain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88906-49EB-4916-8620-39C7E82E6630}"/>
              </a:ext>
            </a:extLst>
          </p:cNvPr>
          <p:cNvSpPr txBox="1"/>
          <p:nvPr/>
        </p:nvSpPr>
        <p:spPr>
          <a:xfrm>
            <a:off x="2209800" y="4495800"/>
            <a:ext cx="6172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next month</a:t>
            </a: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our likely/mean net profit?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likelihood we will have a positive net profit?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uncertain factors are the most important and where we should focus?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FD28F0-6768-4717-9C93-E8FD673D80B0}"/>
              </a:ext>
            </a:extLst>
          </p:cNvPr>
          <p:cNvGrpSpPr/>
          <p:nvPr/>
        </p:nvGrpSpPr>
        <p:grpSpPr>
          <a:xfrm>
            <a:off x="381000" y="2209800"/>
            <a:ext cx="8706915" cy="1490998"/>
            <a:chOff x="437085" y="1676400"/>
            <a:chExt cx="8706915" cy="1490998"/>
          </a:xfrm>
        </p:grpSpPr>
        <p:pic>
          <p:nvPicPr>
            <p:cNvPr id="8" name="Picture 7" descr="images.jpeg">
              <a:extLst>
                <a:ext uri="{FF2B5EF4-FFF2-40B4-BE49-F238E27FC236}">
                  <a16:creationId xmlns:a16="http://schemas.microsoft.com/office/drawing/2014/main" id="{66D4DBAC-1C98-43D1-9E57-8036EBF98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502" y="1981200"/>
              <a:ext cx="1214783" cy="812800"/>
            </a:xfrm>
            <a:prstGeom prst="rect">
              <a:avLst/>
            </a:prstGeom>
          </p:spPr>
        </p:pic>
        <p:pic>
          <p:nvPicPr>
            <p:cNvPr id="9" name="Picture 8" descr="images.jpeg">
              <a:extLst>
                <a:ext uri="{FF2B5EF4-FFF2-40B4-BE49-F238E27FC236}">
                  <a16:creationId xmlns:a16="http://schemas.microsoft.com/office/drawing/2014/main" id="{33800075-1F9E-45D5-928B-A14213D0D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303" y="2057400"/>
              <a:ext cx="1781014" cy="1109998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9BBDB3-3119-4776-874E-9D9A159E1633}"/>
                </a:ext>
              </a:extLst>
            </p:cNvPr>
            <p:cNvGrpSpPr/>
            <p:nvPr/>
          </p:nvGrpSpPr>
          <p:grpSpPr>
            <a:xfrm>
              <a:off x="6761685" y="2133600"/>
              <a:ext cx="1371600" cy="609600"/>
              <a:chOff x="6096000" y="2743200"/>
              <a:chExt cx="1371600" cy="609600"/>
            </a:xfrm>
          </p:grpSpPr>
          <p:sp>
            <p:nvSpPr>
              <p:cNvPr id="17" name="Rounded Rectangle 15">
                <a:extLst>
                  <a:ext uri="{FF2B5EF4-FFF2-40B4-BE49-F238E27FC236}">
                    <a16:creationId xmlns:a16="http://schemas.microsoft.com/office/drawing/2014/main" id="{17FFF439-55A6-43C9-9DE0-37ECA4D7FDDD}"/>
                  </a:ext>
                </a:extLst>
              </p:cNvPr>
              <p:cNvSpPr/>
              <p:nvPr/>
            </p:nvSpPr>
            <p:spPr>
              <a:xfrm>
                <a:off x="6096000" y="2743200"/>
                <a:ext cx="1371600" cy="609600"/>
              </a:xfrm>
              <a:prstGeom prst="roundRect">
                <a:avLst/>
              </a:prstGeom>
              <a:noFill/>
              <a:ln w="38100" cmpd="sng">
                <a:solidFill>
                  <a:srgbClr val="706B00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B6E99B-8C47-446A-A9D4-9BD49EF7A0C9}"/>
                  </a:ext>
                </a:extLst>
              </p:cNvPr>
              <p:cNvSpPr txBox="1"/>
              <p:nvPr/>
            </p:nvSpPr>
            <p:spPr>
              <a:xfrm>
                <a:off x="6400800" y="289560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?Demand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055289-6B83-459F-9085-F24521E98D6E}"/>
                </a:ext>
              </a:extLst>
            </p:cNvPr>
            <p:cNvCxnSpPr/>
            <p:nvPr/>
          </p:nvCxnSpPr>
          <p:spPr>
            <a:xfrm>
              <a:off x="5735103" y="2438400"/>
              <a:ext cx="878418" cy="13901"/>
            </a:xfrm>
            <a:prstGeom prst="straightConnector1">
              <a:avLst/>
            </a:prstGeom>
            <a:ln w="28575" cmpd="sng">
              <a:solidFill>
                <a:srgbClr val="660066"/>
              </a:solidFill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6E20086-5DAB-49D1-B83E-E81F830A1B71}"/>
                </a:ext>
              </a:extLst>
            </p:cNvPr>
            <p:cNvCxnSpPr/>
            <p:nvPr/>
          </p:nvCxnSpPr>
          <p:spPr>
            <a:xfrm>
              <a:off x="3180285" y="2514600"/>
              <a:ext cx="685800" cy="0"/>
            </a:xfrm>
            <a:prstGeom prst="straightConnector1">
              <a:avLst/>
            </a:prstGeom>
            <a:ln w="28575" cmpd="sng">
              <a:solidFill>
                <a:srgbClr val="660066"/>
              </a:solidFill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Screen shot 2014-02-25 at 11.54.03 AM.png">
              <a:extLst>
                <a:ext uri="{FF2B5EF4-FFF2-40B4-BE49-F238E27FC236}">
                  <a16:creationId xmlns:a16="http://schemas.microsoft.com/office/drawing/2014/main" id="{1BA8F115-7361-4B8E-8A1F-96CF3D25A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085" y="2286000"/>
              <a:ext cx="780057" cy="497352"/>
            </a:xfrm>
            <a:prstGeom prst="rect">
              <a:avLst/>
            </a:prstGeom>
          </p:spPr>
        </p:pic>
        <p:pic>
          <p:nvPicPr>
            <p:cNvPr id="14" name="Picture 13" descr="Unknown.jpeg">
              <a:extLst>
                <a:ext uri="{FF2B5EF4-FFF2-40B4-BE49-F238E27FC236}">
                  <a16:creationId xmlns:a16="http://schemas.microsoft.com/office/drawing/2014/main" id="{2A88FEDA-E1CA-4367-994B-82EB897CA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485" y="2209800"/>
              <a:ext cx="685800" cy="4624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0D72DC-4482-47B1-8468-8B1B871F4F36}"/>
                </a:ext>
              </a:extLst>
            </p:cNvPr>
            <p:cNvSpPr txBox="1"/>
            <p:nvPr/>
          </p:nvSpPr>
          <p:spPr>
            <a:xfrm>
              <a:off x="437085" y="1978223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?SupplyUnitCost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E518B3-EBF6-4FD9-B3C4-BF8ED2DFF72A}"/>
                </a:ext>
              </a:extLst>
            </p:cNvPr>
            <p:cNvSpPr txBox="1"/>
            <p:nvPr/>
          </p:nvSpPr>
          <p:spPr>
            <a:xfrm>
              <a:off x="7752285" y="1676400"/>
              <a:ext cx="1391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?UnitRevenue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F41287-952A-4067-802E-5433342A2662}"/>
              </a:ext>
            </a:extLst>
          </p:cNvPr>
          <p:cNvSpPr txBox="1"/>
          <p:nvPr/>
        </p:nvSpPr>
        <p:spPr>
          <a:xfrm>
            <a:off x="304800" y="1828800"/>
            <a:ext cx="193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Min  $70/Unit, Max $130/Unit,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Most Likely $80/Unit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71CCF4-9B07-4FB6-9C1D-CCB4A5F0DF55}"/>
              </a:ext>
            </a:extLst>
          </p:cNvPr>
          <p:cNvSpPr txBox="1"/>
          <p:nvPr/>
        </p:nvSpPr>
        <p:spPr>
          <a:xfrm>
            <a:off x="6248400" y="1676400"/>
            <a:ext cx="297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Revenue per unit, somewhere between $100 and $160, all amounts approximately equally likely in this range.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6AA892-0D17-45C1-86DD-65B8FB87302A}"/>
              </a:ext>
            </a:extLst>
          </p:cNvPr>
          <p:cNvSpPr txBox="1"/>
          <p:nvPr/>
        </p:nvSpPr>
        <p:spPr>
          <a:xfrm>
            <a:off x="6400800" y="3657600"/>
            <a:ext cx="2587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Mean 300,000 units and SD 80,000 units</a:t>
            </a:r>
          </a:p>
        </p:txBody>
      </p:sp>
    </p:spTree>
    <p:extLst>
      <p:ext uri="{BB962C8B-B14F-4D97-AF65-F5344CB8AC3E}">
        <p14:creationId xmlns:p14="http://schemas.microsoft.com/office/powerpoint/2010/main" val="3411959773"/>
      </p:ext>
    </p:extLst>
  </p:cSld>
  <p:clrMapOvr>
    <a:masterClrMapping/>
  </p:clrMapOvr>
  <mc:AlternateContent xmlns:mc="http://schemas.openxmlformats.org/markup-compatibility/2006">
    <mc:Choice xmlns:mp="http://schemas.microsoft.com/office/mac/powerpoint/2008/main" xmlns="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178" y="17780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Profit Model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7D764-5727-4207-ABDE-8FE5B7A94805}"/>
              </a:ext>
            </a:extLst>
          </p:cNvPr>
          <p:cNvSpPr txBox="1"/>
          <p:nvPr/>
        </p:nvSpPr>
        <p:spPr>
          <a:xfrm>
            <a:off x="527223" y="99060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Can you use statistical/analytical means to determine the mean PROFIT?  If so, what is it?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does the distribution of potential profit look like?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the probability we will lose money (not be profitable)?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Which uncertain item is most impactful/correlated to profit?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How is the above impactfulness (sensitivity) determined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11A92-E50C-49B1-A205-3D81C20B9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90800"/>
            <a:ext cx="4511207" cy="31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E590C9-666E-479D-9FCB-7741F123A442}"/>
              </a:ext>
            </a:extLst>
          </p:cNvPr>
          <p:cNvSpPr txBox="1"/>
          <p:nvPr/>
        </p:nvSpPr>
        <p:spPr>
          <a:xfrm>
            <a:off x="4953000" y="29718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Unit Cost from our suppliers are projected to be somewhere between 80 and 130 with 90 dollars per unit most likely.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B560B-6B31-4FC5-A6AA-2C309D78524D}"/>
              </a:ext>
            </a:extLst>
          </p:cNvPr>
          <p:cNvSpPr txBox="1"/>
          <p:nvPr/>
        </p:nvSpPr>
        <p:spPr>
          <a:xfrm>
            <a:off x="4953000" y="3429000"/>
            <a:ext cx="403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Marketing analysts state that the organization will be able to charge somewhere in the range of 95, 115, or 135 (min, most likely, max) dollars per unit, respectively.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0249D-D0AA-4CA6-A680-B6C10A9CEA09}"/>
              </a:ext>
            </a:extLst>
          </p:cNvPr>
          <p:cNvSpPr txBox="1"/>
          <p:nvPr/>
        </p:nvSpPr>
        <p:spPr>
          <a:xfrm>
            <a:off x="4953000" y="401949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Demand has been normally distributed (bell shaped) with a mean of 52,000 and standard deviation of 9,000 units.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15033-A14B-4319-BED1-FB25AFF3746B}"/>
              </a:ext>
            </a:extLst>
          </p:cNvPr>
          <p:cNvSpPr txBox="1"/>
          <p:nvPr/>
        </p:nvSpPr>
        <p:spPr>
          <a:xfrm>
            <a:off x="4953000" y="44196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Fixed costs are somewhere between 70,000 and 110,000 with all possibilities in between equally likely.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Base Model.</a:t>
            </a:r>
          </a:p>
        </p:txBody>
      </p:sp>
    </p:spTree>
    <p:extLst>
      <p:ext uri="{BB962C8B-B14F-4D97-AF65-F5344CB8AC3E}">
        <p14:creationId xmlns:p14="http://schemas.microsoft.com/office/powerpoint/2010/main" val="6183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178" y="17780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Profit Model Example</a:t>
            </a:r>
          </a:p>
        </p:txBody>
      </p:sp>
      <p:pic>
        <p:nvPicPr>
          <p:cNvPr id="12" name="Picture 11" descr="A screenshot of a spreadsheet&#10;&#10;Description automatically generated">
            <a:extLst>
              <a:ext uri="{FF2B5EF4-FFF2-40B4-BE49-F238E27FC236}">
                <a16:creationId xmlns:a16="http://schemas.microsoft.com/office/drawing/2014/main" id="{6663A84B-BA93-60DB-589F-B53C961C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2" y="1219200"/>
            <a:ext cx="868448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178" y="17780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Profit Model Example</a:t>
            </a:r>
          </a:p>
        </p:txBody>
      </p:sp>
      <p:pic>
        <p:nvPicPr>
          <p:cNvPr id="7" name="Picture 6" descr="A graph of blue bars&#10;&#10;Description automatically generated">
            <a:extLst>
              <a:ext uri="{FF2B5EF4-FFF2-40B4-BE49-F238E27FC236}">
                <a16:creationId xmlns:a16="http://schemas.microsoft.com/office/drawing/2014/main" id="{0761B7BC-5F16-A497-6EA1-994263ED9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20800"/>
            <a:ext cx="7455622" cy="46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178" y="17780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NPV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273C8-C47D-4EEE-928A-4D42D592E087}"/>
              </a:ext>
            </a:extLst>
          </p:cNvPr>
          <p:cNvSpPr txBox="1"/>
          <p:nvPr/>
        </p:nvSpPr>
        <p:spPr>
          <a:xfrm>
            <a:off x="457200" y="914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NPV Application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 Build a 5-year NPV analysis for a new product introduction, with parameters specified below: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Yearly market growth rate is uncertain.  Each year the market could decline by as much as 3% or grow as much as 9% will all possible growth rates in between equally likely.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discount rate is uncertain and assumed to be normally distributed with a mean of 7% and a standard deviation of 1%.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Unit revenue, investment costs, and unit costs are fixed and certain.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First, determine the NPV using the grid below assuming no risk or uncertainty.  Then, using the uncertainty/risk specified above: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Determine the probability the NPV will be negative.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Determine the probability the NPV will be more than $100,000.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F61E2-BA2D-4FED-80BD-D40D575A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19400"/>
            <a:ext cx="5889117" cy="35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178" y="17780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Nest Egg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FCA73-14A7-8FE9-6EA0-FD720278931C}"/>
              </a:ext>
            </a:extLst>
          </p:cNvPr>
          <p:cNvSpPr txBox="1"/>
          <p:nvPr/>
        </p:nvSpPr>
        <p:spPr>
          <a:xfrm>
            <a:off x="685800" y="1447800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How much would $10,000 invested now in the stock market be worth after 20 years?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returns were fixed at 0.08 or 8%?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returns varied from year to year via a normal distribution with a mean of 0.08 (8%) and standard deviation of 0.35 (35%) based on a long-term historical analysis of annual returns in the stock market.</a:t>
            </a:r>
          </a:p>
        </p:txBody>
      </p:sp>
    </p:spTree>
    <p:extLst>
      <p:ext uri="{BB962C8B-B14F-4D97-AF65-F5344CB8AC3E}">
        <p14:creationId xmlns:p14="http://schemas.microsoft.com/office/powerpoint/2010/main" val="338980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Agenda / Topics</a:t>
            </a:r>
            <a:endParaRPr lang="en-US" sz="2800" b="1" kern="1200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008927" y="1440787"/>
            <a:ext cx="5620473" cy="2140613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90000"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Monte Carlo Analysis Overview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Project Management Example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Supply Chain Example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Profit Example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Net Present Value Model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Nest Egg Model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SzPct val="90000"/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mp="http://schemas.microsoft.com/office/mac/powerpoint/2008/main" xmlns="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178" y="17780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Monte Carlo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183B7-44CB-444A-ACD8-F0E62405B3AB}"/>
              </a:ext>
            </a:extLst>
          </p:cNvPr>
          <p:cNvSpPr txBox="1"/>
          <p:nvPr/>
        </p:nvSpPr>
        <p:spPr>
          <a:xfrm>
            <a:off x="1066800" y="1314450"/>
            <a:ext cx="748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 popular business analytics methodology used to understand the impact uncertainty (or risk) may have on a business outcome of interest.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A8EC32-35D9-4270-BFDE-B036BEAB6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276599"/>
            <a:ext cx="1905000" cy="1905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E1E64C-64D0-40A2-AB80-93E2D0ABE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276599"/>
            <a:ext cx="1695271" cy="16952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2A5B8F-3A47-462B-8A69-592ED71C6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70" y="5422918"/>
            <a:ext cx="816429" cy="942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C2856B-BB7E-440D-A6DB-6533655805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99" y="5410622"/>
            <a:ext cx="1032164" cy="946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011C7A-7DA8-454C-B334-1EF0DB53AA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860" y="5651651"/>
            <a:ext cx="2018803" cy="4640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3E33CA-EDB2-489C-9869-41B7C7C231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3" y="5497362"/>
            <a:ext cx="1066800" cy="6183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5375F8-60E5-4C60-A859-1A5737AC27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08" y="5539530"/>
            <a:ext cx="699401" cy="708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F4A0B3-17C2-22EF-9E7F-6755D04FE5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080" y="5489743"/>
            <a:ext cx="1399117" cy="444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26ACA4-0D87-D54D-5DBC-7C56053A8FC5}"/>
              </a:ext>
            </a:extLst>
          </p:cNvPr>
          <p:cNvSpPr txBox="1"/>
          <p:nvPr/>
        </p:nvSpPr>
        <p:spPr>
          <a:xfrm>
            <a:off x="505382" y="5910686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www.riskamp.com</a:t>
            </a:r>
          </a:p>
        </p:txBody>
      </p:sp>
    </p:spTree>
    <p:extLst>
      <p:ext uri="{BB962C8B-B14F-4D97-AF65-F5344CB8AC3E}">
        <p14:creationId xmlns:p14="http://schemas.microsoft.com/office/powerpoint/2010/main" val="41294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178" y="17780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Monte Carlo Analysis</a:t>
            </a: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080686-AE94-C524-5BC9-1D5D74A41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2462948" cy="2133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67B6F8-D7F8-A078-DA02-EACC0B420074}"/>
              </a:ext>
            </a:extLst>
          </p:cNvPr>
          <p:cNvSpPr/>
          <p:nvPr/>
        </p:nvSpPr>
        <p:spPr>
          <a:xfrm>
            <a:off x="3733800" y="5257800"/>
            <a:ext cx="464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rgbClr val="222222"/>
                </a:solidFill>
              </a:rPr>
              <a:t>Yan, Xiang, </a:t>
            </a:r>
            <a:r>
              <a:rPr lang="en-US" sz="800" i="1" dirty="0" err="1">
                <a:solidFill>
                  <a:srgbClr val="222222"/>
                </a:solidFill>
              </a:rPr>
              <a:t>Persi</a:t>
            </a:r>
            <a:r>
              <a:rPr lang="en-US" sz="800" i="1" dirty="0">
                <a:solidFill>
                  <a:srgbClr val="222222"/>
                </a:solidFill>
              </a:rPr>
              <a:t> </a:t>
            </a:r>
            <a:r>
              <a:rPr lang="en-US" sz="800" i="1" dirty="0" err="1">
                <a:solidFill>
                  <a:srgbClr val="222222"/>
                </a:solidFill>
              </a:rPr>
              <a:t>Diaconis</a:t>
            </a:r>
            <a:r>
              <a:rPr lang="en-US" sz="800" i="1" dirty="0">
                <a:solidFill>
                  <a:srgbClr val="222222"/>
                </a:solidFill>
              </a:rPr>
              <a:t>, </a:t>
            </a:r>
            <a:r>
              <a:rPr lang="en-US" sz="800" i="1" dirty="0" err="1">
                <a:solidFill>
                  <a:srgbClr val="222222"/>
                </a:solidFill>
              </a:rPr>
              <a:t>Paat</a:t>
            </a:r>
            <a:r>
              <a:rPr lang="en-US" sz="800" i="1" dirty="0">
                <a:solidFill>
                  <a:srgbClr val="222222"/>
                </a:solidFill>
              </a:rPr>
              <a:t> </a:t>
            </a:r>
            <a:r>
              <a:rPr lang="en-US" sz="800" i="1" dirty="0" err="1">
                <a:solidFill>
                  <a:srgbClr val="222222"/>
                </a:solidFill>
              </a:rPr>
              <a:t>Rusmevichientong</a:t>
            </a:r>
            <a:r>
              <a:rPr lang="en-US" sz="800" i="1" dirty="0">
                <a:solidFill>
                  <a:srgbClr val="222222"/>
                </a:solidFill>
              </a:rPr>
              <a:t>, and Benjamin V. Roy. "Solitaire: Man versus machine." In Advances in Neural Information Processing Systems, pp. 1553-1560. 2005.</a:t>
            </a:r>
            <a:endParaRPr lang="en-US" sz="800" i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FDADA3-E46F-C933-ADC9-5ABB96A11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600"/>
            <a:ext cx="6191250" cy="9144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8464C4-250E-0B94-8F7B-276198D3FB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648200"/>
            <a:ext cx="2458907" cy="1262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42BCB-B749-8A6D-724D-693C37600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1295400"/>
            <a:ext cx="1314460" cy="3486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6A7C96-DC8C-90CF-43D4-50DE043AAA14}"/>
              </a:ext>
            </a:extLst>
          </p:cNvPr>
          <p:cNvSpPr/>
          <p:nvPr/>
        </p:nvSpPr>
        <p:spPr>
          <a:xfrm>
            <a:off x="3429000" y="1371600"/>
            <a:ext cx="396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52!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80,658,175,170,943,900,000,000,000,000,000,000,000,000,000,000,000,000,000,000,000,000,000 </a:t>
            </a:r>
            <a:endParaRPr lang="en-US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37CD49-9080-B3F1-33AF-95F6CD04FAA8}"/>
              </a:ext>
            </a:extLst>
          </p:cNvPr>
          <p:cNvGrpSpPr/>
          <p:nvPr/>
        </p:nvGrpSpPr>
        <p:grpSpPr>
          <a:xfrm>
            <a:off x="3810000" y="2590800"/>
            <a:ext cx="3296259" cy="781050"/>
            <a:chOff x="3810000" y="2590800"/>
            <a:chExt cx="3296259" cy="7810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E1D90E-993A-8EB5-1F95-E85A36AC3A68}"/>
                </a:ext>
              </a:extLst>
            </p:cNvPr>
            <p:cNvSpPr/>
            <p:nvPr/>
          </p:nvSpPr>
          <p:spPr>
            <a:xfrm>
              <a:off x="3810000" y="2743200"/>
              <a:ext cx="2362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 500,000,000,000,000,000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Seconds since the Big Bang! </a:t>
              </a:r>
            </a:p>
          </p:txBody>
        </p:sp>
        <p:pic>
          <p:nvPicPr>
            <p:cNvPr id="11" name="Picture 10" descr="A picture containing outdoor object, star&#10;&#10;Description automatically generated">
              <a:extLst>
                <a:ext uri="{FF2B5EF4-FFF2-40B4-BE49-F238E27FC236}">
                  <a16:creationId xmlns:a16="http://schemas.microsoft.com/office/drawing/2014/main" id="{71F0B1EB-6FDC-F7C9-976B-A51016A4A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2590800"/>
              <a:ext cx="1162659" cy="78105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B922E62-80A3-D9D5-2012-18237252AC21}"/>
                  </a:ext>
                </a:extLst>
              </p14:cNvPr>
              <p14:cNvContentPartPr/>
              <p14:nvPr/>
            </p14:nvContentPartPr>
            <p14:xfrm>
              <a:off x="1286290" y="3835223"/>
              <a:ext cx="3329640" cy="74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B922E62-80A3-D9D5-2012-18237252AC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0290" y="3763223"/>
                <a:ext cx="3401280" cy="2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5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178" y="17780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Monte Carlo Analysis</a:t>
            </a:r>
          </a:p>
        </p:txBody>
      </p:sp>
      <p:pic>
        <p:nvPicPr>
          <p:cNvPr id="3" name="Picture 2" descr="Screen Shot 2015-09-23 at 4.40.47 PM.png">
            <a:extLst>
              <a:ext uri="{FF2B5EF4-FFF2-40B4-BE49-F238E27FC236}">
                <a16:creationId xmlns:a16="http://schemas.microsoft.com/office/drawing/2014/main" id="{70BB77D4-4BFF-4825-AE44-917E7872D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40" b="96429" l="9927" r="966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1870368" cy="840984"/>
          </a:xfrm>
          <a:prstGeom prst="rect">
            <a:avLst/>
          </a:prstGeom>
        </p:spPr>
      </p:pic>
      <p:pic>
        <p:nvPicPr>
          <p:cNvPr id="4" name="Picture 3" descr="Screen Shot 2015-09-23 at 4.42.19 PM.png">
            <a:extLst>
              <a:ext uri="{FF2B5EF4-FFF2-40B4-BE49-F238E27FC236}">
                <a16:creationId xmlns:a16="http://schemas.microsoft.com/office/drawing/2014/main" id="{61DE677C-6BB9-4C30-9216-F228CFC0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24" b="89869" l="9913" r="930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76600"/>
            <a:ext cx="2562415" cy="1143000"/>
          </a:xfrm>
          <a:prstGeom prst="rect">
            <a:avLst/>
          </a:prstGeom>
        </p:spPr>
      </p:pic>
      <p:pic>
        <p:nvPicPr>
          <p:cNvPr id="6" name="Picture 5" descr="Screen Shot 2015-09-23 at 4.45.31 PM.png">
            <a:extLst>
              <a:ext uri="{FF2B5EF4-FFF2-40B4-BE49-F238E27FC236}">
                <a16:creationId xmlns:a16="http://schemas.microsoft.com/office/drawing/2014/main" id="{26D4EED3-6981-454C-B1B8-529408AF3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15" b="93201" l="9945" r="91713">
                        <a14:foregroundMark x1="32413" y1="76204" x2="32413" y2="76204"/>
                        <a14:foregroundMark x1="26888" y1="77337" x2="26888" y2="77337"/>
                        <a14:foregroundMark x1="39595" y1="75071" x2="39595" y2="75071"/>
                        <a14:foregroundMark x1="83794" y1="77337" x2="83794" y2="773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86200"/>
            <a:ext cx="1992643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BC24B-27F1-407E-A820-84EF487F7F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19400"/>
            <a:ext cx="1558310" cy="512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EAB4C0-F21D-41FA-AF0C-5205B6CE8C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81199"/>
            <a:ext cx="2362200" cy="1254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41413-4AE7-4249-9B5A-203D63F631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91000"/>
            <a:ext cx="307589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50178" y="177800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Monte Carlo Analysis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7ABECF96-2362-41DE-B221-CCE541AF9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54590"/>
            <a:ext cx="3505200" cy="5274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1E0C40-8D02-403B-979D-79B3E3597FBB}"/>
              </a:ext>
            </a:extLst>
          </p:cNvPr>
          <p:cNvSpPr txBox="1"/>
          <p:nvPr/>
        </p:nvSpPr>
        <p:spPr>
          <a:xfrm>
            <a:off x="533400" y="624840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https://retirementplans.vanguard.com/VGApp/pe/pubeducation/calculators/RetirementNestEggCalc.jsf</a:t>
            </a:r>
            <a:endParaRPr lang="en-US" sz="800" dirty="0"/>
          </a:p>
        </p:txBody>
      </p:sp>
      <p:pic>
        <p:nvPicPr>
          <p:cNvPr id="14" name="Picture 13" descr="A screenshot of text&#10;&#10;Description automatically generated">
            <a:extLst>
              <a:ext uri="{FF2B5EF4-FFF2-40B4-BE49-F238E27FC236}">
                <a16:creationId xmlns:a16="http://schemas.microsoft.com/office/drawing/2014/main" id="{743E9CEB-ED47-41DB-8B1E-78C7920CB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072" y="3352800"/>
            <a:ext cx="4553080" cy="2808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CFDA6D-F690-4AD5-ACE6-7115C0E6B9F4}"/>
                  </a:ext>
                </a:extLst>
              </p14:cNvPr>
              <p14:cNvContentPartPr/>
              <p14:nvPr/>
            </p14:nvContentPartPr>
            <p14:xfrm>
              <a:off x="1303857" y="6192939"/>
              <a:ext cx="1386360" cy="57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CFDA6D-F690-4AD5-ACE6-7115C0E6B9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5857" y="6157299"/>
                <a:ext cx="1422000" cy="1288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564E42-C8C5-43B1-BDC7-C330138F5C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524000"/>
            <a:ext cx="4434769" cy="97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Project Costs Example</a:t>
            </a:r>
          </a:p>
        </p:txBody>
      </p:sp>
      <p:pic>
        <p:nvPicPr>
          <p:cNvPr id="2" name="Picture 1" descr="Screen Shot 2015-07-22 at 5.20.05 PM.png">
            <a:extLst>
              <a:ext uri="{FF2B5EF4-FFF2-40B4-BE49-F238E27FC236}">
                <a16:creationId xmlns:a16="http://schemas.microsoft.com/office/drawing/2014/main" id="{4B79C997-B5BE-4B20-9D6C-EED5AE29C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03770"/>
            <a:ext cx="1233804" cy="8139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" name="Picture 2" descr="Screen Shot 2015-09-23 at 4.40.47 PM.png">
            <a:extLst>
              <a:ext uri="{FF2B5EF4-FFF2-40B4-BE49-F238E27FC236}">
                <a16:creationId xmlns:a16="http://schemas.microsoft.com/office/drawing/2014/main" id="{795A360C-36FE-4293-AC2C-15E4B6C99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0" b="96429" l="9927" r="966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32" y="5224819"/>
            <a:ext cx="1870368" cy="840984"/>
          </a:xfrm>
          <a:prstGeom prst="rect">
            <a:avLst/>
          </a:prstGeom>
        </p:spPr>
      </p:pic>
      <p:pic>
        <p:nvPicPr>
          <p:cNvPr id="5" name="Picture 4" descr="Screen Shot 2015-09-23 at 4.42.19 PM.png">
            <a:extLst>
              <a:ext uri="{FF2B5EF4-FFF2-40B4-BE49-F238E27FC236}">
                <a16:creationId xmlns:a16="http://schemas.microsoft.com/office/drawing/2014/main" id="{A7BD9B6A-25E8-416E-86CA-FC58F9055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24" b="89869" l="9913" r="930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32" y="5029200"/>
            <a:ext cx="2562415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290E1C-95AC-4B75-B453-05A77609DF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32" y="5532235"/>
            <a:ext cx="1558310" cy="5123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539F52A-BF29-408E-8842-2DDABA9989D6}"/>
              </a:ext>
            </a:extLst>
          </p:cNvPr>
          <p:cNvSpPr txBox="1"/>
          <p:nvPr/>
        </p:nvSpPr>
        <p:spPr>
          <a:xfrm>
            <a:off x="2687439" y="15056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expert team provides the following cost estimates for a new project being envisioned.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C142B6-EC36-4C54-8384-A6042FB8CEBF}"/>
              </a:ext>
            </a:extLst>
          </p:cNvPr>
          <p:cNvSpPr txBox="1"/>
          <p:nvPr/>
        </p:nvSpPr>
        <p:spPr>
          <a:xfrm>
            <a:off x="1752600" y="2810614"/>
            <a:ext cx="6096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Labor, somewhere between $800,000 and $1,000,000, all possibilities in between roughly the same likeliness.</a:t>
            </a:r>
          </a:p>
          <a:p>
            <a:endParaRPr lang="en-US" sz="1400" dirty="0"/>
          </a:p>
          <a:p>
            <a:r>
              <a:rPr lang="en-US" sz="1400" dirty="0"/>
              <a:t>Admin, best case $300,000, worst case $800,000, most likely around $700,000.</a:t>
            </a:r>
          </a:p>
          <a:p>
            <a:endParaRPr lang="en-US" sz="1400" dirty="0"/>
          </a:p>
          <a:p>
            <a:r>
              <a:rPr lang="en-US" sz="1400" dirty="0"/>
              <a:t>Materials around $250,000 with standard deviation of $40,000, bell-shaped based on similar prior projects.</a:t>
            </a:r>
          </a:p>
        </p:txBody>
      </p:sp>
    </p:spTree>
    <p:extLst>
      <p:ext uri="{BB962C8B-B14F-4D97-AF65-F5344CB8AC3E}">
        <p14:creationId xmlns:p14="http://schemas.microsoft.com/office/powerpoint/2010/main" val="3718185032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 Project Costs Example</a:t>
            </a:r>
          </a:p>
        </p:txBody>
      </p:sp>
      <p:pic>
        <p:nvPicPr>
          <p:cNvPr id="4" name="Picture 3" descr="Screen Shot 2015-07-22 at 5.20.05 PM.png">
            <a:extLst>
              <a:ext uri="{FF2B5EF4-FFF2-40B4-BE49-F238E27FC236}">
                <a16:creationId xmlns:a16="http://schemas.microsoft.com/office/drawing/2014/main" id="{FFE6AC4E-377A-48CE-A3CF-E18F478E2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03770"/>
            <a:ext cx="1233804" cy="8139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C3665E-F0DD-4609-90A0-EFAE016F2C25}"/>
              </a:ext>
            </a:extLst>
          </p:cNvPr>
          <p:cNvSpPr txBox="1"/>
          <p:nvPr/>
        </p:nvSpPr>
        <p:spPr>
          <a:xfrm>
            <a:off x="1143000" y="2743200"/>
            <a:ext cx="685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your best estimate for the cost of this project?  Why?  Provide justification.</a:t>
            </a:r>
          </a:p>
          <a:p>
            <a:endParaRPr lang="en-US" sz="2000" dirty="0"/>
          </a:p>
          <a:p>
            <a:r>
              <a:rPr lang="en-US" sz="2000" dirty="0"/>
              <a:t>How likely is it that the administrative costs will come in under $1,700,000?  Provide support.</a:t>
            </a:r>
          </a:p>
          <a:p>
            <a:endParaRPr lang="en-US" sz="2000" dirty="0"/>
          </a:p>
          <a:p>
            <a:r>
              <a:rPr lang="en-US" sz="2000" dirty="0"/>
              <a:t>How likely is it that the project will cost between $1,500,000 and $1,700,000?  Provide justification.</a:t>
            </a:r>
          </a:p>
          <a:p>
            <a:endParaRPr lang="en-US" sz="2000" dirty="0"/>
          </a:p>
          <a:p>
            <a:r>
              <a:rPr lang="en-US" sz="2000" dirty="0"/>
              <a:t>Which cost is most impactful on the project total costs?</a:t>
            </a:r>
          </a:p>
        </p:txBody>
      </p:sp>
    </p:spTree>
    <p:extLst>
      <p:ext uri="{BB962C8B-B14F-4D97-AF65-F5344CB8AC3E}">
        <p14:creationId xmlns:p14="http://schemas.microsoft.com/office/powerpoint/2010/main" val="2341810807"/>
      </p:ext>
    </p:extLst>
  </p:cSld>
  <p:clrMapOvr>
    <a:masterClrMapping/>
  </p:clrMapOvr>
  <mc:AlternateContent xmlns:mc="http://schemas.openxmlformats.org/markup-compatibility/2006">
    <mc:Choice xmlns="" xmlns:mp="http://schemas.microsoft.com/office/mac/powerpoint/2008/main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 extrusionH="57150">
              <a:bevelT w="38100" h="38100"/>
            </a:sp3d>
          </a:bodyPr>
          <a:lstStyle/>
          <a:p>
            <a:pPr eaLnBrk="0" hangingPunct="0"/>
            <a:r>
              <a:rPr lang="en-US" sz="2800" b="1" kern="1200" dirty="0">
                <a:solidFill>
                  <a:srgbClr val="7030A0"/>
                </a:solidFill>
                <a:latin typeface="Arial" charset="0"/>
                <a:cs typeface="Arial" charset="0"/>
              </a:rPr>
              <a:t> Project Costs Example</a:t>
            </a:r>
          </a:p>
        </p:txBody>
      </p:sp>
      <p:pic>
        <p:nvPicPr>
          <p:cNvPr id="2" name="Picture 1" descr="Screen Shot 2015-07-22 at 5.20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6" y="439154"/>
            <a:ext cx="1233804" cy="8139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7BB9D5C5-A78E-A131-3B65-659A9EC69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76400"/>
            <a:ext cx="8499864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8FC04D-85FB-B93E-0E86-23823536A8A7}"/>
              </a:ext>
            </a:extLst>
          </p:cNvPr>
          <p:cNvSpPr txBox="1"/>
          <p:nvPr/>
        </p:nvSpPr>
        <p:spPr>
          <a:xfrm>
            <a:off x="4191000" y="3657600"/>
            <a:ext cx="18633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=SimulationMean(</a:t>
            </a:r>
            <a:r>
              <a:rPr lang="en-US" sz="800" b="1" i="0" dirty="0">
                <a:effectLst/>
                <a:latin typeface="Segoe UI" panose="020B0502040204020203" pitchFamily="34" charset="0"/>
              </a:rPr>
              <a:t>$C$6</a:t>
            </a:r>
            <a:r>
              <a:rPr lang="en-US" sz="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  <a:endParaRPr lang="en-US" sz="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60857-50F5-DBB7-B7BB-D781A83C24C9}"/>
              </a:ext>
            </a:extLst>
          </p:cNvPr>
          <p:cNvSpPr txBox="1"/>
          <p:nvPr/>
        </p:nvSpPr>
        <p:spPr>
          <a:xfrm>
            <a:off x="4178710" y="3800535"/>
            <a:ext cx="2057400" cy="260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000000"/>
                </a:solidFill>
                <a:latin typeface="Segoe UI" panose="020B0502040204020203" pitchFamily="34" charset="0"/>
              </a:rPr>
              <a:t>=SimulationStandardDeviation($C$6)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C2662-BBCA-9EE0-2283-015B62AFC849}"/>
              </a:ext>
            </a:extLst>
          </p:cNvPr>
          <p:cNvSpPr txBox="1"/>
          <p:nvPr/>
        </p:nvSpPr>
        <p:spPr>
          <a:xfrm>
            <a:off x="4183626" y="4312610"/>
            <a:ext cx="22687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1" dirty="0">
                <a:solidFill>
                  <a:srgbClr val="000000"/>
                </a:solidFill>
                <a:latin typeface="Segoe UI" panose="020B0502040204020203" pitchFamily="34" charset="0"/>
              </a:rPr>
              <a:t>=SimulationInterval($C$6, E20, F20)</a:t>
            </a:r>
            <a:endParaRPr lang="en-US" sz="800" b="1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B1602-5CF8-7E18-FE3F-0D7F414C0FB0}"/>
              </a:ext>
            </a:extLst>
          </p:cNvPr>
          <p:cNvSpPr txBox="1"/>
          <p:nvPr/>
        </p:nvSpPr>
        <p:spPr>
          <a:xfrm>
            <a:off x="4198374" y="4710234"/>
            <a:ext cx="21262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000000"/>
                </a:solidFill>
                <a:latin typeface="Segoe UI" panose="020B0502040204020203" pitchFamily="34" charset="0"/>
              </a:rPr>
              <a:t>=SimulationCorrelation(C2, $C$6)</a:t>
            </a:r>
          </a:p>
        </p:txBody>
      </p:sp>
    </p:spTree>
    <p:extLst>
      <p:ext uri="{BB962C8B-B14F-4D97-AF65-F5344CB8AC3E}">
        <p14:creationId xmlns:p14="http://schemas.microsoft.com/office/powerpoint/2010/main" val="1421574013"/>
      </p:ext>
    </p:extLst>
  </p:cSld>
  <p:clrMapOvr>
    <a:masterClrMapping/>
  </p:clrMapOvr>
  <mc:AlternateContent xmlns:mc="http://schemas.openxmlformats.org/markup-compatibility/2006">
    <mc:Choice xmlns:mp="http://schemas.microsoft.com/office/mac/powerpoint/2008/main" xmlns="" Requires="mp">
      <p:transition spd="med">
        <p14:prism xmlns:p14="http://schemas.microsoft.com/office/powerpoint/2010/main"/>
      </p:transition>
    </mc:Choice>
    <mc:Fallback>
      <p:transition spd="med">
        <p:cover/>
      </p:transition>
    </mc:Fallback>
  </mc:AlternateContent>
</p:sld>
</file>

<file path=ppt/theme/theme1.xml><?xml version="1.0" encoding="utf-8"?>
<a:theme xmlns:a="http://schemas.openxmlformats.org/drawingml/2006/main" name="School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ndy"/>
        <a:ea typeface=""/>
        <a:cs typeface=""/>
      </a:majorFont>
      <a:minorFont>
        <a:latin typeface="And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School1.thmx</Template>
  <TotalTime>27477</TotalTime>
  <Words>818</Words>
  <Application>Microsoft Office PowerPoint</Application>
  <PresentationFormat>On-screen Show (4:3)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Andy</vt:lpstr>
      <vt:lpstr>Arial</vt:lpstr>
      <vt:lpstr>Calibri</vt:lpstr>
      <vt:lpstr>Segoe UI</vt:lpstr>
      <vt:lpstr>Times New Roman</vt:lpstr>
      <vt:lpstr>School1</vt:lpstr>
      <vt:lpstr>PowerPoint Presentation</vt:lpstr>
      <vt:lpstr> Agenda / Topics</vt:lpstr>
      <vt:lpstr> Monte Carlo Analysis</vt:lpstr>
      <vt:lpstr> Monte Carlo Analysis</vt:lpstr>
      <vt:lpstr> Monte Carlo Analysis</vt:lpstr>
      <vt:lpstr> Monte Carlo Analysis</vt:lpstr>
      <vt:lpstr> Project Costs Example</vt:lpstr>
      <vt:lpstr> Project Costs Example</vt:lpstr>
      <vt:lpstr> Project Costs Example</vt:lpstr>
      <vt:lpstr> Supply Chain Example</vt:lpstr>
      <vt:lpstr> Profit Model Example</vt:lpstr>
      <vt:lpstr> Profit Model Example</vt:lpstr>
      <vt:lpstr> Profit Model Example</vt:lpstr>
      <vt:lpstr> NPV Model</vt:lpstr>
      <vt:lpstr> Nest Egg Model</vt:lpstr>
    </vt:vector>
  </TitlesOfParts>
  <Manager/>
  <Company>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Weltman</dc:creator>
  <cp:keywords/>
  <dc:description>Copyright (c) 2012_x000d_David Weltman</dc:description>
  <cp:lastModifiedBy>Weltman, David</cp:lastModifiedBy>
  <cp:revision>1902</cp:revision>
  <cp:lastPrinted>2012-12-31T18:21:46Z</cp:lastPrinted>
  <dcterms:created xsi:type="dcterms:W3CDTF">2013-01-05T14:47:45Z</dcterms:created>
  <dcterms:modified xsi:type="dcterms:W3CDTF">2024-08-23T18:45:08Z</dcterms:modified>
  <cp:category/>
</cp:coreProperties>
</file>