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sldIdLst>
    <p:sldId id="494" r:id="rId2"/>
    <p:sldId id="440" r:id="rId3"/>
    <p:sldId id="508" r:id="rId4"/>
    <p:sldId id="496" r:id="rId5"/>
    <p:sldId id="497" r:id="rId6"/>
    <p:sldId id="466" r:id="rId7"/>
    <p:sldId id="500" r:id="rId8"/>
    <p:sldId id="513" r:id="rId9"/>
    <p:sldId id="514" r:id="rId10"/>
    <p:sldId id="463" r:id="rId11"/>
    <p:sldId id="469" r:id="rId12"/>
    <p:sldId id="511" r:id="rId13"/>
    <p:sldId id="512" r:id="rId14"/>
    <p:sldId id="471" r:id="rId15"/>
    <p:sldId id="472" r:id="rId16"/>
    <p:sldId id="465" r:id="rId17"/>
    <p:sldId id="477" r:id="rId18"/>
    <p:sldId id="483" r:id="rId19"/>
    <p:sldId id="359" r:id="rId20"/>
    <p:sldId id="476" r:id="rId21"/>
    <p:sldId id="355" r:id="rId22"/>
    <p:sldId id="358" r:id="rId23"/>
    <p:sldId id="505" r:id="rId24"/>
  </p:sldIdLst>
  <p:sldSz cx="9144000" cy="6858000" type="screen4x3"/>
  <p:notesSz cx="7086600" cy="9372600"/>
  <p:defaultTextStyle>
    <a:defPPr>
      <a:defRPr lang="en-US"/>
    </a:defPPr>
    <a:lvl1pPr algn="l" rtl="0" fontAlgn="base">
      <a:spcBef>
        <a:spcPct val="0"/>
      </a:spcBef>
      <a:spcAft>
        <a:spcPct val="0"/>
      </a:spcAft>
      <a:defRPr kern="1200">
        <a:solidFill>
          <a:schemeClr val="tx1"/>
        </a:solidFill>
        <a:latin typeface="Arial" pitchFamily="-107" charset="0"/>
        <a:ea typeface="ＭＳ Ｐゴシック" pitchFamily="-107" charset="-128"/>
        <a:cs typeface="ＭＳ Ｐゴシック" pitchFamily="-107" charset="-128"/>
      </a:defRPr>
    </a:lvl1pPr>
    <a:lvl2pPr marL="457200" algn="l" rtl="0" fontAlgn="base">
      <a:spcBef>
        <a:spcPct val="0"/>
      </a:spcBef>
      <a:spcAft>
        <a:spcPct val="0"/>
      </a:spcAft>
      <a:defRPr kern="1200">
        <a:solidFill>
          <a:schemeClr val="tx1"/>
        </a:solidFill>
        <a:latin typeface="Arial" pitchFamily="-107" charset="0"/>
        <a:ea typeface="ＭＳ Ｐゴシック" pitchFamily="-107" charset="-128"/>
        <a:cs typeface="ＭＳ Ｐゴシック" pitchFamily="-107" charset="-128"/>
      </a:defRPr>
    </a:lvl2pPr>
    <a:lvl3pPr marL="914400" algn="l" rtl="0" fontAlgn="base">
      <a:spcBef>
        <a:spcPct val="0"/>
      </a:spcBef>
      <a:spcAft>
        <a:spcPct val="0"/>
      </a:spcAft>
      <a:defRPr kern="1200">
        <a:solidFill>
          <a:schemeClr val="tx1"/>
        </a:solidFill>
        <a:latin typeface="Arial" pitchFamily="-107" charset="0"/>
        <a:ea typeface="ＭＳ Ｐゴシック" pitchFamily="-107" charset="-128"/>
        <a:cs typeface="ＭＳ Ｐゴシック" pitchFamily="-107" charset="-128"/>
      </a:defRPr>
    </a:lvl3pPr>
    <a:lvl4pPr marL="1371600" algn="l" rtl="0" fontAlgn="base">
      <a:spcBef>
        <a:spcPct val="0"/>
      </a:spcBef>
      <a:spcAft>
        <a:spcPct val="0"/>
      </a:spcAft>
      <a:defRPr kern="1200">
        <a:solidFill>
          <a:schemeClr val="tx1"/>
        </a:solidFill>
        <a:latin typeface="Arial" pitchFamily="-107" charset="0"/>
        <a:ea typeface="ＭＳ Ｐゴシック" pitchFamily="-107" charset="-128"/>
        <a:cs typeface="ＭＳ Ｐゴシック" pitchFamily="-107" charset="-128"/>
      </a:defRPr>
    </a:lvl4pPr>
    <a:lvl5pPr marL="1828800" algn="l" rtl="0" fontAlgn="base">
      <a:spcBef>
        <a:spcPct val="0"/>
      </a:spcBef>
      <a:spcAft>
        <a:spcPct val="0"/>
      </a:spcAft>
      <a:defRPr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0004B1"/>
    <a:srgbClr val="FFF6C0"/>
    <a:srgbClr val="996633"/>
    <a:srgbClr val="B20010"/>
    <a:srgbClr val="FF5F93"/>
    <a:srgbClr val="675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5921" autoAdjust="0"/>
  </p:normalViewPr>
  <p:slideViewPr>
    <p:cSldViewPr>
      <p:cViewPr varScale="1">
        <p:scale>
          <a:sx n="108" d="100"/>
          <a:sy n="108" d="100"/>
        </p:scale>
        <p:origin x="201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16:20:55.80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4T23:01:02.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0 109,'39'0,"-1"-2,1-1,38-9,-38 6,0 2,0 1,57 5,-58 0,1-2,-1-2,58-9,-24 1,0 2,0 4,103 7,-38 0,52-5,203 5,-241 8,121 4,553-16,-808 2,0 1,0 1,21 5,-19-3,1-1,24 1,76-1,129 9,-145-5,-52-5,63 13,-57-9,0-1,1-4,74-5,-15 0,-56 2,89-14,-111 11,53 2,-57 2,0-1,43-7,-2-14,-59 16,1 0,0 1,28-3,243 6,-12 1,-38-26,13 1,-132 14,44-2,-143 13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22:00:52.448"/>
    </inkml:context>
    <inkml:brush xml:id="br0">
      <inkml:brushProperty name="width" value="0.35" units="cm"/>
      <inkml:brushProperty name="height" value="0.35" units="cm"/>
      <inkml:brushProperty name="ignorePressure" value="1"/>
    </inkml:brush>
  </inkml:definitions>
  <inkml:trace contextRef="#ctx0" brushRef="#br0">1 29,'93'-3,"87"-14,-106 11,1 4,20 3,-7 0,-69 0,-1 1,1 1,15 4,-14-2,0-1,0-2,6 1,47 8,-19-1,-34-8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22:00:52.450"/>
    </inkml:context>
    <inkml:brush xml:id="br0">
      <inkml:brushProperty name="width" value="0.35" units="cm"/>
      <inkml:brushProperty name="height" value="0.35" units="cm"/>
      <inkml:brushProperty name="ignorePressure" value="1"/>
    </inkml:brush>
  </inkml:definitions>
  <inkml:trace contextRef="#ctx0" brushRef="#br0">1 2,'193'-1,"214"3,-270 11,-73-6,53-1,-1-6,108 15,-131-8,47-3,-52-3,71 11,-126-7,-4-2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22:00:52.451"/>
    </inkml:context>
    <inkml:brush xml:id="br0">
      <inkml:brushProperty name="width" value="0.35" units="cm"/>
      <inkml:brushProperty name="height" value="0.35" units="cm"/>
      <inkml:brushProperty name="ignorePressure" value="1"/>
    </inkml:brush>
  </inkml:definitions>
  <inkml:trace contextRef="#ctx0" brushRef="#br0">1 1,'1548'0,"-1487"3,51 9,-41-4,-48-6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22:00:52.449"/>
    </inkml:context>
    <inkml:brush xml:id="br0">
      <inkml:brushProperty name="width" value="0.35" units="cm"/>
      <inkml:brushProperty name="height" value="0.35" units="cm"/>
      <inkml:brushProperty name="ignorePressure" value="1"/>
    </inkml:brush>
  </inkml:definitions>
  <inkml:trace contextRef="#ctx0" brushRef="#br0">1 1,'1045'0,"-998"2,0 2,5 3,80 6,204-14,-311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0860" cy="46863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3075" name="Rectangle 3"/>
          <p:cNvSpPr>
            <a:spLocks noGrp="1" noChangeArrowheads="1"/>
          </p:cNvSpPr>
          <p:nvPr>
            <p:ph type="dt" idx="1"/>
          </p:nvPr>
        </p:nvSpPr>
        <p:spPr bwMode="auto">
          <a:xfrm>
            <a:off x="4014100" y="0"/>
            <a:ext cx="3070860" cy="46863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algn="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00150" y="703263"/>
            <a:ext cx="4686300" cy="351472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8660" y="4451985"/>
            <a:ext cx="5669280" cy="421767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902343"/>
            <a:ext cx="3070860" cy="468630"/>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3079" name="Rectangle 7"/>
          <p:cNvSpPr>
            <a:spLocks noGrp="1" noChangeArrowheads="1"/>
          </p:cNvSpPr>
          <p:nvPr>
            <p:ph type="sldNum" sz="quarter" idx="5"/>
          </p:nvPr>
        </p:nvSpPr>
        <p:spPr bwMode="auto">
          <a:xfrm>
            <a:off x="4014100" y="8902343"/>
            <a:ext cx="3070860" cy="468630"/>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algn="r">
              <a:defRPr sz="1200">
                <a:latin typeface="Arial" pitchFamily="-65" charset="0"/>
                <a:ea typeface="ＭＳ Ｐゴシック" pitchFamily="-65" charset="-128"/>
                <a:cs typeface="ＭＳ Ｐゴシック" pitchFamily="-65" charset="-128"/>
              </a:defRPr>
            </a:lvl1pPr>
          </a:lstStyle>
          <a:p>
            <a:pPr>
              <a:defRPr/>
            </a:pPr>
            <a:fld id="{60FD7931-E9E0-EE45-965C-CCA2D1AB7FAA}" type="slidenum">
              <a:rPr lang="en-US"/>
              <a:pPr>
                <a:defRPr/>
              </a:pPr>
              <a:t>‹#›</a:t>
            </a:fld>
            <a:endParaRPr lang="en-US"/>
          </a:p>
        </p:txBody>
      </p:sp>
    </p:spTree>
    <p:extLst>
      <p:ext uri="{BB962C8B-B14F-4D97-AF65-F5344CB8AC3E}">
        <p14:creationId xmlns:p14="http://schemas.microsoft.com/office/powerpoint/2010/main" val="19277758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FD7931-E9E0-EE45-965C-CCA2D1AB7FAA}" type="slidenum">
              <a:rPr lang="en-US" smtClean="0"/>
              <a:pPr>
                <a:defRPr/>
              </a:pPr>
              <a:t>1</a:t>
            </a:fld>
            <a:endParaRPr lang="en-US" dirty="0"/>
          </a:p>
        </p:txBody>
      </p:sp>
    </p:spTree>
    <p:extLst>
      <p:ext uri="{BB962C8B-B14F-4D97-AF65-F5344CB8AC3E}">
        <p14:creationId xmlns:p14="http://schemas.microsoft.com/office/powerpoint/2010/main" val="23703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601090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FD7931-E9E0-EE45-965C-CCA2D1AB7FAA}" type="slidenum">
              <a:rPr lang="en-US" smtClean="0"/>
              <a:pPr>
                <a:defRPr/>
              </a:pPr>
              <a:t>11</a:t>
            </a:fld>
            <a:endParaRPr lang="en-US" dirty="0"/>
          </a:p>
        </p:txBody>
      </p:sp>
    </p:spTree>
    <p:extLst>
      <p:ext uri="{BB962C8B-B14F-4D97-AF65-F5344CB8AC3E}">
        <p14:creationId xmlns:p14="http://schemas.microsoft.com/office/powerpoint/2010/main" val="264423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753444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406889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830047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867186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585130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522830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864970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066739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749417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131545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038745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517454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96265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61305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10384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637234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FD7931-E9E0-EE45-965C-CCA2D1AB7FAA}" type="slidenum">
              <a:rPr lang="en-US" smtClean="0"/>
              <a:pPr>
                <a:defRPr/>
              </a:pPr>
              <a:t>6</a:t>
            </a:fld>
            <a:endParaRPr lang="en-US"/>
          </a:p>
        </p:txBody>
      </p:sp>
    </p:spTree>
    <p:extLst>
      <p:ext uri="{BB962C8B-B14F-4D97-AF65-F5344CB8AC3E}">
        <p14:creationId xmlns:p14="http://schemas.microsoft.com/office/powerpoint/2010/main" val="64230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FD7931-E9E0-EE45-965C-CCA2D1AB7FAA}" type="slidenum">
              <a:rPr lang="en-US" smtClean="0"/>
              <a:pPr>
                <a:defRPr/>
              </a:pPr>
              <a:t>7</a:t>
            </a:fld>
            <a:endParaRPr lang="en-US"/>
          </a:p>
        </p:txBody>
      </p:sp>
    </p:spTree>
    <p:extLst>
      <p:ext uri="{BB962C8B-B14F-4D97-AF65-F5344CB8AC3E}">
        <p14:creationId xmlns:p14="http://schemas.microsoft.com/office/powerpoint/2010/main" val="4093121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846859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65489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lstStyle>
            <a:lvl1pPr>
              <a:defRPr sz="5400"/>
            </a:lvl1pPr>
          </a:lstStyle>
          <a:p>
            <a:r>
              <a:rPr lang="en-US"/>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sz="4000"/>
            </a:lvl1pPr>
          </a:lstStyle>
          <a:p>
            <a:r>
              <a:rPr lang="en-US"/>
              <a:t>Click to edit Master subtitle style</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sz="1600">
                <a:latin typeface="Andy" pitchFamily="66" charset="0"/>
              </a:defRPr>
            </a:lvl1pPr>
          </a:lstStyle>
          <a:p>
            <a:pPr>
              <a:defRPr/>
            </a:pPr>
            <a:fld id="{CE002DD3-44B3-E043-8073-7071B1A1F5AF}" type="datetime1">
              <a:rPr lang="en-US"/>
              <a:pPr>
                <a:defRPr/>
              </a:pPr>
              <a:t>9/3/2024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sz="1600"/>
            </a:lvl1pPr>
          </a:lstStyle>
          <a:p>
            <a:pPr>
              <a:defRPr/>
            </a:pPr>
            <a:r>
              <a:rPr lang="en-US"/>
              <a:t>copyright 2006 www.brainybetty.com ALL RIGHTS RESERVED.</a:t>
            </a: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sz="1600"/>
            </a:lvl1pPr>
          </a:lstStyle>
          <a:p>
            <a:pPr>
              <a:defRPr/>
            </a:pPr>
            <a:fld id="{D94EEBF1-D492-5D4E-B4C7-FFDB52E73C4E}" type="slidenum">
              <a:rPr lang="en-US"/>
              <a:pPr>
                <a:defRPr/>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8B66E985-090B-6C48-8DB4-76C82638A6F4}" type="datetime1">
              <a:rPr lang="en-US"/>
              <a:pPr>
                <a:defRPr/>
              </a:pPr>
              <a:t>9/3/2024</a:t>
            </a:fld>
            <a:endParaRPr lang="en-US"/>
          </a:p>
        </p:txBody>
      </p:sp>
      <p:sp>
        <p:nvSpPr>
          <p:cNvPr id="5"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6"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26A83AFB-4E21-AB42-935B-59C69F13A343}"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E98989CF-C801-A649-B516-0134DA3FC0F9}" type="datetime1">
              <a:rPr lang="en-US"/>
              <a:pPr>
                <a:defRPr/>
              </a:pPr>
              <a:t>9/3/2024</a:t>
            </a:fld>
            <a:endParaRPr lang="en-US"/>
          </a:p>
        </p:txBody>
      </p:sp>
      <p:sp>
        <p:nvSpPr>
          <p:cNvPr id="5"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6"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173B1015-0774-B14D-BAF7-16876F89ADCE}" type="slidenum">
              <a:rPr lang="en-US"/>
              <a:pPr>
                <a:defRPr/>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469CC65A-4FA3-8646-8274-F3C12B40CDAF}" type="datetime1">
              <a:rPr lang="en-US"/>
              <a:pPr>
                <a:defRPr/>
              </a:pPr>
              <a:t>9/3/2024</a:t>
            </a:fld>
            <a:endParaRPr lang="en-US"/>
          </a:p>
        </p:txBody>
      </p:sp>
      <p:sp>
        <p:nvSpPr>
          <p:cNvPr id="5"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6"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C35515CD-E145-9444-9AFA-3DD181D03A78}" type="slidenum">
              <a:rPr lang="en-US"/>
              <a:pPr>
                <a:defRPr/>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2C0CA9D5-6AA8-F44A-B222-32C1BF02F703}" type="datetime1">
              <a:rPr lang="en-US"/>
              <a:pPr>
                <a:defRPr/>
              </a:pPr>
              <a:t>9/3/2024</a:t>
            </a:fld>
            <a:endParaRPr lang="en-US"/>
          </a:p>
        </p:txBody>
      </p:sp>
      <p:sp>
        <p:nvSpPr>
          <p:cNvPr id="5"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6"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2F13C3FE-FE20-B741-B68E-F2CA2E2ACEB3}" type="slidenum">
              <a:rPr lang="en-US"/>
              <a:pPr>
                <a:defRPr/>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3508DA3F-1471-6C49-8EA1-2A24BF4E1132}" type="datetime1">
              <a:rPr lang="en-US"/>
              <a:pPr>
                <a:defRPr/>
              </a:pPr>
              <a:t>9/3/2024</a:t>
            </a:fld>
            <a:endParaRPr lang="en-US"/>
          </a:p>
        </p:txBody>
      </p:sp>
      <p:sp>
        <p:nvSpPr>
          <p:cNvPr id="6" name="Footer Placeholder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7" name="Slide Number Placeholder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049A4420-44DD-8C4C-BEA4-D8518BDC7735}" type="slidenum">
              <a:rPr lang="en-US"/>
              <a:pPr>
                <a:defRPr/>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7A2127A7-A251-DA48-AB66-517640038D30}" type="datetime1">
              <a:rPr lang="en-US"/>
              <a:pPr>
                <a:defRPr/>
              </a:pPr>
              <a:t>9/3/2024</a:t>
            </a:fld>
            <a:endParaRPr lang="en-US"/>
          </a:p>
        </p:txBody>
      </p:sp>
      <p:sp>
        <p:nvSpPr>
          <p:cNvPr id="8"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9"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B84BA869-0F35-D542-B1E9-3EB87304C084}" type="slidenum">
              <a:rPr lang="en-US"/>
              <a:pPr>
                <a:defRPr/>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999D3365-16F4-3A46-90A4-D556C2147511}" type="datetime1">
              <a:rPr lang="en-US"/>
              <a:pPr>
                <a:defRPr/>
              </a:pPr>
              <a:t>9/3/2024</a:t>
            </a:fld>
            <a:endParaRPr lang="en-US"/>
          </a:p>
        </p:txBody>
      </p:sp>
      <p:sp>
        <p:nvSpPr>
          <p:cNvPr id="4"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5"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8902E2BC-4F89-5F45-86B4-40B9E08987DB}" type="slidenum">
              <a:rPr lang="en-US"/>
              <a:pPr>
                <a:defRPr/>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4595A59E-BF85-7B46-9429-DAEAAD4BB9BF}" type="datetime1">
              <a:rPr lang="en-US"/>
              <a:pPr>
                <a:defRPr/>
              </a:pPr>
              <a:t>9/3/2024</a:t>
            </a:fld>
            <a:endParaRPr lang="en-US"/>
          </a:p>
        </p:txBody>
      </p:sp>
      <p:sp>
        <p:nvSpPr>
          <p:cNvPr id="3"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4"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EF2A88C2-1F8F-FF4A-8843-96263C639C3A}" type="slidenum">
              <a:rPr lang="en-US"/>
              <a:pPr>
                <a:defRPr/>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28DDBA84-3CB6-504F-9945-4273AF47D40B}" type="datetime1">
              <a:rPr lang="en-US"/>
              <a:pPr>
                <a:defRPr/>
              </a:pPr>
              <a:t>9/3/2024</a:t>
            </a:fld>
            <a:endParaRPr lang="en-US"/>
          </a:p>
        </p:txBody>
      </p:sp>
      <p:sp>
        <p:nvSpPr>
          <p:cNvPr id="6" name="Footer Placeholder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7" name="Slide Number Placeholder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D5BED148-429D-7547-AA96-50C2639E4A49}" type="slidenum">
              <a:rPr lang="en-US"/>
              <a:pPr>
                <a:defRPr/>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7D2F4A27-93DC-564D-BB94-86366443385C}" type="datetime1">
              <a:rPr lang="en-US"/>
              <a:pPr>
                <a:defRPr/>
              </a:pPr>
              <a:t>9/3/2024</a:t>
            </a:fld>
            <a:endParaRPr lang="en-US"/>
          </a:p>
        </p:txBody>
      </p:sp>
      <p:sp>
        <p:nvSpPr>
          <p:cNvPr id="6" name="Footer Placeholder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7" name="Slide Number Placeholder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E892A9AF-3137-0843-9A8A-7CD27B41490F}" type="slidenum">
              <a:rPr lang="en-US"/>
              <a:pPr>
                <a:defRPr/>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hyperlink" Target="http://www.neeley.tcu.edu/"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descr="dividerthingy1"/>
          <p:cNvPicPr>
            <a:picLocks noChangeAspect="1" noChangeArrowheads="1"/>
          </p:cNvPicPr>
          <p:nvPr userDrawn="1"/>
        </p:nvPicPr>
        <p:blipFill>
          <a:blip r:embed="rId14" cstate="print"/>
          <a:srcRect b="52603"/>
          <a:stretch>
            <a:fillRect/>
          </a:stretch>
        </p:blipFill>
        <p:spPr bwMode="auto">
          <a:xfrm>
            <a:off x="533400" y="1"/>
            <a:ext cx="8610600" cy="457199"/>
          </a:xfrm>
          <a:prstGeom prst="rect">
            <a:avLst/>
          </a:prstGeom>
          <a:noFill/>
          <a:ln w="9525">
            <a:noFill/>
            <a:miter lim="800000"/>
            <a:headEnd/>
            <a:tailEnd/>
          </a:ln>
        </p:spPr>
      </p:pic>
      <p:pic>
        <p:nvPicPr>
          <p:cNvPr id="11" name="Picture 10" descr="dividerthingy1"/>
          <p:cNvPicPr>
            <a:picLocks noChangeAspect="1" noChangeArrowheads="1"/>
          </p:cNvPicPr>
          <p:nvPr userDrawn="1"/>
        </p:nvPicPr>
        <p:blipFill>
          <a:blip r:embed="rId15" cstate="print"/>
          <a:srcRect t="52603"/>
          <a:stretch>
            <a:fillRect/>
          </a:stretch>
        </p:blipFill>
        <p:spPr bwMode="auto">
          <a:xfrm>
            <a:off x="533400" y="6400800"/>
            <a:ext cx="8610600" cy="457200"/>
          </a:xfrm>
          <a:prstGeom prst="rect">
            <a:avLst/>
          </a:prstGeom>
          <a:noFill/>
          <a:ln w="9525">
            <a:noFill/>
            <a:miter lim="800000"/>
            <a:headEnd/>
            <a:tailEnd/>
          </a:ln>
        </p:spPr>
      </p:pic>
      <p:pic>
        <p:nvPicPr>
          <p:cNvPr id="12" name="Picture 11" descr="neeley_logo">
            <a:hlinkClick r:id="rId16"/>
          </p:cNvPr>
          <p:cNvPicPr>
            <a:picLocks noChangeAspect="1" noChangeArrowheads="1"/>
          </p:cNvPicPr>
          <p:nvPr userDrawn="1"/>
        </p:nvPicPr>
        <p:blipFill>
          <a:blip r:embed="rId17" cstate="print"/>
          <a:srcRect/>
          <a:stretch>
            <a:fillRect/>
          </a:stretch>
        </p:blipFill>
        <p:spPr bwMode="auto">
          <a:xfrm>
            <a:off x="5562600" y="6400800"/>
            <a:ext cx="3581400" cy="457200"/>
          </a:xfrm>
          <a:prstGeom prst="rect">
            <a:avLst/>
          </a:prstGeom>
          <a:noFill/>
          <a:ln w="9525">
            <a:noFill/>
            <a:miter lim="800000"/>
            <a:headEnd/>
            <a:tailEnd/>
          </a:ln>
        </p:spPr>
      </p:pic>
      <p:sp>
        <p:nvSpPr>
          <p:cNvPr id="13" name="Slide Number Placeholder 6"/>
          <p:cNvSpPr txBox="1">
            <a:spLocks noGrp="1"/>
          </p:cNvSpPr>
          <p:nvPr userDrawn="1"/>
        </p:nvSpPr>
        <p:spPr>
          <a:xfrm>
            <a:off x="6553200" y="6248400"/>
            <a:ext cx="1905000" cy="457200"/>
          </a:xfrm>
          <a:prstGeom prst="rect">
            <a:avLst/>
          </a:prstGeom>
          <a:noFill/>
        </p:spPr>
        <p:txBody>
          <a:bodyPr anchor="ctr"/>
          <a:lstStyle/>
          <a:p>
            <a:pPr algn="r" fontAlgn="auto">
              <a:spcBef>
                <a:spcPts val="0"/>
              </a:spcBef>
              <a:spcAft>
                <a:spcPts val="0"/>
              </a:spcAft>
              <a:defRPr/>
            </a:pPr>
            <a:fld id="{ADB5A981-F0B8-4220-9306-B32AF17E7C21}" type="slidenum">
              <a:rPr lang="en-US" sz="1200">
                <a:solidFill>
                  <a:schemeClr val="tx1">
                    <a:tint val="75000"/>
                  </a:schemeClr>
                </a:solidFill>
                <a:latin typeface="+mn-lt"/>
                <a:cs typeface="+mn-cs"/>
              </a:rPr>
              <a:pPr algn="r" fontAlgn="auto">
                <a:spcBef>
                  <a:spcPts val="0"/>
                </a:spcBef>
                <a:spcAft>
                  <a:spcPts val="0"/>
                </a:spcAft>
                <a:defRPr/>
              </a:pPr>
              <a:t>‹#›</a:t>
            </a:fld>
            <a:endParaRPr lang="en-US" sz="1200" dirty="0">
              <a:solidFill>
                <a:schemeClr val="tx1">
                  <a:tint val="75000"/>
                </a:schemeClr>
              </a:solidFill>
              <a:latin typeface="+mn-lt"/>
              <a:cs typeface="+mn-cs"/>
            </a:endParaRPr>
          </a:p>
        </p:txBody>
      </p:sp>
    </p:spTree>
  </p:cSld>
  <p:clrMap bg1="lt1" tx1="dk1" bg2="lt2" tx2="dk2" accent1="accent1" accent2="accent2" accent3="accent3" accent4="accent4" accent5="accent5" accent6="accent6" hlink="hlink" folHlink="folHlink"/>
  <p:sldLayoutIdLst>
    <p:sldLayoutId id="2147483837"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ransition spd="med"/>
  <p:hf hdr="0"/>
  <p:txStyles>
    <p:titleStyle>
      <a:lvl1pPr algn="ctr" rtl="0" eaLnBrk="0" fontAlgn="base" hangingPunct="0">
        <a:spcBef>
          <a:spcPct val="0"/>
        </a:spcBef>
        <a:spcAft>
          <a:spcPct val="0"/>
        </a:spcAft>
        <a:defRPr sz="4800">
          <a:solidFill>
            <a:schemeClr val="tx2"/>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2pPr>
      <a:lvl3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3pPr>
      <a:lvl4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4pPr>
      <a:lvl5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5pPr>
      <a:lvl6pPr marL="457200" algn="ctr" rtl="0" fontAlgn="base">
        <a:spcBef>
          <a:spcPct val="0"/>
        </a:spcBef>
        <a:spcAft>
          <a:spcPct val="0"/>
        </a:spcAft>
        <a:defRPr sz="4800">
          <a:solidFill>
            <a:schemeClr val="tx2"/>
          </a:solidFill>
          <a:latin typeface="Andy" pitchFamily="66" charset="0"/>
        </a:defRPr>
      </a:lvl6pPr>
      <a:lvl7pPr marL="914400" algn="ctr" rtl="0" fontAlgn="base">
        <a:spcBef>
          <a:spcPct val="0"/>
        </a:spcBef>
        <a:spcAft>
          <a:spcPct val="0"/>
        </a:spcAft>
        <a:defRPr sz="4800">
          <a:solidFill>
            <a:schemeClr val="tx2"/>
          </a:solidFill>
          <a:latin typeface="Andy" pitchFamily="66" charset="0"/>
        </a:defRPr>
      </a:lvl7pPr>
      <a:lvl8pPr marL="1371600" algn="ctr" rtl="0" fontAlgn="base">
        <a:spcBef>
          <a:spcPct val="0"/>
        </a:spcBef>
        <a:spcAft>
          <a:spcPct val="0"/>
        </a:spcAft>
        <a:defRPr sz="4800">
          <a:solidFill>
            <a:schemeClr val="tx2"/>
          </a:solidFill>
          <a:latin typeface="Andy" pitchFamily="66" charset="0"/>
        </a:defRPr>
      </a:lvl8pPr>
      <a:lvl9pPr marL="1828800" algn="ctr" rtl="0" fontAlgn="base">
        <a:spcBef>
          <a:spcPct val="0"/>
        </a:spcBef>
        <a:spcAft>
          <a:spcPct val="0"/>
        </a:spcAft>
        <a:defRPr sz="4800">
          <a:solidFill>
            <a:schemeClr val="tx2"/>
          </a:solidFill>
          <a:latin typeface="Andy" pitchFamily="66"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32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8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4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400">
          <a:solidFill>
            <a:schemeClr val="tx1"/>
          </a:solidFill>
          <a:latin typeface="+mn-lt"/>
          <a:ea typeface="ＭＳ Ｐゴシック" charset="-128"/>
        </a:defRPr>
      </a:lvl5pPr>
      <a:lvl6pPr marL="2514600" indent="-228600" algn="l" rtl="0" fontAlgn="base">
        <a:spcBef>
          <a:spcPct val="20000"/>
        </a:spcBef>
        <a:spcAft>
          <a:spcPct val="0"/>
        </a:spcAft>
        <a:buChar char="»"/>
        <a:defRPr sz="2400">
          <a:solidFill>
            <a:schemeClr val="tx1"/>
          </a:solidFill>
          <a:latin typeface="+mn-lt"/>
          <a:ea typeface="ＭＳ Ｐゴシック" charset="-128"/>
        </a:defRPr>
      </a:lvl6pPr>
      <a:lvl7pPr marL="2971800" indent="-228600" algn="l" rtl="0" fontAlgn="base">
        <a:spcBef>
          <a:spcPct val="20000"/>
        </a:spcBef>
        <a:spcAft>
          <a:spcPct val="0"/>
        </a:spcAft>
        <a:buChar char="»"/>
        <a:defRPr sz="2400">
          <a:solidFill>
            <a:schemeClr val="tx1"/>
          </a:solidFill>
          <a:latin typeface="+mn-lt"/>
          <a:ea typeface="ＭＳ Ｐゴシック" charset="-128"/>
        </a:defRPr>
      </a:lvl7pPr>
      <a:lvl8pPr marL="3429000" indent="-228600" algn="l" rtl="0" fontAlgn="base">
        <a:spcBef>
          <a:spcPct val="20000"/>
        </a:spcBef>
        <a:spcAft>
          <a:spcPct val="0"/>
        </a:spcAft>
        <a:buChar char="»"/>
        <a:defRPr sz="2400">
          <a:solidFill>
            <a:schemeClr val="tx1"/>
          </a:solidFill>
          <a:latin typeface="+mn-lt"/>
          <a:ea typeface="ＭＳ Ｐゴシック" charset="-128"/>
        </a:defRPr>
      </a:lvl8pPr>
      <a:lvl9pPr marL="3886200" indent="-228600" algn="l" rtl="0" fontAlgn="base">
        <a:spcBef>
          <a:spcPct val="20000"/>
        </a:spcBef>
        <a:spcAft>
          <a:spcPct val="0"/>
        </a:spcAft>
        <a:buChar char="»"/>
        <a:defRPr sz="2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7.JPG"/><Relationship Id="rId5" Type="http://schemas.openxmlformats.org/officeDocument/2006/relationships/image" Target="../media/image11.jpe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www.youtube.com/watch?v=Uz7naxp8Taw" TargetMode="External"/><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31.png"/><Relationship Id="rId7"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customXml" Target="../ink/ink4.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574675" y="284163"/>
            <a:ext cx="1580882" cy="707886"/>
          </a:xfrm>
          <a:prstGeom prst="rect">
            <a:avLst/>
          </a:prstGeom>
          <a:noFill/>
          <a:ln w="9525">
            <a:noFill/>
            <a:miter lim="800000"/>
            <a:headEnd/>
            <a:tailEnd/>
          </a:ln>
        </p:spPr>
        <p:txBody>
          <a:bodyPr wrap="none">
            <a:prstTxWarp prst="textNoShape">
              <a:avLst/>
            </a:prstTxWarp>
            <a:spAutoFit/>
            <a:scene3d>
              <a:camera prst="orthographicFront"/>
              <a:lightRig rig="threePt" dir="t"/>
            </a:scene3d>
            <a:sp3d extrusionH="57150">
              <a:bevelT w="38100" h="38100"/>
            </a:sp3d>
          </a:bodyPr>
          <a:lstStyle/>
          <a:p>
            <a:r>
              <a:rPr lang="en-US" sz="4000" b="1" dirty="0">
                <a:solidFill>
                  <a:srgbClr val="7030A0"/>
                </a:solidFill>
                <a:latin typeface="Arial" charset="0"/>
                <a:ea typeface="Arial" charset="0"/>
                <a:cs typeface="Arial" charset="0"/>
              </a:rPr>
              <a:t>WS01</a:t>
            </a:r>
          </a:p>
        </p:txBody>
      </p:sp>
      <p:sp>
        <p:nvSpPr>
          <p:cNvPr id="12" name="Rectangle 2"/>
          <p:cNvSpPr txBox="1">
            <a:spLocks noChangeArrowheads="1"/>
          </p:cNvSpPr>
          <p:nvPr/>
        </p:nvSpPr>
        <p:spPr bwMode="auto">
          <a:xfrm>
            <a:off x="2209800" y="457200"/>
            <a:ext cx="6327775" cy="1114425"/>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lvl1pPr algn="ctr" rtl="0" eaLnBrk="0" fontAlgn="base" hangingPunct="0">
              <a:spcBef>
                <a:spcPct val="0"/>
              </a:spcBef>
              <a:spcAft>
                <a:spcPct val="0"/>
              </a:spcAft>
              <a:defRPr sz="5400">
                <a:solidFill>
                  <a:schemeClr val="tx2"/>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2pPr>
            <a:lvl3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3pPr>
            <a:lvl4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4pPr>
            <a:lvl5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5pPr>
            <a:lvl6pPr marL="457200" algn="ctr" rtl="0" fontAlgn="base">
              <a:spcBef>
                <a:spcPct val="0"/>
              </a:spcBef>
              <a:spcAft>
                <a:spcPct val="0"/>
              </a:spcAft>
              <a:defRPr sz="4800">
                <a:solidFill>
                  <a:schemeClr val="tx2"/>
                </a:solidFill>
                <a:latin typeface="Andy" pitchFamily="66" charset="0"/>
              </a:defRPr>
            </a:lvl6pPr>
            <a:lvl7pPr marL="914400" algn="ctr" rtl="0" fontAlgn="base">
              <a:spcBef>
                <a:spcPct val="0"/>
              </a:spcBef>
              <a:spcAft>
                <a:spcPct val="0"/>
              </a:spcAft>
              <a:defRPr sz="4800">
                <a:solidFill>
                  <a:schemeClr val="tx2"/>
                </a:solidFill>
                <a:latin typeface="Andy" pitchFamily="66" charset="0"/>
              </a:defRPr>
            </a:lvl7pPr>
            <a:lvl8pPr marL="1371600" algn="ctr" rtl="0" fontAlgn="base">
              <a:spcBef>
                <a:spcPct val="0"/>
              </a:spcBef>
              <a:spcAft>
                <a:spcPct val="0"/>
              </a:spcAft>
              <a:defRPr sz="4800">
                <a:solidFill>
                  <a:schemeClr val="tx2"/>
                </a:solidFill>
                <a:latin typeface="Andy" pitchFamily="66" charset="0"/>
              </a:defRPr>
            </a:lvl8pPr>
            <a:lvl9pPr marL="1828800" algn="ctr" rtl="0" fontAlgn="base">
              <a:spcBef>
                <a:spcPct val="0"/>
              </a:spcBef>
              <a:spcAft>
                <a:spcPct val="0"/>
              </a:spcAft>
              <a:defRPr sz="4800">
                <a:solidFill>
                  <a:schemeClr val="tx2"/>
                </a:solidFill>
                <a:latin typeface="Andy" pitchFamily="66" charset="0"/>
              </a:defRPr>
            </a:lvl9pPr>
          </a:lstStyle>
          <a:p>
            <a:r>
              <a:rPr lang="en-US" sz="2800" b="1" dirty="0">
                <a:solidFill>
                  <a:srgbClr val="7030A0"/>
                </a:solidFill>
                <a:ea typeface="+mj-ea"/>
                <a:cs typeface="+mj-cs"/>
              </a:rPr>
              <a:t>Descriptive Statistics and</a:t>
            </a:r>
          </a:p>
          <a:p>
            <a:r>
              <a:rPr lang="en-US" sz="2800" b="1" dirty="0">
                <a:solidFill>
                  <a:srgbClr val="7030A0"/>
                </a:solidFill>
                <a:ea typeface="+mj-ea"/>
                <a:cs typeface="+mj-cs"/>
              </a:rPr>
              <a:t>Basic Business Intelligence</a:t>
            </a:r>
          </a:p>
        </p:txBody>
      </p:sp>
      <p:pic>
        <p:nvPicPr>
          <p:cNvPr id="6" name="Picture 5" descr="neeley_logo_hex.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747368"/>
            <a:ext cx="4343400" cy="653431"/>
          </a:xfrm>
          <a:prstGeom prst="rect">
            <a:avLst/>
          </a:prstGeom>
        </p:spPr>
      </p:pic>
      <p:sp>
        <p:nvSpPr>
          <p:cNvPr id="8" name="TextBox 7"/>
          <p:cNvSpPr txBox="1"/>
          <p:nvPr/>
        </p:nvSpPr>
        <p:spPr>
          <a:xfrm>
            <a:off x="762000" y="5345668"/>
            <a:ext cx="2292038" cy="369332"/>
          </a:xfrm>
          <a:prstGeom prst="rect">
            <a:avLst/>
          </a:prstGeom>
          <a:noFill/>
        </p:spPr>
        <p:txBody>
          <a:bodyPr wrap="none" rtlCol="0">
            <a:spAutoFit/>
          </a:bodyPr>
          <a:lstStyle/>
          <a:p>
            <a:r>
              <a:rPr lang="en-US" b="1" dirty="0">
                <a:latin typeface="Arial"/>
                <a:cs typeface="Arial"/>
              </a:rPr>
              <a:t>Business Analytics</a:t>
            </a:r>
            <a:endParaRPr lang="en-US" sz="1800" b="1" dirty="0">
              <a:latin typeface="Arial"/>
              <a:cs typeface="Arial"/>
            </a:endParaRPr>
          </a:p>
        </p:txBody>
      </p:sp>
      <p:pic>
        <p:nvPicPr>
          <p:cNvPr id="9" name="Picture 8" descr="Unknown.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5613850"/>
            <a:ext cx="1013302" cy="749300"/>
          </a:xfrm>
          <a:prstGeom prst="rect">
            <a:avLst/>
          </a:prstGeom>
        </p:spPr>
      </p:pic>
      <p:pic>
        <p:nvPicPr>
          <p:cNvPr id="10" name="Picture 9" descr="analytic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9800" y="1520927"/>
            <a:ext cx="5181600" cy="3886200"/>
          </a:xfrm>
          <a:prstGeom prst="rect">
            <a:avLst/>
          </a:prstGeom>
        </p:spPr>
      </p:pic>
    </p:spTree>
    <p:extLst>
      <p:ext uri="{BB962C8B-B14F-4D97-AF65-F5344CB8AC3E}">
        <p14:creationId xmlns:p14="http://schemas.microsoft.com/office/powerpoint/2010/main" val="1140888034"/>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
          <p:cNvSpPr txBox="1"/>
          <p:nvPr/>
        </p:nvSpPr>
        <p:spPr>
          <a:xfrm>
            <a:off x="609600" y="1371600"/>
            <a:ext cx="6019800" cy="1384995"/>
          </a:xfrm>
          <a:prstGeom prst="rect">
            <a:avLst/>
          </a:prstGeom>
          <a:noFill/>
        </p:spPr>
        <p:txBody>
          <a:bodyPr wrap="square" rtlCol="0">
            <a:spAutoFit/>
          </a:bodyPr>
          <a:lstStyle/>
          <a:p>
            <a:r>
              <a:rPr lang="en-US" sz="1400" b="1" dirty="0"/>
              <a:t>Implement 4 Queries or Decision Rules in SQL (</a:t>
            </a:r>
            <a:r>
              <a:rPr lang="en-US" sz="1400" b="1" dirty="0">
                <a:highlight>
                  <a:srgbClr val="FFFF00"/>
                </a:highlight>
              </a:rPr>
              <a:t>on the validation data set</a:t>
            </a:r>
            <a:r>
              <a:rPr lang="en-US" sz="1400" b="1" dirty="0"/>
              <a:t>) based on the EatIt Decision Tree obtained from a Machine Learning Algorithm.</a:t>
            </a:r>
          </a:p>
          <a:p>
            <a:endParaRPr lang="en-US" sz="1400" b="1" dirty="0"/>
          </a:p>
          <a:p>
            <a:r>
              <a:rPr lang="en-US" sz="1400" b="1" u="sng" dirty="0"/>
              <a:t>How many and which instances are correctly and incorrectly classified</a:t>
            </a:r>
            <a:r>
              <a:rPr lang="en-US" sz="1400" b="1" dirty="0"/>
              <a:t>? Hints below!!</a:t>
            </a:r>
          </a:p>
        </p:txBody>
      </p:sp>
      <p:pic>
        <p:nvPicPr>
          <p:cNvPr id="6" name="Picture 5" descr="Screen Shot 2016-05-13 at 3.26.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7006" y="1944869"/>
            <a:ext cx="1371600" cy="582045"/>
          </a:xfrm>
          <a:prstGeom prst="rect">
            <a:avLst/>
          </a:prstGeom>
        </p:spPr>
      </p:pic>
      <p:sp>
        <p:nvSpPr>
          <p:cNvPr id="8" name="Rectangle 2"/>
          <p:cNvSpPr txBox="1">
            <a:spLocks noChangeArrowheads="1"/>
          </p:cNvSpPr>
          <p:nvPr/>
        </p:nvSpPr>
        <p:spPr bwMode="auto">
          <a:xfrm>
            <a:off x="643128" y="383787"/>
            <a:ext cx="7943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lvl1pPr algn="ctr" eaLnBrk="0" fontAlgn="auto" hangingPunct="0">
              <a:spcAft>
                <a:spcPts val="0"/>
              </a:spcAft>
              <a:defRPr sz="2900" b="1">
                <a:solidFill>
                  <a:schemeClr val="accent2">
                    <a:lumMod val="60000"/>
                    <a:lumOff val="40000"/>
                  </a:schemeClr>
                </a:solidFill>
                <a:latin typeface="Arial"/>
                <a:ea typeface="+mj-ea"/>
                <a:cs typeface="Arial"/>
              </a:defRPr>
            </a:lvl1pPr>
            <a:lvl2pPr algn="ctr" eaLnBrk="0" hangingPunct="0">
              <a:defRPr sz="4800">
                <a:solidFill>
                  <a:schemeClr val="tx2"/>
                </a:solidFill>
                <a:latin typeface="Andy" pitchFamily="66" charset="0"/>
                <a:ea typeface="ＭＳ Ｐゴシック" pitchFamily="-65" charset="-128"/>
                <a:cs typeface="ＭＳ Ｐゴシック" pitchFamily="-65" charset="-128"/>
              </a:defRPr>
            </a:lvl2pPr>
            <a:lvl3pPr algn="ctr" eaLnBrk="0" hangingPunct="0">
              <a:defRPr sz="4800">
                <a:solidFill>
                  <a:schemeClr val="tx2"/>
                </a:solidFill>
                <a:latin typeface="Andy" pitchFamily="66" charset="0"/>
                <a:ea typeface="ＭＳ Ｐゴシック" pitchFamily="-65" charset="-128"/>
                <a:cs typeface="ＭＳ Ｐゴシック" pitchFamily="-65" charset="-128"/>
              </a:defRPr>
            </a:lvl3pPr>
            <a:lvl4pPr algn="ctr" eaLnBrk="0" hangingPunct="0">
              <a:defRPr sz="4800">
                <a:solidFill>
                  <a:schemeClr val="tx2"/>
                </a:solidFill>
                <a:latin typeface="Andy" pitchFamily="66" charset="0"/>
                <a:ea typeface="ＭＳ Ｐゴシック" pitchFamily="-65" charset="-128"/>
                <a:cs typeface="ＭＳ Ｐゴシック" pitchFamily="-65" charset="-128"/>
              </a:defRPr>
            </a:lvl4pPr>
            <a:lvl5pPr algn="ctr" eaLnBrk="0" hangingPunct="0">
              <a:defRPr sz="4800">
                <a:solidFill>
                  <a:schemeClr val="tx2"/>
                </a:solidFill>
                <a:latin typeface="Andy" pitchFamily="66" charset="0"/>
                <a:ea typeface="ＭＳ Ｐゴシック" pitchFamily="-65" charset="-128"/>
                <a:cs typeface="ＭＳ Ｐゴシック" pitchFamily="-65" charset="-128"/>
              </a:defRPr>
            </a:lvl5pPr>
            <a:lvl6pPr marL="457200" algn="ctr" fontAlgn="base">
              <a:spcBef>
                <a:spcPct val="0"/>
              </a:spcBef>
              <a:spcAft>
                <a:spcPct val="0"/>
              </a:spcAft>
              <a:defRPr sz="4800">
                <a:solidFill>
                  <a:schemeClr val="tx2"/>
                </a:solidFill>
                <a:latin typeface="Andy" pitchFamily="66" charset="0"/>
              </a:defRPr>
            </a:lvl6pPr>
            <a:lvl7pPr marL="914400" algn="ctr" fontAlgn="base">
              <a:spcBef>
                <a:spcPct val="0"/>
              </a:spcBef>
              <a:spcAft>
                <a:spcPct val="0"/>
              </a:spcAft>
              <a:defRPr sz="4800">
                <a:solidFill>
                  <a:schemeClr val="tx2"/>
                </a:solidFill>
                <a:latin typeface="Andy" pitchFamily="66" charset="0"/>
              </a:defRPr>
            </a:lvl7pPr>
            <a:lvl8pPr marL="1371600" algn="ctr" fontAlgn="base">
              <a:spcBef>
                <a:spcPct val="0"/>
              </a:spcBef>
              <a:spcAft>
                <a:spcPct val="0"/>
              </a:spcAft>
              <a:defRPr sz="4800">
                <a:solidFill>
                  <a:schemeClr val="tx2"/>
                </a:solidFill>
                <a:latin typeface="Andy" pitchFamily="66" charset="0"/>
              </a:defRPr>
            </a:lvl8pPr>
            <a:lvl9pPr marL="1828800" algn="ctr" fontAlgn="base">
              <a:spcBef>
                <a:spcPct val="0"/>
              </a:spcBef>
              <a:spcAft>
                <a:spcPct val="0"/>
              </a:spcAft>
              <a:defRPr sz="4800">
                <a:solidFill>
                  <a:schemeClr val="tx2"/>
                </a:solidFill>
                <a:latin typeface="Andy" pitchFamily="66" charset="0"/>
              </a:defRPr>
            </a:lvl9pPr>
          </a:lstStyle>
          <a:p>
            <a:r>
              <a:rPr lang="en-US" sz="2400" dirty="0"/>
              <a:t> </a:t>
            </a:r>
            <a:r>
              <a:rPr lang="en-US" sz="2400" dirty="0">
                <a:solidFill>
                  <a:srgbClr val="7030A0"/>
                </a:solidFill>
              </a:rPr>
              <a:t>Application #6</a:t>
            </a:r>
          </a:p>
          <a:p>
            <a:r>
              <a:rPr lang="en-US" sz="2400" dirty="0">
                <a:solidFill>
                  <a:srgbClr val="7030A0"/>
                </a:solidFill>
              </a:rPr>
              <a:t>Machine Learning SQL Application </a:t>
            </a:r>
          </a:p>
        </p:txBody>
      </p:sp>
      <p:sp>
        <p:nvSpPr>
          <p:cNvPr id="9" name="Rectangle 8"/>
          <p:cNvSpPr/>
          <p:nvPr/>
        </p:nvSpPr>
        <p:spPr>
          <a:xfrm>
            <a:off x="609600" y="3635514"/>
            <a:ext cx="4572000" cy="707886"/>
          </a:xfrm>
          <a:prstGeom prst="rect">
            <a:avLst/>
          </a:prstGeom>
        </p:spPr>
        <p:txBody>
          <a:bodyPr>
            <a:spAutoFit/>
          </a:bodyPr>
          <a:lstStyle/>
          <a:p>
            <a:r>
              <a:rPr lang="en-US" sz="1000" b="1" dirty="0"/>
              <a:t>b. Did not have bacon in it and the spouse was very nearby</a:t>
            </a:r>
          </a:p>
          <a:p>
            <a:r>
              <a:rPr lang="en-US" sz="1000" dirty="0"/>
              <a:t>SELECT *</a:t>
            </a:r>
          </a:p>
          <a:p>
            <a:r>
              <a:rPr lang="en-US" sz="1000" dirty="0"/>
              <a:t>FROM Data</a:t>
            </a:r>
          </a:p>
          <a:p>
            <a:r>
              <a:rPr lang="en-US" sz="1000" dirty="0"/>
              <a:t>WHERE (((</a:t>
            </a:r>
            <a:r>
              <a:rPr lang="en-US" sz="1000" dirty="0" err="1"/>
              <a:t>BaconCd</a:t>
            </a:r>
            <a:r>
              <a:rPr lang="en-US" sz="1000" dirty="0"/>
              <a:t>)=0) And ((</a:t>
            </a:r>
            <a:r>
              <a:rPr lang="en-US" sz="1000" dirty="0" err="1"/>
              <a:t>SpouseProx</a:t>
            </a:r>
            <a:r>
              <a:rPr lang="en-US" sz="1000" dirty="0"/>
              <a:t>)=1))</a:t>
            </a:r>
          </a:p>
        </p:txBody>
      </p:sp>
      <p:sp>
        <p:nvSpPr>
          <p:cNvPr id="10" name="Rectangle 9"/>
          <p:cNvSpPr/>
          <p:nvPr/>
        </p:nvSpPr>
        <p:spPr>
          <a:xfrm>
            <a:off x="609600" y="2721114"/>
            <a:ext cx="4572000" cy="707886"/>
          </a:xfrm>
          <a:prstGeom prst="rect">
            <a:avLst/>
          </a:prstGeom>
        </p:spPr>
        <p:txBody>
          <a:bodyPr>
            <a:spAutoFit/>
          </a:bodyPr>
          <a:lstStyle/>
          <a:p>
            <a:r>
              <a:rPr lang="en-US" sz="1000" b="1" dirty="0"/>
              <a:t>a. Had bacon in it and was eaten </a:t>
            </a:r>
          </a:p>
          <a:p>
            <a:r>
              <a:rPr lang="en-US" sz="1000" dirty="0"/>
              <a:t>SELECT *</a:t>
            </a:r>
          </a:p>
          <a:p>
            <a:r>
              <a:rPr lang="en-US" sz="1000" dirty="0"/>
              <a:t>FROM Data</a:t>
            </a:r>
          </a:p>
          <a:p>
            <a:r>
              <a:rPr lang="en-US" sz="1000" dirty="0"/>
              <a:t>WHERE ((</a:t>
            </a:r>
            <a:r>
              <a:rPr lang="en-US" sz="1000" dirty="0" err="1"/>
              <a:t>BaconCd</a:t>
            </a:r>
            <a:r>
              <a:rPr lang="en-US" sz="1000" dirty="0"/>
              <a:t>)=1);</a:t>
            </a:r>
          </a:p>
        </p:txBody>
      </p:sp>
      <p:sp>
        <p:nvSpPr>
          <p:cNvPr id="11" name="Rectangle 10"/>
          <p:cNvSpPr/>
          <p:nvPr/>
        </p:nvSpPr>
        <p:spPr>
          <a:xfrm>
            <a:off x="609600" y="4472226"/>
            <a:ext cx="4572000" cy="861774"/>
          </a:xfrm>
          <a:prstGeom prst="rect">
            <a:avLst/>
          </a:prstGeom>
        </p:spPr>
        <p:txBody>
          <a:bodyPr>
            <a:spAutoFit/>
          </a:bodyPr>
          <a:lstStyle/>
          <a:p>
            <a:r>
              <a:rPr lang="en-US" sz="1000" b="1" dirty="0"/>
              <a:t>c. Did not have bacon in it and the spouse was not very nearby and the cost was less than or equal $8</a:t>
            </a:r>
          </a:p>
          <a:p>
            <a:r>
              <a:rPr lang="en-US" sz="1000" dirty="0"/>
              <a:t>SELECT *</a:t>
            </a:r>
          </a:p>
          <a:p>
            <a:r>
              <a:rPr lang="en-US" sz="1000" dirty="0"/>
              <a:t>FROM Data</a:t>
            </a:r>
          </a:p>
          <a:p>
            <a:r>
              <a:rPr lang="en-US" sz="1000" dirty="0"/>
              <a:t>WHERE </a:t>
            </a:r>
            <a:r>
              <a:rPr lang="en-US" sz="1000" dirty="0" err="1"/>
              <a:t>BaconCd</a:t>
            </a:r>
            <a:r>
              <a:rPr lang="en-US" sz="1000" dirty="0"/>
              <a:t>=0 And </a:t>
            </a:r>
            <a:r>
              <a:rPr lang="en-US" sz="1000" dirty="0" err="1"/>
              <a:t>SpouseProx</a:t>
            </a:r>
            <a:r>
              <a:rPr lang="en-US" sz="1000" dirty="0"/>
              <a:t> IN(2,3) And Cost&lt;8.50;</a:t>
            </a:r>
          </a:p>
        </p:txBody>
      </p:sp>
      <p:sp>
        <p:nvSpPr>
          <p:cNvPr id="12" name="Rectangle 11"/>
          <p:cNvSpPr/>
          <p:nvPr/>
        </p:nvSpPr>
        <p:spPr>
          <a:xfrm>
            <a:off x="609600" y="5389602"/>
            <a:ext cx="4572000" cy="861774"/>
          </a:xfrm>
          <a:prstGeom prst="rect">
            <a:avLst/>
          </a:prstGeom>
        </p:spPr>
        <p:txBody>
          <a:bodyPr>
            <a:spAutoFit/>
          </a:bodyPr>
          <a:lstStyle/>
          <a:p>
            <a:r>
              <a:rPr lang="en-US" sz="1000" b="1" dirty="0"/>
              <a:t>d. Did not have bacon in it and the spouse was not very nearby and the cost was greater than $8</a:t>
            </a:r>
          </a:p>
          <a:p>
            <a:r>
              <a:rPr lang="en-US" sz="1000" dirty="0"/>
              <a:t>SELECT *</a:t>
            </a:r>
          </a:p>
          <a:p>
            <a:r>
              <a:rPr lang="en-US" sz="1000" dirty="0"/>
              <a:t>FROM Data</a:t>
            </a:r>
          </a:p>
          <a:p>
            <a:r>
              <a:rPr lang="en-US" sz="1000" dirty="0"/>
              <a:t>WHERE </a:t>
            </a:r>
            <a:r>
              <a:rPr lang="en-US" sz="1000" dirty="0" err="1"/>
              <a:t>BaconCd</a:t>
            </a:r>
            <a:r>
              <a:rPr lang="en-US" sz="1000" dirty="0"/>
              <a:t>=0 And </a:t>
            </a:r>
            <a:r>
              <a:rPr lang="en-US" sz="1000" dirty="0" err="1"/>
              <a:t>SpouseProx</a:t>
            </a:r>
            <a:r>
              <a:rPr lang="en-US" sz="1000" dirty="0"/>
              <a:t> IN(2,3) And Cost&gt;=8.50;</a:t>
            </a:r>
          </a:p>
        </p:txBody>
      </p:sp>
      <p:grpSp>
        <p:nvGrpSpPr>
          <p:cNvPr id="7" name="Group 6">
            <a:extLst>
              <a:ext uri="{FF2B5EF4-FFF2-40B4-BE49-F238E27FC236}">
                <a16:creationId xmlns:a16="http://schemas.microsoft.com/office/drawing/2014/main" id="{EBA6B2EE-1425-503D-D0BF-D75ADBAC6656}"/>
              </a:ext>
            </a:extLst>
          </p:cNvPr>
          <p:cNvGrpSpPr/>
          <p:nvPr/>
        </p:nvGrpSpPr>
        <p:grpSpPr>
          <a:xfrm>
            <a:off x="6096000" y="2721114"/>
            <a:ext cx="2362200" cy="2037257"/>
            <a:chOff x="4419600" y="2667000"/>
            <a:chExt cx="2362200" cy="2037257"/>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2667000"/>
              <a:ext cx="2362200" cy="1728582"/>
            </a:xfrm>
            <a:prstGeom prst="rect">
              <a:avLst/>
            </a:prstGeom>
          </p:spPr>
        </p:pic>
        <p:grpSp>
          <p:nvGrpSpPr>
            <p:cNvPr id="14" name="Group 13"/>
            <p:cNvGrpSpPr/>
            <p:nvPr/>
          </p:nvGrpSpPr>
          <p:grpSpPr>
            <a:xfrm>
              <a:off x="5397764" y="4333847"/>
              <a:ext cx="405871" cy="370410"/>
              <a:chOff x="2605549" y="5943600"/>
              <a:chExt cx="457200" cy="457200"/>
            </a:xfrm>
          </p:grpSpPr>
          <p:sp>
            <p:nvSpPr>
              <p:cNvPr id="15" name="Oval 14"/>
              <p:cNvSpPr/>
              <p:nvPr/>
            </p:nvSpPr>
            <p:spPr>
              <a:xfrm>
                <a:off x="2605549" y="5943600"/>
                <a:ext cx="152400" cy="152400"/>
              </a:xfrm>
              <a:prstGeom prst="ellipse">
                <a:avLst/>
              </a:prstGeom>
              <a:solidFill>
                <a:schemeClr val="tx1"/>
              </a:solidFill>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 15"/>
              <p:cNvSpPr/>
              <p:nvPr/>
            </p:nvSpPr>
            <p:spPr>
              <a:xfrm>
                <a:off x="2757949" y="6096000"/>
                <a:ext cx="152400" cy="152400"/>
              </a:xfrm>
              <a:prstGeom prst="ellipse">
                <a:avLst/>
              </a:prstGeom>
              <a:solidFill>
                <a:schemeClr val="tx1"/>
              </a:solidFill>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Oval 16"/>
              <p:cNvSpPr/>
              <p:nvPr/>
            </p:nvSpPr>
            <p:spPr>
              <a:xfrm>
                <a:off x="2910349" y="6248400"/>
                <a:ext cx="152400" cy="152400"/>
              </a:xfrm>
              <a:prstGeom prst="ellipse">
                <a:avLst/>
              </a:prstGeom>
              <a:solidFill>
                <a:schemeClr val="tx1"/>
              </a:solidFill>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pic>
        <p:nvPicPr>
          <p:cNvPr id="20" name="Picture 19" descr="Unknown.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304800"/>
            <a:ext cx="929640" cy="774700"/>
          </a:xfrm>
          <a:prstGeom prst="rect">
            <a:avLst/>
          </a:prstGeom>
        </p:spPr>
      </p:pic>
      <p:pic>
        <p:nvPicPr>
          <p:cNvPr id="4" name="Picture 3">
            <a:extLst>
              <a:ext uri="{FF2B5EF4-FFF2-40B4-BE49-F238E27FC236}">
                <a16:creationId xmlns:a16="http://schemas.microsoft.com/office/drawing/2014/main" id="{E74D858B-0453-40FD-9802-1C6167CC5DC1}"/>
              </a:ext>
            </a:extLst>
          </p:cNvPr>
          <p:cNvPicPr>
            <a:picLocks noChangeAspect="1"/>
          </p:cNvPicPr>
          <p:nvPr/>
        </p:nvPicPr>
        <p:blipFill>
          <a:blip r:embed="rId6"/>
          <a:stretch>
            <a:fillRect/>
          </a:stretch>
        </p:blipFill>
        <p:spPr>
          <a:xfrm>
            <a:off x="5705823" y="4758343"/>
            <a:ext cx="1219200" cy="376015"/>
          </a:xfrm>
          <a:prstGeom prst="rect">
            <a:avLst/>
          </a:prstGeom>
        </p:spPr>
      </p:pic>
      <p:sp>
        <p:nvSpPr>
          <p:cNvPr id="5" name="TextBox 4">
            <a:extLst>
              <a:ext uri="{FF2B5EF4-FFF2-40B4-BE49-F238E27FC236}">
                <a16:creationId xmlns:a16="http://schemas.microsoft.com/office/drawing/2014/main" id="{48E97167-3249-4839-9506-3AEBD8E92084}"/>
              </a:ext>
            </a:extLst>
          </p:cNvPr>
          <p:cNvSpPr txBox="1"/>
          <p:nvPr/>
        </p:nvSpPr>
        <p:spPr>
          <a:xfrm>
            <a:off x="5257800" y="5257800"/>
            <a:ext cx="3648756" cy="954107"/>
          </a:xfrm>
          <a:prstGeom prst="rect">
            <a:avLst/>
          </a:prstGeom>
          <a:noFill/>
        </p:spPr>
        <p:txBody>
          <a:bodyPr wrap="none" rtlCol="0">
            <a:spAutoFit/>
          </a:bodyPr>
          <a:lstStyle/>
          <a:p>
            <a:r>
              <a:rPr lang="en-US" sz="800" u="sng" dirty="0"/>
              <a:t>Notes regarding the attributes</a:t>
            </a:r>
            <a:r>
              <a:rPr lang="en-US" sz="800" dirty="0"/>
              <a:t>:</a:t>
            </a:r>
            <a:br>
              <a:rPr lang="en-US" sz="800" dirty="0"/>
            </a:br>
            <a:r>
              <a:rPr lang="en-US" sz="800" dirty="0"/>
              <a:t>Cost, continuous</a:t>
            </a:r>
            <a:br>
              <a:rPr lang="en-US" sz="800" dirty="0"/>
            </a:br>
            <a:r>
              <a:rPr lang="en-US" sz="800" dirty="0" err="1"/>
              <a:t>SpouseProx</a:t>
            </a:r>
            <a:r>
              <a:rPr lang="en-US" sz="800" dirty="0"/>
              <a:t>, categorical, 1=very near, 2=medium distance, 3=very far away</a:t>
            </a:r>
          </a:p>
          <a:p>
            <a:r>
              <a:rPr lang="en-US" sz="800" dirty="0" err="1"/>
              <a:t>Dist</a:t>
            </a:r>
            <a:r>
              <a:rPr lang="en-US" sz="800" dirty="0"/>
              <a:t>, continuous</a:t>
            </a:r>
            <a:br>
              <a:rPr lang="en-US" sz="800" dirty="0"/>
            </a:br>
            <a:r>
              <a:rPr lang="en-US" sz="800" dirty="0" err="1"/>
              <a:t>BaconCd</a:t>
            </a:r>
            <a:r>
              <a:rPr lang="en-US" sz="800" dirty="0"/>
              <a:t>, categorical, 1=yes, 2=no</a:t>
            </a:r>
            <a:br>
              <a:rPr lang="en-US" sz="800" dirty="0"/>
            </a:br>
            <a:r>
              <a:rPr lang="en-US" sz="800" dirty="0"/>
              <a:t>Action, categorical, target</a:t>
            </a:r>
            <a:br>
              <a:rPr lang="en-US" sz="800" dirty="0"/>
            </a:br>
            <a:endParaRPr lang="en-US" sz="800" dirty="0"/>
          </a:p>
        </p:txBody>
      </p:sp>
      <p:pic>
        <p:nvPicPr>
          <p:cNvPr id="2" name="Picture 1" descr="A picture containing room&#10;&#10;Description automatically generated">
            <a:extLst>
              <a:ext uri="{FF2B5EF4-FFF2-40B4-BE49-F238E27FC236}">
                <a16:creationId xmlns:a16="http://schemas.microsoft.com/office/drawing/2014/main" id="{8DB0E64D-93F6-4639-9213-A936DD4A808C}"/>
              </a:ext>
            </a:extLst>
          </p:cNvPr>
          <p:cNvPicPr>
            <a:picLocks noChangeAspect="1"/>
          </p:cNvPicPr>
          <p:nvPr/>
        </p:nvPicPr>
        <p:blipFill>
          <a:blip r:embed="rId7"/>
          <a:stretch>
            <a:fillRect/>
          </a:stretch>
        </p:blipFill>
        <p:spPr>
          <a:xfrm>
            <a:off x="8027719" y="394071"/>
            <a:ext cx="860962" cy="645722"/>
          </a:xfrm>
          <a:prstGeom prst="rect">
            <a:avLst/>
          </a:prstGeom>
        </p:spPr>
      </p:pic>
    </p:spTree>
    <p:extLst>
      <p:ext uri="{BB962C8B-B14F-4D97-AF65-F5344CB8AC3E}">
        <p14:creationId xmlns:p14="http://schemas.microsoft.com/office/powerpoint/2010/main" val="1442909258"/>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685800" y="394071"/>
            <a:ext cx="7772400" cy="684213"/>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lvl1pPr algn="ctr" eaLnBrk="0" hangingPunct="0">
              <a:defRPr sz="3200" b="1">
                <a:solidFill>
                  <a:srgbClr val="7030A0"/>
                </a:solidFill>
                <a:latin typeface="+mj-lt"/>
                <a:ea typeface="+mj-ea"/>
                <a:cs typeface="+mj-cs"/>
              </a:defRPr>
            </a:lvl1pPr>
            <a:lvl2pPr algn="ctr" eaLnBrk="0" hangingPunct="0">
              <a:defRPr sz="4800">
                <a:solidFill>
                  <a:schemeClr val="tx2"/>
                </a:solidFill>
                <a:latin typeface="Andy" pitchFamily="66" charset="0"/>
                <a:ea typeface="ＭＳ Ｐゴシック" pitchFamily="-65" charset="-128"/>
                <a:cs typeface="ＭＳ Ｐゴシック" pitchFamily="-65" charset="-128"/>
              </a:defRPr>
            </a:lvl2pPr>
            <a:lvl3pPr algn="ctr" eaLnBrk="0" hangingPunct="0">
              <a:defRPr sz="4800">
                <a:solidFill>
                  <a:schemeClr val="tx2"/>
                </a:solidFill>
                <a:latin typeface="Andy" pitchFamily="66" charset="0"/>
                <a:ea typeface="ＭＳ Ｐゴシック" pitchFamily="-65" charset="-128"/>
                <a:cs typeface="ＭＳ Ｐゴシック" pitchFamily="-65" charset="-128"/>
              </a:defRPr>
            </a:lvl3pPr>
            <a:lvl4pPr algn="ctr" eaLnBrk="0" hangingPunct="0">
              <a:defRPr sz="4800">
                <a:solidFill>
                  <a:schemeClr val="tx2"/>
                </a:solidFill>
                <a:latin typeface="Andy" pitchFamily="66" charset="0"/>
                <a:ea typeface="ＭＳ Ｐゴシック" pitchFamily="-65" charset="-128"/>
                <a:cs typeface="ＭＳ Ｐゴシック" pitchFamily="-65" charset="-128"/>
              </a:defRPr>
            </a:lvl4pPr>
            <a:lvl5pPr algn="ctr" eaLnBrk="0" hangingPunct="0">
              <a:defRPr sz="4800">
                <a:solidFill>
                  <a:schemeClr val="tx2"/>
                </a:solidFill>
                <a:latin typeface="Andy" pitchFamily="66" charset="0"/>
                <a:ea typeface="ＭＳ Ｐゴシック" pitchFamily="-65" charset="-128"/>
                <a:cs typeface="ＭＳ Ｐゴシック" pitchFamily="-65" charset="-128"/>
              </a:defRPr>
            </a:lvl5pPr>
            <a:lvl6pPr marL="457200" algn="ctr" fontAlgn="base">
              <a:spcBef>
                <a:spcPct val="0"/>
              </a:spcBef>
              <a:spcAft>
                <a:spcPct val="0"/>
              </a:spcAft>
              <a:defRPr sz="4800">
                <a:solidFill>
                  <a:schemeClr val="tx2"/>
                </a:solidFill>
                <a:latin typeface="Andy" pitchFamily="66" charset="0"/>
              </a:defRPr>
            </a:lvl6pPr>
            <a:lvl7pPr marL="914400" algn="ctr" fontAlgn="base">
              <a:spcBef>
                <a:spcPct val="0"/>
              </a:spcBef>
              <a:spcAft>
                <a:spcPct val="0"/>
              </a:spcAft>
              <a:defRPr sz="4800">
                <a:solidFill>
                  <a:schemeClr val="tx2"/>
                </a:solidFill>
                <a:latin typeface="Andy" pitchFamily="66" charset="0"/>
              </a:defRPr>
            </a:lvl7pPr>
            <a:lvl8pPr marL="1371600" algn="ctr" fontAlgn="base">
              <a:spcBef>
                <a:spcPct val="0"/>
              </a:spcBef>
              <a:spcAft>
                <a:spcPct val="0"/>
              </a:spcAft>
              <a:defRPr sz="4800">
                <a:solidFill>
                  <a:schemeClr val="tx2"/>
                </a:solidFill>
                <a:latin typeface="Andy" pitchFamily="66" charset="0"/>
              </a:defRPr>
            </a:lvl8pPr>
            <a:lvl9pPr marL="1828800" algn="ctr" fontAlgn="base">
              <a:spcBef>
                <a:spcPct val="0"/>
              </a:spcBef>
              <a:spcAft>
                <a:spcPct val="0"/>
              </a:spcAft>
              <a:defRPr sz="4800">
                <a:solidFill>
                  <a:schemeClr val="tx2"/>
                </a:solidFill>
                <a:latin typeface="Andy" pitchFamily="66" charset="0"/>
              </a:defRPr>
            </a:lvl9pPr>
          </a:lstStyle>
          <a:p>
            <a:r>
              <a:rPr lang="en-US" sz="2400" dirty="0">
                <a:latin typeface="Arial" charset="0"/>
                <a:ea typeface="Arial" charset="0"/>
                <a:cs typeface="Arial" charset="0"/>
              </a:rPr>
              <a:t>SQL Basic Statement Organization</a:t>
            </a:r>
          </a:p>
        </p:txBody>
      </p:sp>
      <p:pic>
        <p:nvPicPr>
          <p:cNvPr id="13" name="Picture 12" descr="Screen shot 2014-07-23 at 9.42.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6120468"/>
            <a:ext cx="842282" cy="432732"/>
          </a:xfrm>
          <a:prstGeom prst="rect">
            <a:avLst/>
          </a:prstGeom>
        </p:spPr>
      </p:pic>
      <p:sp>
        <p:nvSpPr>
          <p:cNvPr id="12" name="TextBox 11"/>
          <p:cNvSpPr txBox="1"/>
          <p:nvPr/>
        </p:nvSpPr>
        <p:spPr>
          <a:xfrm>
            <a:off x="510638" y="1143000"/>
            <a:ext cx="8709562" cy="4647426"/>
          </a:xfrm>
          <a:prstGeom prst="rect">
            <a:avLst/>
          </a:prstGeom>
          <a:noFill/>
        </p:spPr>
        <p:txBody>
          <a:bodyPr wrap="square" rtlCol="0">
            <a:spAutoFit/>
          </a:bodyPr>
          <a:lstStyle/>
          <a:p>
            <a:r>
              <a:rPr lang="en-US" dirty="0"/>
              <a:t>SELECT </a:t>
            </a:r>
            <a:r>
              <a:rPr lang="en-US" b="1" dirty="0">
                <a:solidFill>
                  <a:srgbClr val="00B050"/>
                </a:solidFill>
              </a:rPr>
              <a:t>field1</a:t>
            </a:r>
            <a:r>
              <a:rPr lang="en-US" dirty="0"/>
              <a:t>, </a:t>
            </a:r>
            <a:r>
              <a:rPr lang="en-US" b="1" dirty="0">
                <a:solidFill>
                  <a:srgbClr val="0070C0"/>
                </a:solidFill>
              </a:rPr>
              <a:t>function</a:t>
            </a:r>
            <a:r>
              <a:rPr lang="en-US" dirty="0"/>
              <a:t>(field2), field3</a:t>
            </a:r>
          </a:p>
          <a:p>
            <a:r>
              <a:rPr lang="en-US" dirty="0"/>
              <a:t>FROM table1, table2</a:t>
            </a:r>
          </a:p>
          <a:p>
            <a:r>
              <a:rPr lang="en-US" dirty="0"/>
              <a:t>WHERE table1.linkfield=table2.linkfield, condition</a:t>
            </a:r>
          </a:p>
          <a:p>
            <a:r>
              <a:rPr lang="en-US" dirty="0"/>
              <a:t>AND condition</a:t>
            </a:r>
          </a:p>
          <a:p>
            <a:r>
              <a:rPr lang="en-US" dirty="0"/>
              <a:t>AND condition</a:t>
            </a:r>
          </a:p>
          <a:p>
            <a:r>
              <a:rPr lang="en-US" dirty="0">
                <a:solidFill>
                  <a:srgbClr val="00B0F0"/>
                </a:solidFill>
              </a:rPr>
              <a:t>GROUP BY </a:t>
            </a:r>
            <a:r>
              <a:rPr lang="en-US" sz="1600" b="1" dirty="0">
                <a:solidFill>
                  <a:srgbClr val="00B050"/>
                </a:solidFill>
              </a:rPr>
              <a:t>field1</a:t>
            </a:r>
            <a:r>
              <a:rPr lang="en-US" dirty="0"/>
              <a:t>, </a:t>
            </a:r>
            <a:r>
              <a:rPr lang="en-US" sz="1200" dirty="0"/>
              <a:t>group by is needed with a function to “group” the records used in the function by the field specified</a:t>
            </a:r>
            <a:endParaRPr lang="en-US" sz="1200" b="1" dirty="0">
              <a:solidFill>
                <a:srgbClr val="00B050"/>
              </a:solidFill>
            </a:endParaRPr>
          </a:p>
          <a:p>
            <a:r>
              <a:rPr lang="en-US" dirty="0"/>
              <a:t>ORDER BY </a:t>
            </a:r>
            <a:r>
              <a:rPr lang="en-US" dirty="0" err="1"/>
              <a:t>fieldn</a:t>
            </a:r>
            <a:endParaRPr lang="en-US" dirty="0"/>
          </a:p>
          <a:p>
            <a:endParaRPr lang="en-US" dirty="0"/>
          </a:p>
          <a:p>
            <a:r>
              <a:rPr lang="en-US" dirty="0"/>
              <a:t>HAVING, if used goes after GROUP BY, to count records.</a:t>
            </a:r>
          </a:p>
          <a:p>
            <a:r>
              <a:rPr lang="en-US" dirty="0"/>
              <a:t>HAVING Count(*)&gt;1, counts records used in the </a:t>
            </a:r>
            <a:r>
              <a:rPr lang="en-US" dirty="0">
                <a:solidFill>
                  <a:srgbClr val="0070C0"/>
                </a:solidFill>
              </a:rPr>
              <a:t>function</a:t>
            </a:r>
            <a:r>
              <a:rPr lang="en-US" dirty="0"/>
              <a:t>, displays those counts that are greater than 1.</a:t>
            </a:r>
          </a:p>
          <a:p>
            <a:endParaRPr lang="en-US" dirty="0"/>
          </a:p>
          <a:p>
            <a:r>
              <a:rPr lang="en-US" sz="1600" u="sng" dirty="0"/>
              <a:t>Example</a:t>
            </a:r>
          </a:p>
          <a:p>
            <a:r>
              <a:rPr lang="en-US" sz="1600" dirty="0"/>
              <a:t>SELECT </a:t>
            </a:r>
            <a:r>
              <a:rPr lang="en-US" sz="1600" dirty="0" err="1"/>
              <a:t>ClientName</a:t>
            </a:r>
            <a:r>
              <a:rPr lang="en-US" sz="1600" dirty="0"/>
              <a:t>, SUM(Rev) AS Total Rev By Client</a:t>
            </a:r>
          </a:p>
          <a:p>
            <a:r>
              <a:rPr lang="en-US" sz="1600" dirty="0"/>
              <a:t>FROM Client, Transactions</a:t>
            </a:r>
          </a:p>
          <a:p>
            <a:r>
              <a:rPr lang="en-US" sz="1600" dirty="0"/>
              <a:t>WHERE </a:t>
            </a:r>
            <a:r>
              <a:rPr lang="en-US" sz="1600" dirty="0" err="1"/>
              <a:t>Client.ClientId</a:t>
            </a:r>
            <a:r>
              <a:rPr lang="en-US" sz="1600" dirty="0"/>
              <a:t>=</a:t>
            </a:r>
            <a:r>
              <a:rPr lang="en-US" sz="1600" dirty="0" err="1"/>
              <a:t>Transactions.ClientId</a:t>
            </a:r>
            <a:endParaRPr lang="en-US" sz="1600" dirty="0"/>
          </a:p>
          <a:p>
            <a:r>
              <a:rPr lang="en-US" sz="1600" dirty="0"/>
              <a:t>GROUP BY </a:t>
            </a:r>
            <a:r>
              <a:rPr lang="en-US" sz="1600" dirty="0" err="1"/>
              <a:t>ClientName</a:t>
            </a:r>
            <a:endParaRPr lang="en-US" sz="1600" dirty="0"/>
          </a:p>
        </p:txBody>
      </p:sp>
      <p:pic>
        <p:nvPicPr>
          <p:cNvPr id="4" name="Picture 3" descr="A picture containing room&#10;&#10;Description automatically generated">
            <a:extLst>
              <a:ext uri="{FF2B5EF4-FFF2-40B4-BE49-F238E27FC236}">
                <a16:creationId xmlns:a16="http://schemas.microsoft.com/office/drawing/2014/main" id="{92FBEBD4-0CF2-4CAB-83C9-26321152E41C}"/>
              </a:ext>
            </a:extLst>
          </p:cNvPr>
          <p:cNvPicPr>
            <a:picLocks noChangeAspect="1"/>
          </p:cNvPicPr>
          <p:nvPr/>
        </p:nvPicPr>
        <p:blipFill>
          <a:blip r:embed="rId4"/>
          <a:stretch>
            <a:fillRect/>
          </a:stretch>
        </p:blipFill>
        <p:spPr>
          <a:xfrm>
            <a:off x="8027719" y="394071"/>
            <a:ext cx="860962" cy="645722"/>
          </a:xfrm>
          <a:prstGeom prst="rect">
            <a:avLst/>
          </a:prstGeom>
        </p:spPr>
      </p:pic>
    </p:spTree>
    <p:extLst>
      <p:ext uri="{BB962C8B-B14F-4D97-AF65-F5344CB8AC3E}">
        <p14:creationId xmlns:p14="http://schemas.microsoft.com/office/powerpoint/2010/main" val="17106429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457200" y="274638"/>
            <a:ext cx="822960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fontAlgn="auto">
              <a:spcAft>
                <a:spcPts val="0"/>
              </a:spcAft>
            </a:pPr>
            <a:r>
              <a:rPr lang="en-US" sz="2900" b="1" dirty="0">
                <a:solidFill>
                  <a:srgbClr val="7030A0"/>
                </a:solidFill>
                <a:latin typeface="Arial"/>
                <a:ea typeface="+mj-ea"/>
                <a:cs typeface="Arial"/>
              </a:rPr>
              <a:t> Application #7, TSLA, AAPL</a:t>
            </a:r>
          </a:p>
        </p:txBody>
      </p:sp>
      <p:sp>
        <p:nvSpPr>
          <p:cNvPr id="2" name="TextBox 1">
            <a:extLst>
              <a:ext uri="{FF2B5EF4-FFF2-40B4-BE49-F238E27FC236}">
                <a16:creationId xmlns:a16="http://schemas.microsoft.com/office/drawing/2014/main" id="{7921E878-2F72-4461-AB6E-F4AF2C47A674}"/>
              </a:ext>
            </a:extLst>
          </p:cNvPr>
          <p:cNvSpPr txBox="1"/>
          <p:nvPr/>
        </p:nvSpPr>
        <p:spPr bwMode="auto">
          <a:xfrm>
            <a:off x="457200" y="1600201"/>
            <a:ext cx="4876800" cy="35052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lnSpcReduction="20000"/>
          </a:bodyPr>
          <a:lstStyle/>
          <a:p>
            <a:pPr eaLnBrk="0" hangingPunct="0">
              <a:lnSpc>
                <a:spcPct val="90000"/>
              </a:lnSpc>
              <a:spcBef>
                <a:spcPct val="20000"/>
              </a:spcBef>
            </a:pPr>
            <a:r>
              <a:rPr lang="en-US" sz="2000" dirty="0">
                <a:latin typeface="+mn-lt"/>
              </a:rPr>
              <a:t>Under Module 1 at our class site, click on the link YahooEquityBeta and run the Python code that pulls S&amp;P 500 and TSLA data into a .csv file.</a:t>
            </a:r>
          </a:p>
          <a:p>
            <a:pPr eaLnBrk="0" hangingPunct="0">
              <a:lnSpc>
                <a:spcPct val="90000"/>
              </a:lnSpc>
              <a:spcBef>
                <a:spcPct val="20000"/>
              </a:spcBef>
            </a:pPr>
            <a:endParaRPr lang="en-US" sz="2000" dirty="0">
              <a:latin typeface="+mn-lt"/>
            </a:endParaRPr>
          </a:p>
          <a:p>
            <a:pPr eaLnBrk="0" hangingPunct="0">
              <a:lnSpc>
                <a:spcPct val="90000"/>
              </a:lnSpc>
              <a:spcBef>
                <a:spcPct val="20000"/>
              </a:spcBef>
            </a:pPr>
            <a:r>
              <a:rPr lang="en-US" sz="2000" dirty="0">
                <a:latin typeface="+mn-lt"/>
              </a:rPr>
              <a:t>Using this data determine the Beta of the equity.  Next, determine the correlation between Tesla and the S&amp;P 500.  Explain these metrics in business language as well as the difference between them.</a:t>
            </a:r>
          </a:p>
          <a:p>
            <a:pPr eaLnBrk="0" hangingPunct="0">
              <a:lnSpc>
                <a:spcPct val="90000"/>
              </a:lnSpc>
              <a:spcBef>
                <a:spcPct val="20000"/>
              </a:spcBef>
            </a:pPr>
            <a:endParaRPr lang="en-US" sz="2000" dirty="0">
              <a:latin typeface="+mn-lt"/>
            </a:endParaRPr>
          </a:p>
          <a:p>
            <a:pPr eaLnBrk="0" hangingPunct="0">
              <a:lnSpc>
                <a:spcPct val="90000"/>
              </a:lnSpc>
              <a:spcBef>
                <a:spcPct val="20000"/>
              </a:spcBef>
            </a:pPr>
            <a:r>
              <a:rPr lang="en-US" sz="2000" dirty="0">
                <a:latin typeface="+mn-lt"/>
              </a:rPr>
              <a:t>Do the same for AAPL.</a:t>
            </a:r>
          </a:p>
        </p:txBody>
      </p:sp>
      <p:pic>
        <p:nvPicPr>
          <p:cNvPr id="4" name="Picture 3" descr="Logo&#10;&#10;Description automatically generated">
            <a:extLst>
              <a:ext uri="{FF2B5EF4-FFF2-40B4-BE49-F238E27FC236}">
                <a16:creationId xmlns:a16="http://schemas.microsoft.com/office/drawing/2014/main" id="{0FF2A531-2419-7A16-EFF4-587D591C77A4}"/>
              </a:ext>
            </a:extLst>
          </p:cNvPr>
          <p:cNvPicPr>
            <a:picLocks noChangeAspect="1"/>
          </p:cNvPicPr>
          <p:nvPr/>
        </p:nvPicPr>
        <p:blipFill>
          <a:blip r:embed="rId3"/>
          <a:stretch>
            <a:fillRect/>
          </a:stretch>
        </p:blipFill>
        <p:spPr>
          <a:xfrm>
            <a:off x="6858000" y="1934662"/>
            <a:ext cx="1441129" cy="959006"/>
          </a:xfrm>
          <a:prstGeom prst="rect">
            <a:avLst/>
          </a:prstGeom>
          <a:noFill/>
        </p:spPr>
      </p:pic>
      <p:sp>
        <p:nvSpPr>
          <p:cNvPr id="28689" name="Slide Number Placeholder 6">
            <a:extLst>
              <a:ext uri="{FF2B5EF4-FFF2-40B4-BE49-F238E27FC236}">
                <a16:creationId xmlns:a16="http://schemas.microsoft.com/office/drawing/2014/main" id="{670B7654-E779-DBF6-7979-090E74CA6075}"/>
              </a:ext>
            </a:extLst>
          </p:cNvPr>
          <p:cNvSpPr>
            <a:spLocks noGrp="1"/>
          </p:cNvSpPr>
          <p:nvPr>
            <p:ph type="sldNum" sz="quarter" idx="12"/>
          </p:nvPr>
        </p:nvSpPr>
        <p:spPr>
          <a:xfrm>
            <a:off x="7010400" y="6613525"/>
            <a:ext cx="2133600" cy="244475"/>
          </a:xfrm>
        </p:spPr>
        <p:txBody>
          <a:bodyPr/>
          <a:lstStyle/>
          <a:p>
            <a:pPr>
              <a:spcAft>
                <a:spcPts val="600"/>
              </a:spcAft>
              <a:defRPr/>
            </a:pPr>
            <a:fld id="{049A4420-44DD-8C4C-BEA4-D8518BDC7735}" type="slidenum">
              <a:rPr lang="en-US"/>
              <a:pPr>
                <a:spcAft>
                  <a:spcPts val="600"/>
                </a:spcAft>
                <a:defRPr/>
              </a:pPr>
              <a:t>12</a:t>
            </a:fld>
            <a:endParaRPr lang="en-US"/>
          </a:p>
        </p:txBody>
      </p:sp>
      <p:pic>
        <p:nvPicPr>
          <p:cNvPr id="1026" name="Picture 2" descr="100+] Apple Logo 4k Wallpapers | Wallpapers.com">
            <a:extLst>
              <a:ext uri="{FF2B5EF4-FFF2-40B4-BE49-F238E27FC236}">
                <a16:creationId xmlns:a16="http://schemas.microsoft.com/office/drawing/2014/main" id="{23BCECD9-D563-13CE-2326-9DF1C3E839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196695"/>
            <a:ext cx="2043112" cy="1420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797280"/>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#8</a:t>
            </a:r>
            <a:endParaRPr lang="en-US" sz="2800" b="1" kern="1200" dirty="0">
              <a:solidFill>
                <a:srgbClr val="7030A0"/>
              </a:solidFill>
              <a:ea typeface="+mj-ea"/>
              <a:cs typeface="+mj-cs"/>
            </a:endParaRPr>
          </a:p>
        </p:txBody>
      </p:sp>
      <p:sp>
        <p:nvSpPr>
          <p:cNvPr id="2" name="TextBox 1">
            <a:extLst>
              <a:ext uri="{FF2B5EF4-FFF2-40B4-BE49-F238E27FC236}">
                <a16:creationId xmlns:a16="http://schemas.microsoft.com/office/drawing/2014/main" id="{7921E878-2F72-4461-AB6E-F4AF2C47A674}"/>
              </a:ext>
            </a:extLst>
          </p:cNvPr>
          <p:cNvSpPr txBox="1"/>
          <p:nvPr/>
        </p:nvSpPr>
        <p:spPr>
          <a:xfrm>
            <a:off x="685800" y="1426782"/>
            <a:ext cx="7467600" cy="1754326"/>
          </a:xfrm>
          <a:prstGeom prst="rect">
            <a:avLst/>
          </a:prstGeom>
          <a:noFill/>
        </p:spPr>
        <p:txBody>
          <a:bodyPr wrap="square" rtlCol="0">
            <a:spAutoFit/>
          </a:bodyPr>
          <a:lstStyle/>
          <a:p>
            <a:r>
              <a:rPr lang="en-US" dirty="0"/>
              <a:t>According to several sources (such as; “</a:t>
            </a:r>
            <a:r>
              <a:rPr lang="en-US" i="1" dirty="0"/>
              <a:t>Is it time for a reality check on rapid COVID test</a:t>
            </a:r>
            <a:r>
              <a:rPr lang="en-US" dirty="0"/>
              <a:t>?” www.npr.org) the COVID-19 swab (at home) test is highly specific but not as sensitive.  For the example data in file </a:t>
            </a:r>
            <a:r>
              <a:rPr lang="en-US" b="1" dirty="0"/>
              <a:t>Swabtest.xls</a:t>
            </a:r>
            <a:r>
              <a:rPr lang="en-US" dirty="0"/>
              <a:t>, determine the specificity and the sensitivity and explain these metrics in  easy-to-understand language.  Also, determine the overall accuracy.</a:t>
            </a:r>
          </a:p>
        </p:txBody>
      </p:sp>
      <p:pic>
        <p:nvPicPr>
          <p:cNvPr id="11" name="Picture 10" descr="A close up of a flower&#10;&#10;Description automatically generated">
            <a:extLst>
              <a:ext uri="{FF2B5EF4-FFF2-40B4-BE49-F238E27FC236}">
                <a16:creationId xmlns:a16="http://schemas.microsoft.com/office/drawing/2014/main" id="{CD4A3249-7D2D-48E1-99F6-4CD6B41B67A0}"/>
              </a:ext>
            </a:extLst>
          </p:cNvPr>
          <p:cNvPicPr>
            <a:picLocks noChangeAspect="1"/>
          </p:cNvPicPr>
          <p:nvPr/>
        </p:nvPicPr>
        <p:blipFill>
          <a:blip r:embed="rId3"/>
          <a:stretch>
            <a:fillRect/>
          </a:stretch>
        </p:blipFill>
        <p:spPr>
          <a:xfrm>
            <a:off x="8153400" y="457200"/>
            <a:ext cx="619125" cy="610907"/>
          </a:xfrm>
          <a:prstGeom prst="rect">
            <a:avLst/>
          </a:prstGeom>
        </p:spPr>
      </p:pic>
    </p:spTree>
    <p:extLst>
      <p:ext uri="{BB962C8B-B14F-4D97-AF65-F5344CB8AC3E}">
        <p14:creationId xmlns:p14="http://schemas.microsoft.com/office/powerpoint/2010/main" val="3251242771"/>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r>
              <a:rPr lang="en-US" sz="2800" b="1" kern="1200" dirty="0">
                <a:solidFill>
                  <a:srgbClr val="7030A0"/>
                </a:solidFill>
                <a:ea typeface="+mj-ea"/>
                <a:cs typeface="+mj-cs"/>
              </a:rPr>
              <a:t> Application #9</a:t>
            </a:r>
            <a:br>
              <a:rPr lang="en-US" sz="2800" b="1" kern="1200" dirty="0">
                <a:solidFill>
                  <a:srgbClr val="7030A0"/>
                </a:solidFill>
                <a:ea typeface="+mj-ea"/>
                <a:cs typeface="+mj-cs"/>
              </a:rPr>
            </a:br>
            <a:r>
              <a:rPr lang="en-US" sz="2800" b="1" kern="1200" dirty="0">
                <a:solidFill>
                  <a:srgbClr val="7030A0"/>
                </a:solidFill>
                <a:ea typeface="+mj-ea"/>
                <a:cs typeface="+mj-cs"/>
              </a:rPr>
              <a:t>Tableau</a:t>
            </a:r>
          </a:p>
        </p:txBody>
      </p:sp>
      <p:sp>
        <p:nvSpPr>
          <p:cNvPr id="2" name="Rectangle 2">
            <a:extLst>
              <a:ext uri="{FF2B5EF4-FFF2-40B4-BE49-F238E27FC236}">
                <a16:creationId xmlns:a16="http://schemas.microsoft.com/office/drawing/2014/main" id="{3268A494-A7C0-465B-96AF-B70908BC3194}"/>
              </a:ext>
            </a:extLst>
          </p:cNvPr>
          <p:cNvSpPr>
            <a:spLocks noChangeArrowheads="1"/>
          </p:cNvSpPr>
          <p:nvPr/>
        </p:nvSpPr>
        <p:spPr bwMode="auto">
          <a:xfrm>
            <a:off x="773229" y="1987897"/>
            <a:ext cx="7391400" cy="3770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charset="0"/>
                <a:ea typeface="Arial Unicode MS" charset="0"/>
              </a:rPr>
              <a:t>For this assignment you will use the Excel spreadsheet Performance Lawn Equipment Database, NA (North America) Monthly Product Data Worksheet.  We are interested in all the data, i.e. the two years 2012 and 2013.  NA has two market size categories; Major Market and Small Market.</a:t>
            </a:r>
            <a:r>
              <a:rPr kumimoji="0" lang="en-US" altLang="en-US" sz="1000" b="0" i="0" u="none" strike="noStrike" cap="none" normalizeH="0" baseline="0" dirty="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00" b="0" i="0" u="none" strike="noStrike" cap="none" normalizeH="0" baseline="0" dirty="0">
                <a:ln>
                  <a:noFill/>
                </a:ln>
                <a:solidFill>
                  <a:schemeClr val="tx1"/>
                </a:solidFill>
                <a:effectLst/>
                <a:latin typeface="Arial" charset="0"/>
              </a:rPr>
              <a:t>You are interested in finding out if total sales by product line is impacted by market size? Show results both as a table and as a chart. What type of chart did you use? Why?</a:t>
            </a:r>
            <a:r>
              <a:rPr kumimoji="0" lang="en-US" altLang="en-US" sz="1000" b="0" i="0" u="none" strike="noStrike" cap="none" normalizeH="0" dirty="0">
                <a:ln>
                  <a:noFill/>
                </a:ln>
                <a:solidFill>
                  <a:schemeClr val="tx1"/>
                </a:solidFill>
                <a:effectLst/>
                <a:latin typeface="Arial" charset="0"/>
              </a:rPr>
              <a:t>  </a:t>
            </a:r>
            <a:r>
              <a:rPr kumimoji="0" lang="en-US" altLang="en-US" sz="1000" b="0" i="0" u="none" strike="noStrike" cap="none" normalizeH="0" baseline="0" dirty="0">
                <a:ln>
                  <a:noFill/>
                </a:ln>
                <a:solidFill>
                  <a:schemeClr val="tx1"/>
                </a:solidFill>
                <a:effectLst/>
                <a:latin typeface="Arial" charset="0"/>
              </a:rPr>
              <a:t> Which product lines are doing better in small markets vs. large markets?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000" b="0" i="0" u="none" strike="noStrike" cap="none" normalizeH="0" baseline="0" dirty="0">
              <a:ln>
                <a:noFill/>
              </a:ln>
              <a:solidFill>
                <a:schemeClr val="tx1"/>
              </a:solidFill>
              <a:effectLst/>
              <a:latin typeface="Arial"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00" b="0" i="0" u="none" strike="noStrike" cap="none" normalizeH="0" baseline="0" dirty="0">
                <a:ln>
                  <a:noFill/>
                </a:ln>
                <a:solidFill>
                  <a:schemeClr val="tx1"/>
                </a:solidFill>
                <a:effectLst/>
                <a:latin typeface="Arial" charset="0"/>
              </a:rPr>
              <a:t>Create a time-series (monthly) line chart of total sales for each product type (four types) on one chart.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000" b="0" i="0" u="none" strike="noStrike" cap="none" normalizeH="0" baseline="0" dirty="0">
              <a:ln>
                <a:noFill/>
              </a:ln>
              <a:solidFill>
                <a:schemeClr val="tx1"/>
              </a:solidFill>
              <a:effectLst/>
              <a:latin typeface="Arial"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00" b="0" i="0" u="none" strike="noStrike" cap="none" normalizeH="0" baseline="0" dirty="0">
                <a:ln>
                  <a:noFill/>
                </a:ln>
                <a:solidFill>
                  <a:schemeClr val="tx1"/>
                </a:solidFill>
                <a:effectLst/>
                <a:latin typeface="Arial" charset="0"/>
              </a:rPr>
              <a:t>How are the total sales related to total profit by product type? Which product type has the highest profit vs. highest sales?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000" b="0" i="0" u="none" strike="noStrike" cap="none" normalizeH="0" baseline="0" dirty="0">
              <a:ln>
                <a:noFill/>
              </a:ln>
              <a:solidFill>
                <a:schemeClr val="tx1"/>
              </a:solidFill>
              <a:effectLst/>
              <a:latin typeface="Arial"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00" b="0" i="0" u="none" strike="noStrike" cap="none" normalizeH="0" baseline="0" dirty="0">
                <a:ln>
                  <a:noFill/>
                </a:ln>
                <a:solidFill>
                  <a:schemeClr val="tx1"/>
                </a:solidFill>
                <a:effectLst/>
                <a:latin typeface="Arial" charset="0"/>
              </a:rPr>
              <a:t>You are interested in finding out more about business in California. Show the profit by Product type within Product line. Which product category is performing the poorest in California?  Which specific products are contributing to this performance?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000" b="0" i="0" u="none" strike="noStrike" cap="none" normalizeH="0" baseline="0" dirty="0">
              <a:ln>
                <a:noFill/>
              </a:ln>
              <a:solidFill>
                <a:schemeClr val="tx1"/>
              </a:solidFill>
              <a:effectLst/>
              <a:latin typeface="Arial"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00" b="0" i="0" u="none" strike="noStrike" cap="none" normalizeH="0" baseline="0" dirty="0">
                <a:ln>
                  <a:noFill/>
                </a:ln>
                <a:solidFill>
                  <a:schemeClr val="tx1"/>
                </a:solidFill>
                <a:effectLst/>
                <a:latin typeface="Arial" charset="0"/>
              </a:rPr>
              <a:t>The Product manager responsible for mowers is interested in sales of mowers across all the states. Which state has the highest mower sales? Show it on a geo graph and a table. From the geo graph, can you identify the top 5 states for the highest mower sales?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000" b="0" i="0" u="none" strike="noStrike" cap="none" normalizeH="0" baseline="0" dirty="0">
              <a:ln>
                <a:noFill/>
              </a:ln>
              <a:solidFill>
                <a:schemeClr val="tx1"/>
              </a:solidFill>
              <a:effectLst/>
              <a:latin typeface="Arial"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00" b="0" i="0" u="none" strike="noStrike" cap="none" normalizeH="0" baseline="0" dirty="0">
                <a:ln>
                  <a:noFill/>
                </a:ln>
                <a:solidFill>
                  <a:schemeClr val="tx1"/>
                </a:solidFill>
                <a:effectLst/>
                <a:latin typeface="Arial" charset="0"/>
              </a:rPr>
              <a:t>Set up a hierarchy for Products: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rPr>
              <a:t>      </a:t>
            </a:r>
            <a:r>
              <a:rPr kumimoji="0" lang="en-US" altLang="en-US" sz="1000" b="0" i="0" u="sng" strike="noStrike" cap="none" normalizeH="0" baseline="0" dirty="0">
                <a:ln>
                  <a:noFill/>
                </a:ln>
                <a:solidFill>
                  <a:schemeClr val="tx1"/>
                </a:solidFill>
                <a:effectLst/>
                <a:latin typeface="Arial" charset="0"/>
              </a:rPr>
              <a:t>Products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rPr>
              <a:t>      Product Type within Product Line, Product within Product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rPr>
              <a:t>      Using the Analysis tab, create a calculated field called </a:t>
            </a:r>
            <a:r>
              <a:rPr kumimoji="0" lang="en-US" altLang="en-US" sz="1000" b="0" i="0" u="none" strike="noStrike" cap="none" normalizeH="0" baseline="0" dirty="0" err="1">
                <a:ln>
                  <a:noFill/>
                </a:ln>
                <a:solidFill>
                  <a:schemeClr val="tx1"/>
                </a:solidFill>
                <a:effectLst/>
                <a:latin typeface="Arial" charset="0"/>
              </a:rPr>
              <a:t>ProfitIndex</a:t>
            </a:r>
            <a:r>
              <a:rPr kumimoji="0" lang="en-US" altLang="en-US" sz="1000" b="0" i="0" u="none" strike="noStrike" cap="none" normalizeH="0" baseline="0" dirty="0">
                <a:ln>
                  <a:noFill/>
                </a:ln>
                <a:solidFill>
                  <a:schemeClr val="tx1"/>
                </a:solidFill>
                <a:effectLst/>
                <a:latin typeface="Arial" charset="0"/>
              </a:rPr>
              <a:t> which is the Sum of Profit divided by the Sum of </a:t>
            </a:r>
            <a:r>
              <a:rPr lang="en-US" altLang="en-US" sz="1000" dirty="0">
                <a:latin typeface="Arial" charset="0"/>
              </a:rPr>
              <a:t>Budgeted Profit.  According to this KPI, which products are performing poorly?  What product line is performing poorly?</a:t>
            </a:r>
            <a:endParaRPr kumimoji="0" lang="en-US" altLang="en-US" sz="1000" b="0" i="0" u="none" strike="noStrike" cap="none" normalizeH="0" baseline="0" dirty="0">
              <a:ln>
                <a:noFill/>
              </a:ln>
              <a:solidFill>
                <a:schemeClr val="tx1"/>
              </a:solidFill>
              <a:effectLst/>
              <a:latin typeface="Arial"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E8EDB9E-BB68-43FF-A0E4-DB212D7B263B}"/>
                  </a:ext>
                </a:extLst>
              </p14:cNvPr>
              <p14:cNvContentPartPr/>
              <p14:nvPr/>
            </p14:nvContentPartPr>
            <p14:xfrm>
              <a:off x="3835905" y="2133600"/>
              <a:ext cx="2253240" cy="60480"/>
            </p14:xfrm>
          </p:contentPart>
        </mc:Choice>
        <mc:Fallback xmlns="">
          <p:pic>
            <p:nvPicPr>
              <p:cNvPr id="4" name="Ink 3">
                <a:extLst>
                  <a:ext uri="{FF2B5EF4-FFF2-40B4-BE49-F238E27FC236}">
                    <a16:creationId xmlns:a16="http://schemas.microsoft.com/office/drawing/2014/main" id="{DE8EDB9E-BB68-43FF-A0E4-DB212D7B263B}"/>
                  </a:ext>
                </a:extLst>
              </p:cNvPr>
              <p:cNvPicPr/>
              <p:nvPr/>
            </p:nvPicPr>
            <p:blipFill>
              <a:blip r:embed="rId4"/>
              <a:stretch>
                <a:fillRect/>
              </a:stretch>
            </p:blipFill>
            <p:spPr>
              <a:xfrm>
                <a:off x="3817905" y="2097600"/>
                <a:ext cx="2288880" cy="132120"/>
              </a:xfrm>
              <a:prstGeom prst="rect">
                <a:avLst/>
              </a:prstGeom>
            </p:spPr>
          </p:pic>
        </mc:Fallback>
      </mc:AlternateContent>
    </p:spTree>
    <p:extLst>
      <p:ext uri="{BB962C8B-B14F-4D97-AF65-F5344CB8AC3E}">
        <p14:creationId xmlns:p14="http://schemas.microsoft.com/office/powerpoint/2010/main" val="1854908971"/>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r>
              <a:rPr lang="en-US" sz="2800" b="1" kern="1200" dirty="0">
                <a:solidFill>
                  <a:srgbClr val="7030A0"/>
                </a:solidFill>
                <a:ea typeface="+mj-ea"/>
                <a:cs typeface="+mj-cs"/>
              </a:rPr>
              <a:t> Application #10</a:t>
            </a:r>
            <a:br>
              <a:rPr lang="en-US" sz="2800" b="1" kern="1200" dirty="0">
                <a:solidFill>
                  <a:srgbClr val="7030A0"/>
                </a:solidFill>
                <a:ea typeface="+mj-ea"/>
                <a:cs typeface="+mj-cs"/>
              </a:rPr>
            </a:br>
            <a:r>
              <a:rPr lang="en-US" sz="2800" b="1" kern="1200" dirty="0">
                <a:solidFill>
                  <a:srgbClr val="7030A0"/>
                </a:solidFill>
                <a:ea typeface="+mj-ea"/>
                <a:cs typeface="+mj-cs"/>
              </a:rPr>
              <a:t>Tableau, Dashboard</a:t>
            </a:r>
          </a:p>
        </p:txBody>
      </p:sp>
      <p:sp>
        <p:nvSpPr>
          <p:cNvPr id="2" name="TextBox 1">
            <a:extLst>
              <a:ext uri="{FF2B5EF4-FFF2-40B4-BE49-F238E27FC236}">
                <a16:creationId xmlns:a16="http://schemas.microsoft.com/office/drawing/2014/main" id="{7C6DF78A-F9B6-B4FB-53D5-F939C71F24B8}"/>
              </a:ext>
            </a:extLst>
          </p:cNvPr>
          <p:cNvSpPr txBox="1"/>
          <p:nvPr/>
        </p:nvSpPr>
        <p:spPr>
          <a:xfrm>
            <a:off x="495300" y="5791200"/>
            <a:ext cx="8153400" cy="523220"/>
          </a:xfrm>
          <a:prstGeom prst="rect">
            <a:avLst/>
          </a:prstGeom>
          <a:noFill/>
        </p:spPr>
        <p:txBody>
          <a:bodyPr wrap="square" rtlCol="0">
            <a:spAutoFit/>
          </a:bodyPr>
          <a:lstStyle/>
          <a:p>
            <a:pPr marL="342900" indent="-342900">
              <a:buAutoNum type="alphaLcPeriod"/>
            </a:pPr>
            <a:r>
              <a:rPr lang="en-US" sz="1400" b="1" dirty="0">
                <a:latin typeface="Arial"/>
                <a:cs typeface="Arial"/>
              </a:rPr>
              <a:t>In Texas, what were our total Sales for transactions involving Art?</a:t>
            </a:r>
          </a:p>
          <a:p>
            <a:pPr marL="342900" indent="-342900">
              <a:buAutoNum type="alphaLcPeriod"/>
            </a:pPr>
            <a:r>
              <a:rPr lang="en-US" sz="1400" b="1" dirty="0">
                <a:latin typeface="Arial"/>
                <a:cs typeface="Arial"/>
              </a:rPr>
              <a:t>What were our total profits in Texas and Oklahoma for Paper and Labels?</a:t>
            </a:r>
          </a:p>
        </p:txBody>
      </p:sp>
      <p:sp>
        <p:nvSpPr>
          <p:cNvPr id="4" name="TextBox 3">
            <a:extLst>
              <a:ext uri="{FF2B5EF4-FFF2-40B4-BE49-F238E27FC236}">
                <a16:creationId xmlns:a16="http://schemas.microsoft.com/office/drawing/2014/main" id="{F12AFE70-5846-D5CE-E5CB-04A2596AA088}"/>
              </a:ext>
            </a:extLst>
          </p:cNvPr>
          <p:cNvSpPr txBox="1"/>
          <p:nvPr/>
        </p:nvSpPr>
        <p:spPr>
          <a:xfrm>
            <a:off x="457200" y="1232972"/>
            <a:ext cx="6224781" cy="369332"/>
          </a:xfrm>
          <a:prstGeom prst="rect">
            <a:avLst/>
          </a:prstGeom>
          <a:noFill/>
        </p:spPr>
        <p:txBody>
          <a:bodyPr wrap="none" rtlCol="0">
            <a:spAutoFit/>
          </a:bodyPr>
          <a:lstStyle/>
          <a:p>
            <a:r>
              <a:rPr lang="en-US" dirty="0"/>
              <a:t>Use the Excel file Sample Superstore to build a dashboard.</a:t>
            </a:r>
          </a:p>
        </p:txBody>
      </p:sp>
      <p:pic>
        <p:nvPicPr>
          <p:cNvPr id="8" name="Picture 7" descr="Chart&#10;&#10;Description automatically generated">
            <a:extLst>
              <a:ext uri="{FF2B5EF4-FFF2-40B4-BE49-F238E27FC236}">
                <a16:creationId xmlns:a16="http://schemas.microsoft.com/office/drawing/2014/main" id="{B8EF6719-0F27-36E8-3EE4-5CE43F516D9C}"/>
              </a:ext>
            </a:extLst>
          </p:cNvPr>
          <p:cNvPicPr>
            <a:picLocks noChangeAspect="1"/>
          </p:cNvPicPr>
          <p:nvPr/>
        </p:nvPicPr>
        <p:blipFill>
          <a:blip r:embed="rId3"/>
          <a:stretch>
            <a:fillRect/>
          </a:stretch>
        </p:blipFill>
        <p:spPr>
          <a:xfrm>
            <a:off x="1828800" y="1677580"/>
            <a:ext cx="4970029" cy="3976023"/>
          </a:xfrm>
          <a:prstGeom prst="rect">
            <a:avLst/>
          </a:prstGeom>
        </p:spPr>
      </p:pic>
    </p:spTree>
    <p:extLst>
      <p:ext uri="{BB962C8B-B14F-4D97-AF65-F5344CB8AC3E}">
        <p14:creationId xmlns:p14="http://schemas.microsoft.com/office/powerpoint/2010/main" val="765356962"/>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ea typeface="+mj-ea"/>
                <a:cs typeface="+mj-cs"/>
              </a:rPr>
              <a:t> MCA – Application #11</a:t>
            </a:r>
          </a:p>
        </p:txBody>
      </p:sp>
      <p:sp>
        <p:nvSpPr>
          <p:cNvPr id="3" name="TextBox 2"/>
          <p:cNvSpPr txBox="1"/>
          <p:nvPr/>
        </p:nvSpPr>
        <p:spPr>
          <a:xfrm>
            <a:off x="609600" y="1263749"/>
            <a:ext cx="8001000" cy="3416320"/>
          </a:xfrm>
          <a:prstGeom prst="rect">
            <a:avLst/>
          </a:prstGeom>
          <a:noFill/>
        </p:spPr>
        <p:txBody>
          <a:bodyPr wrap="square" rtlCol="0">
            <a:spAutoFit/>
          </a:bodyPr>
          <a:lstStyle/>
          <a:p>
            <a:r>
              <a:rPr lang="en-US" sz="1200" dirty="0"/>
              <a:t>A distribution organization is interested in analyzing potential profit possibilities for a new product they will soon be offering to their customer base.  </a:t>
            </a:r>
          </a:p>
          <a:p>
            <a:endParaRPr lang="en-US" sz="1200" dirty="0"/>
          </a:p>
          <a:p>
            <a:r>
              <a:rPr lang="en-US" sz="1200" dirty="0"/>
              <a:t>The amount that can be charged depends on market conditions and based on the marketing team’s research and expertise, the team believes customers will pay somewhere between $100 and $130 for the item with $110 most likely.</a:t>
            </a:r>
          </a:p>
          <a:p>
            <a:endParaRPr lang="en-US" sz="1200" dirty="0"/>
          </a:p>
          <a:p>
            <a:r>
              <a:rPr lang="en-US" sz="1200" dirty="0"/>
              <a:t>During the initial offering period next month, the team also believes that the fewest the organization will be able to sell to the customer base is 2000 units.  Most likely, next month 3000 will be sold, but the most optimistic forecast calls for 5000 to be sold.</a:t>
            </a:r>
          </a:p>
          <a:p>
            <a:endParaRPr lang="en-US" sz="1200" dirty="0"/>
          </a:p>
          <a:p>
            <a:r>
              <a:rPr lang="en-US" sz="1200" dirty="0"/>
              <a:t>From negotiations with various suppliers of the item, the purchasing team believes the per unit cost of the item will be somewhere between $70 and $110 per unit with all possible prices in between equally likely.</a:t>
            </a:r>
          </a:p>
          <a:p>
            <a:endParaRPr lang="en-US" sz="1200" dirty="0"/>
          </a:p>
          <a:p>
            <a:r>
              <a:rPr lang="en-US" sz="1200" dirty="0"/>
              <a:t>a. Using statistical means, determine the mean profit (or loss) for the item next month.</a:t>
            </a:r>
          </a:p>
          <a:p>
            <a:r>
              <a:rPr lang="en-US" sz="1200" dirty="0"/>
              <a:t>b. What is the likelihood the item will not be profitable for the organization next month?</a:t>
            </a:r>
          </a:p>
          <a:p>
            <a:r>
              <a:rPr lang="en-US" sz="1200" dirty="0"/>
              <a:t>c. Which factors in the next month profit analysis are uncertain?  Which factor is most important for this item’s success?  If management needed to focus on one uncertain item, which should it be?</a:t>
            </a:r>
          </a:p>
        </p:txBody>
      </p:sp>
    </p:spTree>
    <p:extLst>
      <p:ext uri="{BB962C8B-B14F-4D97-AF65-F5344CB8AC3E}">
        <p14:creationId xmlns:p14="http://schemas.microsoft.com/office/powerpoint/2010/main" val="1570043238"/>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ea typeface="+mj-ea"/>
                <a:cs typeface="+mj-cs"/>
              </a:rPr>
              <a:t> MCA – Application #12</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89819"/>
            <a:ext cx="2425700" cy="254000"/>
          </a:xfrm>
          <a:prstGeom prst="rect">
            <a:avLst/>
          </a:prstGeom>
        </p:spPr>
      </p:pic>
      <p:sp>
        <p:nvSpPr>
          <p:cNvPr id="7" name="TextBox 6">
            <a:extLst>
              <a:ext uri="{FF2B5EF4-FFF2-40B4-BE49-F238E27FC236}">
                <a16:creationId xmlns:a16="http://schemas.microsoft.com/office/drawing/2014/main" id="{C566D313-6B84-4687-9665-DBABFA9C1585}"/>
              </a:ext>
            </a:extLst>
          </p:cNvPr>
          <p:cNvSpPr txBox="1"/>
          <p:nvPr/>
        </p:nvSpPr>
        <p:spPr>
          <a:xfrm>
            <a:off x="533400" y="1417638"/>
            <a:ext cx="6858000" cy="3985706"/>
          </a:xfrm>
          <a:prstGeom prst="rect">
            <a:avLst/>
          </a:prstGeom>
          <a:noFill/>
        </p:spPr>
        <p:txBody>
          <a:bodyPr wrap="square">
            <a:spAutoFit/>
          </a:bodyPr>
          <a:lstStyle/>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Linda plans to get married in June. Her and her parents have been saving for years and have put aside $25,000 for the wedding. Frank, the wedding planner, tells the family that the estimates come out to $23,000. Linda, having understood her college business analytics course thoroughly, is concerned, however, about the variability of the costs. The florist keeps talking about the seasonality of certain flowers, shipping costs, size of arrangements, etc. and can’t quite nail down a firm estimate.  “Beverage” cost estimates are always a challenge.</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In addition, the gown may or may not require additional fittings and alterations, and while most of the RSVP’s have come in, Linda worries that some folks might not show up, while some family members might bring along uninvited guests. What’s a future bride and her family to do?</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Linda first develops a spreadsheet listing of the line item expenses for her wedding (See Table 1). Frank’s $23,000 total estimate was based on his best guess for each expense item. However, Linda knows that some of the expenses are fixed (hall rental, entertainment) and some are variable (gown, flowers, food and beverages). Linda’s next step is to gather data on the costs associated with each item. She asks the florist for the raw data (cost for flowers) associated with the last 100 weddings of this size that he has done at this particular church.  From this data set Linda obtains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descriptive statistics for the Flower cost data</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100" b="1" dirty="0">
                <a:effectLst/>
                <a:latin typeface="Cambria" panose="02040503050406030204" pitchFamily="18" charset="0"/>
                <a:ea typeface="MS Mincho" panose="02020609040205080304" pitchFamily="49" charset="-128"/>
                <a:cs typeface="Times New Roman" panose="02020603050405020304" pitchFamily="18" charset="0"/>
              </a:rPr>
              <a:t>Linda’sWeddingStudent.xls</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and develops a histogram.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Based on this analysis Linda uses a common distribution to model this uncertain cost</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Using her knowledge of analytics, Linda uses Monte Carlo Analysis with Frontline Analytic Solver to create an input assumption for the variability of the cost of Flowers.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Table 1</a:t>
            </a:r>
          </a:p>
        </p:txBody>
      </p:sp>
      <p:pic>
        <p:nvPicPr>
          <p:cNvPr id="8" name="Picture 7">
            <a:extLst>
              <a:ext uri="{FF2B5EF4-FFF2-40B4-BE49-F238E27FC236}">
                <a16:creationId xmlns:a16="http://schemas.microsoft.com/office/drawing/2014/main" id="{54DE7D31-C420-49FB-8918-E9D29CE8764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29050" y="5029200"/>
            <a:ext cx="3743325" cy="1441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4970748"/>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ea typeface="+mj-ea"/>
                <a:cs typeface="+mj-cs"/>
              </a:rPr>
              <a:t> MCA – Application #12</a:t>
            </a:r>
          </a:p>
        </p:txBody>
      </p:sp>
      <p:sp>
        <p:nvSpPr>
          <p:cNvPr id="5" name="TextBox 4">
            <a:extLst>
              <a:ext uri="{FF2B5EF4-FFF2-40B4-BE49-F238E27FC236}">
                <a16:creationId xmlns:a16="http://schemas.microsoft.com/office/drawing/2014/main" id="{6E9A2D7B-7556-48A5-A651-F19C7EB6CB16}"/>
              </a:ext>
            </a:extLst>
          </p:cNvPr>
          <p:cNvSpPr txBox="1"/>
          <p:nvPr/>
        </p:nvSpPr>
        <p:spPr>
          <a:xfrm>
            <a:off x="685800" y="1074162"/>
            <a:ext cx="7467600" cy="5339923"/>
          </a:xfrm>
          <a:prstGeom prst="rect">
            <a:avLst/>
          </a:prstGeom>
          <a:noFill/>
        </p:spPr>
        <p:txBody>
          <a:bodyPr wrap="square">
            <a:spAutoFit/>
          </a:bodyPr>
          <a:lstStyle/>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The estimate for her gown is that the price will likely be $5,000.00; if the gown fits perfectly, the cost may be as little as $4,500.00 (optimistic estimate), but if there are substantial alterations, the gown could cost as much as $5,500.00 (pessimistic estimate).   All costs in between are also possible.  Using her knowledge of analytics, Linda uses Monte Carlo Analysis to create an input assumption for the variability of the costs associated with her gown.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Linda has invited 125 people to the wedding, but either more or less than 125 could attend.  Linda knows that if fewer than 125 people show up (her low estimate), her food costs will be $8,800 minimum. If more than 125 people show up (her high estimate), her food costs could be as high as $11,200.  Total food costs anywhere between her high and low estimates are also possible.</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latin typeface="Cambria" panose="02040503050406030204" pitchFamily="18" charset="0"/>
                <a:ea typeface="MS Mincho" panose="02020609040205080304" pitchFamily="49" charset="-128"/>
                <a:cs typeface="Times New Roman" panose="02020603050405020304" pitchFamily="18" charset="0"/>
              </a:rPr>
              <a:t>Estimating “beverage” costs is more difficult.  An analysis of prior history of  “beverage” costs at this institution with approximately 125 guests</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showed </a:t>
            </a:r>
            <a:r>
              <a:rPr lang="en-US" sz="1100" dirty="0">
                <a:latin typeface="Cambria" panose="02040503050406030204" pitchFamily="18" charset="0"/>
                <a:ea typeface="MS Mincho" panose="02020609040205080304" pitchFamily="49" charset="-128"/>
                <a:cs typeface="Times New Roman" panose="02020603050405020304" pitchFamily="18" charset="0"/>
              </a:rPr>
              <a:t>that  these costs ranged from $3000 to $6000, with about $5000 most likely.</a:t>
            </a:r>
          </a:p>
          <a:p>
            <a:pPr marL="0" marR="0">
              <a:spcBef>
                <a:spcPts val="0"/>
              </a:spcBef>
              <a:spcAft>
                <a:spcPts val="0"/>
              </a:spcAft>
            </a:pPr>
            <a:r>
              <a:rPr lang="en-US" sz="1100" dirty="0">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The spreadsheet now contains the same items as a static, or deterministic, model (Flowers, Gown, Hall Rental, Food, Beverage, Entertainment), but Linda adds variable estimates for Flowers, Gown, Food and Beverages based on her analysis of the variability of those costs.  This gives her a much more sophisticated, probabilistic cost model that will provide a realistic assessment of a great many total cost scenarios that will lead to good cost expectations for her and her parents.</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At this point, the Monte Carlo Analysis model has all of the information needed for simulating outcomes (forecast/results values).   Linda choses to simulate 2,000 trial runs; in other words, for each “run”, Monte Carlo Analysis randomly selects one value from the distribution for each input variable and sums all 6 input variables to arrive at an output (TOTAL/results) value. When performed 2,000 times, the result is a range of output estimates representing a range of forecast total cost values.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Provide an analysis of potential total wedding costs using the Monte Carlo method.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What is your total cost estimate using statistical means</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How does this cost compare to the Mean total costs associated with the 2000 Monte Carlo Trials in your analysis.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Estimate the likelihood of costs exceeding 25,000</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According to the Monte Carlo analysis what are the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minimum and maximum total wedding costs</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To keep total costs as low as possible,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which item(s) should receive the most attention</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Is the $25,000 the family has set aside enough</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Will Linda be happy?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What are the (very) basic ideas of a deterministic versus a probabilistic or stochastic analysis</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a:t>
            </a:r>
          </a:p>
        </p:txBody>
      </p:sp>
    </p:spTree>
    <p:extLst>
      <p:ext uri="{BB962C8B-B14F-4D97-AF65-F5344CB8AC3E}">
        <p14:creationId xmlns:p14="http://schemas.microsoft.com/office/powerpoint/2010/main" val="3846681010"/>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ea typeface="+mj-ea"/>
                <a:cs typeface="+mj-cs"/>
              </a:rPr>
              <a:t> MCA – Application #13</a:t>
            </a:r>
          </a:p>
        </p:txBody>
      </p:sp>
      <p:sp>
        <p:nvSpPr>
          <p:cNvPr id="7" name="TextBox 6"/>
          <p:cNvSpPr txBox="1"/>
          <p:nvPr/>
        </p:nvSpPr>
        <p:spPr>
          <a:xfrm>
            <a:off x="813619" y="1219200"/>
            <a:ext cx="8096250" cy="3570208"/>
          </a:xfrm>
          <a:prstGeom prst="rect">
            <a:avLst/>
          </a:prstGeom>
          <a:noFill/>
        </p:spPr>
        <p:txBody>
          <a:bodyPr wrap="square" rtlCol="0">
            <a:spAutoFit/>
          </a:bodyPr>
          <a:lstStyle/>
          <a:p>
            <a:r>
              <a:rPr lang="en-US" sz="1600" dirty="0"/>
              <a:t>How much might $500,000 be worth in 10 years given the following:</a:t>
            </a:r>
          </a:p>
          <a:p>
            <a:r>
              <a:rPr lang="en-US" sz="1600" dirty="0"/>
              <a:t>	- Current stock allocation, $250,000,   8% annual return</a:t>
            </a:r>
          </a:p>
          <a:p>
            <a:r>
              <a:rPr lang="en-US" sz="1600" dirty="0"/>
              <a:t>	- Current bond allocation, $125,000,    4% annual return</a:t>
            </a:r>
          </a:p>
          <a:p>
            <a:r>
              <a:rPr lang="en-US" sz="1600" dirty="0"/>
              <a:t>	- Current cash allocation, $125,000,    2% annual return</a:t>
            </a:r>
          </a:p>
          <a:p>
            <a:r>
              <a:rPr lang="en-US" sz="1600" dirty="0"/>
              <a:t>For the base case, assume annual returns as shown above.</a:t>
            </a:r>
          </a:p>
          <a:p>
            <a:endParaRPr lang="en-US" sz="1600" dirty="0"/>
          </a:p>
          <a:p>
            <a:endParaRPr lang="en-US" sz="1600" dirty="0"/>
          </a:p>
          <a:p>
            <a:r>
              <a:rPr lang="en-US" sz="1600" dirty="0"/>
              <a:t>Now let’s incorporate some risk and uncertainty, based on historical analysis.</a:t>
            </a:r>
          </a:p>
          <a:p>
            <a:r>
              <a:rPr lang="en-US" sz="1400" dirty="0"/>
              <a:t>Stock returns have a mean of 8% normally distributed with a standard deviation of 20%.</a:t>
            </a:r>
          </a:p>
          <a:p>
            <a:r>
              <a:rPr lang="en-US" sz="1400" dirty="0"/>
              <a:t>Bond returns could be as low as -5%, as high as 12%, or most likely 6% in any given year.</a:t>
            </a:r>
          </a:p>
          <a:p>
            <a:r>
              <a:rPr lang="en-US" sz="1400" dirty="0"/>
              <a:t>Returns on cash could be any where between 1% and 3% with all possibilities equally likely.</a:t>
            </a:r>
          </a:p>
          <a:p>
            <a:endParaRPr lang="en-US" sz="1400" dirty="0"/>
          </a:p>
          <a:p>
            <a:pPr marL="342900" indent="-342900">
              <a:buAutoNum type="alphaLcPeriod"/>
            </a:pPr>
            <a:r>
              <a:rPr lang="en-US" sz="1400" dirty="0"/>
              <a:t>Describe the distribution of what the original balance could be worth in 5 years.</a:t>
            </a:r>
          </a:p>
          <a:p>
            <a:pPr marL="342900" indent="-342900">
              <a:buAutoNum type="alphaLcPeriod"/>
            </a:pPr>
            <a:r>
              <a:rPr lang="en-US" sz="1400" dirty="0"/>
              <a:t>Could the original balance be worth less than $500,000?</a:t>
            </a:r>
          </a:p>
          <a:p>
            <a:pPr marL="342900" indent="-342900">
              <a:buAutoNum type="alphaLcPeriod"/>
            </a:pPr>
            <a:r>
              <a:rPr lang="en-US" sz="1400" dirty="0"/>
              <a:t>What is the likelihood the original balance will be more than $700,000?</a:t>
            </a:r>
          </a:p>
        </p:txBody>
      </p:sp>
    </p:spTree>
    <p:extLst>
      <p:ext uri="{BB962C8B-B14F-4D97-AF65-F5344CB8AC3E}">
        <p14:creationId xmlns:p14="http://schemas.microsoft.com/office/powerpoint/2010/main" val="1142031778"/>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#1</a:t>
            </a:r>
            <a:endParaRPr lang="en-US" sz="2800" b="1" kern="1200" dirty="0">
              <a:solidFill>
                <a:srgbClr val="7030A0"/>
              </a:solidFill>
              <a:ea typeface="+mj-ea"/>
              <a:cs typeface="+mj-cs"/>
            </a:endParaRPr>
          </a:p>
        </p:txBody>
      </p:sp>
      <p:pic>
        <p:nvPicPr>
          <p:cNvPr id="5" name="Picture 4">
            <a:extLst>
              <a:ext uri="{FF2B5EF4-FFF2-40B4-BE49-F238E27FC236}">
                <a16:creationId xmlns:a16="http://schemas.microsoft.com/office/drawing/2014/main" id="{C80A833C-C334-4F5F-8CB0-475AD6D8F8A9}"/>
              </a:ext>
            </a:extLst>
          </p:cNvPr>
          <p:cNvPicPr>
            <a:picLocks noChangeAspect="1"/>
          </p:cNvPicPr>
          <p:nvPr/>
        </p:nvPicPr>
        <p:blipFill>
          <a:blip r:embed="rId3"/>
          <a:stretch>
            <a:fillRect/>
          </a:stretch>
        </p:blipFill>
        <p:spPr>
          <a:xfrm>
            <a:off x="6477900" y="3124200"/>
            <a:ext cx="2437500" cy="2264760"/>
          </a:xfrm>
          <a:prstGeom prst="rect">
            <a:avLst/>
          </a:prstGeom>
        </p:spPr>
      </p:pic>
      <p:pic>
        <p:nvPicPr>
          <p:cNvPr id="8" name="Picture 7">
            <a:extLst>
              <a:ext uri="{FF2B5EF4-FFF2-40B4-BE49-F238E27FC236}">
                <a16:creationId xmlns:a16="http://schemas.microsoft.com/office/drawing/2014/main" id="{FF4E199E-87F3-44CE-94BE-39F7064A7DF7}"/>
              </a:ext>
            </a:extLst>
          </p:cNvPr>
          <p:cNvPicPr>
            <a:picLocks noChangeAspect="1"/>
          </p:cNvPicPr>
          <p:nvPr/>
        </p:nvPicPr>
        <p:blipFill>
          <a:blip r:embed="rId4"/>
          <a:stretch>
            <a:fillRect/>
          </a:stretch>
        </p:blipFill>
        <p:spPr>
          <a:xfrm>
            <a:off x="6481444" y="5468729"/>
            <a:ext cx="825500" cy="723900"/>
          </a:xfrm>
          <a:prstGeom prst="rect">
            <a:avLst/>
          </a:prstGeom>
        </p:spPr>
      </p:pic>
      <p:sp>
        <p:nvSpPr>
          <p:cNvPr id="9" name="Oval 8">
            <a:extLst>
              <a:ext uri="{FF2B5EF4-FFF2-40B4-BE49-F238E27FC236}">
                <a16:creationId xmlns:a16="http://schemas.microsoft.com/office/drawing/2014/main" id="{2EDD4090-E661-49C6-8965-FF1BCAB15F4C}"/>
              </a:ext>
            </a:extLst>
          </p:cNvPr>
          <p:cNvSpPr/>
          <p:nvPr/>
        </p:nvSpPr>
        <p:spPr>
          <a:xfrm>
            <a:off x="7773300" y="5312760"/>
            <a:ext cx="152400" cy="152400"/>
          </a:xfrm>
          <a:prstGeom prst="ellipse">
            <a:avLst/>
          </a:prstGeom>
          <a:solidFill>
            <a:schemeClr val="tx1"/>
          </a:solidFill>
          <a:ln>
            <a:solidFill>
              <a:schemeClr val="tx1">
                <a:alpha val="76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258C838-572D-4145-A3DC-1A56F83BE2C4}"/>
              </a:ext>
            </a:extLst>
          </p:cNvPr>
          <p:cNvSpPr/>
          <p:nvPr/>
        </p:nvSpPr>
        <p:spPr>
          <a:xfrm>
            <a:off x="7925700" y="5465160"/>
            <a:ext cx="152400" cy="152400"/>
          </a:xfrm>
          <a:prstGeom prst="ellipse">
            <a:avLst/>
          </a:prstGeom>
          <a:solidFill>
            <a:schemeClr val="tx1"/>
          </a:solidFill>
          <a:ln>
            <a:solidFill>
              <a:schemeClr val="tx1">
                <a:alpha val="76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D5973-1239-45ED-91BC-F073617DD055}"/>
              </a:ext>
            </a:extLst>
          </p:cNvPr>
          <p:cNvSpPr/>
          <p:nvPr/>
        </p:nvSpPr>
        <p:spPr>
          <a:xfrm>
            <a:off x="8078100" y="5617560"/>
            <a:ext cx="152400" cy="152400"/>
          </a:xfrm>
          <a:prstGeom prst="ellipse">
            <a:avLst/>
          </a:prstGeom>
          <a:solidFill>
            <a:schemeClr val="tx1"/>
          </a:solidFill>
          <a:ln>
            <a:solidFill>
              <a:schemeClr val="tx1">
                <a:alpha val="76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85F4B81-32CD-4EE2-B2C2-9438EFA5A6B8}"/>
              </a:ext>
            </a:extLst>
          </p:cNvPr>
          <p:cNvSpPr txBox="1"/>
          <p:nvPr/>
        </p:nvSpPr>
        <p:spPr>
          <a:xfrm>
            <a:off x="533400" y="1417638"/>
            <a:ext cx="5181600" cy="3785652"/>
          </a:xfrm>
          <a:prstGeom prst="rect">
            <a:avLst/>
          </a:prstGeom>
          <a:noFill/>
        </p:spPr>
        <p:txBody>
          <a:bodyPr wrap="square" rtlCol="0">
            <a:spAutoFit/>
          </a:bodyPr>
          <a:lstStyle/>
          <a:p>
            <a:pPr marL="228600" indent="-228600">
              <a:buAutoNum type="arabicPeriod"/>
            </a:pPr>
            <a:r>
              <a:rPr lang="en-US" sz="1200" dirty="0"/>
              <a:t>Use Excel to generate descriptive statistics for the Age and Income attributes or variables.</a:t>
            </a:r>
          </a:p>
          <a:p>
            <a:pPr marL="228600" indent="-228600">
              <a:buAutoNum type="arabicPeriod"/>
            </a:pPr>
            <a:r>
              <a:rPr lang="en-US" sz="1200" dirty="0"/>
              <a:t>At a managerial level, interpret important metrics from the descriptive statistics generated.</a:t>
            </a:r>
          </a:p>
          <a:p>
            <a:pPr marL="228600" indent="-228600">
              <a:buAutoNum type="arabicPeriod"/>
            </a:pPr>
            <a:r>
              <a:rPr lang="en-US" sz="1200" dirty="0"/>
              <a:t>Use Excel or Tableau to construct histograms for Age and Income.</a:t>
            </a:r>
          </a:p>
          <a:p>
            <a:pPr marL="228600" indent="-228600">
              <a:buAutoNum type="arabicPeriod"/>
            </a:pPr>
            <a:r>
              <a:rPr lang="en-US" sz="1200" dirty="0"/>
              <a:t>How would you describe the sample Age and Income data?</a:t>
            </a:r>
          </a:p>
          <a:p>
            <a:pPr marL="228600" indent="-228600">
              <a:buAutoNum type="arabicPeriod"/>
            </a:pPr>
            <a:r>
              <a:rPr lang="en-US" sz="1200" dirty="0"/>
              <a:t>Use Excel to construct a cross tabulation comparing Gender and whether the subject made a purchase.  Use counts of subjects in your cross-tab table.</a:t>
            </a:r>
          </a:p>
          <a:p>
            <a:pPr marL="228600" indent="-228600">
              <a:buAutoNum type="arabicPeriod"/>
            </a:pPr>
            <a:r>
              <a:rPr lang="en-US" sz="1200" dirty="0"/>
              <a:t>Based on your cross tab, what percent of male subjects have not purchased the product?</a:t>
            </a:r>
          </a:p>
          <a:p>
            <a:pPr marL="228600" indent="-228600">
              <a:buAutoNum type="arabicPeriod"/>
            </a:pPr>
            <a:r>
              <a:rPr lang="en-US" sz="1200" dirty="0"/>
              <a:t>Based on your cross tab, what percent of those who have purchased are female?</a:t>
            </a:r>
          </a:p>
          <a:p>
            <a:pPr marL="228600" indent="-228600">
              <a:buAutoNum type="arabicPeriod"/>
            </a:pPr>
            <a:r>
              <a:rPr lang="en-US" sz="1200" dirty="0"/>
              <a:t>Construct a cross-tab table comparing Age ranges and whether or not the subject made a purchase.  Use counts of subjects in your cross-tab table.</a:t>
            </a:r>
          </a:p>
          <a:p>
            <a:pPr marL="228600" indent="-228600">
              <a:buAutoNum type="arabicPeriod"/>
            </a:pPr>
            <a:r>
              <a:rPr lang="en-US" sz="1200" dirty="0"/>
              <a:t>Prepare a short 1 paragraph analysis of your findings.  Where might marketing efforts, best be focused for products of this nature?</a:t>
            </a:r>
          </a:p>
          <a:p>
            <a:pPr marL="228600" indent="-228600">
              <a:buAutoNum type="arabicPeriod"/>
            </a:pPr>
            <a:endParaRPr lang="en-US" sz="1200" dirty="0"/>
          </a:p>
          <a:p>
            <a:pPr marL="228600" indent="-228600">
              <a:buAutoNum type="arabicPeriod"/>
            </a:pPr>
            <a:endParaRPr lang="en-US" sz="1200" dirty="0"/>
          </a:p>
        </p:txBody>
      </p:sp>
      <p:sp>
        <p:nvSpPr>
          <p:cNvPr id="14" name="Oval 13">
            <a:extLst>
              <a:ext uri="{FF2B5EF4-FFF2-40B4-BE49-F238E27FC236}">
                <a16:creationId xmlns:a16="http://schemas.microsoft.com/office/drawing/2014/main" id="{78C0E867-1416-4602-BFDF-B18944166E07}"/>
              </a:ext>
            </a:extLst>
          </p:cNvPr>
          <p:cNvSpPr/>
          <p:nvPr/>
        </p:nvSpPr>
        <p:spPr>
          <a:xfrm>
            <a:off x="8230500" y="5769960"/>
            <a:ext cx="152400" cy="152400"/>
          </a:xfrm>
          <a:prstGeom prst="ellipse">
            <a:avLst/>
          </a:prstGeom>
          <a:solidFill>
            <a:schemeClr val="tx1"/>
          </a:solidFill>
          <a:ln>
            <a:solidFill>
              <a:schemeClr val="tx1">
                <a:alpha val="76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7F50E13-3FFD-4A2A-963A-D12B3EE74599}"/>
              </a:ext>
            </a:extLst>
          </p:cNvPr>
          <p:cNvSpPr txBox="1"/>
          <p:nvPr/>
        </p:nvSpPr>
        <p:spPr>
          <a:xfrm>
            <a:off x="914400" y="5992574"/>
            <a:ext cx="3004349" cy="400110"/>
          </a:xfrm>
          <a:prstGeom prst="rect">
            <a:avLst/>
          </a:prstGeom>
          <a:noFill/>
        </p:spPr>
        <p:txBody>
          <a:bodyPr wrap="none" rtlCol="0">
            <a:spAutoFit/>
          </a:bodyPr>
          <a:lstStyle/>
          <a:p>
            <a:endParaRPr lang="en-US" sz="1000" dirty="0">
              <a:hlinkClick r:id="rId5"/>
            </a:endParaRPr>
          </a:p>
          <a:p>
            <a:r>
              <a:rPr lang="en-US" sz="1000" dirty="0">
                <a:hlinkClick r:id="rId5"/>
              </a:rPr>
              <a:t>https://www.youtube.com/watch?v=Uz7naxp8Taw</a:t>
            </a:r>
            <a:endParaRPr lang="en-US" sz="1000" dirty="0"/>
          </a:p>
        </p:txBody>
      </p:sp>
      <p:sp>
        <p:nvSpPr>
          <p:cNvPr id="15" name="TextBox 14">
            <a:extLst>
              <a:ext uri="{FF2B5EF4-FFF2-40B4-BE49-F238E27FC236}">
                <a16:creationId xmlns:a16="http://schemas.microsoft.com/office/drawing/2014/main" id="{2CCE4484-333F-4E62-9788-99123E5E164F}"/>
              </a:ext>
            </a:extLst>
          </p:cNvPr>
          <p:cNvSpPr txBox="1"/>
          <p:nvPr/>
        </p:nvSpPr>
        <p:spPr>
          <a:xfrm>
            <a:off x="430323" y="5854074"/>
            <a:ext cx="2860078" cy="276999"/>
          </a:xfrm>
          <a:prstGeom prst="rect">
            <a:avLst/>
          </a:prstGeom>
          <a:noFill/>
        </p:spPr>
        <p:txBody>
          <a:bodyPr wrap="none" rtlCol="0">
            <a:spAutoFit/>
          </a:bodyPr>
          <a:lstStyle/>
          <a:p>
            <a:r>
              <a:rPr lang="en-US" sz="1200" dirty="0"/>
              <a:t>Helpful link regarding cross tabulations:</a:t>
            </a:r>
          </a:p>
        </p:txBody>
      </p:sp>
    </p:spTree>
    <p:extLst>
      <p:ext uri="{BB962C8B-B14F-4D97-AF65-F5344CB8AC3E}">
        <p14:creationId xmlns:p14="http://schemas.microsoft.com/office/powerpoint/2010/main" val="1730946477"/>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ea typeface="+mj-ea"/>
                <a:cs typeface="+mj-cs"/>
              </a:rPr>
              <a:t> MCA – Application #14</a:t>
            </a:r>
          </a:p>
        </p:txBody>
      </p:sp>
      <p:sp>
        <p:nvSpPr>
          <p:cNvPr id="4" name="Rectangle 3"/>
          <p:cNvSpPr/>
          <p:nvPr/>
        </p:nvSpPr>
        <p:spPr>
          <a:xfrm>
            <a:off x="838200" y="1295401"/>
            <a:ext cx="7315200" cy="830997"/>
          </a:xfrm>
          <a:prstGeom prst="rect">
            <a:avLst/>
          </a:prstGeom>
        </p:spPr>
        <p:txBody>
          <a:bodyPr wrap="square">
            <a:spAutoFit/>
          </a:bodyPr>
          <a:lstStyle/>
          <a:p>
            <a:r>
              <a:rPr lang="en-US" sz="1200" dirty="0"/>
              <a:t>Use the </a:t>
            </a:r>
            <a:r>
              <a:rPr lang="en-US" sz="1200" dirty="0" err="1"/>
              <a:t>RiskAmp</a:t>
            </a:r>
            <a:r>
              <a:rPr lang="en-US" sz="1200" dirty="0"/>
              <a:t> Platform to simulate an Outsourcing Decision Model (below) under the assumptions that the production volume will be triangular with a minimum of 800, maximum of 1,700, and most likely value of 1,400; and that the unit supplier cost is normally distributed with a mean of $ 175 and a standard deviation of $ 12. Find the probability that outsourcing will result in the best decision.</a:t>
            </a:r>
          </a:p>
        </p:txBody>
      </p:sp>
      <p:grpSp>
        <p:nvGrpSpPr>
          <p:cNvPr id="7" name="Group 6">
            <a:extLst>
              <a:ext uri="{FF2B5EF4-FFF2-40B4-BE49-F238E27FC236}">
                <a16:creationId xmlns:a16="http://schemas.microsoft.com/office/drawing/2014/main" id="{751911C5-18CA-4376-B043-F168CDCD8493}"/>
              </a:ext>
            </a:extLst>
          </p:cNvPr>
          <p:cNvGrpSpPr/>
          <p:nvPr/>
        </p:nvGrpSpPr>
        <p:grpSpPr>
          <a:xfrm>
            <a:off x="762000" y="2286000"/>
            <a:ext cx="7950200" cy="3822700"/>
            <a:chOff x="762000" y="2286000"/>
            <a:chExt cx="7950200" cy="3822700"/>
          </a:xfrm>
        </p:grpSpPr>
        <p:pic>
          <p:nvPicPr>
            <p:cNvPr id="8" name="Picture 7" descr="Screen Shot 2014-10-19 at 4.34.05 PM.png">
              <a:extLst>
                <a:ext uri="{FF2B5EF4-FFF2-40B4-BE49-F238E27FC236}">
                  <a16:creationId xmlns:a16="http://schemas.microsoft.com/office/drawing/2014/main" id="{9C06A489-CE32-4C24-B8BF-77A9072BB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286000"/>
              <a:ext cx="7950200" cy="3822700"/>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CBC8DEDE-5EBF-444D-8B91-C828B096C630}"/>
                    </a:ext>
                  </a:extLst>
                </p14:cNvPr>
                <p14:cNvContentPartPr/>
                <p14:nvPr/>
              </p14:nvContentPartPr>
              <p14:xfrm>
                <a:off x="4933622" y="4516425"/>
                <a:ext cx="334440" cy="19080"/>
              </p14:xfrm>
            </p:contentPart>
          </mc:Choice>
          <mc:Fallback xmlns="">
            <p:pic>
              <p:nvPicPr>
                <p:cNvPr id="9" name="Ink 8">
                  <a:extLst>
                    <a:ext uri="{FF2B5EF4-FFF2-40B4-BE49-F238E27FC236}">
                      <a16:creationId xmlns:a16="http://schemas.microsoft.com/office/drawing/2014/main" id="{CBC8DEDE-5EBF-444D-8B91-C828B096C630}"/>
                    </a:ext>
                  </a:extLst>
                </p:cNvPr>
                <p:cNvPicPr/>
                <p:nvPr/>
              </p:nvPicPr>
              <p:blipFill>
                <a:blip r:embed="rId5"/>
                <a:stretch>
                  <a:fillRect/>
                </a:stretch>
              </p:blipFill>
              <p:spPr>
                <a:xfrm>
                  <a:off x="4870622" y="4453425"/>
                  <a:ext cx="460080" cy="144720"/>
                </a:xfrm>
                <a:prstGeom prst="rect">
                  <a:avLst/>
                </a:prstGeom>
              </p:spPr>
            </p:pic>
          </mc:Fallback>
        </mc:AlternateContent>
        <p:grpSp>
          <p:nvGrpSpPr>
            <p:cNvPr id="10" name="Group 9">
              <a:extLst>
                <a:ext uri="{FF2B5EF4-FFF2-40B4-BE49-F238E27FC236}">
                  <a16:creationId xmlns:a16="http://schemas.microsoft.com/office/drawing/2014/main" id="{CDBE5428-2324-4E63-91CA-0708B7DDC476}"/>
                </a:ext>
              </a:extLst>
            </p:cNvPr>
            <p:cNvGrpSpPr/>
            <p:nvPr/>
          </p:nvGrpSpPr>
          <p:grpSpPr>
            <a:xfrm>
              <a:off x="4652822" y="5231745"/>
              <a:ext cx="657720" cy="173160"/>
              <a:chOff x="4652822" y="5231745"/>
              <a:chExt cx="657720" cy="17316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39B99B3B-A25F-4E15-9DE8-EFCBCEB5B41E}"/>
                      </a:ext>
                    </a:extLst>
                  </p14:cNvPr>
                  <p14:cNvContentPartPr/>
                  <p14:nvPr/>
                </p14:nvContentPartPr>
                <p14:xfrm>
                  <a:off x="4662182" y="5231745"/>
                  <a:ext cx="648360" cy="27360"/>
                </p14:xfrm>
              </p:contentPart>
            </mc:Choice>
            <mc:Fallback xmlns="">
              <p:pic>
                <p:nvPicPr>
                  <p:cNvPr id="6" name="Ink 5">
                    <a:extLst>
                      <a:ext uri="{FF2B5EF4-FFF2-40B4-BE49-F238E27FC236}">
                        <a16:creationId xmlns:a16="http://schemas.microsoft.com/office/drawing/2014/main" id="{7E396C8D-6416-42D6-A694-40AF7B0D0BF8}"/>
                      </a:ext>
                    </a:extLst>
                  </p:cNvPr>
                  <p:cNvPicPr/>
                  <p:nvPr/>
                </p:nvPicPr>
                <p:blipFill>
                  <a:blip r:embed="rId7"/>
                  <a:stretch>
                    <a:fillRect/>
                  </a:stretch>
                </p:blipFill>
                <p:spPr>
                  <a:xfrm>
                    <a:off x="4599542" y="5169105"/>
                    <a:ext cx="7740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2D216A7C-DAE6-4417-9792-CD337F861080}"/>
                      </a:ext>
                    </a:extLst>
                  </p14:cNvPr>
                  <p14:cNvContentPartPr/>
                  <p14:nvPr/>
                </p14:nvContentPartPr>
                <p14:xfrm>
                  <a:off x="4652822" y="5395545"/>
                  <a:ext cx="653760" cy="9360"/>
                </p14:xfrm>
              </p:contentPart>
            </mc:Choice>
            <mc:Fallback xmlns="">
              <p:pic>
                <p:nvPicPr>
                  <p:cNvPr id="7" name="Ink 6">
                    <a:extLst>
                      <a:ext uri="{FF2B5EF4-FFF2-40B4-BE49-F238E27FC236}">
                        <a16:creationId xmlns:a16="http://schemas.microsoft.com/office/drawing/2014/main" id="{FD2C8EA9-E623-4616-AAEA-0A20E1A1F0EB}"/>
                      </a:ext>
                    </a:extLst>
                  </p:cNvPr>
                  <p:cNvPicPr/>
                  <p:nvPr/>
                </p:nvPicPr>
                <p:blipFill>
                  <a:blip r:embed="rId9"/>
                  <a:stretch>
                    <a:fillRect/>
                  </a:stretch>
                </p:blipFill>
                <p:spPr>
                  <a:xfrm>
                    <a:off x="4590182" y="5332905"/>
                    <a:ext cx="779400" cy="13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23280E25-53E6-4E1D-95D1-81164CF2713D}"/>
                    </a:ext>
                  </a:extLst>
                </p14:cNvPr>
                <p14:cNvContentPartPr/>
                <p14:nvPr/>
              </p14:nvContentPartPr>
              <p14:xfrm>
                <a:off x="4680182" y="5766705"/>
                <a:ext cx="606600" cy="9720"/>
              </p14:xfrm>
            </p:contentPart>
          </mc:Choice>
          <mc:Fallback xmlns="">
            <p:pic>
              <p:nvPicPr>
                <p:cNvPr id="11" name="Ink 10">
                  <a:extLst>
                    <a:ext uri="{FF2B5EF4-FFF2-40B4-BE49-F238E27FC236}">
                      <a16:creationId xmlns:a16="http://schemas.microsoft.com/office/drawing/2014/main" id="{23280E25-53E6-4E1D-95D1-81164CF2713D}"/>
                    </a:ext>
                  </a:extLst>
                </p:cNvPr>
                <p:cNvPicPr/>
                <p:nvPr/>
              </p:nvPicPr>
              <p:blipFill>
                <a:blip r:embed="rId11"/>
                <a:stretch>
                  <a:fillRect/>
                </a:stretch>
              </p:blipFill>
              <p:spPr>
                <a:xfrm>
                  <a:off x="4617182" y="5703705"/>
                  <a:ext cx="732240" cy="135360"/>
                </a:xfrm>
                <a:prstGeom prst="rect">
                  <a:avLst/>
                </a:prstGeom>
              </p:spPr>
            </p:pic>
          </mc:Fallback>
        </mc:AlternateContent>
      </p:grpSp>
    </p:spTree>
    <p:extLst>
      <p:ext uri="{BB962C8B-B14F-4D97-AF65-F5344CB8AC3E}">
        <p14:creationId xmlns:p14="http://schemas.microsoft.com/office/powerpoint/2010/main" val="3974489200"/>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latin typeface="Arial" charset="0"/>
                <a:ea typeface="Arial" charset="0"/>
                <a:cs typeface="Arial" charset="0"/>
              </a:rPr>
              <a:t> Application #15</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5867400"/>
            <a:ext cx="1524000" cy="279400"/>
          </a:xfrm>
          <a:prstGeom prst="rect">
            <a:avLst/>
          </a:prstGeom>
        </p:spPr>
      </p:pic>
      <p:sp>
        <p:nvSpPr>
          <p:cNvPr id="4" name="TextBox 3"/>
          <p:cNvSpPr txBox="1"/>
          <p:nvPr/>
        </p:nvSpPr>
        <p:spPr>
          <a:xfrm>
            <a:off x="838200" y="1237918"/>
            <a:ext cx="8020050" cy="4616648"/>
          </a:xfrm>
          <a:prstGeom prst="rect">
            <a:avLst/>
          </a:prstGeom>
          <a:noFill/>
        </p:spPr>
        <p:txBody>
          <a:bodyPr wrap="square" rtlCol="0">
            <a:spAutoFit/>
          </a:bodyPr>
          <a:lstStyle/>
          <a:p>
            <a:r>
              <a:rPr lang="en-US" sz="1400" dirty="0"/>
              <a:t>In television’s early years,  most commercials were 60 seconds long.  Now, however, commercials can be any length.  The objective of commercials remains the same – to have as many viewers as possible remember the product or service in a favorable way and eventually buy it.  In an experiment to determine how the length of a commercial is related to people’s memory of it, 60 randomly selected people were asked to watch a one-hour program.  In the middle of the show, a commercial commercial appeared.  The content of the commercial was essentially the same, but the length varied.  After the show, each person was given a test (max score was 30 points, 30-point scale) to measure how much she remembered regarding the product.  The data was recorded in the </a:t>
            </a:r>
            <a:r>
              <a:rPr lang="en-US" sz="1400" b="1" dirty="0"/>
              <a:t>TVCommercials.xlsx </a:t>
            </a:r>
            <a:r>
              <a:rPr lang="en-US" sz="1400" dirty="0"/>
              <a:t>spreadsheet.  Use all the data (no split).</a:t>
            </a:r>
          </a:p>
          <a:p>
            <a:endParaRPr lang="en-US" sz="1400" dirty="0"/>
          </a:p>
          <a:p>
            <a:pPr marL="342900" indent="-342900">
              <a:buAutoNum type="alphaLcPeriod"/>
            </a:pPr>
            <a:r>
              <a:rPr lang="en-US" sz="1400" dirty="0"/>
              <a:t>Use Tableau to create an appropriate visualization of the data.</a:t>
            </a:r>
          </a:p>
          <a:p>
            <a:pPr marL="342900" indent="-342900">
              <a:buAutoNum type="alphaLcPeriod"/>
            </a:pPr>
            <a:r>
              <a:rPr lang="en-US" sz="1400" dirty="0"/>
              <a:t>Determine the correlation coefficient and interpret in managerial language.</a:t>
            </a:r>
          </a:p>
          <a:p>
            <a:pPr marL="342900" indent="-342900">
              <a:buAutoNum type="alphaLcPeriod"/>
            </a:pPr>
            <a:r>
              <a:rPr lang="en-US" sz="1400" dirty="0"/>
              <a:t>Determine the sample slope and interpret in managerial language.</a:t>
            </a:r>
          </a:p>
          <a:p>
            <a:pPr marL="342900" indent="-342900">
              <a:buAutoNum type="alphaLcPeriod"/>
            </a:pPr>
            <a:r>
              <a:rPr lang="en-US" sz="1400" dirty="0"/>
              <a:t>Does it appear that commercial length is useful in estimating how much content will be remembered?  Why?</a:t>
            </a:r>
          </a:p>
          <a:p>
            <a:pPr marL="342900" indent="-342900">
              <a:buAutoNum type="alphaLcPeriod"/>
            </a:pPr>
            <a:r>
              <a:rPr lang="en-US" sz="1400" dirty="0"/>
              <a:t>Your organization is considering a 20 second commercial, how well do you think a viewer will remember it?  Explain.</a:t>
            </a:r>
          </a:p>
          <a:p>
            <a:pPr marL="342900" indent="-342900">
              <a:buAutoNum type="alphaLcPeriod"/>
            </a:pPr>
            <a:r>
              <a:rPr lang="en-US" sz="1400" dirty="0"/>
              <a:t>What would be the incremental value of purchasing a 40 second commercial versus the original 20 second commercial considered?</a:t>
            </a:r>
          </a:p>
          <a:p>
            <a:pPr marL="342900" indent="-342900">
              <a:buAutoNum type="alphaLcPeriod"/>
            </a:pPr>
            <a:endParaRPr lang="en-US" sz="1400" dirty="0"/>
          </a:p>
          <a:p>
            <a:pPr marL="342900" indent="-342900">
              <a:buAutoNum type="alphaLcPeriod"/>
            </a:pPr>
            <a:endParaRPr lang="en-US" sz="1400" dirty="0"/>
          </a:p>
        </p:txBody>
      </p:sp>
    </p:spTree>
    <p:extLst>
      <p:ext uri="{BB962C8B-B14F-4D97-AF65-F5344CB8AC3E}">
        <p14:creationId xmlns:p14="http://schemas.microsoft.com/office/powerpoint/2010/main" val="329205487"/>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latin typeface="Arial" charset="0"/>
                <a:ea typeface="Arial" charset="0"/>
                <a:cs typeface="Arial" charset="0"/>
              </a:rPr>
              <a:t> Application #16</a:t>
            </a:r>
          </a:p>
        </p:txBody>
      </p:sp>
      <p:sp>
        <p:nvSpPr>
          <p:cNvPr id="5" name="TextBox 4">
            <a:extLst>
              <a:ext uri="{FF2B5EF4-FFF2-40B4-BE49-F238E27FC236}">
                <a16:creationId xmlns:a16="http://schemas.microsoft.com/office/drawing/2014/main" id="{FFF72BED-6145-467C-8777-7FB7C3A26E61}"/>
              </a:ext>
            </a:extLst>
          </p:cNvPr>
          <p:cNvSpPr txBox="1"/>
          <p:nvPr/>
        </p:nvSpPr>
        <p:spPr>
          <a:xfrm>
            <a:off x="2971800" y="5791200"/>
            <a:ext cx="3048000" cy="276999"/>
          </a:xfrm>
          <a:prstGeom prst="rect">
            <a:avLst/>
          </a:prstGeom>
          <a:noFill/>
        </p:spPr>
        <p:txBody>
          <a:bodyPr wrap="square" rtlCol="0">
            <a:spAutoFit/>
          </a:bodyPr>
          <a:lstStyle/>
          <a:p>
            <a:r>
              <a:rPr lang="en-US" sz="1200" b="1" dirty="0"/>
              <a:t>TruckDrivingTimes.xls Excel File</a:t>
            </a:r>
          </a:p>
        </p:txBody>
      </p:sp>
      <p:pic>
        <p:nvPicPr>
          <p:cNvPr id="2" name="Picture 1" descr="A close up of a truck&#10;&#10;Description automatically generated">
            <a:extLst>
              <a:ext uri="{FF2B5EF4-FFF2-40B4-BE49-F238E27FC236}">
                <a16:creationId xmlns:a16="http://schemas.microsoft.com/office/drawing/2014/main" id="{FC1CC4D3-3A65-45A4-B67D-623DA2B079A0}"/>
              </a:ext>
            </a:extLst>
          </p:cNvPr>
          <p:cNvPicPr>
            <a:picLocks noChangeAspect="1"/>
          </p:cNvPicPr>
          <p:nvPr/>
        </p:nvPicPr>
        <p:blipFill>
          <a:blip r:embed="rId3"/>
          <a:stretch>
            <a:fillRect/>
          </a:stretch>
        </p:blipFill>
        <p:spPr>
          <a:xfrm>
            <a:off x="6629400" y="5376562"/>
            <a:ext cx="990600" cy="701795"/>
          </a:xfrm>
          <a:prstGeom prst="rect">
            <a:avLst/>
          </a:prstGeom>
        </p:spPr>
      </p:pic>
      <p:sp>
        <p:nvSpPr>
          <p:cNvPr id="3" name="TextBox 2">
            <a:extLst>
              <a:ext uri="{FF2B5EF4-FFF2-40B4-BE49-F238E27FC236}">
                <a16:creationId xmlns:a16="http://schemas.microsoft.com/office/drawing/2014/main" id="{58D832BE-CEF1-F60D-D067-9CCFF47D1908}"/>
              </a:ext>
            </a:extLst>
          </p:cNvPr>
          <p:cNvSpPr txBox="1"/>
          <p:nvPr/>
        </p:nvSpPr>
        <p:spPr>
          <a:xfrm>
            <a:off x="561974" y="1408113"/>
            <a:ext cx="8124825" cy="3416320"/>
          </a:xfrm>
          <a:prstGeom prst="rect">
            <a:avLst/>
          </a:prstGeom>
          <a:noFill/>
        </p:spPr>
        <p:txBody>
          <a:bodyPr wrap="square" rtlCol="0">
            <a:spAutoFit/>
          </a:bodyPr>
          <a:lstStyle/>
          <a:p>
            <a:r>
              <a:rPr lang="en-US" sz="1200" dirty="0"/>
              <a:t>The Excel file contains delivery data on 300 deliveries for a small fulfillment organization.  The data set includes three predictors and one target (time in hours).  Two predictors are continuous; miles and number of deliveries for an assignment.  One predictor is categorical; whether there is highway congestion (a “1” means yes there was congested highway involved in the assignment and a “0” means there was not).  Use Orange Data mining.</a:t>
            </a:r>
          </a:p>
          <a:p>
            <a:endParaRPr lang="en-US" sz="1200" dirty="0"/>
          </a:p>
          <a:p>
            <a:r>
              <a:rPr lang="en-US" sz="1200" dirty="0"/>
              <a:t>Use the common data mining approach with a 60/40, training/validation split.</a:t>
            </a:r>
          </a:p>
          <a:p>
            <a:endParaRPr lang="en-US" sz="1200" dirty="0"/>
          </a:p>
          <a:p>
            <a:pPr marL="342900" indent="-342900">
              <a:buAutoNum type="alphaLcPeriod"/>
            </a:pPr>
            <a:r>
              <a:rPr lang="en-US" sz="1200" dirty="0"/>
              <a:t>Run the regression analysis in Orange Data Mining.</a:t>
            </a:r>
          </a:p>
          <a:p>
            <a:pPr marL="342900" indent="-342900">
              <a:buAutoNum type="alphaLcPeriod"/>
            </a:pPr>
            <a:r>
              <a:rPr lang="en-US" sz="1200" dirty="0"/>
              <a:t>Interpret the coefficient of determination (multiple R-squared) for the training (or model building) data set.</a:t>
            </a:r>
          </a:p>
          <a:p>
            <a:pPr marL="342900" indent="-342900">
              <a:buAutoNum type="alphaLcPeriod"/>
            </a:pPr>
            <a:r>
              <a:rPr lang="en-US" sz="1200" dirty="0"/>
              <a:t>Develop and interpret the MAD/E metric using the validation data set.</a:t>
            </a:r>
          </a:p>
          <a:p>
            <a:pPr marL="342900" indent="-342900">
              <a:buAutoNum type="alphaLcPeriod"/>
            </a:pPr>
            <a:r>
              <a:rPr lang="en-US" sz="1200" dirty="0"/>
              <a:t>Interpret the model coefficients.</a:t>
            </a:r>
          </a:p>
          <a:p>
            <a:pPr marL="342900" indent="-342900">
              <a:buAutoNum type="alphaLcPeriod"/>
            </a:pPr>
            <a:r>
              <a:rPr lang="en-US" sz="1200" dirty="0"/>
              <a:t>What is the model predicted delivery time for validation record Assignment ID #104?  What was the model error?</a:t>
            </a:r>
          </a:p>
          <a:p>
            <a:pPr marL="342900" indent="-342900">
              <a:buAutoNum type="alphaLcPeriod"/>
            </a:pPr>
            <a:r>
              <a:rPr lang="en-US" sz="1200" dirty="0"/>
              <a:t>Build a simple spreadsheet that demonstrates the interpretation.</a:t>
            </a:r>
          </a:p>
          <a:p>
            <a:pPr marL="342900" indent="-342900">
              <a:buAutoNum type="alphaLcPeriod"/>
            </a:pPr>
            <a:r>
              <a:rPr lang="en-US" sz="1200" dirty="0"/>
              <a:t>Develop a spreadsheet that provides estimated delivery times for some new, example deliveries of your choosing, or those in the new worksheet; N1, N2, N3, N4.</a:t>
            </a:r>
          </a:p>
          <a:p>
            <a:endParaRPr lang="en-US" sz="1200" dirty="0"/>
          </a:p>
          <a:p>
            <a:pPr marL="342900" indent="-342900">
              <a:buAutoNum type="alphaLcPeriod"/>
            </a:pPr>
            <a:endParaRPr lang="en-US" sz="1200" dirty="0"/>
          </a:p>
          <a:p>
            <a:pPr marL="342900" indent="-342900">
              <a:buAutoNum type="alphaLcPeriod"/>
            </a:pPr>
            <a:endParaRPr lang="en-US" sz="1200" dirty="0"/>
          </a:p>
        </p:txBody>
      </p:sp>
    </p:spTree>
    <p:extLst>
      <p:ext uri="{BB962C8B-B14F-4D97-AF65-F5344CB8AC3E}">
        <p14:creationId xmlns:p14="http://schemas.microsoft.com/office/powerpoint/2010/main" val="2840485680"/>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latin typeface="Arial" charset="0"/>
                <a:ea typeface="Arial" charset="0"/>
                <a:cs typeface="Arial" charset="0"/>
              </a:rPr>
              <a:t> WS01 – Application #16</a:t>
            </a:r>
          </a:p>
        </p:txBody>
      </p:sp>
      <p:pic>
        <p:nvPicPr>
          <p:cNvPr id="3" name="Picture 2" descr="A diagram of a diagram&#10;&#10;Description automatically generated">
            <a:extLst>
              <a:ext uri="{FF2B5EF4-FFF2-40B4-BE49-F238E27FC236}">
                <a16:creationId xmlns:a16="http://schemas.microsoft.com/office/drawing/2014/main" id="{AF710A62-69AA-00B1-36FC-613827870A58}"/>
              </a:ext>
            </a:extLst>
          </p:cNvPr>
          <p:cNvPicPr>
            <a:picLocks noChangeAspect="1"/>
          </p:cNvPicPr>
          <p:nvPr/>
        </p:nvPicPr>
        <p:blipFill>
          <a:blip r:embed="rId3"/>
          <a:stretch>
            <a:fillRect/>
          </a:stretch>
        </p:blipFill>
        <p:spPr>
          <a:xfrm>
            <a:off x="1676400" y="1143000"/>
            <a:ext cx="5562600" cy="3107037"/>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4391AEC-6321-CB2F-E612-28507D22F504}"/>
              </a:ext>
            </a:extLst>
          </p:cNvPr>
          <p:cNvPicPr>
            <a:picLocks noChangeAspect="1"/>
          </p:cNvPicPr>
          <p:nvPr/>
        </p:nvPicPr>
        <p:blipFill>
          <a:blip r:embed="rId4"/>
          <a:stretch>
            <a:fillRect/>
          </a:stretch>
        </p:blipFill>
        <p:spPr>
          <a:xfrm>
            <a:off x="2514600" y="4038600"/>
            <a:ext cx="1306164" cy="2362344"/>
          </a:xfrm>
          <a:prstGeom prst="rect">
            <a:avLst/>
          </a:prstGeom>
        </p:spPr>
      </p:pic>
    </p:spTree>
    <p:extLst>
      <p:ext uri="{BB962C8B-B14F-4D97-AF65-F5344CB8AC3E}">
        <p14:creationId xmlns:p14="http://schemas.microsoft.com/office/powerpoint/2010/main" val="1188671260"/>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#2</a:t>
            </a:r>
            <a:endParaRPr lang="en-US" sz="2800" b="1" kern="1200" dirty="0">
              <a:solidFill>
                <a:srgbClr val="7030A0"/>
              </a:solidFill>
              <a:ea typeface="+mj-ea"/>
              <a:cs typeface="+mj-cs"/>
            </a:endParaRPr>
          </a:p>
        </p:txBody>
      </p:sp>
      <p:sp>
        <p:nvSpPr>
          <p:cNvPr id="11" name="TextBox 10">
            <a:extLst>
              <a:ext uri="{FF2B5EF4-FFF2-40B4-BE49-F238E27FC236}">
                <a16:creationId xmlns:a16="http://schemas.microsoft.com/office/drawing/2014/main" id="{81422938-2681-4E29-A9DF-C4F472395774}"/>
              </a:ext>
            </a:extLst>
          </p:cNvPr>
          <p:cNvSpPr txBox="1"/>
          <p:nvPr/>
        </p:nvSpPr>
        <p:spPr>
          <a:xfrm>
            <a:off x="760954" y="1243524"/>
            <a:ext cx="7315200" cy="1754326"/>
          </a:xfrm>
          <a:prstGeom prst="rect">
            <a:avLst/>
          </a:prstGeom>
          <a:noFill/>
        </p:spPr>
        <p:txBody>
          <a:bodyPr wrap="square" rtlCol="0">
            <a:spAutoFit/>
          </a:bodyPr>
          <a:lstStyle/>
          <a:p>
            <a:r>
              <a:rPr lang="en-US" sz="1200" dirty="0"/>
              <a:t>In a dice game, depending on your roll you receive a certain amount of money (shown in the table) below.</a:t>
            </a:r>
          </a:p>
          <a:p>
            <a:endParaRPr lang="en-US" sz="1200" dirty="0"/>
          </a:p>
          <a:p>
            <a:pPr marL="342900" indent="-342900">
              <a:buFont typeface="+mj-lt"/>
              <a:buAutoNum type="alphaUcPeriod"/>
            </a:pPr>
            <a:r>
              <a:rPr lang="en-US" sz="1200" dirty="0"/>
              <a:t>If it costs $700 to play this game (one play), should you play? Please provide analysis and explanation.</a:t>
            </a:r>
          </a:p>
          <a:p>
            <a:pPr lvl="1"/>
            <a:r>
              <a:rPr lang="en-US" sz="1200" dirty="0"/>
              <a:t>	</a:t>
            </a:r>
            <a:endParaRPr lang="en-US" sz="1200" dirty="0">
              <a:solidFill>
                <a:srgbClr val="0004B1"/>
              </a:solidFill>
            </a:endParaRPr>
          </a:p>
          <a:p>
            <a:pPr marL="342900" indent="-342900">
              <a:buFont typeface="+mj-lt"/>
              <a:buAutoNum type="alphaUcPeriod"/>
            </a:pPr>
            <a:endParaRPr lang="en-US" sz="1200" dirty="0"/>
          </a:p>
          <a:p>
            <a:pPr marL="342900" indent="-342900">
              <a:buFont typeface="+mj-lt"/>
              <a:buAutoNum type="alphaUcPeriod"/>
            </a:pPr>
            <a:r>
              <a:rPr lang="en-US" sz="1200" dirty="0"/>
              <a:t>If it costs $700 to play this game, should you play this game many, many (say 100) times?  Please provide analysis and explanation.</a:t>
            </a:r>
          </a:p>
          <a:p>
            <a:r>
              <a:rPr lang="en-US" sz="1200" dirty="0"/>
              <a:t>	</a:t>
            </a:r>
            <a:endParaRPr lang="en-US" sz="1200" dirty="0">
              <a:solidFill>
                <a:srgbClr val="0004B1"/>
              </a:solidFill>
            </a:endParaRPr>
          </a:p>
        </p:txBody>
      </p:sp>
      <p:pic>
        <p:nvPicPr>
          <p:cNvPr id="13" name="Picture 12">
            <a:extLst>
              <a:ext uri="{FF2B5EF4-FFF2-40B4-BE49-F238E27FC236}">
                <a16:creationId xmlns:a16="http://schemas.microsoft.com/office/drawing/2014/main" id="{87DCE0F6-7B0F-4C20-B9F6-9E793B73B7D5}"/>
              </a:ext>
            </a:extLst>
          </p:cNvPr>
          <p:cNvPicPr>
            <a:picLocks noChangeAspect="1"/>
          </p:cNvPicPr>
          <p:nvPr/>
        </p:nvPicPr>
        <p:blipFill>
          <a:blip r:embed="rId3"/>
          <a:stretch>
            <a:fillRect/>
          </a:stretch>
        </p:blipFill>
        <p:spPr>
          <a:xfrm>
            <a:off x="3429000" y="3581400"/>
            <a:ext cx="2114266" cy="1981200"/>
          </a:xfrm>
          <a:prstGeom prst="rect">
            <a:avLst/>
          </a:prstGeom>
        </p:spPr>
      </p:pic>
    </p:spTree>
    <p:extLst>
      <p:ext uri="{BB962C8B-B14F-4D97-AF65-F5344CB8AC3E}">
        <p14:creationId xmlns:p14="http://schemas.microsoft.com/office/powerpoint/2010/main" val="981473160"/>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#3</a:t>
            </a:r>
            <a:endParaRPr lang="en-US" sz="2800" b="1" kern="1200" dirty="0">
              <a:solidFill>
                <a:srgbClr val="7030A0"/>
              </a:solidFill>
              <a:ea typeface="+mj-ea"/>
              <a:cs typeface="+mj-cs"/>
            </a:endParaRPr>
          </a:p>
        </p:txBody>
      </p:sp>
      <p:sp>
        <p:nvSpPr>
          <p:cNvPr id="3" name="TextBox 2">
            <a:extLst>
              <a:ext uri="{FF2B5EF4-FFF2-40B4-BE49-F238E27FC236}">
                <a16:creationId xmlns:a16="http://schemas.microsoft.com/office/drawing/2014/main" id="{AB0FA213-40A4-4853-8DE8-20793A2433B9}"/>
              </a:ext>
            </a:extLst>
          </p:cNvPr>
          <p:cNvSpPr txBox="1"/>
          <p:nvPr/>
        </p:nvSpPr>
        <p:spPr>
          <a:xfrm>
            <a:off x="762000" y="1066800"/>
            <a:ext cx="7924800" cy="3970318"/>
          </a:xfrm>
          <a:prstGeom prst="rect">
            <a:avLst/>
          </a:prstGeom>
          <a:noFill/>
        </p:spPr>
        <p:txBody>
          <a:bodyPr wrap="square" rtlCol="0">
            <a:spAutoFit/>
          </a:bodyPr>
          <a:lstStyle/>
          <a:p>
            <a:r>
              <a:rPr lang="en-US" sz="1400" dirty="0"/>
              <a:t>Use the file BikesF24.xlxs to answer the questions below.  This is a real data set of daily bike rentals (stands like Ft. Worth city bikes but from across Europe).  </a:t>
            </a:r>
            <a:r>
              <a:rPr lang="en-US" sz="1400" dirty="0" err="1"/>
              <a:t>Cnt</a:t>
            </a:r>
            <a:r>
              <a:rPr lang="en-US" sz="1400" dirty="0"/>
              <a:t> is the target.  Only consider the three continuous predictors for this application problem.</a:t>
            </a:r>
          </a:p>
          <a:p>
            <a:endParaRPr lang="en-US" sz="1400" dirty="0"/>
          </a:p>
          <a:p>
            <a:r>
              <a:rPr lang="en-US" sz="1400" dirty="0"/>
              <a:t>You will perform a simple linear regression analysis in Orange Data Mining using a process where the data is split into training and validation data seeds.  </a:t>
            </a:r>
          </a:p>
          <a:p>
            <a:endParaRPr lang="en-US" sz="1400" dirty="0"/>
          </a:p>
          <a:p>
            <a:pPr marL="342900" indent="-342900">
              <a:buAutoNum type="alphaLcPeriod"/>
            </a:pPr>
            <a:r>
              <a:rPr lang="en-US" sz="1400" dirty="0"/>
              <a:t>Which single predictor is best?  Why? You will only use this predictor.</a:t>
            </a:r>
          </a:p>
          <a:p>
            <a:pPr marL="342900" indent="-342900">
              <a:buAutoNum type="alphaLcPeriod"/>
            </a:pPr>
            <a:r>
              <a:rPr lang="en-US" sz="1400" dirty="0"/>
              <a:t>Develop a predictive analytics workflow to build the simple linear regression model.  What is the model?</a:t>
            </a:r>
          </a:p>
          <a:p>
            <a:pPr marL="342900" indent="-342900">
              <a:buAutoNum type="alphaLcPeriod"/>
            </a:pPr>
            <a:r>
              <a:rPr lang="en-US" sz="1400" dirty="0"/>
              <a:t>From your model, interpret the slope.</a:t>
            </a:r>
          </a:p>
          <a:p>
            <a:pPr marL="342900" indent="-342900">
              <a:buAutoNum type="alphaLcPeriod"/>
            </a:pPr>
            <a:r>
              <a:rPr lang="en-US" sz="1400" dirty="0"/>
              <a:t>From your model, interpret the coefficient of determination.</a:t>
            </a:r>
          </a:p>
          <a:p>
            <a:pPr marL="342900" indent="-342900">
              <a:buAutoNum type="alphaLcPeriod"/>
            </a:pPr>
            <a:r>
              <a:rPr lang="en-US" sz="1400" dirty="0"/>
              <a:t>How well does your model perform?  Interpret the MAD metric on your validation or hold-out data set.</a:t>
            </a:r>
          </a:p>
          <a:p>
            <a:pPr marL="342900" indent="-342900">
              <a:buAutoNum type="alphaLcPeriod"/>
            </a:pPr>
            <a:r>
              <a:rPr lang="en-US" sz="1400" dirty="0"/>
              <a:t>Score the 10 new data records.   How many bikes does your model estimate will be rented on each of the new days?</a:t>
            </a:r>
          </a:p>
          <a:p>
            <a:pPr marL="342900" indent="-342900">
              <a:buAutoNum type="alphaLcPeriod"/>
            </a:pPr>
            <a:endParaRPr lang="en-US" sz="1400" dirty="0"/>
          </a:p>
          <a:p>
            <a:pPr marL="342900" indent="-342900">
              <a:buAutoNum type="alphaLcPeriod"/>
            </a:pPr>
            <a:endParaRPr lang="en-US" sz="1400" dirty="0"/>
          </a:p>
        </p:txBody>
      </p:sp>
      <p:pic>
        <p:nvPicPr>
          <p:cNvPr id="2" name="Picture 1" descr="Unknown.jpeg">
            <a:extLst>
              <a:ext uri="{FF2B5EF4-FFF2-40B4-BE49-F238E27FC236}">
                <a16:creationId xmlns:a16="http://schemas.microsoft.com/office/drawing/2014/main" id="{73C47ED1-2F7B-7713-0DDC-29A308913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04800"/>
            <a:ext cx="929640" cy="774700"/>
          </a:xfrm>
          <a:prstGeom prst="rect">
            <a:avLst/>
          </a:prstGeom>
        </p:spPr>
      </p:pic>
    </p:spTree>
    <p:extLst>
      <p:ext uri="{BB962C8B-B14F-4D97-AF65-F5344CB8AC3E}">
        <p14:creationId xmlns:p14="http://schemas.microsoft.com/office/powerpoint/2010/main" val="2267095611"/>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#4</a:t>
            </a:r>
            <a:endParaRPr lang="en-US" sz="2800" b="1" kern="1200" dirty="0">
              <a:solidFill>
                <a:srgbClr val="7030A0"/>
              </a:solidFill>
              <a:ea typeface="+mj-ea"/>
              <a:cs typeface="+mj-cs"/>
            </a:endParaRPr>
          </a:p>
        </p:txBody>
      </p:sp>
      <p:sp>
        <p:nvSpPr>
          <p:cNvPr id="3" name="TextBox 2">
            <a:extLst>
              <a:ext uri="{FF2B5EF4-FFF2-40B4-BE49-F238E27FC236}">
                <a16:creationId xmlns:a16="http://schemas.microsoft.com/office/drawing/2014/main" id="{C4881A11-B3BE-44A5-8FF9-97275F076E42}"/>
              </a:ext>
            </a:extLst>
          </p:cNvPr>
          <p:cNvSpPr txBox="1"/>
          <p:nvPr/>
        </p:nvSpPr>
        <p:spPr>
          <a:xfrm>
            <a:off x="914400" y="1371600"/>
            <a:ext cx="7467600" cy="3600985"/>
          </a:xfrm>
          <a:prstGeom prst="rect">
            <a:avLst/>
          </a:prstGeom>
          <a:noFill/>
        </p:spPr>
        <p:txBody>
          <a:bodyPr wrap="square" rtlCol="0">
            <a:spAutoFit/>
          </a:bodyPr>
          <a:lstStyle/>
          <a:p>
            <a:pPr marL="342900" indent="-342900">
              <a:buFont typeface="+mj-lt"/>
              <a:buAutoNum type="alphaLcPeriod"/>
            </a:pPr>
            <a:r>
              <a:rPr lang="en-US" sz="1200" dirty="0"/>
              <a:t>A financial analyst believes a portfolio will return between 2 and 8 percent next year with all values in between equally likely.  What is the probability the portfolio’s return will be between 3 and 5 percent?</a:t>
            </a:r>
          </a:p>
          <a:p>
            <a:pPr marL="228600" indent="-228600">
              <a:buFont typeface="+mj-lt"/>
              <a:buAutoNum type="alphaLcPeriod"/>
            </a:pPr>
            <a:endParaRPr lang="en-US" sz="1200" dirty="0"/>
          </a:p>
          <a:p>
            <a:pPr marL="342900" indent="-342900">
              <a:buFont typeface="+mj-lt"/>
              <a:buAutoNum type="alphaLcPeriod"/>
            </a:pPr>
            <a:r>
              <a:rPr lang="en-US" sz="1200" dirty="0"/>
              <a:t>Based on past Neeley history, an experienced analyst knows that undergraduate starting salaries follow a triangular distribution with $35,000, $50,000, and $80,000 being the min, most likely and max, respectively.   σ = $9,354.  The height of the triangle at $57,000 is 0.0000341.  Selecting an individual graduate student at random, what is the probability her starting salary is at least $57,000?</a:t>
            </a:r>
          </a:p>
          <a:p>
            <a:pPr marL="342900" indent="-342900">
              <a:buFont typeface="+mj-lt"/>
              <a:buAutoNum type="alphaLcPeriod"/>
            </a:pPr>
            <a:endParaRPr lang="en-US" sz="1200" dirty="0"/>
          </a:p>
          <a:p>
            <a:pPr marL="342900" indent="-342900">
              <a:buFont typeface="+mj-lt"/>
              <a:buAutoNum type="alphaLcPeriod"/>
            </a:pPr>
            <a:r>
              <a:rPr lang="en-US" sz="1200" dirty="0"/>
              <a:t>A company has produced a new tractor tire that is estimated next quarter to have a mean demand of 8000 units with a standard deviation of 0f 2000 units, normally distributed. Unit tire revenue could be either $100, $150, $350, or $400 with probabilities of 0.20, 0.20, 0.50, and 0.10 respectively, depending on market conditions.  Fixed infrastructure additions are estimated to cost somewhere between $500,000 and $900,000, with $800,000 being the most likely estimate.  Variable costs are estimated to be between $60 and $90 per tire, all equally likely.  Using analytical </a:t>
            </a:r>
            <a:r>
              <a:rPr lang="en-US" sz="1200" b="1" dirty="0"/>
              <a:t>means </a:t>
            </a:r>
            <a:r>
              <a:rPr lang="en-US" sz="1200" dirty="0"/>
              <a:t>as the base case, determine the mean quarterly profit or loss for the new tractor tire.</a:t>
            </a:r>
          </a:p>
          <a:p>
            <a:pPr marL="228600" indent="-228600">
              <a:buFont typeface="+mj-lt"/>
              <a:buAutoNum type="alphaLcPeriod"/>
            </a:pPr>
            <a:endParaRPr lang="en-US" sz="1200" dirty="0"/>
          </a:p>
          <a:p>
            <a:pPr marL="342900" indent="-342900">
              <a:buFont typeface="+mj-lt"/>
              <a:buAutoNum type="alphaLcPeriod"/>
            </a:pPr>
            <a:r>
              <a:rPr lang="en-US" sz="1200" dirty="0"/>
              <a:t>A company has determined the the distribution of customer demand is normal with mean of 750 and SD of 100 units per month. Determine the probability next month’s demand exceeds 850 units.</a:t>
            </a:r>
          </a:p>
          <a:p>
            <a:endParaRPr lang="en-US" sz="12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607AA5E-0DE6-53A1-98E4-7737FE838EF4}"/>
                  </a:ext>
                </a:extLst>
              </p14:cNvPr>
              <p14:cNvContentPartPr/>
              <p14:nvPr/>
            </p14:nvContentPartPr>
            <p14:xfrm>
              <a:off x="10103555" y="1577435"/>
              <a:ext cx="360" cy="360"/>
            </p14:xfrm>
          </p:contentPart>
        </mc:Choice>
        <mc:Fallback xmlns="">
          <p:pic>
            <p:nvPicPr>
              <p:cNvPr id="2" name="Ink 1">
                <a:extLst>
                  <a:ext uri="{FF2B5EF4-FFF2-40B4-BE49-F238E27FC236}">
                    <a16:creationId xmlns:a16="http://schemas.microsoft.com/office/drawing/2014/main" id="{E607AA5E-0DE6-53A1-98E4-7737FE838EF4}"/>
                  </a:ext>
                </a:extLst>
              </p:cNvPr>
              <p:cNvPicPr/>
              <p:nvPr/>
            </p:nvPicPr>
            <p:blipFill>
              <a:blip r:embed="rId4"/>
              <a:stretch>
                <a:fillRect/>
              </a:stretch>
            </p:blipFill>
            <p:spPr>
              <a:xfrm>
                <a:off x="10085555" y="1541435"/>
                <a:ext cx="36000" cy="72000"/>
              </a:xfrm>
              <a:prstGeom prst="rect">
                <a:avLst/>
              </a:prstGeom>
            </p:spPr>
          </p:pic>
        </mc:Fallback>
      </mc:AlternateContent>
    </p:spTree>
    <p:extLst>
      <p:ext uri="{BB962C8B-B14F-4D97-AF65-F5344CB8AC3E}">
        <p14:creationId xmlns:p14="http://schemas.microsoft.com/office/powerpoint/2010/main" val="2443959581"/>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685800" y="384175"/>
            <a:ext cx="7772400" cy="6842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lvl1pPr algn="ctr" eaLnBrk="0" fontAlgn="auto" hangingPunct="0">
              <a:spcAft>
                <a:spcPts val="0"/>
              </a:spcAft>
              <a:defRPr sz="2900" b="1">
                <a:solidFill>
                  <a:schemeClr val="accent2">
                    <a:lumMod val="60000"/>
                    <a:lumOff val="40000"/>
                  </a:schemeClr>
                </a:solidFill>
                <a:latin typeface="Arial"/>
                <a:ea typeface="+mj-ea"/>
                <a:cs typeface="Arial"/>
              </a:defRPr>
            </a:lvl1pPr>
            <a:lvl2pPr algn="ctr" eaLnBrk="0" hangingPunct="0">
              <a:defRPr sz="4800">
                <a:solidFill>
                  <a:schemeClr val="tx2"/>
                </a:solidFill>
                <a:latin typeface="Andy" pitchFamily="66" charset="0"/>
                <a:ea typeface="ＭＳ Ｐゴシック" pitchFamily="-65" charset="-128"/>
                <a:cs typeface="ＭＳ Ｐゴシック" pitchFamily="-65" charset="-128"/>
              </a:defRPr>
            </a:lvl2pPr>
            <a:lvl3pPr algn="ctr" eaLnBrk="0" hangingPunct="0">
              <a:defRPr sz="4800">
                <a:solidFill>
                  <a:schemeClr val="tx2"/>
                </a:solidFill>
                <a:latin typeface="Andy" pitchFamily="66" charset="0"/>
                <a:ea typeface="ＭＳ Ｐゴシック" pitchFamily="-65" charset="-128"/>
                <a:cs typeface="ＭＳ Ｐゴシック" pitchFamily="-65" charset="-128"/>
              </a:defRPr>
            </a:lvl3pPr>
            <a:lvl4pPr algn="ctr" eaLnBrk="0" hangingPunct="0">
              <a:defRPr sz="4800">
                <a:solidFill>
                  <a:schemeClr val="tx2"/>
                </a:solidFill>
                <a:latin typeface="Andy" pitchFamily="66" charset="0"/>
                <a:ea typeface="ＭＳ Ｐゴシック" pitchFamily="-65" charset="-128"/>
                <a:cs typeface="ＭＳ Ｐゴシック" pitchFamily="-65" charset="-128"/>
              </a:defRPr>
            </a:lvl4pPr>
            <a:lvl5pPr algn="ctr" eaLnBrk="0" hangingPunct="0">
              <a:defRPr sz="4800">
                <a:solidFill>
                  <a:schemeClr val="tx2"/>
                </a:solidFill>
                <a:latin typeface="Andy" pitchFamily="66" charset="0"/>
                <a:ea typeface="ＭＳ Ｐゴシック" pitchFamily="-65" charset="-128"/>
                <a:cs typeface="ＭＳ Ｐゴシック" pitchFamily="-65" charset="-128"/>
              </a:defRPr>
            </a:lvl5pPr>
            <a:lvl6pPr marL="457200" algn="ctr" fontAlgn="base">
              <a:spcBef>
                <a:spcPct val="0"/>
              </a:spcBef>
              <a:spcAft>
                <a:spcPct val="0"/>
              </a:spcAft>
              <a:defRPr sz="4800">
                <a:solidFill>
                  <a:schemeClr val="tx2"/>
                </a:solidFill>
                <a:latin typeface="Andy" pitchFamily="66" charset="0"/>
              </a:defRPr>
            </a:lvl6pPr>
            <a:lvl7pPr marL="914400" algn="ctr" fontAlgn="base">
              <a:spcBef>
                <a:spcPct val="0"/>
              </a:spcBef>
              <a:spcAft>
                <a:spcPct val="0"/>
              </a:spcAft>
              <a:defRPr sz="4800">
                <a:solidFill>
                  <a:schemeClr val="tx2"/>
                </a:solidFill>
                <a:latin typeface="Andy" pitchFamily="66" charset="0"/>
              </a:defRPr>
            </a:lvl7pPr>
            <a:lvl8pPr marL="1371600" algn="ctr" fontAlgn="base">
              <a:spcBef>
                <a:spcPct val="0"/>
              </a:spcBef>
              <a:spcAft>
                <a:spcPct val="0"/>
              </a:spcAft>
              <a:defRPr sz="4800">
                <a:solidFill>
                  <a:schemeClr val="tx2"/>
                </a:solidFill>
                <a:latin typeface="Andy" pitchFamily="66" charset="0"/>
              </a:defRPr>
            </a:lvl8pPr>
            <a:lvl9pPr marL="1828800" algn="ctr" fontAlgn="base">
              <a:spcBef>
                <a:spcPct val="0"/>
              </a:spcBef>
              <a:spcAft>
                <a:spcPct val="0"/>
              </a:spcAft>
              <a:defRPr sz="4800">
                <a:solidFill>
                  <a:schemeClr val="tx2"/>
                </a:solidFill>
                <a:latin typeface="Andy" pitchFamily="66" charset="0"/>
              </a:defRPr>
            </a:lvl9pPr>
          </a:lstStyle>
          <a:p>
            <a:r>
              <a:rPr lang="en-US" dirty="0">
                <a:solidFill>
                  <a:srgbClr val="7030A0"/>
                </a:solidFill>
              </a:rPr>
              <a:t>Application #5</a:t>
            </a:r>
          </a:p>
        </p:txBody>
      </p:sp>
      <p:pic>
        <p:nvPicPr>
          <p:cNvPr id="13" name="Picture 12" descr="Screen shot 2014-07-23 at 9.42.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6120468"/>
            <a:ext cx="842282" cy="432732"/>
          </a:xfrm>
          <a:prstGeom prst="rect">
            <a:avLst/>
          </a:prstGeom>
        </p:spPr>
      </p:pic>
      <p:sp>
        <p:nvSpPr>
          <p:cNvPr id="2" name="Rectangle 1"/>
          <p:cNvSpPr/>
          <p:nvPr/>
        </p:nvSpPr>
        <p:spPr>
          <a:xfrm>
            <a:off x="1143000" y="990600"/>
            <a:ext cx="7620000" cy="5324535"/>
          </a:xfrm>
          <a:prstGeom prst="rect">
            <a:avLst/>
          </a:prstGeom>
        </p:spPr>
        <p:txBody>
          <a:bodyPr wrap="square">
            <a:spAutoFit/>
          </a:bodyPr>
          <a:lstStyle/>
          <a:p>
            <a:r>
              <a:rPr lang="en-US" sz="1000" dirty="0"/>
              <a:t>Peachtree Logistics, Inc. acts as a broker that matches client needs with orders that are fulfilled by its base of suppliers Using the </a:t>
            </a:r>
            <a:r>
              <a:rPr lang="en-US" sz="1000" b="1" u="sng" dirty="0"/>
              <a:t>Peachtree</a:t>
            </a:r>
            <a:r>
              <a:rPr lang="en-US" sz="1000" b="1" dirty="0"/>
              <a:t> logistics database </a:t>
            </a:r>
            <a:r>
              <a:rPr lang="en-US" sz="1000" dirty="0"/>
              <a:t>on the course website develop SQL queries and provide the output for the following 6 questions. For each of the 6 queries, please provide the following:</a:t>
            </a:r>
          </a:p>
          <a:p>
            <a:r>
              <a:rPr lang="en-US" sz="1000" dirty="0"/>
              <a:t>a) SQL query text; b) query output. </a:t>
            </a:r>
          </a:p>
          <a:p>
            <a:r>
              <a:rPr lang="en-US" sz="1000" dirty="0"/>
              <a:t> </a:t>
            </a:r>
          </a:p>
          <a:p>
            <a:r>
              <a:rPr lang="en-US" sz="1000" dirty="0"/>
              <a:t> </a:t>
            </a:r>
          </a:p>
          <a:p>
            <a:r>
              <a:rPr lang="en-US" sz="1000" b="1" u="sng" dirty="0"/>
              <a:t>a. Query 1</a:t>
            </a:r>
            <a:r>
              <a:rPr lang="en-US" sz="1000" dirty="0"/>
              <a:t>:</a:t>
            </a:r>
          </a:p>
          <a:p>
            <a:r>
              <a:rPr lang="en-US" sz="1000" dirty="0"/>
              <a:t>Provide all information in the Supplier table for the three mostly highly rated suppliers according to cost effectiveness. Sort by the Cost </a:t>
            </a:r>
            <a:r>
              <a:rPr lang="en-US" sz="1000" dirty="0" err="1"/>
              <a:t>Effectivenes</a:t>
            </a:r>
            <a:r>
              <a:rPr lang="en-US" sz="1000" dirty="0"/>
              <a:t> rank (1=best to 5=worst).</a:t>
            </a:r>
          </a:p>
          <a:p>
            <a:r>
              <a:rPr lang="en-US" sz="1000" dirty="0"/>
              <a:t> </a:t>
            </a:r>
          </a:p>
          <a:p>
            <a:r>
              <a:rPr lang="en-US" sz="1000" dirty="0"/>
              <a:t> </a:t>
            </a:r>
          </a:p>
          <a:p>
            <a:r>
              <a:rPr lang="en-US" sz="1000" b="1" u="sng" dirty="0"/>
              <a:t>b. Query 2</a:t>
            </a:r>
            <a:r>
              <a:rPr lang="en-US" sz="1000" dirty="0"/>
              <a:t>:</a:t>
            </a:r>
          </a:p>
          <a:p>
            <a:r>
              <a:rPr lang="en-US" sz="1000" dirty="0"/>
              <a:t>Provide information for cases where an Employee manages a client which has revenues in excess of $250,000. Display the Employee </a:t>
            </a:r>
            <a:r>
              <a:rPr lang="en-US" sz="1000" dirty="0" err="1"/>
              <a:t>Lastname</a:t>
            </a:r>
            <a:r>
              <a:rPr lang="en-US" sz="1000" dirty="0"/>
              <a:t>, Client Name, and Client Revenue.</a:t>
            </a:r>
          </a:p>
          <a:p>
            <a:r>
              <a:rPr lang="en-US" sz="1000" dirty="0"/>
              <a:t> </a:t>
            </a:r>
          </a:p>
          <a:p>
            <a:r>
              <a:rPr lang="en-US" sz="1000" dirty="0"/>
              <a:t> </a:t>
            </a:r>
          </a:p>
          <a:p>
            <a:r>
              <a:rPr lang="en-US" sz="1000" b="1" u="sng" dirty="0"/>
              <a:t>c. Query 3</a:t>
            </a:r>
            <a:r>
              <a:rPr lang="en-US" sz="1000" dirty="0"/>
              <a:t>:</a:t>
            </a:r>
          </a:p>
          <a:p>
            <a:r>
              <a:rPr lang="en-US" sz="1000" dirty="0"/>
              <a:t>Find the </a:t>
            </a:r>
            <a:r>
              <a:rPr lang="en-US" sz="1000" dirty="0" err="1"/>
              <a:t>Lastname</a:t>
            </a:r>
            <a:r>
              <a:rPr lang="en-US" sz="1000" dirty="0"/>
              <a:t>(s) of employees who manage client with revenue greater than $400,000. </a:t>
            </a:r>
          </a:p>
          <a:p>
            <a:r>
              <a:rPr lang="en-US" sz="1000" dirty="0"/>
              <a:t> </a:t>
            </a:r>
          </a:p>
          <a:p>
            <a:r>
              <a:rPr lang="en-US" sz="1000" dirty="0"/>
              <a:t> </a:t>
            </a:r>
          </a:p>
          <a:p>
            <a:r>
              <a:rPr lang="en-US" sz="1000" b="1" u="sng" dirty="0"/>
              <a:t>d. Query 4</a:t>
            </a:r>
            <a:r>
              <a:rPr lang="en-US" sz="1000" dirty="0"/>
              <a:t>:</a:t>
            </a:r>
          </a:p>
          <a:p>
            <a:r>
              <a:rPr lang="en-US" sz="1000" dirty="0"/>
              <a:t>For all suppliers who have shipped to a client located in either Texas, New York, or Massachusetts. List the name of the supplier, the shipment date, client name, and client state. </a:t>
            </a:r>
          </a:p>
          <a:p>
            <a:r>
              <a:rPr lang="en-US" sz="1000" dirty="0"/>
              <a:t> </a:t>
            </a:r>
          </a:p>
          <a:p>
            <a:r>
              <a:rPr lang="en-US" sz="1000" dirty="0"/>
              <a:t> </a:t>
            </a:r>
          </a:p>
          <a:p>
            <a:r>
              <a:rPr lang="en-US" sz="1000" b="1" u="sng" dirty="0"/>
              <a:t>e. Query 5</a:t>
            </a:r>
            <a:r>
              <a:rPr lang="en-US" sz="1000" dirty="0"/>
              <a:t>:</a:t>
            </a:r>
          </a:p>
          <a:p>
            <a:r>
              <a:rPr lang="en-US" sz="1000" dirty="0"/>
              <a:t>Provide Supplier Name, Client Name, and Client Revenue for cases where Suppliers have shipped to those Clients that have above average revenue.</a:t>
            </a:r>
          </a:p>
          <a:p>
            <a:r>
              <a:rPr lang="en-US" sz="1000" u="sng" dirty="0"/>
              <a:t>Hint: use a </a:t>
            </a:r>
            <a:r>
              <a:rPr lang="en-US" sz="1000" u="sng" dirty="0" err="1"/>
              <a:t>Subquery</a:t>
            </a:r>
            <a:r>
              <a:rPr lang="en-US" sz="1000" u="sng" dirty="0"/>
              <a:t> to compare </a:t>
            </a:r>
            <a:r>
              <a:rPr lang="en-US" sz="1000" u="sng" dirty="0" err="1"/>
              <a:t>vs</a:t>
            </a:r>
            <a:r>
              <a:rPr lang="en-US" sz="1000" u="sng" dirty="0"/>
              <a:t> the average</a:t>
            </a:r>
            <a:endParaRPr lang="en-US" sz="1000" dirty="0"/>
          </a:p>
          <a:p>
            <a:r>
              <a:rPr lang="en-US" sz="1000" dirty="0"/>
              <a:t> </a:t>
            </a:r>
          </a:p>
          <a:p>
            <a:r>
              <a:rPr lang="en-US" sz="1000" dirty="0"/>
              <a:t> </a:t>
            </a:r>
          </a:p>
          <a:p>
            <a:r>
              <a:rPr lang="en-US" sz="1000" b="1" u="sng" dirty="0"/>
              <a:t>f. Query 6</a:t>
            </a:r>
            <a:r>
              <a:rPr lang="en-US" sz="1000" dirty="0"/>
              <a:t>:</a:t>
            </a:r>
          </a:p>
          <a:p>
            <a:r>
              <a:rPr lang="en-US" sz="1000" dirty="0"/>
              <a:t>List the State and average Client Revenue for each state.  Next, list the State and average Client Revenue for each state that has at least two clients based in it. List from reverse alphabetical order for the states.</a:t>
            </a:r>
          </a:p>
        </p:txBody>
      </p:sp>
      <p:pic>
        <p:nvPicPr>
          <p:cNvPr id="3" name="Picture 2" descr="A picture containing room&#10;&#10;Description automatically generated">
            <a:extLst>
              <a:ext uri="{FF2B5EF4-FFF2-40B4-BE49-F238E27FC236}">
                <a16:creationId xmlns:a16="http://schemas.microsoft.com/office/drawing/2014/main" id="{5EAEBDAE-E0B6-4AA0-A490-E77A4DE2B59C}"/>
              </a:ext>
            </a:extLst>
          </p:cNvPr>
          <p:cNvPicPr>
            <a:picLocks noChangeAspect="1"/>
          </p:cNvPicPr>
          <p:nvPr/>
        </p:nvPicPr>
        <p:blipFill>
          <a:blip r:embed="rId4"/>
          <a:stretch>
            <a:fillRect/>
          </a:stretch>
        </p:blipFill>
        <p:spPr>
          <a:xfrm>
            <a:off x="8027719" y="394071"/>
            <a:ext cx="860962" cy="645722"/>
          </a:xfrm>
          <a:prstGeom prst="rect">
            <a:avLst/>
          </a:prstGeom>
        </p:spPr>
      </p:pic>
    </p:spTree>
    <p:extLst>
      <p:ext uri="{BB962C8B-B14F-4D97-AF65-F5344CB8AC3E}">
        <p14:creationId xmlns:p14="http://schemas.microsoft.com/office/powerpoint/2010/main" val="33688776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685800" y="384175"/>
            <a:ext cx="7772400" cy="6842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lvl1pPr algn="ctr" eaLnBrk="0" fontAlgn="auto" hangingPunct="0">
              <a:spcAft>
                <a:spcPts val="0"/>
              </a:spcAft>
              <a:defRPr sz="2900" b="1">
                <a:solidFill>
                  <a:schemeClr val="accent2">
                    <a:lumMod val="60000"/>
                    <a:lumOff val="40000"/>
                  </a:schemeClr>
                </a:solidFill>
                <a:latin typeface="Arial"/>
                <a:ea typeface="+mj-ea"/>
                <a:cs typeface="Arial"/>
              </a:defRPr>
            </a:lvl1pPr>
            <a:lvl2pPr algn="ctr" eaLnBrk="0" hangingPunct="0">
              <a:defRPr sz="4800">
                <a:solidFill>
                  <a:schemeClr val="tx2"/>
                </a:solidFill>
                <a:latin typeface="Andy" pitchFamily="66" charset="0"/>
                <a:ea typeface="ＭＳ Ｐゴシック" pitchFamily="-65" charset="-128"/>
                <a:cs typeface="ＭＳ Ｐゴシック" pitchFamily="-65" charset="-128"/>
              </a:defRPr>
            </a:lvl2pPr>
            <a:lvl3pPr algn="ctr" eaLnBrk="0" hangingPunct="0">
              <a:defRPr sz="4800">
                <a:solidFill>
                  <a:schemeClr val="tx2"/>
                </a:solidFill>
                <a:latin typeface="Andy" pitchFamily="66" charset="0"/>
                <a:ea typeface="ＭＳ Ｐゴシック" pitchFamily="-65" charset="-128"/>
                <a:cs typeface="ＭＳ Ｐゴシック" pitchFamily="-65" charset="-128"/>
              </a:defRPr>
            </a:lvl3pPr>
            <a:lvl4pPr algn="ctr" eaLnBrk="0" hangingPunct="0">
              <a:defRPr sz="4800">
                <a:solidFill>
                  <a:schemeClr val="tx2"/>
                </a:solidFill>
                <a:latin typeface="Andy" pitchFamily="66" charset="0"/>
                <a:ea typeface="ＭＳ Ｐゴシック" pitchFamily="-65" charset="-128"/>
                <a:cs typeface="ＭＳ Ｐゴシック" pitchFamily="-65" charset="-128"/>
              </a:defRPr>
            </a:lvl4pPr>
            <a:lvl5pPr algn="ctr" eaLnBrk="0" hangingPunct="0">
              <a:defRPr sz="4800">
                <a:solidFill>
                  <a:schemeClr val="tx2"/>
                </a:solidFill>
                <a:latin typeface="Andy" pitchFamily="66" charset="0"/>
                <a:ea typeface="ＭＳ Ｐゴシック" pitchFamily="-65" charset="-128"/>
                <a:cs typeface="ＭＳ Ｐゴシック" pitchFamily="-65" charset="-128"/>
              </a:defRPr>
            </a:lvl5pPr>
            <a:lvl6pPr marL="457200" algn="ctr" fontAlgn="base">
              <a:spcBef>
                <a:spcPct val="0"/>
              </a:spcBef>
              <a:spcAft>
                <a:spcPct val="0"/>
              </a:spcAft>
              <a:defRPr sz="4800">
                <a:solidFill>
                  <a:schemeClr val="tx2"/>
                </a:solidFill>
                <a:latin typeface="Andy" pitchFamily="66" charset="0"/>
              </a:defRPr>
            </a:lvl6pPr>
            <a:lvl7pPr marL="914400" algn="ctr" fontAlgn="base">
              <a:spcBef>
                <a:spcPct val="0"/>
              </a:spcBef>
              <a:spcAft>
                <a:spcPct val="0"/>
              </a:spcAft>
              <a:defRPr sz="4800">
                <a:solidFill>
                  <a:schemeClr val="tx2"/>
                </a:solidFill>
                <a:latin typeface="Andy" pitchFamily="66" charset="0"/>
              </a:defRPr>
            </a:lvl7pPr>
            <a:lvl8pPr marL="1371600" algn="ctr" fontAlgn="base">
              <a:spcBef>
                <a:spcPct val="0"/>
              </a:spcBef>
              <a:spcAft>
                <a:spcPct val="0"/>
              </a:spcAft>
              <a:defRPr sz="4800">
                <a:solidFill>
                  <a:schemeClr val="tx2"/>
                </a:solidFill>
                <a:latin typeface="Andy" pitchFamily="66" charset="0"/>
              </a:defRPr>
            </a:lvl8pPr>
            <a:lvl9pPr marL="1828800" algn="ctr" fontAlgn="base">
              <a:spcBef>
                <a:spcPct val="0"/>
              </a:spcBef>
              <a:spcAft>
                <a:spcPct val="0"/>
              </a:spcAft>
              <a:defRPr sz="4800">
                <a:solidFill>
                  <a:schemeClr val="tx2"/>
                </a:solidFill>
                <a:latin typeface="Andy" pitchFamily="66" charset="0"/>
              </a:defRPr>
            </a:lvl9pPr>
          </a:lstStyle>
          <a:p>
            <a:r>
              <a:rPr lang="en-US" dirty="0">
                <a:solidFill>
                  <a:srgbClr val="7030A0"/>
                </a:solidFill>
              </a:rPr>
              <a:t>Application #5</a:t>
            </a:r>
          </a:p>
        </p:txBody>
      </p:sp>
      <p:pic>
        <p:nvPicPr>
          <p:cNvPr id="3" name="Picture 2" descr="A picture containing room&#10;&#10;Description automatically generated">
            <a:extLst>
              <a:ext uri="{FF2B5EF4-FFF2-40B4-BE49-F238E27FC236}">
                <a16:creationId xmlns:a16="http://schemas.microsoft.com/office/drawing/2014/main" id="{5EAEBDAE-E0B6-4AA0-A490-E77A4DE2B59C}"/>
              </a:ext>
            </a:extLst>
          </p:cNvPr>
          <p:cNvPicPr>
            <a:picLocks noChangeAspect="1"/>
          </p:cNvPicPr>
          <p:nvPr/>
        </p:nvPicPr>
        <p:blipFill>
          <a:blip r:embed="rId3"/>
          <a:stretch>
            <a:fillRect/>
          </a:stretch>
        </p:blipFill>
        <p:spPr>
          <a:xfrm>
            <a:off x="8027719" y="394071"/>
            <a:ext cx="860962" cy="645722"/>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42150A49-5953-4BA5-B93B-37342C788C44}"/>
              </a:ext>
            </a:extLst>
          </p:cNvPr>
          <p:cNvPicPr>
            <a:picLocks noChangeAspect="1"/>
          </p:cNvPicPr>
          <p:nvPr/>
        </p:nvPicPr>
        <p:blipFill>
          <a:blip r:embed="rId4"/>
          <a:stretch>
            <a:fillRect/>
          </a:stretch>
        </p:blipFill>
        <p:spPr>
          <a:xfrm>
            <a:off x="398200" y="1380014"/>
            <a:ext cx="8745800" cy="4097972"/>
          </a:xfrm>
          <a:prstGeom prst="rect">
            <a:avLst/>
          </a:prstGeom>
        </p:spPr>
      </p:pic>
      <p:pic>
        <p:nvPicPr>
          <p:cNvPr id="4" name="Picture 3">
            <a:extLst>
              <a:ext uri="{FF2B5EF4-FFF2-40B4-BE49-F238E27FC236}">
                <a16:creationId xmlns:a16="http://schemas.microsoft.com/office/drawing/2014/main" id="{A51428A2-532C-4FAD-80DD-87D25C901706}"/>
              </a:ext>
            </a:extLst>
          </p:cNvPr>
          <p:cNvPicPr>
            <a:picLocks noChangeAspect="1"/>
          </p:cNvPicPr>
          <p:nvPr/>
        </p:nvPicPr>
        <p:blipFill>
          <a:blip r:embed="rId5"/>
          <a:stretch>
            <a:fillRect/>
          </a:stretch>
        </p:blipFill>
        <p:spPr>
          <a:xfrm>
            <a:off x="3581400" y="4038600"/>
            <a:ext cx="4267200" cy="466895"/>
          </a:xfrm>
          <a:prstGeom prst="rect">
            <a:avLst/>
          </a:prstGeom>
        </p:spPr>
      </p:pic>
      <p:sp>
        <p:nvSpPr>
          <p:cNvPr id="8" name="TextBox 7">
            <a:extLst>
              <a:ext uri="{FF2B5EF4-FFF2-40B4-BE49-F238E27FC236}">
                <a16:creationId xmlns:a16="http://schemas.microsoft.com/office/drawing/2014/main" id="{4ED4D3FA-2705-4E28-A9F4-D5F93829F7BF}"/>
              </a:ext>
            </a:extLst>
          </p:cNvPr>
          <p:cNvSpPr txBox="1"/>
          <p:nvPr/>
        </p:nvSpPr>
        <p:spPr>
          <a:xfrm>
            <a:off x="4173800" y="5462567"/>
            <a:ext cx="4572000" cy="965970"/>
          </a:xfrm>
          <a:prstGeom prst="rect">
            <a:avLst/>
          </a:prstGeom>
          <a:noFill/>
        </p:spPr>
        <p:txBody>
          <a:bodyPr wrap="square">
            <a:spAutoFit/>
          </a:bodyPr>
          <a:lstStyle/>
          <a:p>
            <a:pPr marL="0" marR="0">
              <a:lnSpc>
                <a:spcPct val="115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SELECT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SupplierName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Clientname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ClientRevenue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From Supplier, Shipment, Client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Where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Supplier.SupplierID</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Shipment.SupplierID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Client.ClientID</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Shipment.ClientID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ClientRevenue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&gt; (Select AVG(</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ClientRevenue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from Client);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A541C96-C9A1-4511-84A2-A1919027B830}"/>
              </a:ext>
            </a:extLst>
          </p:cNvPr>
          <p:cNvSpPr txBox="1"/>
          <p:nvPr/>
        </p:nvSpPr>
        <p:spPr>
          <a:xfrm>
            <a:off x="2667000" y="5833447"/>
            <a:ext cx="1249060" cy="369332"/>
          </a:xfrm>
          <a:prstGeom prst="rect">
            <a:avLst/>
          </a:prstGeom>
          <a:noFill/>
        </p:spPr>
        <p:txBody>
          <a:bodyPr wrap="none" rtlCol="0">
            <a:spAutoFit/>
          </a:bodyPr>
          <a:lstStyle/>
          <a:p>
            <a:r>
              <a:rPr lang="en-US" dirty="0"/>
              <a:t>Hint for #5</a:t>
            </a:r>
          </a:p>
        </p:txBody>
      </p:sp>
      <p:sp>
        <p:nvSpPr>
          <p:cNvPr id="10" name="TextBox 9">
            <a:extLst>
              <a:ext uri="{FF2B5EF4-FFF2-40B4-BE49-F238E27FC236}">
                <a16:creationId xmlns:a16="http://schemas.microsoft.com/office/drawing/2014/main" id="{371D5928-77B8-477D-A79D-B90FD9CB82A5}"/>
              </a:ext>
            </a:extLst>
          </p:cNvPr>
          <p:cNvSpPr txBox="1"/>
          <p:nvPr/>
        </p:nvSpPr>
        <p:spPr>
          <a:xfrm>
            <a:off x="5745480" y="3726974"/>
            <a:ext cx="2048381" cy="369332"/>
          </a:xfrm>
          <a:prstGeom prst="rect">
            <a:avLst/>
          </a:prstGeom>
          <a:noFill/>
        </p:spPr>
        <p:txBody>
          <a:bodyPr wrap="none" rtlCol="0">
            <a:spAutoFit/>
          </a:bodyPr>
          <a:lstStyle/>
          <a:p>
            <a:r>
              <a:rPr lang="en-US" dirty="0"/>
              <a:t>SQL to link tables:</a:t>
            </a:r>
          </a:p>
        </p:txBody>
      </p:sp>
    </p:spTree>
    <p:extLst>
      <p:ext uri="{BB962C8B-B14F-4D97-AF65-F5344CB8AC3E}">
        <p14:creationId xmlns:p14="http://schemas.microsoft.com/office/powerpoint/2010/main" val="22220082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#6</a:t>
            </a:r>
            <a:endParaRPr lang="en-US" sz="2800" b="1" kern="1200" dirty="0">
              <a:solidFill>
                <a:srgbClr val="7030A0"/>
              </a:solidFill>
              <a:ea typeface="+mj-ea"/>
              <a:cs typeface="+mj-cs"/>
            </a:endParaRPr>
          </a:p>
        </p:txBody>
      </p:sp>
      <p:sp>
        <p:nvSpPr>
          <p:cNvPr id="3" name="TextBox 2">
            <a:extLst>
              <a:ext uri="{FF2B5EF4-FFF2-40B4-BE49-F238E27FC236}">
                <a16:creationId xmlns:a16="http://schemas.microsoft.com/office/drawing/2014/main" id="{395A329D-14CC-D7F7-F3B5-110D8E12D50D}"/>
              </a:ext>
            </a:extLst>
          </p:cNvPr>
          <p:cNvSpPr txBox="1"/>
          <p:nvPr/>
        </p:nvSpPr>
        <p:spPr>
          <a:xfrm>
            <a:off x="666749" y="990600"/>
            <a:ext cx="7943851" cy="1754326"/>
          </a:xfrm>
          <a:prstGeom prst="rect">
            <a:avLst/>
          </a:prstGeom>
          <a:noFill/>
        </p:spPr>
        <p:txBody>
          <a:bodyPr wrap="square" rtlCol="0">
            <a:spAutoFit/>
          </a:bodyPr>
          <a:lstStyle/>
          <a:p>
            <a:r>
              <a:rPr lang="en-US" sz="1200" dirty="0"/>
              <a:t>Classification Tree.  Data mining process, split data.  EatIt.xlsx data set.</a:t>
            </a:r>
          </a:p>
          <a:p>
            <a:endParaRPr lang="en-US" sz="1200" dirty="0"/>
          </a:p>
          <a:p>
            <a:pPr marL="342900" indent="-342900">
              <a:buAutoNum type="alphaLcPeriod"/>
            </a:pPr>
            <a:r>
              <a:rPr lang="en-US" sz="1200" dirty="0"/>
              <a:t>Build a classification tree with four terminal nodes (or leaves).  Customize your tree by setting the parameters as shown below.  60/40 split, options Replicable using the Data Sampler.</a:t>
            </a:r>
          </a:p>
          <a:p>
            <a:pPr marL="342900" indent="-342900">
              <a:buAutoNum type="alphaLcPeriod"/>
            </a:pPr>
            <a:r>
              <a:rPr lang="en-US" sz="1200" dirty="0"/>
              <a:t>Develop a confusion matrix for the validation data set.  Interpret common confusion matrix metrics to evaluate the performance of the model.  How many false positives?  How many false negatives?</a:t>
            </a:r>
          </a:p>
          <a:p>
            <a:pPr marL="342900" indent="-342900">
              <a:buAutoNum type="alphaLcPeriod"/>
            </a:pPr>
            <a:r>
              <a:rPr lang="en-US" sz="1200" dirty="0">
                <a:highlight>
                  <a:srgbClr val="FFFF00"/>
                </a:highlight>
              </a:rPr>
              <a:t>Using the validation data set, </a:t>
            </a:r>
            <a:r>
              <a:rPr lang="en-US" sz="1200" dirty="0"/>
              <a:t>perform the SQL work that runs the model.  For each terminal node in the tree, How many and which instances are correctly and incorrectly classified?  Do these query results match your confusion matrix?  They should.</a:t>
            </a:r>
          </a:p>
        </p:txBody>
      </p:sp>
      <p:pic>
        <p:nvPicPr>
          <p:cNvPr id="2" name="Picture 1" descr="Unknown.jpeg">
            <a:extLst>
              <a:ext uri="{FF2B5EF4-FFF2-40B4-BE49-F238E27FC236}">
                <a16:creationId xmlns:a16="http://schemas.microsoft.com/office/drawing/2014/main" id="{FD323A2D-DAEE-793C-5603-F68182560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04800"/>
            <a:ext cx="929640" cy="774700"/>
          </a:xfrm>
          <a:prstGeom prst="rect">
            <a:avLst/>
          </a:prstGeom>
        </p:spPr>
      </p:pic>
      <p:pic>
        <p:nvPicPr>
          <p:cNvPr id="5" name="Picture 4">
            <a:extLst>
              <a:ext uri="{FF2B5EF4-FFF2-40B4-BE49-F238E27FC236}">
                <a16:creationId xmlns:a16="http://schemas.microsoft.com/office/drawing/2014/main" id="{3C8FB8FD-1345-78F2-D88D-7E133DD9AA5D}"/>
              </a:ext>
            </a:extLst>
          </p:cNvPr>
          <p:cNvPicPr>
            <a:picLocks noChangeAspect="1"/>
          </p:cNvPicPr>
          <p:nvPr/>
        </p:nvPicPr>
        <p:blipFill>
          <a:blip r:embed="rId4"/>
          <a:stretch>
            <a:fillRect/>
          </a:stretch>
        </p:blipFill>
        <p:spPr>
          <a:xfrm>
            <a:off x="7467600" y="470123"/>
            <a:ext cx="1219200" cy="37601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63A34FB-63C5-3217-1808-A72ECD1B611C}"/>
              </a:ext>
            </a:extLst>
          </p:cNvPr>
          <p:cNvPicPr>
            <a:picLocks noChangeAspect="1"/>
          </p:cNvPicPr>
          <p:nvPr/>
        </p:nvPicPr>
        <p:blipFill>
          <a:blip r:embed="rId5"/>
          <a:stretch>
            <a:fillRect/>
          </a:stretch>
        </p:blipFill>
        <p:spPr>
          <a:xfrm>
            <a:off x="1066800" y="4113075"/>
            <a:ext cx="2019301" cy="186292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15FB0C5-9D92-EEE2-61DC-24C00A134E2E}"/>
              </a:ext>
            </a:extLst>
          </p:cNvPr>
          <p:cNvPicPr>
            <a:picLocks noChangeAspect="1"/>
          </p:cNvPicPr>
          <p:nvPr/>
        </p:nvPicPr>
        <p:blipFill>
          <a:blip r:embed="rId6"/>
          <a:stretch>
            <a:fillRect/>
          </a:stretch>
        </p:blipFill>
        <p:spPr>
          <a:xfrm>
            <a:off x="3352800" y="4122856"/>
            <a:ext cx="1295400" cy="2265386"/>
          </a:xfrm>
          <a:prstGeom prst="rect">
            <a:avLst/>
          </a:prstGeom>
        </p:spPr>
      </p:pic>
      <p:sp>
        <p:nvSpPr>
          <p:cNvPr id="4" name="TextBox 3">
            <a:extLst>
              <a:ext uri="{FF2B5EF4-FFF2-40B4-BE49-F238E27FC236}">
                <a16:creationId xmlns:a16="http://schemas.microsoft.com/office/drawing/2014/main" id="{35649D43-E73C-0E40-5E2A-1BB4E3FF8BA0}"/>
              </a:ext>
            </a:extLst>
          </p:cNvPr>
          <p:cNvSpPr txBox="1"/>
          <p:nvPr/>
        </p:nvSpPr>
        <p:spPr>
          <a:xfrm>
            <a:off x="5029200" y="2719492"/>
            <a:ext cx="3371850" cy="3416320"/>
          </a:xfrm>
          <a:prstGeom prst="rect">
            <a:avLst/>
          </a:prstGeom>
          <a:noFill/>
        </p:spPr>
        <p:txBody>
          <a:bodyPr wrap="square" rtlCol="0">
            <a:spAutoFit/>
          </a:bodyPr>
          <a:lstStyle/>
          <a:p>
            <a:r>
              <a:rPr lang="en-US" b="1" dirty="0"/>
              <a:t>Note:  for this application #6, it is not necessary for you to use Orange Data Mining.  You do not need to build the workflow, that is optional.  You will need to use MS Access Desktop </a:t>
            </a:r>
            <a:r>
              <a:rPr lang="en-US" b="1" dirty="0">
                <a:highlight>
                  <a:srgbClr val="FFFF00"/>
                </a:highlight>
              </a:rPr>
              <a:t>SQL</a:t>
            </a:r>
            <a:r>
              <a:rPr lang="en-US" b="1" dirty="0"/>
              <a:t> for this application problem.  You do need to understand the data mining output (tree and confusion matrix shown on the next slide.</a:t>
            </a:r>
          </a:p>
        </p:txBody>
      </p:sp>
      <p:sp>
        <p:nvSpPr>
          <p:cNvPr id="8" name="TextBox 7">
            <a:extLst>
              <a:ext uri="{FF2B5EF4-FFF2-40B4-BE49-F238E27FC236}">
                <a16:creationId xmlns:a16="http://schemas.microsoft.com/office/drawing/2014/main" id="{427BADF6-1399-C18A-A3BB-12DFF0583008}"/>
              </a:ext>
            </a:extLst>
          </p:cNvPr>
          <p:cNvSpPr txBox="1"/>
          <p:nvPr/>
        </p:nvSpPr>
        <p:spPr>
          <a:xfrm>
            <a:off x="812638" y="3834567"/>
            <a:ext cx="3759362" cy="276999"/>
          </a:xfrm>
          <a:prstGeom prst="rect">
            <a:avLst/>
          </a:prstGeom>
          <a:noFill/>
        </p:spPr>
        <p:txBody>
          <a:bodyPr wrap="none" rtlCol="0">
            <a:spAutoFit/>
          </a:bodyPr>
          <a:lstStyle/>
          <a:p>
            <a:r>
              <a:rPr lang="en-US" sz="1200" b="1" dirty="0"/>
              <a:t>Optional Orange Data Mining config information:</a:t>
            </a:r>
          </a:p>
        </p:txBody>
      </p:sp>
    </p:spTree>
    <p:extLst>
      <p:ext uri="{BB962C8B-B14F-4D97-AF65-F5344CB8AC3E}">
        <p14:creationId xmlns:p14="http://schemas.microsoft.com/office/powerpoint/2010/main" val="2110930336"/>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#6</a:t>
            </a:r>
            <a:endParaRPr lang="en-US" sz="2800" b="1" kern="1200" dirty="0">
              <a:solidFill>
                <a:srgbClr val="7030A0"/>
              </a:solidFill>
              <a:ea typeface="+mj-ea"/>
              <a:cs typeface="+mj-cs"/>
            </a:endParaRPr>
          </a:p>
        </p:txBody>
      </p:sp>
      <p:pic>
        <p:nvPicPr>
          <p:cNvPr id="2" name="Picture 1" descr="Unknown.jpeg">
            <a:extLst>
              <a:ext uri="{FF2B5EF4-FFF2-40B4-BE49-F238E27FC236}">
                <a16:creationId xmlns:a16="http://schemas.microsoft.com/office/drawing/2014/main" id="{FD323A2D-DAEE-793C-5603-F68182560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04800"/>
            <a:ext cx="929640" cy="774700"/>
          </a:xfrm>
          <a:prstGeom prst="rect">
            <a:avLst/>
          </a:prstGeom>
        </p:spPr>
      </p:pic>
      <p:pic>
        <p:nvPicPr>
          <p:cNvPr id="4" name="Picture 3" descr="A diagram of a diagram&#10;&#10;Description automatically generated">
            <a:extLst>
              <a:ext uri="{FF2B5EF4-FFF2-40B4-BE49-F238E27FC236}">
                <a16:creationId xmlns:a16="http://schemas.microsoft.com/office/drawing/2014/main" id="{F8D62050-3204-7E87-7DEF-E887CFB45EE2}"/>
              </a:ext>
            </a:extLst>
          </p:cNvPr>
          <p:cNvPicPr>
            <a:picLocks noChangeAspect="1"/>
          </p:cNvPicPr>
          <p:nvPr/>
        </p:nvPicPr>
        <p:blipFill>
          <a:blip r:embed="rId4"/>
          <a:stretch>
            <a:fillRect/>
          </a:stretch>
        </p:blipFill>
        <p:spPr>
          <a:xfrm>
            <a:off x="1752601" y="1219201"/>
            <a:ext cx="5943600" cy="2130998"/>
          </a:xfrm>
          <a:prstGeom prst="rect">
            <a:avLst/>
          </a:prstGeom>
        </p:spPr>
      </p:pic>
      <p:pic>
        <p:nvPicPr>
          <p:cNvPr id="5" name="Picture 4" descr="A diagram of a diagram&#10;&#10;Description automatically generated">
            <a:extLst>
              <a:ext uri="{FF2B5EF4-FFF2-40B4-BE49-F238E27FC236}">
                <a16:creationId xmlns:a16="http://schemas.microsoft.com/office/drawing/2014/main" id="{3707E909-13DE-B5DB-CDFA-C8A6B1E0B6B6}"/>
              </a:ext>
            </a:extLst>
          </p:cNvPr>
          <p:cNvPicPr>
            <a:picLocks noChangeAspect="1"/>
          </p:cNvPicPr>
          <p:nvPr/>
        </p:nvPicPr>
        <p:blipFill>
          <a:blip r:embed="rId5"/>
          <a:stretch>
            <a:fillRect/>
          </a:stretch>
        </p:blipFill>
        <p:spPr>
          <a:xfrm>
            <a:off x="987582" y="3217095"/>
            <a:ext cx="3584418" cy="309243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3053627-A6EA-C050-927E-52A6885DB0B9}"/>
              </a:ext>
            </a:extLst>
          </p:cNvPr>
          <p:cNvPicPr>
            <a:picLocks noChangeAspect="1"/>
          </p:cNvPicPr>
          <p:nvPr/>
        </p:nvPicPr>
        <p:blipFill>
          <a:blip r:embed="rId6"/>
          <a:stretch>
            <a:fillRect/>
          </a:stretch>
        </p:blipFill>
        <p:spPr>
          <a:xfrm>
            <a:off x="4937628" y="4267200"/>
            <a:ext cx="3793671" cy="1943100"/>
          </a:xfrm>
          <a:prstGeom prst="rect">
            <a:avLst/>
          </a:prstGeom>
        </p:spPr>
      </p:pic>
      <p:sp>
        <p:nvSpPr>
          <p:cNvPr id="9" name="TextBox 8">
            <a:extLst>
              <a:ext uri="{FF2B5EF4-FFF2-40B4-BE49-F238E27FC236}">
                <a16:creationId xmlns:a16="http://schemas.microsoft.com/office/drawing/2014/main" id="{72A783C4-005D-CDF5-31FF-EDAA0BA607E1}"/>
              </a:ext>
            </a:extLst>
          </p:cNvPr>
          <p:cNvSpPr txBox="1"/>
          <p:nvPr/>
        </p:nvSpPr>
        <p:spPr>
          <a:xfrm>
            <a:off x="3816167" y="3206739"/>
            <a:ext cx="2242922" cy="276999"/>
          </a:xfrm>
          <a:prstGeom prst="rect">
            <a:avLst/>
          </a:prstGeom>
          <a:noFill/>
        </p:spPr>
        <p:txBody>
          <a:bodyPr wrap="none" rtlCol="0">
            <a:spAutoFit/>
          </a:bodyPr>
          <a:lstStyle/>
          <a:p>
            <a:r>
              <a:rPr lang="en-US" sz="1200" b="1" dirty="0"/>
              <a:t>Data Mining Output (below):</a:t>
            </a:r>
          </a:p>
        </p:txBody>
      </p:sp>
    </p:spTree>
    <p:extLst>
      <p:ext uri="{BB962C8B-B14F-4D97-AF65-F5344CB8AC3E}">
        <p14:creationId xmlns:p14="http://schemas.microsoft.com/office/powerpoint/2010/main" val="1086825850"/>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ndy"/>
        <a:ea typeface=""/>
        <a:cs typeface=""/>
      </a:majorFont>
      <a:minorFont>
        <a:latin typeface="And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6324</TotalTime>
  <Words>4078</Words>
  <Application>Microsoft Office PowerPoint</Application>
  <PresentationFormat>On-screen Show (4:3)</PresentationFormat>
  <Paragraphs>241</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Andy</vt:lpstr>
      <vt:lpstr>Arial</vt:lpstr>
      <vt:lpstr>Arial Unicode MS</vt:lpstr>
      <vt:lpstr>Calibri</vt:lpstr>
      <vt:lpstr>Cambria</vt:lpstr>
      <vt:lpstr>Times New Roman</vt:lpstr>
      <vt:lpstr>Office Theme</vt:lpstr>
      <vt:lpstr>PowerPoint Presentation</vt:lpstr>
      <vt:lpstr> Application #1</vt:lpstr>
      <vt:lpstr> Application #2</vt:lpstr>
      <vt:lpstr> Application #3</vt:lpstr>
      <vt:lpstr> Application #4</vt:lpstr>
      <vt:lpstr>PowerPoint Presentation</vt:lpstr>
      <vt:lpstr>PowerPoint Presentation</vt:lpstr>
      <vt:lpstr> Application #6</vt:lpstr>
      <vt:lpstr> Application #6</vt:lpstr>
      <vt:lpstr>PowerPoint Presentation</vt:lpstr>
      <vt:lpstr>PowerPoint Presentation</vt:lpstr>
      <vt:lpstr> Application #7, TSLA, AAPL</vt:lpstr>
      <vt:lpstr> Application #8</vt:lpstr>
      <vt:lpstr> Application #9 Tableau</vt:lpstr>
      <vt:lpstr> Application #10 Tableau, Dashboard</vt:lpstr>
      <vt:lpstr> MCA – Application #11</vt:lpstr>
      <vt:lpstr> MCA – Application #12</vt:lpstr>
      <vt:lpstr> MCA – Application #12</vt:lpstr>
      <vt:lpstr> MCA – Application #13</vt:lpstr>
      <vt:lpstr> MCA – Application #14</vt:lpstr>
      <vt:lpstr> Application #15</vt:lpstr>
      <vt:lpstr> Application #16</vt:lpstr>
      <vt:lpstr> WS01 – Application #16</vt:lpstr>
    </vt:vector>
  </TitlesOfParts>
  <Company>Brainy Betty,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Notebook Backgrounds</dc:title>
  <dc:creator>Nandini Shastry</dc:creator>
  <cp:lastModifiedBy>Weltman, David</cp:lastModifiedBy>
  <cp:revision>751</cp:revision>
  <cp:lastPrinted>2013-03-19T14:56:35Z</cp:lastPrinted>
  <dcterms:created xsi:type="dcterms:W3CDTF">2013-03-19T13:38:31Z</dcterms:created>
  <dcterms:modified xsi:type="dcterms:W3CDTF">2024-09-03T19:10:41Z</dcterms:modified>
</cp:coreProperties>
</file>