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8" r:id="rId27"/>
    <p:sldId id="283" r:id="rId28"/>
    <p:sldId id="285" r:id="rId29"/>
    <p:sldId id="284" r:id="rId30"/>
    <p:sldId id="287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25F31-1CC8-473F-9433-FCC9B33D77EC}" v="33" dt="2024-03-22T14:10:11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55CB1-8ECD-8EEA-1675-EBD329C64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7704-130E-DF9C-8865-BFD4EF83A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78825-E87F-6197-B01C-50FAA755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BE14-53FA-68C1-2BC2-0B48E309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428C-2779-90A9-465D-38C66666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83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7D2F-4DA5-2DBD-EE69-C28F404D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62B3E-910A-E105-1B2E-5EF4B9AB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B5D5-DE41-E1EE-8DAB-94B56CEA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5F50-A514-9E42-19D6-AF9196D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AFE7-CDA3-09F7-91CD-0D70CC6A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94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252CE-5955-4BC3-22C4-0CB4ACA9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80641-0451-9CF0-9C21-7E3B21E36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E080-E0AD-DB99-4AC6-05548081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6811-5512-5F37-BFAB-D85BF99C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E171-0D8D-5C45-D46D-4F3FB198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844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0D77-98CD-7FF7-5D52-8C52F8A4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55BF-B152-AB31-ECD1-96A469DE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70EB-B289-1D1D-DC46-17F91FC7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C0B5-7167-F260-58F5-E924A3BC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B106-2D5B-D8BE-6E5C-0F2D6FD9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879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6096-152D-052E-B834-05EDA9EF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FB3B-B2B7-53E1-0D06-F56DD650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E6A28-0AF7-E46F-50D5-43E7DC17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A198-6EDD-40BB-CA5D-CD6EE8A4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10314-76D3-649C-F783-6A55669E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661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D878-6E5D-F244-51CA-29626E02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4740-E149-32D1-E015-A440055D5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987BA-EF0A-14F1-F96B-8EA71479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1B0C-B819-9B76-FE07-F92B5615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46D02-40BB-DA06-E8D5-87D66B92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E8DE-92E4-4756-4993-97C8164E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01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CC4E-5D81-977F-609E-63FD9BB4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9EDC-B481-2C56-CABB-F9E049F9E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7B4BC-76EF-1610-06E5-827EE717F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6C02A-3D30-AB1E-4434-4FDD6EECC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B5049-4A13-1DD4-3ED1-49FE5EF5A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5803E-F152-915D-E995-CB58B6479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622AC-7EB0-4204-C3DD-C956F473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AAAA9-3480-0490-D1FA-2EEF8B6D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827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0808-2F75-0EF5-05DE-6DD44769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B0EF3-16A2-F3F8-60F4-3921B407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684D7-6E55-8525-7730-3CE6DEC9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68534-E67F-2084-E849-1562A43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47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11413-C71D-6DC4-90AD-2B3A002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2A06F-7643-C63C-A03F-8B1601B0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1F03F-8D65-15AF-1DD2-C33DC159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526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DA7B-2075-5EE4-D339-54CA773B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7E6C-96CD-1788-FF4C-D36B7735D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2A5D6-8B9F-4888-9A0A-D940BEFE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354B8-6DD8-7FFE-72F3-6EE160CC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CBEEB-BB71-7951-CDC2-930F9215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1ACF3-D5F6-3A4D-8848-404FE1E5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010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6F5C-27CD-7EC2-2FE3-96A1BF9D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29D6E-4BBC-0F1C-28AC-7D704AF95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75180-EE8F-1B6E-4565-55B8311B1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46351-8392-FB11-33FB-707051D6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2001C-E1F3-E5F8-0E20-1020C81F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0DE63-008B-C3A9-BABB-E2D0B59C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210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560C8-EA4B-A154-C6D9-B2E9292E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01134-C74C-2F77-35C1-D9769FD3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CBBC9-BF26-DFFD-EB28-9C426C31D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4A63C-9DA7-46CB-9A47-B02894506EBC}" type="datetimeFigureOut">
              <a:rPr lang="en-IE" smtClean="0"/>
              <a:t>18/05/2025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338-9942-FC98-48AE-5BC3EEAD5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8D63-02F0-9425-4B31-8F5768278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61CB4-4889-4536-96AE-1A7B8C04802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68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chbinharsh.medium.com/basics-of-finite-element-method-direct-stiffness-method-part-1-2676f3ee062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C9B7E-405A-0746-D435-F8070BDBF7FF}"/>
              </a:ext>
            </a:extLst>
          </p:cNvPr>
          <p:cNvSpPr txBox="1"/>
          <p:nvPr/>
        </p:nvSpPr>
        <p:spPr>
          <a:xfrm>
            <a:off x="2691580" y="1946788"/>
            <a:ext cx="92324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Project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highlight>
                  <a:srgbClr val="FFFF00"/>
                </a:highlight>
              </a:rPr>
              <a:t>2D Structural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Circuit Logic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CSC Calculator (Aside)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Web-Server (Microsoft Project CS335)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4768B-8C1C-9860-B768-E43DD5DBB811}"/>
              </a:ext>
            </a:extLst>
          </p:cNvPr>
          <p:cNvSpPr txBox="1"/>
          <p:nvPr/>
        </p:nvSpPr>
        <p:spPr>
          <a:xfrm>
            <a:off x="1403229" y="652026"/>
            <a:ext cx="8620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			     Mark Ritchie</a:t>
            </a:r>
          </a:p>
          <a:p>
            <a:r>
              <a:rPr lang="en-GB" sz="2800" dirty="0"/>
              <a:t>2</a:t>
            </a:r>
            <a:r>
              <a:rPr lang="en-GB" sz="2800" baseline="30000" dirty="0"/>
              <a:t>nd</a:t>
            </a:r>
            <a:r>
              <a:rPr lang="en-GB" sz="2800" dirty="0"/>
              <a:t> Year Computer Science and Software Engineering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87029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Each Member has a beta Matrix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A9979-954F-C15B-AB70-F51D9FB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6" t="22120" r="47846" b="49999"/>
          <a:stretch/>
        </p:blipFill>
        <p:spPr>
          <a:xfrm>
            <a:off x="9092790" y="1879938"/>
            <a:ext cx="2133600" cy="25933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 1 beta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Member 2 beta</a:t>
            </a:r>
          </a:p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15D09-CE80-900B-4F0E-A8AF7EC18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28" y="2368624"/>
            <a:ext cx="6243638" cy="1281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CF5F98-2D2A-9CB1-07D1-FD0FCF20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28" y="4421664"/>
            <a:ext cx="6243638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Each Member has a k prime Matrix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A9979-954F-C15B-AB70-F51D9FB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6" t="22120" r="47846" b="49999"/>
          <a:stretch/>
        </p:blipFill>
        <p:spPr>
          <a:xfrm>
            <a:off x="9092790" y="1879938"/>
            <a:ext cx="2133600" cy="25933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 1 beta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Member 2 beta</a:t>
            </a:r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F44E0-D50E-F047-F971-AB093572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28" y="2380126"/>
            <a:ext cx="5157788" cy="1281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8769A1-65E3-6858-1DE7-BB170BCD7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128" y="4404458"/>
            <a:ext cx="5157788" cy="12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2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Create a global Matrix</a:t>
            </a: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C6668-92CE-332A-551E-8B232976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866348"/>
            <a:ext cx="8834438" cy="182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804C33-05DC-5647-9BB2-F198A4BB90F1}"/>
              </a:ext>
            </a:extLst>
          </p:cNvPr>
          <p:cNvSpPr txBox="1"/>
          <p:nvPr/>
        </p:nvSpPr>
        <p:spPr>
          <a:xfrm>
            <a:off x="4343400" y="3631691"/>
            <a:ext cx="310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+</a:t>
            </a:r>
            <a:endParaRPr lang="en-IE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829C4-6AD6-3458-053E-A5C075D0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40" y="4664075"/>
            <a:ext cx="8929688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C7CDD-D415-24F3-B9ED-D5EE90BCC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56" t="22120" r="47846" b="49999"/>
          <a:stretch/>
        </p:blipFill>
        <p:spPr>
          <a:xfrm>
            <a:off x="9796626" y="2132306"/>
            <a:ext cx="2133600" cy="2593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274E23-37E3-0F21-F45C-7E2B5A930E58}"/>
              </a:ext>
            </a:extLst>
          </p:cNvPr>
          <p:cNvSpPr txBox="1"/>
          <p:nvPr/>
        </p:nvSpPr>
        <p:spPr>
          <a:xfrm>
            <a:off x="9914448" y="2331768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N1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F147B-637C-BF65-E210-895DE0683789}"/>
              </a:ext>
            </a:extLst>
          </p:cNvPr>
          <p:cNvSpPr txBox="1"/>
          <p:nvPr/>
        </p:nvSpPr>
        <p:spPr>
          <a:xfrm>
            <a:off x="11473025" y="2331768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N2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9F27A-5492-F6FF-501A-03EA96660D32}"/>
              </a:ext>
            </a:extLst>
          </p:cNvPr>
          <p:cNvSpPr txBox="1"/>
          <p:nvPr/>
        </p:nvSpPr>
        <p:spPr>
          <a:xfrm>
            <a:off x="11042814" y="3956695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N3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12EE5-1F1C-3F85-7871-D4F21AE35D83}"/>
              </a:ext>
            </a:extLst>
          </p:cNvPr>
          <p:cNvSpPr txBox="1"/>
          <p:nvPr/>
        </p:nvSpPr>
        <p:spPr>
          <a:xfrm>
            <a:off x="10693736" y="2707831"/>
            <a:ext cx="7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M1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BC8A6-81DB-E003-2378-340B39F619AC}"/>
              </a:ext>
            </a:extLst>
          </p:cNvPr>
          <p:cNvSpPr txBox="1"/>
          <p:nvPr/>
        </p:nvSpPr>
        <p:spPr>
          <a:xfrm>
            <a:off x="11521209" y="3312036"/>
            <a:ext cx="6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M2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64511-52AE-9FD2-01A4-AB57FE180AD5}"/>
              </a:ext>
            </a:extLst>
          </p:cNvPr>
          <p:cNvSpPr txBox="1"/>
          <p:nvPr/>
        </p:nvSpPr>
        <p:spPr>
          <a:xfrm>
            <a:off x="995518" y="1242970"/>
            <a:ext cx="255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N1</a:t>
            </a:r>
          </a:p>
          <a:p>
            <a:r>
              <a:rPr lang="en-GB" dirty="0"/>
              <a:t>x                      y                 r</a:t>
            </a:r>
            <a:endParaRPr lang="en-I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D3BCC-B66B-350D-7F8F-8631BE7B82CE}"/>
              </a:ext>
            </a:extLst>
          </p:cNvPr>
          <p:cNvSpPr txBox="1"/>
          <p:nvPr/>
        </p:nvSpPr>
        <p:spPr>
          <a:xfrm>
            <a:off x="3711680" y="1242969"/>
            <a:ext cx="255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N2</a:t>
            </a:r>
          </a:p>
          <a:p>
            <a:r>
              <a:rPr lang="en-GB" dirty="0"/>
              <a:t>x                      y                 r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04BC13-7022-ADEB-7269-31E6676E00EC}"/>
              </a:ext>
            </a:extLst>
          </p:cNvPr>
          <p:cNvSpPr txBox="1"/>
          <p:nvPr/>
        </p:nvSpPr>
        <p:spPr>
          <a:xfrm>
            <a:off x="6253318" y="1242969"/>
            <a:ext cx="255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N3</a:t>
            </a:r>
          </a:p>
          <a:p>
            <a:r>
              <a:rPr lang="en-GB" dirty="0"/>
              <a:t>x                      y                 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8453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Create a global Matrix</a:t>
            </a: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04C33-05DC-5647-9BB2-F198A4BB90F1}"/>
              </a:ext>
            </a:extLst>
          </p:cNvPr>
          <p:cNvSpPr txBox="1"/>
          <p:nvPr/>
        </p:nvSpPr>
        <p:spPr>
          <a:xfrm>
            <a:off x="1231490" y="3487040"/>
            <a:ext cx="310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=</a:t>
            </a:r>
            <a:endParaRPr lang="en-IE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E2388-7822-5AC7-DC83-22B82863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959" y="2920181"/>
            <a:ext cx="7024688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F465A-A473-8B5B-53AE-A79F43969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305" y="2373787"/>
            <a:ext cx="2133785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Apply Boundary Conditions</a:t>
            </a: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59" y="1152765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Fixed</a:t>
            </a:r>
            <a:r>
              <a:rPr lang="en-GB" dirty="0"/>
              <a:t> : No movement! (</a:t>
            </a:r>
            <a:r>
              <a:rPr lang="en-GB" dirty="0" err="1"/>
              <a:t>x,y,r</a:t>
            </a:r>
            <a:r>
              <a:rPr lang="en-GB" dirty="0"/>
              <a:t>)</a:t>
            </a:r>
          </a:p>
          <a:p>
            <a:r>
              <a:rPr lang="en-GB" b="1" dirty="0"/>
              <a:t>Pinned</a:t>
            </a:r>
            <a:r>
              <a:rPr lang="en-GB" dirty="0"/>
              <a:t>: Only rotation (</a:t>
            </a:r>
            <a:r>
              <a:rPr lang="en-GB" dirty="0" err="1"/>
              <a:t>x,y,</a:t>
            </a:r>
            <a:r>
              <a:rPr lang="en-GB" b="1" dirty="0" err="1"/>
              <a:t>r</a:t>
            </a:r>
            <a:r>
              <a:rPr lang="en-GB" dirty="0"/>
              <a:t>)</a:t>
            </a:r>
          </a:p>
          <a:p>
            <a:r>
              <a:rPr lang="en-GB" b="1" dirty="0"/>
              <a:t>Sliding: </a:t>
            </a:r>
            <a:r>
              <a:rPr lang="en-GB" dirty="0"/>
              <a:t>Rotation and either x or y movement</a:t>
            </a:r>
          </a:p>
          <a:p>
            <a:r>
              <a:rPr lang="en-GB" b="1" dirty="0"/>
              <a:t>Free(Default):</a:t>
            </a:r>
            <a:r>
              <a:rPr lang="en-GB" dirty="0"/>
              <a:t> Move in x and y. Rotate in r</a:t>
            </a:r>
            <a:endParaRPr lang="en-IE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44E08-0E4C-A54C-01A9-D755D256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3" t="24652" r="45849" b="52366"/>
          <a:stretch/>
        </p:blipFill>
        <p:spPr>
          <a:xfrm>
            <a:off x="8803214" y="2642716"/>
            <a:ext cx="2482645" cy="237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2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Apply Boundary Conditions</a:t>
            </a: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59" y="1152765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remove </a:t>
            </a:r>
            <a:r>
              <a:rPr lang="en-GB" dirty="0" err="1"/>
              <a:t>dofs</a:t>
            </a:r>
            <a:r>
              <a:rPr lang="en-GB" dirty="0"/>
              <a:t> based on boundary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44E08-0E4C-A54C-01A9-D755D256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3" t="24652" r="45849" b="52366"/>
          <a:stretch/>
        </p:blipFill>
        <p:spPr>
          <a:xfrm>
            <a:off x="9452143" y="3969370"/>
            <a:ext cx="2482645" cy="23723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9E5E09-031B-3BDA-028B-87FF1823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40" y="1995323"/>
            <a:ext cx="8834438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Reduced global stiffness matrix</a:t>
            </a: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59" y="1152765"/>
            <a:ext cx="10515600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K=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C44E08-0E4C-A54C-01A9-D755D256F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33" t="24652" r="45849" b="52366"/>
          <a:stretch/>
        </p:blipFill>
        <p:spPr>
          <a:xfrm>
            <a:off x="9452143" y="3969370"/>
            <a:ext cx="2482645" cy="2372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615C22-20BE-FF83-2D91-7E30BED93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198" y="2878931"/>
            <a:ext cx="6005513" cy="11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Direct Stiffness Method More Specifically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</a:t>
            </a:r>
            <a:r>
              <a:rPr lang="en-GB" dirty="0"/>
              <a:t> is the forces applied to the nodes and members (the structure)</a:t>
            </a:r>
          </a:p>
          <a:p>
            <a:r>
              <a:rPr lang="en-GB" b="1" dirty="0"/>
              <a:t>k </a:t>
            </a:r>
            <a:r>
              <a:rPr lang="en-GB" dirty="0"/>
              <a:t>is a constant governed by the material properties and shape</a:t>
            </a:r>
          </a:p>
          <a:p>
            <a:r>
              <a:rPr lang="en-GB" b="1" dirty="0"/>
              <a:t>x</a:t>
            </a:r>
            <a:r>
              <a:rPr lang="en-GB" dirty="0"/>
              <a:t> is the displacement of the structure </a:t>
            </a:r>
          </a:p>
          <a:p>
            <a:endParaRPr lang="en-GB" dirty="0"/>
          </a:p>
          <a:p>
            <a:r>
              <a:rPr lang="en-GB" sz="6600" dirty="0"/>
              <a:t>F=                               x</a:t>
            </a:r>
          </a:p>
          <a:p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2B33E-4B04-4DC4-2AE9-79751F53A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8" r="15236"/>
          <a:stretch/>
        </p:blipFill>
        <p:spPr>
          <a:xfrm>
            <a:off x="2121550" y="3864633"/>
            <a:ext cx="5090133" cy="9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66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Applying the Forces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only have node forces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6600" dirty="0"/>
              <a:t>                             </a:t>
            </a:r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9A7F0-1F13-3DB4-7CAB-9DB94B216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22" t="24653" r="44874" b="47204"/>
          <a:stretch/>
        </p:blipFill>
        <p:spPr>
          <a:xfrm>
            <a:off x="1784554" y="2597714"/>
            <a:ext cx="2920181" cy="3323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6E29FA-034F-A741-B65B-77F222D78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68" y="3059675"/>
            <a:ext cx="2209800" cy="1638300"/>
          </a:xfrm>
          <a:prstGeom prst="rect">
            <a:avLst/>
          </a:prstGeom>
        </p:spPr>
      </p:pic>
      <p:sp>
        <p:nvSpPr>
          <p:cNvPr id="4" name="Right Bracket 3">
            <a:extLst>
              <a:ext uri="{FF2B5EF4-FFF2-40B4-BE49-F238E27FC236}">
                <a16:creationId xmlns:a16="http://schemas.microsoft.com/office/drawing/2014/main" id="{D72EDDBE-D2EA-B476-E5E0-52C784CF7607}"/>
              </a:ext>
            </a:extLst>
          </p:cNvPr>
          <p:cNvSpPr/>
          <p:nvPr/>
        </p:nvSpPr>
        <p:spPr>
          <a:xfrm>
            <a:off x="9742098" y="3059675"/>
            <a:ext cx="270294" cy="528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E1BF519D-FF24-D16E-C3BF-B3121F8D7327}"/>
              </a:ext>
            </a:extLst>
          </p:cNvPr>
          <p:cNvSpPr/>
          <p:nvPr/>
        </p:nvSpPr>
        <p:spPr>
          <a:xfrm>
            <a:off x="9742098" y="3614368"/>
            <a:ext cx="270294" cy="528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A5C70CDA-ACC0-8251-49E0-2F7280FFB981}"/>
              </a:ext>
            </a:extLst>
          </p:cNvPr>
          <p:cNvSpPr/>
          <p:nvPr/>
        </p:nvSpPr>
        <p:spPr>
          <a:xfrm>
            <a:off x="9742098" y="4169061"/>
            <a:ext cx="270294" cy="528914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F2315-FC91-A595-8CE0-F64C63B04469}"/>
              </a:ext>
            </a:extLst>
          </p:cNvPr>
          <p:cNvSpPr txBox="1"/>
          <p:nvPr/>
        </p:nvSpPr>
        <p:spPr>
          <a:xfrm>
            <a:off x="10098657" y="3139466"/>
            <a:ext cx="5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N1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8C33B-591A-AAE4-96A8-0D99B134B189}"/>
              </a:ext>
            </a:extLst>
          </p:cNvPr>
          <p:cNvSpPr txBox="1"/>
          <p:nvPr/>
        </p:nvSpPr>
        <p:spPr>
          <a:xfrm>
            <a:off x="10096895" y="3694159"/>
            <a:ext cx="5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N2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A0CF3-EEFA-0E6F-91EA-59437B5D3090}"/>
              </a:ext>
            </a:extLst>
          </p:cNvPr>
          <p:cNvSpPr txBox="1"/>
          <p:nvPr/>
        </p:nvSpPr>
        <p:spPr>
          <a:xfrm>
            <a:off x="10096894" y="4248852"/>
            <a:ext cx="50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N3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2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Reduced Force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only have node forces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6600" dirty="0"/>
              <a:t>                             </a:t>
            </a:r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9A7F0-1F13-3DB4-7CAB-9DB94B216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22" t="24653" r="44874" b="47204"/>
          <a:stretch/>
        </p:blipFill>
        <p:spPr>
          <a:xfrm>
            <a:off x="1784554" y="2597714"/>
            <a:ext cx="2920181" cy="33230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FFF9D7-7554-F093-6613-3D6AFCA24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190" y="3544094"/>
            <a:ext cx="2009775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3D83A-37F2-4E0D-44E4-DC56C6B76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42" y="3096547"/>
            <a:ext cx="2209800" cy="16383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01AC427-FD01-EC47-E2F0-4DC9F440B189}"/>
              </a:ext>
            </a:extLst>
          </p:cNvPr>
          <p:cNvSpPr/>
          <p:nvPr/>
        </p:nvSpPr>
        <p:spPr>
          <a:xfrm>
            <a:off x="7986252" y="3915697"/>
            <a:ext cx="580103" cy="2654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27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3AE0-9264-5FD6-774C-CDE1564F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7A262-1538-657F-84D0-F8F5CCF7D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  <a:p>
            <a:pPr lvl="1"/>
            <a:r>
              <a:rPr lang="en-GB" dirty="0"/>
              <a:t>Draw Nodes and Members</a:t>
            </a:r>
          </a:p>
          <a:p>
            <a:pPr lvl="1"/>
            <a:r>
              <a:rPr lang="en-GB" dirty="0"/>
              <a:t>Apply Boundary Conditions</a:t>
            </a:r>
          </a:p>
          <a:p>
            <a:pPr lvl="1"/>
            <a:r>
              <a:rPr lang="en-GB" dirty="0"/>
              <a:t>Apply Forces</a:t>
            </a:r>
          </a:p>
          <a:p>
            <a:pPr lvl="1"/>
            <a:r>
              <a:rPr lang="en-GB" dirty="0"/>
              <a:t>Calculate Results</a:t>
            </a:r>
          </a:p>
          <a:p>
            <a:pPr lvl="2"/>
            <a:r>
              <a:rPr lang="en-GB" dirty="0"/>
              <a:t>Displacement</a:t>
            </a:r>
          </a:p>
          <a:p>
            <a:pPr lvl="2"/>
            <a:r>
              <a:rPr lang="en-GB" dirty="0"/>
              <a:t>Reactions</a:t>
            </a:r>
          </a:p>
          <a:p>
            <a:pPr lvl="2"/>
            <a:r>
              <a:rPr lang="en-GB" dirty="0"/>
              <a:t>Shear Diagram</a:t>
            </a:r>
          </a:p>
          <a:p>
            <a:pPr lvl="2"/>
            <a:r>
              <a:rPr lang="en-GB" dirty="0"/>
              <a:t>Bending Diagram</a:t>
            </a:r>
          </a:p>
          <a:p>
            <a:r>
              <a:rPr lang="en-GB" dirty="0"/>
              <a:t>Eclipse, Java, Java Swing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71DCE-B3AE-FB34-61B7-C898C35DF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775" y="1825625"/>
            <a:ext cx="4386564" cy="44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41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Direct Stiffness Method More Specifically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</a:t>
            </a:r>
            <a:r>
              <a:rPr lang="en-GB" dirty="0"/>
              <a:t> is the forces applied to the nodes and members (the structure)</a:t>
            </a:r>
          </a:p>
          <a:p>
            <a:r>
              <a:rPr lang="en-GB" b="1" dirty="0"/>
              <a:t>k </a:t>
            </a:r>
            <a:r>
              <a:rPr lang="en-GB" dirty="0"/>
              <a:t>is a constant governed by the material properties and shape</a:t>
            </a:r>
          </a:p>
          <a:p>
            <a:r>
              <a:rPr lang="en-GB" b="1" dirty="0"/>
              <a:t>x</a:t>
            </a:r>
            <a:r>
              <a:rPr lang="en-GB" dirty="0"/>
              <a:t> is the displacement of the structure </a:t>
            </a:r>
          </a:p>
          <a:p>
            <a:endParaRPr lang="en-GB" dirty="0"/>
          </a:p>
          <a:p>
            <a:r>
              <a:rPr lang="en-GB" sz="6600" dirty="0"/>
              <a:t>       =                               x</a:t>
            </a:r>
          </a:p>
          <a:p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2B33E-4B04-4DC4-2AE9-79751F53A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8" r="15236"/>
          <a:stretch/>
        </p:blipFill>
        <p:spPr>
          <a:xfrm>
            <a:off x="2897928" y="3835879"/>
            <a:ext cx="5090133" cy="903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DA086E-A59A-ECDF-F9A8-D92D754C4F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99"/>
          <a:stretch/>
        </p:blipFill>
        <p:spPr>
          <a:xfrm>
            <a:off x="1323493" y="3830629"/>
            <a:ext cx="1089143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21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Displacement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193" y="1690688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sz="6600" dirty="0"/>
          </a:p>
          <a:p>
            <a:pPr marL="0" indent="0">
              <a:buNone/>
            </a:pPr>
            <a:r>
              <a:rPr lang="en-GB" sz="6600" dirty="0"/>
              <a:t>x=</a:t>
            </a:r>
          </a:p>
          <a:p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58959-B76F-3ABF-84FB-9C031BF0B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90"/>
          <a:stretch/>
        </p:blipFill>
        <p:spPr>
          <a:xfrm>
            <a:off x="4656096" y="3282397"/>
            <a:ext cx="926168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26A0B0-D82E-FA58-71AD-5DE707B8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560" y="3282397"/>
            <a:ext cx="142398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Displacement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563928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These displacements cause additional reaction forces!</a:t>
            </a:r>
          </a:p>
          <a:p>
            <a:r>
              <a:rPr lang="en-GB" dirty="0"/>
              <a:t>We “blow-up” the displacement matrix to the same </a:t>
            </a:r>
            <a:r>
              <a:rPr lang="en-GB" dirty="0" err="1"/>
              <a:t>dof</a:t>
            </a:r>
            <a:r>
              <a:rPr lang="en-GB" dirty="0"/>
              <a:t> as the global matrix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58959-B76F-3ABF-84FB-9C031BF0B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90"/>
          <a:stretch/>
        </p:blipFill>
        <p:spPr>
          <a:xfrm>
            <a:off x="4656096" y="3282397"/>
            <a:ext cx="92616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6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Displacement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8DA79-9B4B-D3A7-D63C-B5DAEE1C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33" y="1453597"/>
            <a:ext cx="7024688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CC10A-B87D-8CAB-084C-02F46EE64F0C}"/>
              </a:ext>
            </a:extLst>
          </p:cNvPr>
          <p:cNvSpPr txBox="1"/>
          <p:nvPr/>
        </p:nvSpPr>
        <p:spPr>
          <a:xfrm>
            <a:off x="3680604" y="3429000"/>
            <a:ext cx="98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 by 9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D371A-6C5A-3969-F762-4D223E33E1A1}"/>
              </a:ext>
            </a:extLst>
          </p:cNvPr>
          <p:cNvSpPr txBox="1"/>
          <p:nvPr/>
        </p:nvSpPr>
        <p:spPr>
          <a:xfrm>
            <a:off x="1976289" y="5814627"/>
            <a:ext cx="98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 by 1</a:t>
            </a:r>
            <a:endParaRPr lang="en-IE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4DE4FAE-36E3-69D4-7338-E375BA7BF941}"/>
              </a:ext>
            </a:extLst>
          </p:cNvPr>
          <p:cNvSpPr/>
          <p:nvPr/>
        </p:nvSpPr>
        <p:spPr>
          <a:xfrm>
            <a:off x="3433313" y="4875407"/>
            <a:ext cx="1299713" cy="488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7F52-88D0-DFD4-5B18-8A47AC841383}"/>
              </a:ext>
            </a:extLst>
          </p:cNvPr>
          <p:cNvSpPr txBox="1"/>
          <p:nvPr/>
        </p:nvSpPr>
        <p:spPr>
          <a:xfrm>
            <a:off x="5187351" y="5814627"/>
            <a:ext cx="98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 by 1</a:t>
            </a:r>
            <a:endParaRPr lang="en-I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5DED74-D8D3-39C8-CE0E-653C80459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12" y="4171564"/>
            <a:ext cx="2009775" cy="16430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A371C5-E09F-39C8-2A3E-2D411AB1F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00" y="4535895"/>
            <a:ext cx="1866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3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Reactions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6" y="2725277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6600" dirty="0"/>
              <a:t>R=                               </a:t>
            </a:r>
          </a:p>
          <a:p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8A3F1-4E7D-5D6C-6A57-8F8CFAA7C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1" r="9576"/>
          <a:stretch/>
        </p:blipFill>
        <p:spPr>
          <a:xfrm>
            <a:off x="2264261" y="2809568"/>
            <a:ext cx="6356172" cy="1629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63E59-A364-6723-8E2E-479AC9E987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10"/>
          <a:stretch/>
        </p:blipFill>
        <p:spPr>
          <a:xfrm>
            <a:off x="9084813" y="2809568"/>
            <a:ext cx="1128444" cy="1646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149231-422D-D6C0-73FC-0C6A4369CC0D}"/>
              </a:ext>
            </a:extLst>
          </p:cNvPr>
          <p:cNvSpPr txBox="1"/>
          <p:nvPr/>
        </p:nvSpPr>
        <p:spPr>
          <a:xfrm>
            <a:off x="8716296" y="3546988"/>
            <a:ext cx="129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*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881849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Reactions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9" y="2754773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sz="6600" dirty="0"/>
              <a:t>R=                               </a:t>
            </a:r>
          </a:p>
          <a:p>
            <a:endParaRPr lang="en-GB" dirty="0">
              <a:highlight>
                <a:srgbClr val="FFFF00"/>
              </a:highlight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C1FF0-EB41-3DAA-8D2B-52CB3664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747" y="2912807"/>
            <a:ext cx="1538288" cy="16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07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35B4-48FD-D9B7-CDCB-1A247D20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EAF2-C514-1545-1841-31FD7379A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hlinkClick r:id="rId2"/>
              </a:rPr>
              <a:t>https://ichbinharsh.medium.com/basics-of-finite-element-method-direct-stiffness-method-part-1-2676f3ee062a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11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EE93-71DB-6CA6-3CD5-1F52EF5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Logic Software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6C289-481D-3E45-5B20-27A65E33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153" y="1690688"/>
            <a:ext cx="4229094" cy="42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69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EE93-71DB-6CA6-3CD5-1F52EF5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Logic Software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C3C46-AF28-F618-80FE-F903D53E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93" y="1690688"/>
            <a:ext cx="4229094" cy="42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8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EE93-71DB-6CA6-3CD5-1F52EF5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Logic Software</a:t>
            </a:r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D46D89-2836-DD35-E786-06EF9755B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36" y="1633179"/>
            <a:ext cx="4229095" cy="42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Direct Stiffness Method*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Solve system of linear equations governed by Hooke’s Law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1AF89-3C43-D61F-7505-EAEDC44ED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12" t="39248" r="7849" b="37204"/>
          <a:stretch/>
        </p:blipFill>
        <p:spPr>
          <a:xfrm>
            <a:off x="3948270" y="2517213"/>
            <a:ext cx="3815047" cy="21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1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EE93-71DB-6CA6-3CD5-1F52EF5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Circuit Logic Software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024E5-FA76-FCB1-8591-B107364FC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02" y="1604514"/>
            <a:ext cx="4246226" cy="427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3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5B26-CA5C-B714-96A3-706FB844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Server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4F14-EC45-4A3D-EAD0-AF6DB6732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Azure VM.</a:t>
            </a:r>
          </a:p>
          <a:p>
            <a:r>
              <a:rPr lang="en-GB" dirty="0"/>
              <a:t>Converting Java desktop apps to web apps.</a:t>
            </a:r>
          </a:p>
          <a:p>
            <a:r>
              <a:rPr lang="en-GB" dirty="0"/>
              <a:t>CS335 Microsoft Internship.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271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Direct Stiffness Method More Specifically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49A9-8E21-61D3-008C-91AA81B5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</a:t>
            </a:r>
            <a:r>
              <a:rPr lang="en-GB" dirty="0"/>
              <a:t> is the forces applied to the nodes and members (the structure)</a:t>
            </a:r>
          </a:p>
          <a:p>
            <a:r>
              <a:rPr lang="en-GB" b="1" dirty="0"/>
              <a:t>k </a:t>
            </a:r>
            <a:r>
              <a:rPr lang="en-GB" dirty="0"/>
              <a:t>is a constant governed by the material properties and shape</a:t>
            </a:r>
          </a:p>
          <a:p>
            <a:r>
              <a:rPr lang="en-GB" b="1" dirty="0"/>
              <a:t>x</a:t>
            </a:r>
            <a:r>
              <a:rPr lang="en-GB" dirty="0"/>
              <a:t> is the displacement of the structure </a:t>
            </a:r>
          </a:p>
          <a:p>
            <a:endParaRPr lang="en-GB" dirty="0"/>
          </a:p>
          <a:p>
            <a:r>
              <a:rPr lang="en-GB" dirty="0">
                <a:highlight>
                  <a:srgbClr val="FFFF00"/>
                </a:highlight>
              </a:rPr>
              <a:t>We input F and k by drawing the structure and we solve for x!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35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Drawing the Structure</a:t>
            </a:r>
            <a:endParaRPr lang="en-IE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73B83C-0E49-7D75-349B-43F84DD73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332984"/>
              </p:ext>
            </p:extLst>
          </p:nvPr>
        </p:nvGraphicFramePr>
        <p:xfrm>
          <a:off x="680883" y="1690688"/>
          <a:ext cx="2133600" cy="728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7155645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37366872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76017570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Node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x(m)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y(m)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699159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73346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7139005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3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 dirty="0">
                          <a:effectLst/>
                        </a:rPr>
                        <a:t>-6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79564391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76A9979-954F-C15B-AB70-F51D9FB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6" t="22120" r="47846" b="49999"/>
          <a:stretch/>
        </p:blipFill>
        <p:spPr>
          <a:xfrm>
            <a:off x="9092790" y="1879938"/>
            <a:ext cx="2133600" cy="259338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34DDEF-13E5-652B-2919-33E0C944A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36568"/>
              </p:ext>
            </p:extLst>
          </p:nvPr>
        </p:nvGraphicFramePr>
        <p:xfrm>
          <a:off x="698136" y="2640129"/>
          <a:ext cx="8166100" cy="548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1441782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6518873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43709916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48222169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391698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549154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81061584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6521279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50939773"/>
                    </a:ext>
                  </a:extLst>
                </a:gridCol>
              </a:tblGrid>
              <a:tr h="18605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Element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A(m2)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E(GPA)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I(m4)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dx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dy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L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cos*theta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sin*theta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66867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 dirty="0">
                          <a:effectLst/>
                        </a:rPr>
                        <a:t>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600.0E-06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200.0E+09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60.0E-06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 dirty="0">
                          <a:effectLst/>
                        </a:rPr>
                        <a:t>6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1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693867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2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600.0E-06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200.0E+09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60.0E-06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-6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6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>
                          <a:effectLst/>
                        </a:rPr>
                        <a:t>0</a:t>
                      </a:r>
                      <a:endParaRPr lang="en-I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E" sz="1100" u="none" strike="noStrike" dirty="0">
                          <a:effectLst/>
                        </a:rPr>
                        <a:t>-1</a:t>
                      </a:r>
                      <a:endParaRPr lang="en-I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88445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DE3B19-5A62-0C96-5B96-3C491BF56377}"/>
              </a:ext>
            </a:extLst>
          </p:cNvPr>
          <p:cNvSpPr txBox="1"/>
          <p:nvPr/>
        </p:nvSpPr>
        <p:spPr>
          <a:xfrm>
            <a:off x="9210612" y="2079400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N1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B393B-F4C0-5FA5-11A5-0943A39FC970}"/>
              </a:ext>
            </a:extLst>
          </p:cNvPr>
          <p:cNvSpPr txBox="1"/>
          <p:nvPr/>
        </p:nvSpPr>
        <p:spPr>
          <a:xfrm>
            <a:off x="10769189" y="2079400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N2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3A4AA-A8C6-435D-B435-32FF0D6FFE7C}"/>
              </a:ext>
            </a:extLst>
          </p:cNvPr>
          <p:cNvSpPr txBox="1"/>
          <p:nvPr/>
        </p:nvSpPr>
        <p:spPr>
          <a:xfrm>
            <a:off x="10338978" y="3704327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N3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C6E34-1867-A6F3-37F2-A9182A835682}"/>
              </a:ext>
            </a:extLst>
          </p:cNvPr>
          <p:cNvSpPr txBox="1"/>
          <p:nvPr/>
        </p:nvSpPr>
        <p:spPr>
          <a:xfrm>
            <a:off x="9989900" y="2455463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E1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566BAD-155D-2476-DFAF-33B4596D685C}"/>
              </a:ext>
            </a:extLst>
          </p:cNvPr>
          <p:cNvSpPr txBox="1"/>
          <p:nvPr/>
        </p:nvSpPr>
        <p:spPr>
          <a:xfrm>
            <a:off x="10817373" y="3059668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4354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Each Member has a k Matrix</a:t>
            </a:r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7098DC-7302-34CC-7E2D-17C166AF5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39" t="36848" r="13470" b="42477"/>
          <a:stretch/>
        </p:blipFill>
        <p:spPr>
          <a:xfrm>
            <a:off x="501446" y="2035277"/>
            <a:ext cx="8303342" cy="147884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631936-C2AD-5FF1-B39B-BD5E30210F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56" t="22120" r="47846" b="49999"/>
          <a:stretch/>
        </p:blipFill>
        <p:spPr>
          <a:xfrm>
            <a:off x="9092790" y="1879938"/>
            <a:ext cx="2133600" cy="2593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F0381-BEBB-ECB7-D369-F552072D21BD}"/>
              </a:ext>
            </a:extLst>
          </p:cNvPr>
          <p:cNvSpPr txBox="1"/>
          <p:nvPr/>
        </p:nvSpPr>
        <p:spPr>
          <a:xfrm>
            <a:off x="9210612" y="2079400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N1</a:t>
            </a:r>
            <a:endParaRPr lang="en-I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F8FEE-B2FD-BFC6-A019-363A8F69520A}"/>
              </a:ext>
            </a:extLst>
          </p:cNvPr>
          <p:cNvSpPr txBox="1"/>
          <p:nvPr/>
        </p:nvSpPr>
        <p:spPr>
          <a:xfrm>
            <a:off x="10769189" y="2079400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N2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A3D90-41F6-8FA0-3719-D5A2E5C087AA}"/>
              </a:ext>
            </a:extLst>
          </p:cNvPr>
          <p:cNvSpPr txBox="1"/>
          <p:nvPr/>
        </p:nvSpPr>
        <p:spPr>
          <a:xfrm>
            <a:off x="10338978" y="3704327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N3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B5B43-174F-9387-99CC-B6AC9FBDC6FE}"/>
              </a:ext>
            </a:extLst>
          </p:cNvPr>
          <p:cNvSpPr txBox="1"/>
          <p:nvPr/>
        </p:nvSpPr>
        <p:spPr>
          <a:xfrm>
            <a:off x="9989900" y="2455463"/>
            <a:ext cx="5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M1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69349-FCC8-B803-96D8-57B67D44FBD8}"/>
              </a:ext>
            </a:extLst>
          </p:cNvPr>
          <p:cNvSpPr txBox="1"/>
          <p:nvPr/>
        </p:nvSpPr>
        <p:spPr>
          <a:xfrm>
            <a:off x="10817373" y="3059668"/>
            <a:ext cx="64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M2</a:t>
            </a:r>
            <a:endParaRPr lang="en-I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8BB876E-C69E-0ED5-579E-56D1CF08610C}"/>
              </a:ext>
            </a:extLst>
          </p:cNvPr>
          <p:cNvSpPr txBox="1">
            <a:spLocks/>
          </p:cNvSpPr>
          <p:nvPr/>
        </p:nvSpPr>
        <p:spPr>
          <a:xfrm>
            <a:off x="631722" y="4569795"/>
            <a:ext cx="10515600" cy="231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A </a:t>
            </a:r>
            <a:r>
              <a:rPr lang="en-GB" dirty="0"/>
              <a:t>is the cross-sectional area (m^2)</a:t>
            </a:r>
          </a:p>
          <a:p>
            <a:r>
              <a:rPr lang="en-GB" b="1" dirty="0"/>
              <a:t>E </a:t>
            </a:r>
            <a:r>
              <a:rPr lang="en-GB" dirty="0"/>
              <a:t>is Youngs modulus (</a:t>
            </a:r>
            <a:r>
              <a:rPr lang="en-GB" dirty="0" err="1"/>
              <a:t>GPa</a:t>
            </a:r>
            <a:r>
              <a:rPr lang="en-GB" dirty="0"/>
              <a:t>). How easy a material stretch's and deforms.</a:t>
            </a:r>
          </a:p>
          <a:p>
            <a:r>
              <a:rPr lang="en-GB" b="1" dirty="0"/>
              <a:t>I </a:t>
            </a:r>
            <a:r>
              <a:rPr lang="en-GB" dirty="0"/>
              <a:t>is second moment of area (m^4). Resistance to moving on its own axis. Due to shape of cross-section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31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Each Member has a local k Matrix</a:t>
            </a:r>
            <a:endParaRPr lang="en-I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Member 1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Member 2</a:t>
            </a:r>
          </a:p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CFD0E-6E5C-D173-D2F0-237B3E5B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10" y="2286998"/>
            <a:ext cx="6524625" cy="1281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8F1F0-BA39-AA0D-0866-76566EE15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09" y="4300153"/>
            <a:ext cx="6524625" cy="1281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811AE1-C32E-4C9B-8CCE-26DE629A6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56" t="22120" r="47846" b="49999"/>
          <a:stretch/>
        </p:blipFill>
        <p:spPr>
          <a:xfrm>
            <a:off x="9092790" y="1879938"/>
            <a:ext cx="2133600" cy="2593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E173A-05A7-96C4-7837-A5E10FB45B4A}"/>
              </a:ext>
            </a:extLst>
          </p:cNvPr>
          <p:cNvSpPr txBox="1"/>
          <p:nvPr/>
        </p:nvSpPr>
        <p:spPr>
          <a:xfrm>
            <a:off x="9210612" y="2079400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N1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FF66B-0867-E8FA-AA2E-06FCCB112297}"/>
              </a:ext>
            </a:extLst>
          </p:cNvPr>
          <p:cNvSpPr txBox="1"/>
          <p:nvPr/>
        </p:nvSpPr>
        <p:spPr>
          <a:xfrm>
            <a:off x="10769189" y="2079400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N2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45DB8-0BAD-D6A3-1D84-7E2FC23BDD90}"/>
              </a:ext>
            </a:extLst>
          </p:cNvPr>
          <p:cNvSpPr txBox="1"/>
          <p:nvPr/>
        </p:nvSpPr>
        <p:spPr>
          <a:xfrm>
            <a:off x="10338978" y="3704327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N3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FA41F8-A0C9-5952-53ED-25CC4BB5B181}"/>
              </a:ext>
            </a:extLst>
          </p:cNvPr>
          <p:cNvSpPr txBox="1"/>
          <p:nvPr/>
        </p:nvSpPr>
        <p:spPr>
          <a:xfrm>
            <a:off x="9989900" y="2455463"/>
            <a:ext cx="5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M1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3410C6-52E9-FCCC-8411-B63F837838C8}"/>
              </a:ext>
            </a:extLst>
          </p:cNvPr>
          <p:cNvSpPr txBox="1"/>
          <p:nvPr/>
        </p:nvSpPr>
        <p:spPr>
          <a:xfrm>
            <a:off x="10817373" y="3059668"/>
            <a:ext cx="64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799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Each Member has a k local Matrix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A9979-954F-C15B-AB70-F51D9FB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6" t="22120" r="47846" b="49999"/>
          <a:stretch/>
        </p:blipFill>
        <p:spPr>
          <a:xfrm>
            <a:off x="9092790" y="1879938"/>
            <a:ext cx="2133600" cy="25933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to add K1 to K2 to create a global matrix!</a:t>
            </a:r>
          </a:p>
          <a:p>
            <a:r>
              <a:rPr lang="en-GB" dirty="0"/>
              <a:t>But they aren’t in the same co-ordinate system!</a:t>
            </a:r>
          </a:p>
          <a:p>
            <a:r>
              <a:rPr lang="en-GB" dirty="0"/>
              <a:t>We apply the beta matrix to both!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transforms each member from local co-ordinate system to global.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A0068-0BC6-AEE7-B457-8B5D80D9F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6" t="22120" r="47846" b="49999"/>
          <a:stretch/>
        </p:blipFill>
        <p:spPr>
          <a:xfrm>
            <a:off x="9092790" y="1879938"/>
            <a:ext cx="2133600" cy="2593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25AAE-2BF7-6C80-D40C-8CDAF29EC35B}"/>
              </a:ext>
            </a:extLst>
          </p:cNvPr>
          <p:cNvSpPr txBox="1"/>
          <p:nvPr/>
        </p:nvSpPr>
        <p:spPr>
          <a:xfrm>
            <a:off x="9210612" y="2079400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N1</a:t>
            </a: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0F2C3-17CA-9ED4-AFAE-4F4A5B90AE3A}"/>
              </a:ext>
            </a:extLst>
          </p:cNvPr>
          <p:cNvSpPr txBox="1"/>
          <p:nvPr/>
        </p:nvSpPr>
        <p:spPr>
          <a:xfrm>
            <a:off x="10769189" y="2079400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N2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D4A16-129A-D68D-5B42-8156BBEBE272}"/>
              </a:ext>
            </a:extLst>
          </p:cNvPr>
          <p:cNvSpPr txBox="1"/>
          <p:nvPr/>
        </p:nvSpPr>
        <p:spPr>
          <a:xfrm>
            <a:off x="10338978" y="3704327"/>
            <a:ext cx="47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N3</a:t>
            </a:r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F0255-4E93-5507-F445-5A684E96F820}"/>
              </a:ext>
            </a:extLst>
          </p:cNvPr>
          <p:cNvSpPr txBox="1"/>
          <p:nvPr/>
        </p:nvSpPr>
        <p:spPr>
          <a:xfrm>
            <a:off x="9989900" y="2455463"/>
            <a:ext cx="54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M1</a:t>
            </a:r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F9E7C-0CFA-AD85-0700-3911521A69A5}"/>
              </a:ext>
            </a:extLst>
          </p:cNvPr>
          <p:cNvSpPr txBox="1"/>
          <p:nvPr/>
        </p:nvSpPr>
        <p:spPr>
          <a:xfrm>
            <a:off x="10817373" y="3059668"/>
            <a:ext cx="53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M2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114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2C0-069A-2248-B997-D8AC4DD8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2D Structural Analysis: Each Member has a beta Matrix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6A9979-954F-C15B-AB70-F51D9FB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56" t="22120" r="47846" b="49999"/>
          <a:stretch/>
        </p:blipFill>
        <p:spPr>
          <a:xfrm>
            <a:off x="9092790" y="1879938"/>
            <a:ext cx="2133600" cy="25933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5DBCE2-0C4D-50F2-5DA6-EF41E95B2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851E6-D171-9FD4-C90A-DF09C61844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98" t="50000" r="61405" b="28302"/>
          <a:stretch/>
        </p:blipFill>
        <p:spPr>
          <a:xfrm>
            <a:off x="1454989" y="2406724"/>
            <a:ext cx="4403893" cy="21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730</Words>
  <Application>Microsoft Office PowerPoint</Application>
  <PresentationFormat>Widescreen</PresentationFormat>
  <Paragraphs>255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Office Theme</vt:lpstr>
      <vt:lpstr>PowerPoint Presentation</vt:lpstr>
      <vt:lpstr>2D Structural Analysis: Overview</vt:lpstr>
      <vt:lpstr>2D Structural Analysis: Direct Stiffness Method*</vt:lpstr>
      <vt:lpstr>2D Structural Analysis: Direct Stiffness Method More Specifically</vt:lpstr>
      <vt:lpstr>2D Structural Analysis: Drawing the Structure</vt:lpstr>
      <vt:lpstr>2D Structural Analysis: Each Member has a k Matrix</vt:lpstr>
      <vt:lpstr>2D Structural Analysis: Each Member has a local k Matrix</vt:lpstr>
      <vt:lpstr>2D Structural Analysis: Each Member has a k local Matrix</vt:lpstr>
      <vt:lpstr>2D Structural Analysis: Each Member has a beta Matrix</vt:lpstr>
      <vt:lpstr>2D Structural Analysis: Each Member has a beta Matrix</vt:lpstr>
      <vt:lpstr>2D Structural Analysis: Each Member has a k prime Matrix</vt:lpstr>
      <vt:lpstr>2D Structural Analysis: Create a global Matrix</vt:lpstr>
      <vt:lpstr>2D Structural Analysis: Create a global Matrix</vt:lpstr>
      <vt:lpstr>2D Structural Analysis: Apply Boundary Conditions</vt:lpstr>
      <vt:lpstr>2D Structural Analysis: Apply Boundary Conditions</vt:lpstr>
      <vt:lpstr>2D Structural Analysis: Reduced global stiffness matrix</vt:lpstr>
      <vt:lpstr>2D Structural Analysis: Direct Stiffness Method More Specifically</vt:lpstr>
      <vt:lpstr>2D Structural Analysis: Applying the Forces</vt:lpstr>
      <vt:lpstr>2D Structural Analysis: Reduced Force</vt:lpstr>
      <vt:lpstr>2D Structural Analysis: Direct Stiffness Method More Specifically</vt:lpstr>
      <vt:lpstr>2D Structural Analysis: Displacement</vt:lpstr>
      <vt:lpstr>2D Structural Analysis: Displacement</vt:lpstr>
      <vt:lpstr>2D Structural Analysis: Displacement</vt:lpstr>
      <vt:lpstr>2D Structural Analysis: Reactions</vt:lpstr>
      <vt:lpstr>2D Structural Analysis: Reactions</vt:lpstr>
      <vt:lpstr>Reference</vt:lpstr>
      <vt:lpstr>Circuit Logic Software</vt:lpstr>
      <vt:lpstr>Circuit Logic Software</vt:lpstr>
      <vt:lpstr>Circuit Logic Software</vt:lpstr>
      <vt:lpstr>Circuit Logic Software</vt:lpstr>
      <vt:lpstr>Web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Ritchie</dc:creator>
  <cp:lastModifiedBy>Mark Ritchie</cp:lastModifiedBy>
  <cp:revision>2</cp:revision>
  <dcterms:created xsi:type="dcterms:W3CDTF">2024-03-19T14:22:14Z</dcterms:created>
  <dcterms:modified xsi:type="dcterms:W3CDTF">2025-05-18T09:50:48Z</dcterms:modified>
</cp:coreProperties>
</file>