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A4B8"/>
    <a:srgbClr val="5E0009"/>
    <a:srgbClr val="425563"/>
    <a:srgbClr val="32576D"/>
    <a:srgbClr val="406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7"/>
    <p:restoredTop sz="94631"/>
  </p:normalViewPr>
  <p:slideViewPr>
    <p:cSldViewPr snapToGrid="0" snapToObjects="1">
      <p:cViewPr>
        <p:scale>
          <a:sx n="123" d="100"/>
          <a:sy n="123" d="100"/>
        </p:scale>
        <p:origin x="-150" y="-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7" d="100"/>
          <a:sy n="137" d="100"/>
        </p:scale>
        <p:origin x="477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BF3DD-24B8-9D40-ABEB-B4A0E772B6FC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5C634-AB7C-E047-B961-FC16FF4C0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3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 userDrawn="1">
            <p:ph type="title" hasCustomPrompt="1"/>
          </p:nvPr>
        </p:nvSpPr>
        <p:spPr>
          <a:xfrm>
            <a:off x="484632" y="1839599"/>
            <a:ext cx="4733878" cy="2689746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lnSpc>
                <a:spcPct val="90000"/>
              </a:lnSpc>
              <a:defRPr sz="45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84632" y="5251610"/>
            <a:ext cx="4733878" cy="11390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493479" y="4803604"/>
            <a:ext cx="571919" cy="1379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493479" y="-1"/>
            <a:ext cx="1223360" cy="935665"/>
            <a:chOff x="3098864" y="8703393"/>
            <a:chExt cx="1939054" cy="1483051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122241" y="9821264"/>
              <a:ext cx="1892300" cy="36518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 userDrawn="1"/>
          </p:nvSpPr>
          <p:spPr>
            <a:xfrm rot="5400000">
              <a:off x="2854333" y="8947924"/>
              <a:ext cx="867014" cy="3779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 rot="5400000">
              <a:off x="3634884" y="8947924"/>
              <a:ext cx="867014" cy="3779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 rot="5400000">
              <a:off x="4415435" y="8947924"/>
              <a:ext cx="867014" cy="3779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6401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9"/>
            <a:ext cx="5878462" cy="50184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7988" y="6436527"/>
            <a:ext cx="1228789" cy="237134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1545403" y="2563577"/>
            <a:ext cx="2728164" cy="1673941"/>
            <a:chOff x="1957611" y="2099325"/>
            <a:chExt cx="3858453" cy="236746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703638" y="2099325"/>
              <a:ext cx="112426" cy="23674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725" b="22609"/>
            <a:stretch/>
          </p:blipFill>
          <p:spPr>
            <a:xfrm>
              <a:off x="1957611" y="2400102"/>
              <a:ext cx="3376711" cy="198095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23" y="2509044"/>
            <a:ext cx="2776767" cy="185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3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165" y="682284"/>
            <a:ext cx="6209531" cy="1008405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165" y="1825626"/>
            <a:ext cx="6209531" cy="3311512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02165" y="5899199"/>
            <a:ext cx="1259150" cy="958802"/>
            <a:chOff x="669553" y="5746652"/>
            <a:chExt cx="1459481" cy="1111348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7148" y="5746652"/>
              <a:ext cx="1424289" cy="27486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 userDrawn="1"/>
          </p:nvSpPr>
          <p:spPr>
            <a:xfrm rot="5400000">
              <a:off x="485500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 rot="5400000">
              <a:off x="1073003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 rot="5400000">
              <a:off x="1660505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2555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493479" y="-1"/>
            <a:ext cx="1223360" cy="935665"/>
            <a:chOff x="3098864" y="8703393"/>
            <a:chExt cx="1939054" cy="1483051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122241" y="9821264"/>
              <a:ext cx="1892300" cy="36518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 userDrawn="1"/>
          </p:nvSpPr>
          <p:spPr>
            <a:xfrm rot="5400000">
              <a:off x="2854333" y="8947924"/>
              <a:ext cx="867014" cy="3779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 rot="5400000">
              <a:off x="3634884" y="8947924"/>
              <a:ext cx="867014" cy="3779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 rot="5400000">
              <a:off x="4415435" y="8947924"/>
              <a:ext cx="867014" cy="3779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  <p:sp>
        <p:nvSpPr>
          <p:cNvPr id="24" name="Rectangle 23"/>
          <p:cNvSpPr/>
          <p:nvPr userDrawn="1"/>
        </p:nvSpPr>
        <p:spPr>
          <a:xfrm>
            <a:off x="493479" y="4803604"/>
            <a:ext cx="571919" cy="1379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196" y="1857372"/>
            <a:ext cx="5795888" cy="2645459"/>
          </a:xfrm>
        </p:spPr>
        <p:txBody>
          <a:bodyPr lIns="0" tIns="0" rIns="0" bIns="0" anchor="b"/>
          <a:lstStyle>
            <a:lvl1pPr>
              <a:lnSpc>
                <a:spcPct val="90000"/>
              </a:lnSpc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section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84633" y="5228303"/>
            <a:ext cx="5815451" cy="8129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section subtitle style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991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502165" y="5899199"/>
            <a:ext cx="1259150" cy="958802"/>
            <a:chOff x="669553" y="5746652"/>
            <a:chExt cx="1459481" cy="1111348"/>
          </a:xfrm>
        </p:grpSpPr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7148" y="5746652"/>
              <a:ext cx="1424289" cy="274862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 userDrawn="1"/>
          </p:nvSpPr>
          <p:spPr>
            <a:xfrm rot="5400000">
              <a:off x="485500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 rot="5400000">
              <a:off x="1073003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 rot="5400000">
              <a:off x="1660505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2" y="682284"/>
            <a:ext cx="8216456" cy="10084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632" y="1825626"/>
            <a:ext cx="4030218" cy="3311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6"/>
            <a:ext cx="4071938" cy="3311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20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502165" y="5899199"/>
            <a:ext cx="1259150" cy="958802"/>
            <a:chOff x="669553" y="5746652"/>
            <a:chExt cx="1459481" cy="1111348"/>
          </a:xfrm>
        </p:grpSpPr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7148" y="5746652"/>
              <a:ext cx="1424289" cy="274862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 userDrawn="1"/>
          </p:nvSpPr>
          <p:spPr>
            <a:xfrm rot="5400000">
              <a:off x="485500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 rot="5400000">
              <a:off x="1073003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 rot="5400000">
              <a:off x="1660505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85867" y="1690688"/>
            <a:ext cx="4012315" cy="663919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32" y="2505076"/>
            <a:ext cx="4013550" cy="30576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90688"/>
            <a:ext cx="3994743" cy="662159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6"/>
            <a:ext cx="3994743" cy="30576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84632" y="682284"/>
            <a:ext cx="8139262" cy="10084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6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502165" y="5899199"/>
            <a:ext cx="1259150" cy="958802"/>
            <a:chOff x="669553" y="5746652"/>
            <a:chExt cx="1459481" cy="1111348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7148" y="5746652"/>
              <a:ext cx="1424289" cy="274862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 userDrawn="1"/>
          </p:nvSpPr>
          <p:spPr>
            <a:xfrm rot="5400000">
              <a:off x="485500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5400000">
              <a:off x="1073003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 rot="5400000">
              <a:off x="1660505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1" y="682284"/>
            <a:ext cx="7866042" cy="10084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51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502165" y="5899199"/>
            <a:ext cx="1259150" cy="958802"/>
            <a:chOff x="669553" y="5746652"/>
            <a:chExt cx="1459481" cy="1111348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7148" y="5746652"/>
              <a:ext cx="1424289" cy="27486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 userDrawn="1"/>
          </p:nvSpPr>
          <p:spPr>
            <a:xfrm rot="5400000">
              <a:off x="485500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5400000">
              <a:off x="1073003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5400000">
              <a:off x="1660505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1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502165" y="5899199"/>
            <a:ext cx="1259150" cy="958802"/>
            <a:chOff x="669553" y="5746652"/>
            <a:chExt cx="1459481" cy="1111348"/>
          </a:xfrm>
        </p:grpSpPr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7148" y="5746652"/>
              <a:ext cx="1424289" cy="274862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 userDrawn="1"/>
          </p:nvSpPr>
          <p:spPr>
            <a:xfrm rot="5400000">
              <a:off x="485500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5400000">
              <a:off x="1073003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 rot="5400000">
              <a:off x="1660505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8623892" y="6335186"/>
            <a:ext cx="40123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FE8AC6-424E-904F-AE4A-648F5E9D72F5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828" y="689317"/>
            <a:ext cx="3081191" cy="1368083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828" y="2057401"/>
            <a:ext cx="3081191" cy="350534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1"/>
          </p:nvPr>
        </p:nvSpPr>
        <p:spPr>
          <a:xfrm>
            <a:off x="3867150" y="688976"/>
            <a:ext cx="4648200" cy="51720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32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502165" y="5899199"/>
            <a:ext cx="1259150" cy="958802"/>
            <a:chOff x="669553" y="5746652"/>
            <a:chExt cx="1459481" cy="1111348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7148" y="5746652"/>
              <a:ext cx="1424289" cy="274862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 userDrawn="1"/>
          </p:nvSpPr>
          <p:spPr>
            <a:xfrm rot="5400000">
              <a:off x="485500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 rot="5400000">
              <a:off x="1073003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 rot="5400000">
              <a:off x="1660505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829" y="689317"/>
            <a:ext cx="3081191" cy="1368083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829" y="2057401"/>
            <a:ext cx="3081191" cy="3505347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3867150" y="688976"/>
            <a:ext cx="4648200" cy="51720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00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979" y="682284"/>
            <a:ext cx="7866042" cy="100840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979" y="1825626"/>
            <a:ext cx="7866042" cy="392102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8342" y="6004389"/>
            <a:ext cx="6866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3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62" r:id="rId1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5E0009"/>
          </a:solidFill>
          <a:latin typeface="Arial" charset="0"/>
          <a:ea typeface="Arial" charset="0"/>
          <a:cs typeface="Arial" charset="0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40">
          <p15:clr>
            <a:srgbClr val="F26B43"/>
          </p15:clr>
        </p15:guide>
        <p15:guide id="2" pos="39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Parallelizing </a:t>
            </a:r>
            <a:r>
              <a:rPr lang="en-US" dirty="0" err="1" smtClean="0"/>
              <a:t>Dijkstras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By Mark, Taylor, Tim, and Zach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9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165" y="682284"/>
            <a:ext cx="7959910" cy="1008405"/>
          </a:xfrm>
        </p:spPr>
        <p:txBody>
          <a:bodyPr/>
          <a:lstStyle/>
          <a:p>
            <a:pPr algn="ctr"/>
            <a:r>
              <a:rPr lang="en-US" dirty="0" smtClean="0"/>
              <a:t>The Man, The Myth, The Legend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915" y="1926364"/>
            <a:ext cx="3046603" cy="33115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37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overview of </a:t>
            </a: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Finds the shortest path from the start node to every other node</a:t>
            </a:r>
          </a:p>
          <a:p>
            <a:r>
              <a:rPr lang="en-US" dirty="0" err="1" smtClean="0"/>
              <a:t>Dijkstra’s</a:t>
            </a:r>
            <a:r>
              <a:rPr lang="en-US" dirty="0" smtClean="0"/>
              <a:t> algorithm has been used in the past to simplify city transportation routes and maps.</a:t>
            </a:r>
          </a:p>
          <a:p>
            <a:r>
              <a:rPr lang="en-US" dirty="0" err="1" smtClean="0"/>
              <a:t>Dijkstra’s</a:t>
            </a:r>
            <a:r>
              <a:rPr lang="en-US" dirty="0" smtClean="0"/>
              <a:t> run time is O(M*N)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7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chose </a:t>
            </a:r>
            <a:r>
              <a:rPr lang="en-US" dirty="0" err="1"/>
              <a:t>Dijkstras</a:t>
            </a:r>
            <a:r>
              <a:rPr lang="en-US" dirty="0"/>
              <a:t> because we were familiar with the </a:t>
            </a:r>
            <a:r>
              <a:rPr lang="en-US" dirty="0" smtClean="0"/>
              <a:t>algorithm.</a:t>
            </a:r>
          </a:p>
          <a:p>
            <a:r>
              <a:rPr lang="en-US" dirty="0" smtClean="0"/>
              <a:t>We decided to find the shortest path from one node to all other nodes for every node.</a:t>
            </a:r>
          </a:p>
          <a:p>
            <a:r>
              <a:rPr lang="en-US" dirty="0" smtClean="0"/>
              <a:t>Our run time is O(M*N^2)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6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Parallelization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Makes it faster</a:t>
            </a:r>
          </a:p>
          <a:p>
            <a:r>
              <a:rPr lang="en-US" dirty="0" smtClean="0"/>
              <a:t>Allows for larger problem sets to be solved</a:t>
            </a:r>
          </a:p>
          <a:p>
            <a:r>
              <a:rPr lang="en-US" dirty="0" smtClean="0"/>
              <a:t>Frees up more compute power to be tasked elsewhere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1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parallelized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using Python m</a:t>
            </a:r>
            <a:r>
              <a:rPr lang="en-US" dirty="0" smtClean="0"/>
              <a:t>ultiprocessing </a:t>
            </a:r>
            <a:r>
              <a:rPr lang="en-US" dirty="0"/>
              <a:t>to parallelize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0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4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6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66938"/>
      </p:ext>
    </p:extLst>
  </p:cSld>
  <p:clrMapOvr>
    <a:masterClrMapping/>
  </p:clrMapOvr>
</p:sld>
</file>

<file path=ppt/theme/theme1.xml><?xml version="1.0" encoding="utf-8"?>
<a:theme xmlns:a="http://schemas.openxmlformats.org/drawingml/2006/main" name="Spirit">
  <a:themeElements>
    <a:clrScheme name="Spirit">
      <a:dk1>
        <a:srgbClr val="000000"/>
      </a:dk1>
      <a:lt1>
        <a:srgbClr val="FFFFFF"/>
      </a:lt1>
      <a:dk2>
        <a:srgbClr val="425563"/>
      </a:dk2>
      <a:lt2>
        <a:srgbClr val="BFCED6"/>
      </a:lt2>
      <a:accent1>
        <a:srgbClr val="5E0009"/>
      </a:accent1>
      <a:accent2>
        <a:srgbClr val="EB002B"/>
      </a:accent2>
      <a:accent3>
        <a:srgbClr val="0093B2"/>
      </a:accent3>
      <a:accent4>
        <a:srgbClr val="CFB500"/>
      </a:accent4>
      <a:accent5>
        <a:srgbClr val="AF1685"/>
      </a:accent5>
      <a:accent6>
        <a:srgbClr val="E35205"/>
      </a:accent6>
      <a:hlink>
        <a:srgbClr val="5E0009"/>
      </a:hlink>
      <a:folHlink>
        <a:srgbClr val="5E0009"/>
      </a:folHlink>
    </a:clrScheme>
    <a:fontScheme name="Spir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pirit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Missouri State Maroon">
      <a:srgbClr val="5E0009"/>
    </a:custClr>
    <a:custClr name="Brick City">
      <a:srgbClr val="EB002B"/>
    </a:custClr>
    <a:custClr name="Boomer Sky">
      <a:srgbClr val="0093B2"/>
    </a:custClr>
    <a:custClr name="Pride Band Brass">
      <a:srgbClr val="CFB500"/>
    </a:custClr>
    <a:custClr name="Midnight Oil">
      <a:srgbClr val="425563"/>
    </a:custClr>
    <a:custClr name="Hammons Fountain">
      <a:srgbClr val="6BA4B8"/>
    </a:custClr>
    <a:custClr name="Carrington">
      <a:srgbClr val="BFCED6"/>
    </a:custClr>
    <a:custClr name="Bear Hug">
      <a:srgbClr val="AF1685"/>
    </a:custClr>
    <a:custClr name="Tent Theatre">
      <a:srgbClr val="E35205"/>
    </a:custClr>
    <a:custClr name="May Day">
      <a:srgbClr val="A4D65E"/>
    </a:custClr>
  </a:custClrLst>
  <a:extLst>
    <a:ext uri="{05A4C25C-085E-4340-85A3-A5531E510DB2}">
      <thm15:themeFamily xmlns:thm15="http://schemas.microsoft.com/office/thememl/2012/main" name="spirit-dark-standard" id="{0730729A-DED2-9445-A2E1-8ECF7EE9F1C2}" vid="{CDBC1D4B-1903-0545-AD61-032CBEBAF7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spirit-dark-standard</Template>
  <TotalTime>36</TotalTime>
  <Words>146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Georgia</vt:lpstr>
      <vt:lpstr>Spirit</vt:lpstr>
      <vt:lpstr>Parallelizing Dijkstras Algorithm</vt:lpstr>
      <vt:lpstr>The Man, The Myth, The Legend</vt:lpstr>
      <vt:lpstr>Brief overview of Dijkstra’s Algorithm</vt:lpstr>
      <vt:lpstr>Our version</vt:lpstr>
      <vt:lpstr>Benefits of Parallelization</vt:lpstr>
      <vt:lpstr>How we parallelized it</vt:lpstr>
      <vt:lpstr>Serial results</vt:lpstr>
      <vt:lpstr>Parallel results</vt:lpstr>
      <vt:lpstr>Wrap up</vt:lpstr>
    </vt:vector>
  </TitlesOfParts>
  <Company>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Parallelizing Dijkstras Algorithm</dc:title>
  <dc:creator>College of Natural and Applied Sciences</dc:creator>
  <cp:lastModifiedBy>College of Natural and Applied Sciences</cp:lastModifiedBy>
  <cp:revision>8</cp:revision>
  <cp:lastPrinted>2016-06-23T14:22:09Z</cp:lastPrinted>
  <dcterms:created xsi:type="dcterms:W3CDTF">2018-05-09T20:33:41Z</dcterms:created>
  <dcterms:modified xsi:type="dcterms:W3CDTF">2018-05-09T21:09:59Z</dcterms:modified>
</cp:coreProperties>
</file>