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3"/>
    <p:sldMasterId id="2147483653" r:id="rId4"/>
  </p:sldMasterIdLst>
  <p:notesMasterIdLst>
    <p:notesMasterId r:id="rId9"/>
  </p:notesMasterIdLst>
  <p:handoutMasterIdLst>
    <p:handoutMasterId r:id="rId25"/>
  </p:handoutMasterIdLst>
  <p:sldIdLst>
    <p:sldId id="350" r:id="rId5"/>
    <p:sldId id="351" r:id="rId6"/>
    <p:sldId id="415" r:id="rId7"/>
    <p:sldId id="334" r:id="rId8"/>
    <p:sldId id="431" r:id="rId10"/>
    <p:sldId id="417" r:id="rId11"/>
    <p:sldId id="418" r:id="rId12"/>
    <p:sldId id="420" r:id="rId13"/>
    <p:sldId id="421" r:id="rId14"/>
    <p:sldId id="422" r:id="rId15"/>
    <p:sldId id="423" r:id="rId16"/>
    <p:sldId id="424" r:id="rId17"/>
    <p:sldId id="426" r:id="rId18"/>
    <p:sldId id="425" r:id="rId19"/>
    <p:sldId id="427" r:id="rId20"/>
    <p:sldId id="428" r:id="rId21"/>
    <p:sldId id="429" r:id="rId22"/>
    <p:sldId id="430" r:id="rId23"/>
    <p:sldId id="3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828" y="552"/>
      </p:cViewPr>
      <p:guideLst>
        <p:guide orient="horz" pos="2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4191000"/>
            <a:ext cx="12191999" cy="2228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915844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54334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77353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063999" y="342900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046420" y="2657475"/>
            <a:ext cx="3046420" cy="2895600"/>
          </a:xfrm>
          <a:prstGeom prst="rect">
            <a:avLst/>
          </a:prstGeom>
        </p:spPr>
      </p:sp>
      <p:sp>
        <p:nvSpPr>
          <p:cNvPr id="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6096000" y="2657475"/>
            <a:ext cx="3046420" cy="2895600"/>
          </a:xfrm>
          <a:prstGeom prst="rect">
            <a:avLst/>
          </a:prstGeom>
        </p:spPr>
      </p:sp>
      <p:sp>
        <p:nvSpPr>
          <p:cNvPr id="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9142420" y="2657475"/>
            <a:ext cx="3046420" cy="2895600"/>
          </a:xfrm>
          <a:prstGeom prst="rect">
            <a:avLst/>
          </a:prstGeom>
        </p:spPr>
      </p:sp>
      <p:sp>
        <p:nvSpPr>
          <p:cNvPr id="9" name="Picture Placeholder 24"/>
          <p:cNvSpPr>
            <a:spLocks noGrp="1"/>
          </p:cNvSpPr>
          <p:nvPr>
            <p:ph type="pic" sz="quarter" idx="23"/>
          </p:nvPr>
        </p:nvSpPr>
        <p:spPr>
          <a:xfrm>
            <a:off x="0" y="2657475"/>
            <a:ext cx="3046420" cy="2895600"/>
          </a:xfrm>
          <a:prstGeom prst="rect">
            <a:avLst/>
          </a:prstGeom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402735" y="2766554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731357" y="2766554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3120250"/>
            <a:ext cx="2007133" cy="26082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>
            <a:spLocks noGrp="1"/>
          </p:cNvSpPr>
          <p:nvPr>
            <p:ph type="pic" sz="quarter" idx="13"/>
          </p:nvPr>
        </p:nvSpPr>
        <p:spPr>
          <a:xfrm>
            <a:off x="7094411" y="3367314"/>
            <a:ext cx="2106975" cy="1338004"/>
          </a:xfrm>
          <a:custGeom>
            <a:avLst/>
            <a:gdLst>
              <a:gd name="connsiteX0" fmla="*/ 0 w 2106975"/>
              <a:gd name="connsiteY0" fmla="*/ 0 h 1338004"/>
              <a:gd name="connsiteX1" fmla="*/ 2106975 w 2106975"/>
              <a:gd name="connsiteY1" fmla="*/ 0 h 1338004"/>
              <a:gd name="connsiteX2" fmla="*/ 2106975 w 2106975"/>
              <a:gd name="connsiteY2" fmla="*/ 1338004 h 1338004"/>
              <a:gd name="connsiteX3" fmla="*/ 0 w 2106975"/>
              <a:gd name="connsiteY3" fmla="*/ 1338004 h 13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975" h="1338004">
                <a:moveTo>
                  <a:pt x="0" y="0"/>
                </a:moveTo>
                <a:lnTo>
                  <a:pt x="2106975" y="0"/>
                </a:lnTo>
                <a:lnTo>
                  <a:pt x="2106975" y="1338004"/>
                </a:lnTo>
                <a:lnTo>
                  <a:pt x="0" y="13380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3" name="任意多边形: 形状 22"/>
          <p:cNvSpPr>
            <a:spLocks noGrp="1"/>
          </p:cNvSpPr>
          <p:nvPr>
            <p:ph type="pic" sz="quarter" idx="12"/>
          </p:nvPr>
        </p:nvSpPr>
        <p:spPr>
          <a:xfrm>
            <a:off x="4224534" y="2060657"/>
            <a:ext cx="3329366" cy="1870006"/>
          </a:xfrm>
          <a:custGeom>
            <a:avLst/>
            <a:gdLst>
              <a:gd name="connsiteX0" fmla="*/ 0 w 3329366"/>
              <a:gd name="connsiteY0" fmla="*/ 0 h 1870006"/>
              <a:gd name="connsiteX1" fmla="*/ 3329366 w 3329366"/>
              <a:gd name="connsiteY1" fmla="*/ 0 h 1870006"/>
              <a:gd name="connsiteX2" fmla="*/ 3329366 w 3329366"/>
              <a:gd name="connsiteY2" fmla="*/ 1870006 h 1870006"/>
              <a:gd name="connsiteX3" fmla="*/ 0 w 3329366"/>
              <a:gd name="connsiteY3" fmla="*/ 1870006 h 187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9366" h="1870006">
                <a:moveTo>
                  <a:pt x="0" y="0"/>
                </a:moveTo>
                <a:lnTo>
                  <a:pt x="3329366" y="0"/>
                </a:lnTo>
                <a:lnTo>
                  <a:pt x="3329366" y="1870006"/>
                </a:lnTo>
                <a:lnTo>
                  <a:pt x="0" y="18700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1" name="任意多边形: 形状 20"/>
          <p:cNvSpPr>
            <a:spLocks noGrp="1"/>
          </p:cNvSpPr>
          <p:nvPr>
            <p:ph type="pic" sz="quarter" idx="11"/>
          </p:nvPr>
        </p:nvSpPr>
        <p:spPr>
          <a:xfrm>
            <a:off x="3350325" y="3275865"/>
            <a:ext cx="1078446" cy="1442198"/>
          </a:xfrm>
          <a:custGeom>
            <a:avLst/>
            <a:gdLst>
              <a:gd name="connsiteX0" fmla="*/ 0 w 1078446"/>
              <a:gd name="connsiteY0" fmla="*/ 0 h 1442198"/>
              <a:gd name="connsiteX1" fmla="*/ 1078446 w 1078446"/>
              <a:gd name="connsiteY1" fmla="*/ 0 h 1442198"/>
              <a:gd name="connsiteX2" fmla="*/ 1078446 w 1078446"/>
              <a:gd name="connsiteY2" fmla="*/ 1442198 h 1442198"/>
              <a:gd name="connsiteX3" fmla="*/ 0 w 1078446"/>
              <a:gd name="connsiteY3" fmla="*/ 1442198 h 144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446" h="1442198">
                <a:moveTo>
                  <a:pt x="0" y="0"/>
                </a:moveTo>
                <a:lnTo>
                  <a:pt x="1078446" y="0"/>
                </a:lnTo>
                <a:lnTo>
                  <a:pt x="1078446" y="1442198"/>
                </a:lnTo>
                <a:lnTo>
                  <a:pt x="0" y="14421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9" name="任意多边形: 形状 18"/>
          <p:cNvSpPr>
            <a:spLocks noGrp="1"/>
          </p:cNvSpPr>
          <p:nvPr>
            <p:ph type="pic" sz="quarter" idx="10"/>
          </p:nvPr>
        </p:nvSpPr>
        <p:spPr>
          <a:xfrm>
            <a:off x="2663953" y="3870203"/>
            <a:ext cx="481433" cy="884991"/>
          </a:xfrm>
          <a:custGeom>
            <a:avLst/>
            <a:gdLst>
              <a:gd name="connsiteX0" fmla="*/ 0 w 481433"/>
              <a:gd name="connsiteY0" fmla="*/ 0 h 884991"/>
              <a:gd name="connsiteX1" fmla="*/ 481433 w 481433"/>
              <a:gd name="connsiteY1" fmla="*/ 0 h 884991"/>
              <a:gd name="connsiteX2" fmla="*/ 481433 w 481433"/>
              <a:gd name="connsiteY2" fmla="*/ 884991 h 884991"/>
              <a:gd name="connsiteX3" fmla="*/ 0 w 481433"/>
              <a:gd name="connsiteY3" fmla="*/ 884991 h 88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3" h="884991">
                <a:moveTo>
                  <a:pt x="0" y="0"/>
                </a:moveTo>
                <a:lnTo>
                  <a:pt x="481433" y="0"/>
                </a:lnTo>
                <a:lnTo>
                  <a:pt x="481433" y="884991"/>
                </a:lnTo>
                <a:lnTo>
                  <a:pt x="0" y="8849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31375">
            <a:off x="2057400" y="-529674"/>
            <a:ext cx="8077200" cy="7917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5569">
            <a:off x="1034716" y="1655146"/>
            <a:ext cx="3619338" cy="3547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2488">
            <a:off x="5036060" y="1384206"/>
            <a:ext cx="2100678" cy="2059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102420" y="2571901"/>
            <a:ext cx="1952753" cy="3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 panose="020B0604020202020204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 panose="020B0604020202020204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 panose="020B0604020202020204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06873" y="-790904"/>
            <a:ext cx="1613746" cy="15818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85127" y="6067096"/>
            <a:ext cx="1613746" cy="15818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2009" y="3580560"/>
            <a:ext cx="45492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Tips, guides, resources for imporving code quality 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algn="ctr"/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and life quality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2778" y="2797952"/>
            <a:ext cx="79889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4000" b="1" spc="3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Coding Standardisation Tutorial</a:t>
            </a:r>
            <a:endParaRPr lang="de-DE" altLang="zh-CN" sz="4000" b="1" spc="3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8066" y="2590265"/>
            <a:ext cx="495869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64"/>
          <p:cNvSpPr/>
          <p:nvPr/>
        </p:nvSpPr>
        <p:spPr>
          <a:xfrm>
            <a:off x="4791710" y="4443730"/>
            <a:ext cx="2600960" cy="49149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Mark Sen Dong </a:t>
            </a:r>
            <a:endParaRPr lang="de-DE" altLang="zh-CN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altLang="zh-CN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 Jul 2019</a:t>
            </a:r>
            <a:endParaRPr lang="de-DE" altLang="zh-CN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233229" y="1256873"/>
            <a:ext cx="37255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zh-CN" sz="8000" b="1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  <a:endParaRPr lang="de-DE" altLang="zh-CN" sz="8000" b="1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62632" y="3599982"/>
            <a:ext cx="5666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spc="3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Loops &amp; Conditional Syntax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Initialize loop result variables immediately before the loop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Initializing these variables improves loop speed and helps prevent b</a:t>
            </a: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gus values if the loop does not execute for all possible indices.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result = nan(nEntries,1);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index = 1:nEntries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result(index) = foo(index);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end lines in nested loops can have identifying comments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increases the readability of nested loops, and makes it easier to change the code.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i_File = 1 : n_Files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for j_Position = 1 : n_Positions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...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 	% end of position loop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	% end of files loop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the use of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break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 loops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use of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continue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 loops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372897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1986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613" y="414997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complex conditional expressions</a:t>
            </a: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Introduce temporary logical variables instead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(value&gt;=lowerLimit) &amp; (value&lt;=upperLimit) &amp; ~ismember(value,… valueArray):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should be replaced by: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isValid = (value &gt;= lowerLimit) &amp;(value &lt;= upperLimit);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isNew = ~ismember(value, valueArray);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(isValid &amp; isNew):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Put the usual case in the if-part and the unusual in the else-part of an if else statement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practice improves readability by preventing special cases from obscuring the normal path of execution.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fid = fopen(fileName);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(fid~=-1)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else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 switch statement should include the otherwise condition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 (condition)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ABC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DEF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otherwise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when the condition is most clearly written as an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expression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Use </a:t>
            </a:r>
            <a:r>
              <a:rPr lang="de-DE" altLang="en-US" sz="14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when the condition is most clearly written as a </a:t>
            </a:r>
            <a:r>
              <a:rPr lang="de-DE" altLang="en-US" sz="14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variable</a:t>
            </a:r>
            <a:endParaRPr lang="de-DE" altLang="en-US" sz="14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Conditionals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42522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85686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5751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61248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parentheses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 clarify operator precedence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the use of numbers in expressions, use constants instead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makes it easier for people to know the definition of the value and how to change it.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caution with floating point comparisons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Binary representation of decimal numbers (float) can be inaccurate.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e.g: how to present 0.2 in binary?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0.01 = 1/4 = 0.25 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too big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 =1/8 = 0.125 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too small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 = 1/8 + 1/16 = 0.1875 , 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small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0.00111 = 1/8 + 1/16 + 1/32 = 0.21875 ,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big</a:t>
            </a:r>
            <a:endParaRPr lang="de-DE" altLang="en-US" sz="12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0.001101 = 1/8+ 1/16 + 1/64 = 0.203125,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still big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0.0011001 = 1/8 + 1/16 + 1/128 = 0.1953125,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 bit small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0.00110011 = 1/8+1/16+1/128+1/256 = 0.19921875, almost there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There is no exact binary representation of 0.2, therefore using 0.2 exactly in a conditional statement sometimes can yield unexpected results.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Solution:</a:t>
            </a:r>
            <a:r>
              <a:rPr lang="de-DE" altLang="en-US" sz="12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multiply float to int, or round float to int before comparison.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General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127660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687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613" y="184873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3482" y="3599982"/>
            <a:ext cx="4765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Functions &amp; Modularisation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25270" y="4239260"/>
            <a:ext cx="91414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best way to write a big program is to assemble it from welldesigned small pieces (usually functions).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approach enhances readability, understanding and testing by reducing the amount of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text which must be read to see what the code is doing.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60425"/>
            <a:ext cx="89649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Any block of code appearing in more than one mfile should be considered for writing as a function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existing functions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Make interaction clear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a function is only used once by another function, it is called a sub function, and should be saved in the same mfile as the main function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repetitive code as much as possible, use different levels of sub functions to abstract and package the code, less code means less potential bug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possible, write a test/examplary script for each function</a:t>
            </a:r>
            <a:endParaRPr lang="de-DE" altLang="en-US" sz="14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29947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210782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16792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3943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613" y="274916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367" y="3599982"/>
            <a:ext cx="5335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Commenting &amp; Documentation 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25270" y="4239260"/>
            <a:ext cx="91414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“Commenting is like sex. 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When it's good, it's very, very good,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and when it's bad, it's better than nothing.”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Clarification comments are intended for anyone (including your future self) who may need to maintain, refactor, or extend your code.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Comment while you code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Comments explain the 'what ' and 'why', while code demonstrates 'how'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 explaination to non-intuitive solutions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comment to prevent people </a:t>
            </a:r>
            <a:r>
              <a:rPr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(including your future self)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from re-experimenting invalid approaches again in the future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Dear maintainer: Once you are done trying to 'optimize' this routine, and have realized what a terrible mistake that was,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please increment the following counter as a warning to the next guy!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total_hours_wasted_here = 42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Try to write cleaner, shorter, easier to read code instead of using comment to explain twisted and messy logic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But since we are not professional coders, it is more important to comment anything that might be confusing in the future</a:t>
            </a:r>
            <a:endParaRPr lang="de-DE" altLang="en-US" sz="14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Clarification Comments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5001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92240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278854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232436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9017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754" y="431762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Documentation comments are intended for anyone who is likely to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your source code, but not likely to read through it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debug or change it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. 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It is also called header file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 display the header file before using a function, u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help function_name;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1st part: 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the script does?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are the input arguments and data type?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are the output content and data type?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(optional) example of how to call this function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2nd part: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Meta information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Example: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The function copies all images into one folder and then reorganises them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into the PRONIA folder structure so that the pipeline tools will work on the wp3 server.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Args: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original_dir: string, set the original directory of the images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copy_dir: string, set the destination directoy of the images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bogan_id: int, set the initial bogan_id for the data set, beware: every image must have a globally unique bogan_id!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Returns: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None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author: Mark Sen Dong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date: 06 Jun 2019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version: 1.0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Documentation Comments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5001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32616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21440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9017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8" y="5912069"/>
            <a:ext cx="12188825" cy="9459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8401" y="1157945"/>
            <a:ext cx="75551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Most of the information are extracted from 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MATLAB Style Guidelines 2.0 and my personal experiences :) 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40430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kumimoji="0" lang="en-US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033" y="3089552"/>
            <a:ext cx="7225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VISIT MY GITHUB FOR ADDITIONAL RESOURCES </a:t>
            </a:r>
            <a:endParaRPr kumimoji="0" lang="de-DE" altLang="en-US" sz="1600" b="1" i="0" u="none" strike="noStrike" kern="120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9990" y="3426460"/>
            <a:ext cx="4730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https://github.com/MarkSenDong/Code_Standardization</a:t>
            </a:r>
            <a:endParaRPr kumimoji="0" lang="en-US" sz="10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34063" y="107114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占位符 12"/>
          <p:cNvPicPr>
            <a:picLocks noGrp="1" noChangeAspect="1"/>
          </p:cNvPicPr>
          <p:nvPr>
            <p:ph type="pic" sz="quarter" idx="2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1" b="17471"/>
          <a:stretch>
            <a:fillRect/>
          </a:stretch>
        </p:blipFill>
        <p:spPr/>
      </p:pic>
      <p:pic>
        <p:nvPicPr>
          <p:cNvPr id="7" name="图片占位符 6" descr="C:\Users\Sen\Desktop\code_standardisation\images\github_logo.pnggithub_logo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0" y="1877695"/>
            <a:ext cx="3046420" cy="11290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867401" y="3910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9465" y="533899"/>
            <a:ext cx="31680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Why we need code standardisation?</a:t>
            </a:r>
            <a:endParaRPr lang="de-DE" altLang="zh-CN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933688" y="8669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867401" y="16737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89465" y="1816599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Naming Conventions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933688" y="21496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867401" y="29564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89465" y="3099299"/>
            <a:ext cx="2427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Loops &amp; Conditional Syntax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933688" y="34323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867401" y="42391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89465" y="4381999"/>
            <a:ext cx="24714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Functions &amp; Modularisation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933688" y="47150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96251" y="3925185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87111" y="2812596"/>
            <a:ext cx="2114549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dirty="0">
                <a:ea typeface="Calibri" panose="020F0502020204030204" pitchFamily="34" charset="0"/>
                <a:cs typeface="Calibri" panose="020F0502020204030204" pitchFamily="34" charset="0"/>
              </a:rPr>
              <a:t>CONTE</a:t>
            </a:r>
            <a:r>
              <a:rPr lang="de-DE" altLang="en-US" sz="3200" dirty="0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3200" dirty="0">
                <a:ea typeface="Calibri" panose="020F0502020204030204" pitchFamily="34" charset="0"/>
                <a:cs typeface="Calibri" panose="020F0502020204030204" pitchFamily="34" charset="0"/>
              </a:rPr>
              <a:t>TS</a:t>
            </a:r>
            <a:endParaRPr lang="zh-CN" altLang="en-US" sz="3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椭圆 41"/>
          <p:cNvSpPr/>
          <p:nvPr/>
        </p:nvSpPr>
        <p:spPr>
          <a:xfrm>
            <a:off x="5870576" y="55218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de-DE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42"/>
          <p:cNvSpPr txBox="1"/>
          <p:nvPr/>
        </p:nvSpPr>
        <p:spPr>
          <a:xfrm>
            <a:off x="6792640" y="5664699"/>
            <a:ext cx="27584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Commenting &amp; Documentation </a:t>
            </a:r>
            <a:endParaRPr lang="de-DE" altLang="zh-CN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44"/>
          <p:cNvCxnSpPr/>
          <p:nvPr/>
        </p:nvCxnSpPr>
        <p:spPr>
          <a:xfrm>
            <a:off x="6936863" y="59977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1919" y="3599982"/>
            <a:ext cx="1828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The Why?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77060" y="4379595"/>
            <a:ext cx="84385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“Any fool can write code that a computer can understand. Good programmers write code that humans can understand. ”</a:t>
            </a:r>
            <a:endParaRPr lang="en-US" altLang="zh-CN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endParaRPr lang="en-US" altLang="zh-CN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- Martin Fowler</a:t>
            </a:r>
            <a:endParaRPr lang="en-US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占位符 55" descr="C:\Users\Sen\Desktop\code_standardisation\images\programming-quotes-for-developers-made4dev-crappy-software.jpgprogramming-quotes-for-developers-made4dev-crappy-software"/>
          <p:cNvPicPr>
            <a:picLocks noGrp="1" noChangeAspect="1"/>
          </p:cNvPicPr>
          <p:nvPr>
            <p:ph type="pic" sz="quarter" idx="12"/>
          </p:nvPr>
        </p:nvPicPr>
        <p:blipFill>
          <a:blip r:embed="rId1"/>
          <a:srcRect/>
          <a:stretch>
            <a:fillRect/>
          </a:stretch>
        </p:blipFill>
        <p:spPr>
          <a:xfrm>
            <a:off x="8425815" y="2005330"/>
            <a:ext cx="2470150" cy="2469515"/>
          </a:xfrm>
        </p:spPr>
      </p:pic>
      <p:pic>
        <p:nvPicPr>
          <p:cNvPr id="54" name="图片占位符 53" descr="C:\Users\Sen\Desktop\code_standardisation\images\programming-quotes-for-developers-made4dev-code-review.jpgprogramming-quotes-for-developers-made4dev-code-review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5087620" y="2004060"/>
            <a:ext cx="2470785" cy="2471420"/>
          </a:xfrm>
        </p:spPr>
      </p:pic>
      <p:pic>
        <p:nvPicPr>
          <p:cNvPr id="52" name="图片占位符 51" descr="C:\Users\Sen\Desktop\code_standardisation\images\programming-quotes-for-developers-made4dev-simplicity.jpgprogramming-quotes-for-developers-made4dev-simplicity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1748790" y="2004378"/>
            <a:ext cx="2470785" cy="2470785"/>
          </a:xfrm>
        </p:spPr>
      </p:pic>
      <p:sp>
        <p:nvSpPr>
          <p:cNvPr id="11" name="TextBox 10"/>
          <p:cNvSpPr txBox="1"/>
          <p:nvPr/>
        </p:nvSpPr>
        <p:spPr>
          <a:xfrm>
            <a:off x="1748790" y="4689475"/>
            <a:ext cx="24714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Less code means less time to read through, and less potential bugs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7620" y="4689475"/>
            <a:ext cx="2471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Write code for your future self, and don't expect your future self to be much smarter than now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5180" y="4689475"/>
            <a:ext cx="2471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Code should be written with the expectation that one day someone else will use it, debug it or change it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2852102" y="40430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zh-CN" sz="33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Why we need code standardisation?</a:t>
            </a:r>
            <a:endParaRPr kumimoji="0" lang="en-US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834063" y="107114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3829" y="3599982"/>
            <a:ext cx="42843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spc="3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Naming Conventions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77060" y="4239260"/>
            <a:ext cx="84385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purpose of a software naming convention is to help the reader and the programmer.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There is no naming convention that will please everyone.</a:t>
            </a:r>
            <a:endParaRPr kumimoji="0" 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Following a convention is more important than what the details of the convention are. </a:t>
            </a:r>
            <a:endParaRPr lang="en-US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7210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Write variable names in mixed case starting with lower case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linearity,  credibleThreat,  qualityOfLife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Unless the variable is temperary, make meaningful names, don't be afraid of using long names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the prefix n for variables representing the number of objects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nFiles, nSegments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Prefix iterator variable names with i, j, k,l,m 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(There shouldn't be loops deeper than 5 levels in general)</a:t>
            </a:r>
            <a:endParaRPr kumimoji="0" lang="de-DE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i_File = 1 : n_Files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for j_Position = 1 : n_Positions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...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common domain-specific names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roi, or regionOfInterest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imageRegionForAnalysis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abbreviations in names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ArrivalTime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arr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negative Boolean variable names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isFound 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isNotFound 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Variable Names reserved by Matlab or shadows functions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How to avoid it: https://www.mathworks.com/help/matlab/ref/iskeyword.html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Variables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542188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4747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19154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253137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385661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1903613" y="621309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46389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1141095"/>
            <a:ext cx="872109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Constant names with local scope (within an mfile) should be all uppercase using underscore to separate words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MAX_ITERATIONS, COLOR_RED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meaningful names for constants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kumimoji="0" lang="de-DE" altLang="en-US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MAX_ITERATIONS</a:t>
            </a:r>
            <a:endParaRPr kumimoji="0" lang="de-DE" altLang="en-US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 </a:t>
            </a:r>
            <a:r>
              <a:rPr kumimoji="0" lang="de-DE" altLang="en-US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TEN, MAXIT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Constants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14961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76365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1141095"/>
            <a:ext cx="87210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Structure names should begin with a capital letter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name of the structure is implicit, and need not be included in a fieldname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Segment.length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Segment.segmentLength</a:t>
            </a:r>
            <a:endParaRPr kumimoji="0" lang="de-DE" altLang="en-US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Structures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14961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57379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meaningful function names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computeTotalWidth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compwid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neccessary, begin function names with a verb or a noun which describes an action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getImage, convertData, imageReorganisation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Name functions that have a single output based on the output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getMean, getStandardError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 with no output argument or which only return a handle should be named after what they do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plot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unintentional shadowing 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 general function names should be unique. </a:t>
            </a:r>
            <a:endParaRPr kumimoji="0" lang="de-DE" altLang="en-US" sz="1200" b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Shadowing (having two or more functions with the same name) increases the possibility of unexpected behavior or error.</a:t>
            </a:r>
            <a:r>
              <a:rPr kumimoji="0" lang="de-DE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Names can be checked for shadowing using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which -all</a:t>
            </a: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or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exist.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344830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63157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23165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754" y="283998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Nova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484F6F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8132</Words>
  <Application>WPS Presentation</Application>
  <PresentationFormat>宽屏</PresentationFormat>
  <Paragraphs>295</Paragraphs>
  <Slides>19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47" baseType="lpstr">
      <vt:lpstr>Arial</vt:lpstr>
      <vt:lpstr>宋体</vt:lpstr>
      <vt:lpstr>Wingdings</vt:lpstr>
      <vt:lpstr>Lato Regular</vt:lpstr>
      <vt:lpstr>Arial</vt:lpstr>
      <vt:lpstr>Corbel</vt:lpstr>
      <vt:lpstr>Roboto</vt:lpstr>
      <vt:lpstr>Roboto</vt:lpstr>
      <vt:lpstr>Calibri</vt:lpstr>
      <vt:lpstr>Gill Sans</vt:lpstr>
      <vt:lpstr>Source Sans Pro Light</vt:lpstr>
      <vt:lpstr>Roboto Black</vt:lpstr>
      <vt:lpstr>Montserrat Hairline</vt:lpstr>
      <vt:lpstr>Montserrat Light</vt:lpstr>
      <vt:lpstr>等线</vt:lpstr>
      <vt:lpstr>Calibri Light</vt:lpstr>
      <vt:lpstr>微软雅黑</vt:lpstr>
      <vt:lpstr/>
      <vt:lpstr>Arial Unicode MS</vt:lpstr>
      <vt:lpstr>MS PGothic</vt:lpstr>
      <vt:lpstr>Calibri</vt:lpstr>
      <vt:lpstr>Segoe Print</vt:lpstr>
      <vt:lpstr>Lato</vt:lpstr>
      <vt:lpstr>Gill Sans MT</vt:lpstr>
      <vt:lpstr>Wide Latin</vt:lpstr>
      <vt:lpstr>2_Office 主题​​</vt:lpstr>
      <vt:lpstr>Custom Design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Sen</cp:lastModifiedBy>
  <cp:revision>98</cp:revision>
  <dcterms:created xsi:type="dcterms:W3CDTF">2019-05-25T06:22:00Z</dcterms:created>
  <dcterms:modified xsi:type="dcterms:W3CDTF">2019-06-30T20:15:58Z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