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1" r:id="rId3"/>
    <p:sldMasterId id="2147483653" r:id="rId4"/>
  </p:sldMasterIdLst>
  <p:notesMasterIdLst>
    <p:notesMasterId r:id="rId9"/>
  </p:notesMasterIdLst>
  <p:handoutMasterIdLst>
    <p:handoutMasterId r:id="rId25"/>
  </p:handoutMasterIdLst>
  <p:sldIdLst>
    <p:sldId id="350" r:id="rId5"/>
    <p:sldId id="351" r:id="rId6"/>
    <p:sldId id="415" r:id="rId7"/>
    <p:sldId id="334" r:id="rId8"/>
    <p:sldId id="431" r:id="rId10"/>
    <p:sldId id="417" r:id="rId11"/>
    <p:sldId id="418" r:id="rId12"/>
    <p:sldId id="420" r:id="rId13"/>
    <p:sldId id="421" r:id="rId14"/>
    <p:sldId id="422" r:id="rId15"/>
    <p:sldId id="423" r:id="rId16"/>
    <p:sldId id="424" r:id="rId17"/>
    <p:sldId id="426" r:id="rId18"/>
    <p:sldId id="425" r:id="rId19"/>
    <p:sldId id="427" r:id="rId20"/>
    <p:sldId id="428" r:id="rId21"/>
    <p:sldId id="429" r:id="rId22"/>
    <p:sldId id="430" r:id="rId23"/>
    <p:sldId id="33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-1110" y="-774"/>
      </p:cViewPr>
      <p:guideLst>
        <p:guide orient="horz" pos="220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D8A9B0-80EF-A34D-B345-E2DEC5501E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" y="4191000"/>
            <a:ext cx="12191999" cy="22288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915844" y="2418889"/>
            <a:ext cx="2399430" cy="20564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254334" y="2418889"/>
            <a:ext cx="2399430" cy="20564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77353" y="2418889"/>
            <a:ext cx="2399430" cy="20564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4063999" y="3429000"/>
            <a:ext cx="406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3046420" y="2657475"/>
            <a:ext cx="3046420" cy="2895600"/>
          </a:xfrm>
          <a:prstGeom prst="rect">
            <a:avLst/>
          </a:prstGeom>
        </p:spPr>
      </p:sp>
      <p:sp>
        <p:nvSpPr>
          <p:cNvPr id="7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6096000" y="2657475"/>
            <a:ext cx="3046420" cy="2895600"/>
          </a:xfrm>
          <a:prstGeom prst="rect">
            <a:avLst/>
          </a:prstGeom>
        </p:spPr>
      </p:sp>
      <p:sp>
        <p:nvSpPr>
          <p:cNvPr id="8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9142420" y="2657475"/>
            <a:ext cx="3046420" cy="2895600"/>
          </a:xfrm>
          <a:prstGeom prst="rect">
            <a:avLst/>
          </a:prstGeom>
        </p:spPr>
      </p:sp>
      <p:sp>
        <p:nvSpPr>
          <p:cNvPr id="9" name="Picture Placeholder 24"/>
          <p:cNvSpPr>
            <a:spLocks noGrp="1"/>
          </p:cNvSpPr>
          <p:nvPr>
            <p:ph type="pic" sz="quarter" idx="23"/>
          </p:nvPr>
        </p:nvSpPr>
        <p:spPr>
          <a:xfrm>
            <a:off x="0" y="2657475"/>
            <a:ext cx="3046420" cy="2895600"/>
          </a:xfrm>
          <a:prstGeom prst="rect">
            <a:avLst/>
          </a:prstGeom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402735" y="2766554"/>
            <a:ext cx="4031978" cy="2263140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marL="0" indent="0" algn="ctr">
              <a:buNone/>
              <a:defRPr sz="900" b="0" i="0">
                <a:solidFill>
                  <a:schemeClr val="bg1">
                    <a:lumMod val="75000"/>
                  </a:schemeClr>
                </a:solidFill>
                <a:latin typeface="Montserrat Light" panose="00000400000000000000" charset="0"/>
                <a:ea typeface="Montserrat Light" panose="00000400000000000000" charset="0"/>
                <a:cs typeface="Montserrat Light" panose="00000400000000000000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6731357" y="2766554"/>
            <a:ext cx="4031978" cy="2263140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marL="0" indent="0" algn="ctr">
              <a:buNone/>
              <a:defRPr sz="900" b="0" i="0">
                <a:solidFill>
                  <a:schemeClr val="bg1">
                    <a:lumMod val="75000"/>
                  </a:schemeClr>
                </a:solidFill>
                <a:latin typeface="Montserrat Light" panose="00000400000000000000" charset="0"/>
                <a:ea typeface="Montserrat Light" panose="00000400000000000000" charset="0"/>
                <a:cs typeface="Montserrat Light" panose="00000400000000000000" charset="0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3120250"/>
            <a:ext cx="2007133" cy="26082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ponsive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>
            <a:spLocks noGrp="1"/>
          </p:cNvSpPr>
          <p:nvPr>
            <p:ph type="pic" sz="quarter" idx="13"/>
          </p:nvPr>
        </p:nvSpPr>
        <p:spPr>
          <a:xfrm>
            <a:off x="7094411" y="3367314"/>
            <a:ext cx="2106975" cy="1338004"/>
          </a:xfrm>
          <a:custGeom>
            <a:avLst/>
            <a:gdLst>
              <a:gd name="connsiteX0" fmla="*/ 0 w 2106975"/>
              <a:gd name="connsiteY0" fmla="*/ 0 h 1338004"/>
              <a:gd name="connsiteX1" fmla="*/ 2106975 w 2106975"/>
              <a:gd name="connsiteY1" fmla="*/ 0 h 1338004"/>
              <a:gd name="connsiteX2" fmla="*/ 2106975 w 2106975"/>
              <a:gd name="connsiteY2" fmla="*/ 1338004 h 1338004"/>
              <a:gd name="connsiteX3" fmla="*/ 0 w 2106975"/>
              <a:gd name="connsiteY3" fmla="*/ 1338004 h 133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6975" h="1338004">
                <a:moveTo>
                  <a:pt x="0" y="0"/>
                </a:moveTo>
                <a:lnTo>
                  <a:pt x="2106975" y="0"/>
                </a:lnTo>
                <a:lnTo>
                  <a:pt x="2106975" y="1338004"/>
                </a:lnTo>
                <a:lnTo>
                  <a:pt x="0" y="13380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23" name="任意多边形: 形状 22"/>
          <p:cNvSpPr>
            <a:spLocks noGrp="1"/>
          </p:cNvSpPr>
          <p:nvPr>
            <p:ph type="pic" sz="quarter" idx="12"/>
          </p:nvPr>
        </p:nvSpPr>
        <p:spPr>
          <a:xfrm>
            <a:off x="4224534" y="2060657"/>
            <a:ext cx="3329366" cy="1870006"/>
          </a:xfrm>
          <a:custGeom>
            <a:avLst/>
            <a:gdLst>
              <a:gd name="connsiteX0" fmla="*/ 0 w 3329366"/>
              <a:gd name="connsiteY0" fmla="*/ 0 h 1870006"/>
              <a:gd name="connsiteX1" fmla="*/ 3329366 w 3329366"/>
              <a:gd name="connsiteY1" fmla="*/ 0 h 1870006"/>
              <a:gd name="connsiteX2" fmla="*/ 3329366 w 3329366"/>
              <a:gd name="connsiteY2" fmla="*/ 1870006 h 1870006"/>
              <a:gd name="connsiteX3" fmla="*/ 0 w 3329366"/>
              <a:gd name="connsiteY3" fmla="*/ 1870006 h 187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9366" h="1870006">
                <a:moveTo>
                  <a:pt x="0" y="0"/>
                </a:moveTo>
                <a:lnTo>
                  <a:pt x="3329366" y="0"/>
                </a:lnTo>
                <a:lnTo>
                  <a:pt x="3329366" y="1870006"/>
                </a:lnTo>
                <a:lnTo>
                  <a:pt x="0" y="18700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21" name="任意多边形: 形状 20"/>
          <p:cNvSpPr>
            <a:spLocks noGrp="1"/>
          </p:cNvSpPr>
          <p:nvPr>
            <p:ph type="pic" sz="quarter" idx="11"/>
          </p:nvPr>
        </p:nvSpPr>
        <p:spPr>
          <a:xfrm>
            <a:off x="3350325" y="3275865"/>
            <a:ext cx="1078446" cy="1442198"/>
          </a:xfrm>
          <a:custGeom>
            <a:avLst/>
            <a:gdLst>
              <a:gd name="connsiteX0" fmla="*/ 0 w 1078446"/>
              <a:gd name="connsiteY0" fmla="*/ 0 h 1442198"/>
              <a:gd name="connsiteX1" fmla="*/ 1078446 w 1078446"/>
              <a:gd name="connsiteY1" fmla="*/ 0 h 1442198"/>
              <a:gd name="connsiteX2" fmla="*/ 1078446 w 1078446"/>
              <a:gd name="connsiteY2" fmla="*/ 1442198 h 1442198"/>
              <a:gd name="connsiteX3" fmla="*/ 0 w 1078446"/>
              <a:gd name="connsiteY3" fmla="*/ 1442198 h 144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446" h="1442198">
                <a:moveTo>
                  <a:pt x="0" y="0"/>
                </a:moveTo>
                <a:lnTo>
                  <a:pt x="1078446" y="0"/>
                </a:lnTo>
                <a:lnTo>
                  <a:pt x="1078446" y="1442198"/>
                </a:lnTo>
                <a:lnTo>
                  <a:pt x="0" y="144219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9" name="任意多边形: 形状 18"/>
          <p:cNvSpPr>
            <a:spLocks noGrp="1"/>
          </p:cNvSpPr>
          <p:nvPr>
            <p:ph type="pic" sz="quarter" idx="10"/>
          </p:nvPr>
        </p:nvSpPr>
        <p:spPr>
          <a:xfrm>
            <a:off x="2663953" y="3870203"/>
            <a:ext cx="481433" cy="884991"/>
          </a:xfrm>
          <a:custGeom>
            <a:avLst/>
            <a:gdLst>
              <a:gd name="connsiteX0" fmla="*/ 0 w 481433"/>
              <a:gd name="connsiteY0" fmla="*/ 0 h 884991"/>
              <a:gd name="connsiteX1" fmla="*/ 481433 w 481433"/>
              <a:gd name="connsiteY1" fmla="*/ 0 h 884991"/>
              <a:gd name="connsiteX2" fmla="*/ 481433 w 481433"/>
              <a:gd name="connsiteY2" fmla="*/ 884991 h 884991"/>
              <a:gd name="connsiteX3" fmla="*/ 0 w 481433"/>
              <a:gd name="connsiteY3" fmla="*/ 884991 h 88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3" h="884991">
                <a:moveTo>
                  <a:pt x="0" y="0"/>
                </a:moveTo>
                <a:lnTo>
                  <a:pt x="481433" y="0"/>
                </a:lnTo>
                <a:lnTo>
                  <a:pt x="481433" y="884991"/>
                </a:lnTo>
                <a:lnTo>
                  <a:pt x="0" y="88499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31375">
            <a:off x="2057400" y="-529674"/>
            <a:ext cx="8077200" cy="79173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5569">
            <a:off x="1034716" y="1655146"/>
            <a:ext cx="3619338" cy="3547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2488">
            <a:off x="5036060" y="1384206"/>
            <a:ext cx="2100678" cy="20591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048795" y="2034988"/>
            <a:ext cx="1940142" cy="2631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56213" y="2034988"/>
            <a:ext cx="1940142" cy="2631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141376" y="2034988"/>
            <a:ext cx="1940142" cy="2631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233957" y="2034988"/>
            <a:ext cx="1940142" cy="2631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326539" y="2034988"/>
            <a:ext cx="1940142" cy="2631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102420" y="2571901"/>
            <a:ext cx="1952753" cy="3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3.xml"/><Relationship Id="rId15" Type="http://schemas.openxmlformats.org/officeDocument/2006/relationships/image" Target="../media/image4.png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41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2286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Lato Regular"/>
          <a:ea typeface="+mn-ea"/>
          <a:cs typeface="Lato Regular"/>
        </a:defRPr>
      </a:lvl1pPr>
      <a:lvl2pPr marL="371475" indent="-142875" algn="l" defTabSz="228600" rtl="0" eaLnBrk="1" latinLnBrk="0" hangingPunct="1">
        <a:spcBef>
          <a:spcPct val="20000"/>
        </a:spcBef>
        <a:buFont typeface="Arial" panose="020B0604020202020204"/>
        <a:buChar char="–"/>
        <a:defRPr sz="1400" kern="1200">
          <a:solidFill>
            <a:schemeClr val="tx1"/>
          </a:solidFill>
          <a:latin typeface="Lato Regular"/>
          <a:ea typeface="+mn-ea"/>
          <a:cs typeface="Lato Regular"/>
        </a:defRPr>
      </a:lvl2pPr>
      <a:lvl3pPr marL="5715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200" kern="1200">
          <a:solidFill>
            <a:schemeClr val="tx1"/>
          </a:solidFill>
          <a:latin typeface="Lato Regular"/>
          <a:ea typeface="+mn-ea"/>
          <a:cs typeface="Lato Regular"/>
        </a:defRPr>
      </a:lvl3pPr>
      <a:lvl4pPr marL="800100" indent="-114300" algn="l" defTabSz="228600" rtl="0" eaLnBrk="1" latinLnBrk="0" hangingPunct="1">
        <a:spcBef>
          <a:spcPct val="20000"/>
        </a:spcBef>
        <a:buFont typeface="Arial" panose="020B0604020202020204"/>
        <a:buChar char="–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4pPr>
      <a:lvl5pPr marL="1028700" indent="-114300" algn="l" defTabSz="228600" rtl="0" eaLnBrk="1" latinLnBrk="0" hangingPunct="1">
        <a:spcBef>
          <a:spcPct val="20000"/>
        </a:spcBef>
        <a:buFont typeface="Arial" panose="020B0604020202020204"/>
        <a:buChar char="»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5pPr>
      <a:lvl6pPr marL="12573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06873" y="-790904"/>
            <a:ext cx="1613746" cy="15818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85127" y="6067096"/>
            <a:ext cx="1613746" cy="15818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457200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914400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1371600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1828165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2009" y="3580560"/>
            <a:ext cx="454925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Tips, guides, resources for imporving code quality 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algn="ctr"/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and life quality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02778" y="2797952"/>
            <a:ext cx="79889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4000" b="1" spc="3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Coding Standardisation Tutorial</a:t>
            </a:r>
            <a:endParaRPr lang="de-DE" altLang="zh-CN" sz="4000" b="1" spc="3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8066" y="2590265"/>
            <a:ext cx="495869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64"/>
          <p:cNvSpPr/>
          <p:nvPr/>
        </p:nvSpPr>
        <p:spPr>
          <a:xfrm>
            <a:off x="4791710" y="4443730"/>
            <a:ext cx="2600960" cy="491490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Mark Sen Dong </a:t>
            </a:r>
            <a:endParaRPr lang="de-DE" altLang="zh-CN" sz="1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DE" altLang="zh-CN" sz="1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20 May 2020</a:t>
            </a:r>
            <a:endParaRPr lang="de-DE" altLang="zh-CN" sz="1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4233229" y="1256873"/>
            <a:ext cx="372554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8000" b="1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MATLAB</a:t>
            </a:r>
            <a:endParaRPr lang="de-DE" altLang="zh-CN" sz="8000" b="1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5600775" y="1918534"/>
            <a:ext cx="990448" cy="9904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de-DE" altLang="en-US" sz="40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62632" y="3599982"/>
            <a:ext cx="56667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3200" spc="3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Loops &amp; Conditional Syntax</a:t>
            </a:r>
            <a:endParaRPr lang="zh-CN" altLang="en-US" sz="32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47866" y="4238960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Initialize loop result variables immediately before the loop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Initializing these variables improves loop speed and helps prevent b</a:t>
            </a:r>
            <a:r>
              <a:rPr kumimoji="0" lang="de-DE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gus values if the loop does not execute for all possible indices.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result = nan(nEntries,1);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for index = 1:nEntries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result(index) = foo(index);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end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end lines in nested loops can have identifying comments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 increases the readability of nested loops, and makes it easier to change the code.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for i_File = 1 : n_Files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for j_Position = 1 : n_Positions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...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end 	% end of position loop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end	% end of files loop</a:t>
            </a: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Minimize the use of </a:t>
            </a:r>
            <a:r>
              <a:rPr lang="de-DE" altLang="en-US" sz="1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break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in loops</a:t>
            </a: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Minimize use of </a:t>
            </a:r>
            <a:r>
              <a:rPr lang="de-DE" altLang="en-US" sz="1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continue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in loops</a:t>
            </a:r>
            <a:endParaRPr kumimoji="0" lang="de-DE" altLang="en-US" sz="1400" b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Loops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86068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1903613" y="3728971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21986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613" y="4149976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584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 complex conditional expressions</a:t>
            </a: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Introduce temporary logical variables instead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(value&gt;=lowerLimit) &amp; (value&lt;=upperLimit) &amp; ~ismember(value,… valueArray):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end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 should be replaced by: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isValid = (value &gt;= lowerLimit) &amp;(value &lt;= upperLimit);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isNew = ~ismember(value, valueArray);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(isValid &amp; isNew):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end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Put the usual case in the if-part and the unusual in the else-part of an if else statement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 practice improves readability by preventing special cases from obscuring the normal path of execution.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fid = fopen(fileName);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(fid~=-1)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else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end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 switch statement should include the otherwise condition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switch (condition)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case ABC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statements;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case DEF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statements;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otherwise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statements;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end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</a:t>
            </a:r>
            <a:r>
              <a:rPr lang="de-DE" altLang="en-US" sz="1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when the condition is most clearly written as an </a:t>
            </a:r>
            <a:r>
              <a:rPr lang="de-DE" altLang="en-US" sz="1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expression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, Use </a:t>
            </a:r>
            <a:r>
              <a:rPr lang="de-DE" altLang="en-US" sz="1400" b="1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switch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when the condition is most clearly written as a </a:t>
            </a:r>
            <a:r>
              <a:rPr lang="de-DE" altLang="en-US" sz="1400" b="1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variable</a:t>
            </a:r>
            <a:endParaRPr lang="de-DE" altLang="en-US" sz="1400" b="1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Conditionals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425222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1903613" y="856866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257518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612483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parentheses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to clarify operator precedence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Minimize the use of numbers in expressions, use constants instead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 makes it easier for people to know the definition of the value and how to change it.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de-DE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Be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cautio</a:t>
            </a:r>
            <a:r>
              <a:rPr lang="en-US" altLang="de-DE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with floating point comparisons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Binary representation of decimal numbers (float) can be inaccurate.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e.g: how to present 0.2 in binary?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0.01 = 1/4 = 0.25 ,</a:t>
            </a:r>
            <a:r>
              <a:rPr lang="de-DE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de-DE" altLang="en-US" sz="12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too big</a:t>
            </a:r>
            <a:endParaRPr lang="de-DE" altLang="en-US" sz="12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 =1/8 = 0.125 ,</a:t>
            </a:r>
            <a:r>
              <a:rPr lang="de-DE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too small</a:t>
            </a:r>
            <a:endParaRPr lang="de-DE" altLang="en-US" sz="12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0.0011 = 1/8 + 1/16 = 0.1875 , </a:t>
            </a:r>
            <a:r>
              <a:rPr lang="de-DE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small</a:t>
            </a:r>
            <a:endParaRPr lang="de-DE" altLang="en-US" sz="12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0.00111 = 1/8 + 1/16 + 1/32 = 0.21875 , </a:t>
            </a:r>
            <a:r>
              <a:rPr lang="de-DE" altLang="en-US" sz="12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big</a:t>
            </a:r>
            <a:endParaRPr lang="de-DE" altLang="en-US" sz="12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0.001101 = 1/8+ 1/16 + 1/64 = 0.203125, </a:t>
            </a:r>
            <a:r>
              <a:rPr lang="de-DE" altLang="en-US" sz="12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still big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0.0011001 = 1/8 + 1/16 + 1/128 = 0.1953125,</a:t>
            </a:r>
            <a:r>
              <a:rPr lang="de-DE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a bit small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0.00110011 = 1/8+1/16+1/128+1/256 = 0.19921875, almost there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There is no exact binary representation of 0.2, therefore using 0.2 exactly in a conditional statement sometimes can yield unexpected results.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b="1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Solution:</a:t>
            </a:r>
            <a:r>
              <a:rPr lang="de-DE" altLang="en-US" sz="12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multiply float to int, or round float to int before comparison.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General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1903613" y="1276601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85687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613" y="1848736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5600775" y="1918534"/>
            <a:ext cx="990448" cy="9904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de-DE" altLang="en-US" sz="40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13482" y="3599982"/>
            <a:ext cx="47650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32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Functions &amp; Modularisation</a:t>
            </a:r>
            <a:endParaRPr lang="zh-CN" altLang="en-US" sz="32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525270" y="4239260"/>
            <a:ext cx="914146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best way to write a big program is to assemble it from welldesigned small pieces (usually functions). </a:t>
            </a:r>
            <a:endParaRPr 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 approach enhances readability, understanding and testing by reducing the amount of</a:t>
            </a:r>
            <a:endParaRPr 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text which must be read to see what the code is doing. </a:t>
            </a:r>
            <a:endParaRPr 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47866" y="4238960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60425"/>
            <a:ext cx="89649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Any block of code appearing in more than one mfile should be considered for writing as a function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existing functions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Make interaction clear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a function is only used once by another function, it is called a sub function, and should be saved in the same mfile as the main function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 repetitive code as much as possible, use different levels of sub functions to abstract and package the code, less code means less potential bug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possible, write a test/examplary script for each function</a:t>
            </a:r>
            <a:endParaRPr lang="de-DE" altLang="en-US" sz="1400" b="1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Functions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129947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8524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210782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754" y="167920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903754" y="339433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1903613" y="2749166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5600775" y="1918534"/>
            <a:ext cx="990448" cy="9904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de-DE" altLang="en-US" sz="40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8367" y="3599982"/>
            <a:ext cx="53352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32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Commenting &amp; Documentation </a:t>
            </a:r>
            <a:endParaRPr lang="zh-CN" altLang="en-US" sz="32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525270" y="4239260"/>
            <a:ext cx="914146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alt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“Commenting is like sex. </a:t>
            </a:r>
            <a:endParaRPr lang="de-DE" alt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alt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When it's good, it's very, very good,</a:t>
            </a:r>
            <a:endParaRPr lang="de-DE" alt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alt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and when it's bad, it's better than nothing.”</a:t>
            </a:r>
            <a:endParaRPr lang="de-DE" alt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47866" y="4238960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399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Clarification comments are intended for anyone (including your future self) who may need to maintain, refactor, or extend your code.</a:t>
            </a:r>
            <a:endParaRPr kumimoji="0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Comment while you code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Comments explain the 'what ' and 'why', while code demonstrates 'how'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Add explaination to non-intuitive solutions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comment to prevent people </a:t>
            </a:r>
            <a:r>
              <a:rPr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(including your future self)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from re-experimenting invalid approaches again in the future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Dear maintainer: Once you are done trying to 'optimize' this routine, and have realized what a terrible mistake that was, 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please increment the following counter as a warning to the next guy! 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total_hours_wasted_here = 42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b="1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Try to write cleaner, shorter, easier to read code instead of using comment to explain twisted and messy logic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b="1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But since we are not professional coders, it is more important to comment anything that might be confusing in the future</a:t>
            </a:r>
            <a:endParaRPr lang="de-DE" altLang="en-US" sz="1400" b="1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Clarification Comments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15001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8524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192240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754" y="278854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1903754" y="232436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903754" y="390170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1903754" y="431762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627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Documentation comments are intended for anyone who is likely to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your source code, but not likely to read through it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, debug or change it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. </a:t>
            </a:r>
            <a:endParaRPr kumimoji="0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It is also called header file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To display the header file before using a function, u</a:t>
            </a:r>
            <a:r>
              <a:rPr kumimoji="0" lang="de-DE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se: </a:t>
            </a: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help function_name;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1st part: 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What the script does?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What are the input arguments and data type?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What are the output content and data type?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(optional) example of how to call this function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2nd part: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Meta information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Example: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author: Mark Sen Dong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date: 06 Jun 2019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version: 1.0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The function copies all images into one folder and then reorganises them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into the PRONIA folder structure so that the pipeline tools will work on the wp3 server. 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</a:t>
            </a:r>
            <a:r>
              <a:rPr lang="de-DE" altLang="en-US" sz="1200" i="1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Inputs: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  original_dir: string, set the original directory of the images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  copy_dir: string, set the destination directoy of the images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  bogan_id: int, set the initial bogan_id for the data set, beware: every image must have a globally unique bogan_id!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 algn="just" defTabSz="913765"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</a:t>
            </a:r>
            <a:r>
              <a:rPr lang="de-DE" altLang="en-US" sz="1200" i="1" noProof="0" dirty="0" smtClean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Out</a:t>
            </a:r>
            <a:r>
              <a:rPr lang="de-DE" altLang="en-US" sz="1200" i="1" dirty="0" err="1" smtClean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puts</a:t>
            </a:r>
            <a:r>
              <a:rPr lang="de-DE" altLang="en-US" sz="1200" i="1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  None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Documentation Comments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15001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87618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754" y="326162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1903754" y="210839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903754" y="385420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8" y="5912069"/>
            <a:ext cx="12188825" cy="94593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18401" y="1157945"/>
            <a:ext cx="755519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Most of the information are extracted from </a:t>
            </a:r>
            <a:endParaRPr kumimoji="0" lang="de-DE" altLang="en-US" sz="12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MATLAB Style Guidelines 2.0 and my personal experiences :) </a:t>
            </a:r>
            <a:endParaRPr kumimoji="0" lang="de-DE" altLang="en-US" sz="12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40430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zh-CN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you!</a:t>
            </a:r>
            <a:endParaRPr kumimoji="0" lang="en-US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3033" y="3089552"/>
            <a:ext cx="72250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600" b="1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VISIT MY GITHUB FOR ADDITIONAL RESOURCES </a:t>
            </a:r>
            <a:endParaRPr kumimoji="0" lang="de-DE" altLang="en-US" sz="1600" b="1" i="0" u="none" strike="noStrike" kern="1200" cap="none" spc="6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29990" y="3426460"/>
            <a:ext cx="4730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https://github.com/MarkSenDong/Code_Standardization</a:t>
            </a:r>
            <a:endParaRPr kumimoji="0" lang="en-US" sz="10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34063" y="107114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占位符 12"/>
          <p:cNvPicPr>
            <a:picLocks noGrp="1" noChangeAspect="1"/>
          </p:cNvPicPr>
          <p:nvPr>
            <p:ph type="pic" sz="quarter" idx="26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1" b="17471"/>
          <a:stretch>
            <a:fillRect/>
          </a:stretch>
        </p:blipFill>
        <p:spPr/>
      </p:pic>
      <p:pic>
        <p:nvPicPr>
          <p:cNvPr id="7" name="图片占位符 6" descr="C:\Users\Sen\Desktop\code_standardisation\images\github_logo.pnggithub_logo"/>
          <p:cNvPicPr>
            <a:picLocks noGrp="1"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0" y="1877695"/>
            <a:ext cx="3046420" cy="11290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867401" y="391045"/>
            <a:ext cx="794343" cy="794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89465" y="533899"/>
            <a:ext cx="31680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6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Why we need code standardisation?</a:t>
            </a:r>
            <a:endParaRPr lang="de-DE" altLang="zh-CN" sz="16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933688" y="866939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867401" y="1673745"/>
            <a:ext cx="794343" cy="794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89465" y="1816599"/>
            <a:ext cx="18903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6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Naming Conventions</a:t>
            </a:r>
            <a:endParaRPr lang="zh-CN" altLang="en-US" sz="16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933688" y="2149639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867401" y="2956445"/>
            <a:ext cx="794343" cy="794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89465" y="3099299"/>
            <a:ext cx="24276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6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Loops &amp; Conditional Syntax</a:t>
            </a:r>
            <a:endParaRPr lang="zh-CN" altLang="en-US" sz="16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6933688" y="3432339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5867401" y="4239145"/>
            <a:ext cx="794343" cy="794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zh-CN" altLang="en-US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89465" y="4381999"/>
            <a:ext cx="24714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6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Functions &amp; Modularisation</a:t>
            </a:r>
            <a:endParaRPr lang="zh-CN" altLang="en-US" sz="16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6933688" y="4715039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696251" y="3925185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787111" y="2812596"/>
            <a:ext cx="2114549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3200" dirty="0">
                <a:ea typeface="Calibri" panose="020F0502020204030204" pitchFamily="34" charset="0"/>
                <a:cs typeface="Calibri" panose="020F0502020204030204" pitchFamily="34" charset="0"/>
              </a:rPr>
              <a:t>CONTE</a:t>
            </a:r>
            <a:r>
              <a:rPr lang="de-DE" altLang="en-US" sz="3200" dirty="0"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3200" dirty="0">
                <a:ea typeface="Calibri" panose="020F0502020204030204" pitchFamily="34" charset="0"/>
                <a:cs typeface="Calibri" panose="020F0502020204030204" pitchFamily="34" charset="0"/>
              </a:rPr>
              <a:t>TS</a:t>
            </a:r>
            <a:endParaRPr lang="zh-CN" altLang="en-US" sz="32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椭圆 41"/>
          <p:cNvSpPr/>
          <p:nvPr/>
        </p:nvSpPr>
        <p:spPr>
          <a:xfrm>
            <a:off x="5870576" y="5521845"/>
            <a:ext cx="794343" cy="794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de-DE" altLang="en-US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42"/>
          <p:cNvSpPr txBox="1"/>
          <p:nvPr/>
        </p:nvSpPr>
        <p:spPr>
          <a:xfrm>
            <a:off x="6792640" y="5664699"/>
            <a:ext cx="27584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6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Commenting &amp; Documentation </a:t>
            </a:r>
            <a:endParaRPr lang="de-DE" altLang="zh-CN" sz="16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44"/>
          <p:cNvCxnSpPr/>
          <p:nvPr/>
        </p:nvCxnSpPr>
        <p:spPr>
          <a:xfrm>
            <a:off x="6936863" y="5997739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5600775" y="1918534"/>
            <a:ext cx="990448" cy="9904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de-DE" altLang="en-US" sz="40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81919" y="3599982"/>
            <a:ext cx="18281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32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The Why?</a:t>
            </a:r>
            <a:endParaRPr lang="zh-CN" altLang="en-US" sz="32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877060" y="4379595"/>
            <a:ext cx="84385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“Any fool can write code that a computer can understand. Good programmers write code that humans can understand. ”</a:t>
            </a:r>
            <a:endParaRPr lang="en-US" altLang="zh-CN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lvl="0" algn="ctr"/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endParaRPr lang="en-US" altLang="zh-CN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lvl="0" algn="ctr"/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- Martin Fowler</a:t>
            </a:r>
            <a:endParaRPr lang="en-US" alt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47866" y="4238960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占位符 55" descr="C:\Users\Sen\Desktop\code_standardisation\images\programming-quotes-for-developers-made4dev-crappy-software.jpgprogramming-quotes-for-developers-made4dev-crappy-software"/>
          <p:cNvPicPr>
            <a:picLocks noGrp="1" noChangeAspect="1"/>
          </p:cNvPicPr>
          <p:nvPr>
            <p:ph type="pic" sz="quarter" idx="12"/>
          </p:nvPr>
        </p:nvPicPr>
        <p:blipFill>
          <a:blip r:embed="rId1"/>
          <a:srcRect/>
          <a:stretch>
            <a:fillRect/>
          </a:stretch>
        </p:blipFill>
        <p:spPr>
          <a:xfrm>
            <a:off x="8425815" y="2005330"/>
            <a:ext cx="2470150" cy="2469515"/>
          </a:xfrm>
        </p:spPr>
      </p:pic>
      <p:pic>
        <p:nvPicPr>
          <p:cNvPr id="54" name="图片占位符 53" descr="C:\Users\Sen\Desktop\code_standardisation\images\programming-quotes-for-developers-made4dev-code-review.jpgprogramming-quotes-for-developers-made4dev-code-review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>
            <a:fillRect/>
          </a:stretch>
        </p:blipFill>
        <p:spPr>
          <a:xfrm>
            <a:off x="5087620" y="2004060"/>
            <a:ext cx="2470785" cy="2471420"/>
          </a:xfrm>
        </p:spPr>
      </p:pic>
      <p:pic>
        <p:nvPicPr>
          <p:cNvPr id="52" name="图片占位符 51" descr="C:\Users\Sen\Desktop\code_standardisation\images\programming-quotes-for-developers-made4dev-simplicity.jpgprogramming-quotes-for-developers-made4dev-simplicity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xfrm>
            <a:off x="1748790" y="2004378"/>
            <a:ext cx="2470785" cy="2470785"/>
          </a:xfrm>
        </p:spPr>
      </p:pic>
      <p:sp>
        <p:nvSpPr>
          <p:cNvPr id="11" name="TextBox 10"/>
          <p:cNvSpPr txBox="1"/>
          <p:nvPr/>
        </p:nvSpPr>
        <p:spPr>
          <a:xfrm>
            <a:off x="1748790" y="4689475"/>
            <a:ext cx="247142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Less code means less time to read through, and less potential bugs</a:t>
            </a:r>
            <a:endParaRPr kumimoji="0" lang="de-DE" altLang="en-US" sz="12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87620" y="4689475"/>
            <a:ext cx="2471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Write code for your future self, and don't expect your future self to be much smarter than now</a:t>
            </a:r>
            <a:endParaRPr kumimoji="0" lang="de-DE" altLang="en-US" sz="12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25180" y="4689475"/>
            <a:ext cx="2471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Code should be written with the expectation that one day someone else will use it, debug it or change it</a:t>
            </a:r>
            <a:endParaRPr kumimoji="0" lang="de-DE" altLang="en-US" sz="12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" name="TextBox 17"/>
          <p:cNvSpPr txBox="1"/>
          <p:nvPr/>
        </p:nvSpPr>
        <p:spPr>
          <a:xfrm>
            <a:off x="2852102" y="40430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altLang="zh-CN" sz="33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Why we need code standardisation?</a:t>
            </a:r>
            <a:endParaRPr kumimoji="0" lang="en-US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834063" y="107114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5600775" y="1918534"/>
            <a:ext cx="990448" cy="9904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de-DE" altLang="en-US" sz="40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3829" y="3599982"/>
            <a:ext cx="42843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3200" spc="3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Naming Conventions</a:t>
            </a:r>
            <a:endParaRPr lang="zh-CN" altLang="en-US" sz="32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877060" y="4239260"/>
            <a:ext cx="84385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purpose of a software naming convention is to help the reader and the programmer. </a:t>
            </a:r>
            <a:endParaRPr 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There is no naming convention that will please everyone.</a:t>
            </a:r>
            <a:endParaRPr kumimoji="0" lang="en-US" sz="12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Following a convention is more important than what the details of the convention are. </a:t>
            </a:r>
            <a:endParaRPr lang="en-US" alt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47866" y="4238960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72109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Write variable names in mixed case starting with lower case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linearity,  credibleThreat,  qualityOfLife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Unless the variable is temperary, make meaningful names, don't be afraid of using long names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the prefix n for variables representing the number of objects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nFiles, nSegments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Prefix iterator variable names with i, j, k,l,m </a:t>
            </a:r>
            <a:r>
              <a:rPr kumimoji="0" lang="de-DE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(There shouldn't be loops deeper than 5 levels in general)</a:t>
            </a:r>
            <a:endParaRPr kumimoji="0" lang="de-DE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for i_File = 1 : n_Files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for j_Position = 1 : n_Positions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...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end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end</a:t>
            </a: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common domain-specific names</a:t>
            </a:r>
            <a:endParaRPr kumimoji="0" lang="de-DE" altLang="en-US" sz="1400" b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roi, or regionOfInterest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imageRegionForAnalysis</a:t>
            </a: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Minimize abbreviations in names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ArrivalTime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arr</a:t>
            </a: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 negative Boolean variable names</a:t>
            </a: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 </a:t>
            </a: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isFound 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 </a:t>
            </a: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isNotFound </a:t>
            </a: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 Variable Names reserved by Matlab or shadows functions</a:t>
            </a:r>
            <a:endParaRPr kumimoji="0" lang="de-DE" altLang="en-US" sz="1400" b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How to avoid it: https://www.mathworks.com/help/matlab/ref/iskeyword.html</a:t>
            </a:r>
            <a:endParaRPr kumimoji="0" lang="de-DE" altLang="en-US" sz="120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Variables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86068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1903613" y="5421881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14747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191542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754" y="253137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1903754" y="385661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Freeform 11"/>
          <p:cNvSpPr>
            <a:spLocks noChangeArrowheads="1"/>
          </p:cNvSpPr>
          <p:nvPr/>
        </p:nvSpPr>
        <p:spPr bwMode="auto">
          <a:xfrm>
            <a:off x="1903613" y="6213091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903754" y="463893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1141095"/>
            <a:ext cx="872109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Constant names with local scope (within an mfile) should be all uppercase using underscore to separate words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MAX_ITERATIONS, COLOR_RED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meaningful names for constants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</a:t>
            </a:r>
            <a:r>
              <a:rPr kumimoji="0" lang="de-DE" altLang="en-US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MAX_ITERATIONS</a:t>
            </a:r>
            <a:endParaRPr kumimoji="0" lang="de-DE" altLang="en-US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 </a:t>
            </a:r>
            <a:r>
              <a:rPr kumimoji="0" lang="de-DE" altLang="en-US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TEN, MAXIT</a:t>
            </a:r>
            <a:endParaRPr kumimoji="0" lang="de-DE" altLang="en-US" sz="120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Constants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114961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176365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1141095"/>
            <a:ext cx="87210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Structure names should begin with a capital letter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name of the structure is implicit, and need not be included in a fieldname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Segment.length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Segment.segmentLength</a:t>
            </a:r>
            <a:endParaRPr kumimoji="0" lang="de-DE" altLang="en-US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Structures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114961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157379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meaningful function names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computeTotalWidth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compwid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neccessary, begin function names with a verb or a noun which describes an action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getImage, convertData, imageReorganisation</a:t>
            </a: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Name functions that have a single output based on the output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getMean, getStandardError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Functions with no output argument or which only return a handle should be named after what they do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plot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 unintentional shadowing 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 general function names should be unique. </a:t>
            </a:r>
            <a:endParaRPr kumimoji="0" lang="de-DE" altLang="en-US" sz="1200" b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Shadowing (having two or more functions with the same name) increases the possibility of unexpected behavior or error.</a:t>
            </a:r>
            <a:r>
              <a:rPr kumimoji="0" lang="de-DE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Names can be checked for shadowing using </a:t>
            </a: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which -all</a:t>
            </a:r>
            <a:r>
              <a:rPr kumimoji="0" lang="de-DE" altLang="en-US" sz="1200" b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or</a:t>
            </a: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exist.</a:t>
            </a:r>
            <a:endParaRPr kumimoji="0" lang="de-DE" altLang="en-US" sz="120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Functions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86068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1903613" y="3448301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163157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223165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1903754" y="283998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2_Office 主题​​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Exchange - Light Version 7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09072"/>
      </a:accent1>
      <a:accent2>
        <a:srgbClr val="7EB739"/>
      </a:accent2>
      <a:accent3>
        <a:srgbClr val="202D3A"/>
      </a:accent3>
      <a:accent4>
        <a:srgbClr val="EC8921"/>
      </a:accent4>
      <a:accent5>
        <a:srgbClr val="AE2724"/>
      </a:accent5>
      <a:accent6>
        <a:srgbClr val="A1A1A1"/>
      </a:accent6>
      <a:hlink>
        <a:srgbClr val="F33B48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Theme">
  <a:themeElements>
    <a:clrScheme name="Nova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D6AE7E"/>
      </a:accent2>
      <a:accent3>
        <a:srgbClr val="484F6F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自定义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8136</Words>
  <Application>WPS Presentation</Application>
  <PresentationFormat>Benutzerdefiniert</PresentationFormat>
  <Paragraphs>297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Lato Regular</vt:lpstr>
      <vt:lpstr>Arial</vt:lpstr>
      <vt:lpstr>Montserrat Hairline</vt:lpstr>
      <vt:lpstr>Montserrat Light</vt:lpstr>
      <vt:lpstr>Calibri</vt:lpstr>
      <vt:lpstr>等线</vt:lpstr>
      <vt:lpstr>Calibri Light</vt:lpstr>
      <vt:lpstr>微软雅黑</vt:lpstr>
      <vt:lpstr/>
      <vt:lpstr>Arial Unicode MS</vt:lpstr>
      <vt:lpstr>Lato</vt:lpstr>
      <vt:lpstr>Montserrat</vt:lpstr>
      <vt:lpstr>日本青柳衡山毛笔字体</vt:lpstr>
      <vt:lpstr>2_Office 主题​​</vt:lpstr>
      <vt:lpstr>Custom Design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google1561901943</cp:lastModifiedBy>
  <cp:revision>102</cp:revision>
  <dcterms:created xsi:type="dcterms:W3CDTF">2019-05-25T06:22:00Z</dcterms:created>
  <dcterms:modified xsi:type="dcterms:W3CDTF">2020-05-20T08:57:18Z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