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notesMasterIdLst>
    <p:notesMasterId r:id="rId4"/>
  </p:notesMasterIdLst>
  <p:handoutMasterIdLst>
    <p:handoutMasterId r:id="rId48"/>
  </p:handoutMasterIdLst>
  <p:sldIdLst>
    <p:sldId id="256" r:id="rId3"/>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7" r:id="rId18"/>
    <p:sldId id="278" r:id="rId19"/>
    <p:sldId id="279" r:id="rId20"/>
    <p:sldId id="280" r:id="rId21"/>
    <p:sldId id="281"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9" r:id="rId38"/>
    <p:sldId id="300" r:id="rId39"/>
    <p:sldId id="301" r:id="rId40"/>
    <p:sldId id="302" r:id="rId41"/>
    <p:sldId id="303" r:id="rId42"/>
    <p:sldId id="304" r:id="rId43"/>
    <p:sldId id="305" r:id="rId44"/>
    <p:sldId id="306" r:id="rId45"/>
    <p:sldId id="307" r:id="rId46"/>
    <p:sldId id="308" r:id="rId47"/>
  </p:sldIdLst>
  <p:sldSz cx="12192000" cy="6858000"/>
  <p:notesSz cx="6858000" cy="9144000"/>
  <p:custDataLst>
    <p:tags r:id="rId52"/>
  </p:custDataLst>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2A"/>
    <a:srgbClr val="0056BF"/>
    <a:srgbClr val="007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39"/>
    <p:restoredTop sz="94643"/>
  </p:normalViewPr>
  <p:slideViewPr>
    <p:cSldViewPr snapToGrid="0" snapToObjects="1">
      <p:cViewPr varScale="1">
        <p:scale>
          <a:sx n="110" d="100"/>
          <a:sy n="110" d="100"/>
        </p:scale>
        <p:origin x="996" y="102"/>
      </p:cViewPr>
      <p:guideLst/>
    </p:cSldViewPr>
  </p:slideViewPr>
  <p:notesTextViewPr>
    <p:cViewPr>
      <p:scale>
        <a:sx n="1" d="1"/>
        <a:sy n="1" d="1"/>
      </p:scale>
      <p:origin x="0" y="0"/>
    </p:cViewPr>
  </p:notesTextViewPr>
  <p:notesViewPr>
    <p:cSldViewPr snapToGrid="0" snapToObjects="1">
      <p:cViewPr varScale="1">
        <p:scale>
          <a:sx n="88" d="100"/>
          <a:sy n="88" d="100"/>
        </p:scale>
        <p:origin x="3774" y="96"/>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2" Type="http://schemas.openxmlformats.org/officeDocument/2006/relationships/tags" Target="tags/tag1.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slide" Target="slides/slide2.xml"/><Relationship Id="rId49" Type="http://schemas.openxmlformats.org/officeDocument/2006/relationships/presProps" Target="presProps.xml"/><Relationship Id="rId48" Type="http://schemas.openxmlformats.org/officeDocument/2006/relationships/handoutMaster" Target="handoutMasters/handoutMaster1.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7BC9B28-4602-405F-8ACE-EC8063128C4C}" type="datetime1">
              <a:rPr lang="zh-CN" altLang="en-US"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D89A7C-D30D-4D33-B135-5522FAD3D80A}" type="slidenum">
              <a:rPr lang="zh-CN" altLang="en-US"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283FECCE-1261-45EA-A6B8-C4C4DB8EF0D8}" type="datetime1">
              <a:rPr lang="zh-CN" altLang="en-US" noProof="0" smtClean="0"/>
            </a:fld>
            <a:endParaRPr lang="zh-CN" altLang="en-US" noProof="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6A4F7B5C-7BF8-43BD-AF6A-C63DFFFF5502}" type="slidenum">
              <a:rPr lang="zh-CN" altLang="en-US" smtClean="0"/>
            </a:fld>
            <a:endParaRPr lang="zh-CN" altLang="en-US" dirty="0"/>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F7C95E7-E23C-4CED-848C-C1C4F46A4FFA}" type="slidenum">
              <a:rPr lang="en-US" altLang="zh-CN" noProof="0" smtClean="0"/>
            </a:fld>
            <a:endParaRPr lang="zh-CN" altLang="en-US" noProof="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垂直标题与文本">
    <p:spTree>
      <p:nvGrpSpPr>
        <p:cNvPr id="1" name=""/>
        <p:cNvGrpSpPr/>
        <p:nvPr/>
      </p:nvGrpSpPr>
      <p:grpSpPr>
        <a:xfrm>
          <a:off x="0" y="0"/>
          <a:ext cx="0" cy="0"/>
          <a:chOff x="0" y="0"/>
          <a:chExt cx="0" cy="0"/>
        </a:xfrm>
      </p:grpSpPr>
      <p:sp>
        <p:nvSpPr>
          <p:cNvPr id="7" name="长方形 6"/>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cxnSp>
        <p:nvCxnSpPr>
          <p:cNvPr id="28" name="直接连接符​​(S) 27"/>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S) 14"/>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六边形 17"/>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7" name="六边形 16"/>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6" name="六边形 15"/>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3" name="六边形 12"/>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37" name="文本占位符 33"/>
          <p:cNvSpPr>
            <a:spLocks noGrp="1"/>
          </p:cNvSpPr>
          <p:nvPr userDrawn="1">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6" name="文本占位符 33"/>
          <p:cNvSpPr>
            <a:spLocks noGrp="1"/>
          </p:cNvSpPr>
          <p:nvPr userDrawn="1">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5" name="文本占位符 33"/>
          <p:cNvSpPr>
            <a:spLocks noGrp="1"/>
          </p:cNvSpPr>
          <p:nvPr userDrawn="1">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4" name="文本占位符 33"/>
          <p:cNvSpPr>
            <a:spLocks noGrp="1"/>
          </p:cNvSpPr>
          <p:nvPr userDrawn="1">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12" name="文本占位符 11"/>
          <p:cNvSpPr>
            <a:spLocks noGrp="1"/>
          </p:cNvSpPr>
          <p:nvPr>
            <p:ph type="body" sz="quarter" idx="11"/>
          </p:nvPr>
        </p:nvSpPr>
        <p:spPr>
          <a:xfrm>
            <a:off x="4686397" y="2141035"/>
            <a:ext cx="6908704" cy="2575932"/>
          </a:xfrm>
        </p:spPr>
        <p:txBody>
          <a:bodyPr rtlCol="0">
            <a:normAutofit/>
          </a:bodyPr>
          <a:lstStyle>
            <a:lvl1pPr marL="0" indent="0" algn="ctr">
              <a:buFontTx/>
              <a:buNone/>
              <a:defRPr sz="4800" b="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dirty="0"/>
          </a:p>
        </p:txBody>
      </p:sp>
      <p:sp>
        <p:nvSpPr>
          <p:cNvPr id="10"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dirty="0"/>
          </a:p>
        </p:txBody>
      </p:sp>
      <p:sp>
        <p:nvSpPr>
          <p:cNvPr id="21"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par>
                                <p:cTn id="11" presetID="10" presetClass="entr" presetSubtype="0" fill="hold" grpId="0" nodeType="withEffect" nodePh="1">
                                  <p:stCondLst>
                                    <p:cond delay="0"/>
                                  </p:stCondLst>
                                  <p:endCondLst>
                                    <p:cond evt="begin" delay="0">
                                      <p:tn val="11"/>
                                    </p:cond>
                                  </p:end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42"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anim calcmode="lin" valueType="num">
                                      <p:cBhvr>
                                        <p:cTn id="17" dur="500" fill="hold"/>
                                        <p:tgtEl>
                                          <p:spTgt spid="13"/>
                                        </p:tgtEl>
                                        <p:attrNameLst>
                                          <p:attrName>ppt_x</p:attrName>
                                        </p:attrNameLst>
                                      </p:cBhvr>
                                      <p:tavLst>
                                        <p:tav tm="0">
                                          <p:val>
                                            <p:strVal val="#ppt_x"/>
                                          </p:val>
                                        </p:tav>
                                        <p:tav tm="100000">
                                          <p:val>
                                            <p:strVal val="#ppt_x"/>
                                          </p:val>
                                        </p:tav>
                                      </p:tavLst>
                                    </p:anim>
                                    <p:anim calcmode="lin" valueType="num">
                                      <p:cBhvr>
                                        <p:cTn id="18" dur="500" fill="hold"/>
                                        <p:tgtEl>
                                          <p:spTgt spid="13"/>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34">
                                            <p:txEl>
                                              <p:pRg st="0" end="0"/>
                                            </p:txEl>
                                          </p:spTgt>
                                        </p:tgtEl>
                                        <p:attrNameLst>
                                          <p:attrName>style.visibility</p:attrName>
                                        </p:attrNameLst>
                                      </p:cBhvr>
                                      <p:to>
                                        <p:strVal val="visible"/>
                                      </p:to>
                                    </p:set>
                                    <p:animEffect transition="in" filter="fade">
                                      <p:cBhvr>
                                        <p:cTn id="21" dur="500"/>
                                        <p:tgtEl>
                                          <p:spTgt spid="34">
                                            <p:txEl>
                                              <p:pRg st="0" end="0"/>
                                            </p:txEl>
                                          </p:spTgt>
                                        </p:tgtEl>
                                      </p:cBhvr>
                                    </p:animEffect>
                                    <p:anim calcmode="lin" valueType="num">
                                      <p:cBhvr>
                                        <p:cTn id="22"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23" dur="500" fill="hold"/>
                                        <p:tgtEl>
                                          <p:spTgt spid="34">
                                            <p:txEl>
                                              <p:pRg st="0" end="0"/>
                                            </p:txEl>
                                          </p:spTgt>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42" presetClass="entr" presetSubtype="0"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anim calcmode="lin" valueType="num">
                                      <p:cBhvr>
                                        <p:cTn id="28" dur="500" fill="hold"/>
                                        <p:tgtEl>
                                          <p:spTgt spid="16"/>
                                        </p:tgtEl>
                                        <p:attrNameLst>
                                          <p:attrName>ppt_x</p:attrName>
                                        </p:attrNameLst>
                                      </p:cBhvr>
                                      <p:tavLst>
                                        <p:tav tm="0">
                                          <p:val>
                                            <p:strVal val="#ppt_x"/>
                                          </p:val>
                                        </p:tav>
                                        <p:tav tm="100000">
                                          <p:val>
                                            <p:strVal val="#ppt_x"/>
                                          </p:val>
                                        </p:tav>
                                      </p:tavLst>
                                    </p:anim>
                                    <p:anim calcmode="lin" valueType="num">
                                      <p:cBhvr>
                                        <p:cTn id="29" dur="500" fill="hold"/>
                                        <p:tgtEl>
                                          <p:spTgt spid="1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5">
                                            <p:txEl>
                                              <p:pRg st="0" end="0"/>
                                            </p:txEl>
                                          </p:spTgt>
                                        </p:tgtEl>
                                        <p:attrNameLst>
                                          <p:attrName>style.visibility</p:attrName>
                                        </p:attrNameLst>
                                      </p:cBhvr>
                                      <p:to>
                                        <p:strVal val="visible"/>
                                      </p:to>
                                    </p:set>
                                    <p:animEffect transition="in" filter="fade">
                                      <p:cBhvr>
                                        <p:cTn id="32" dur="500"/>
                                        <p:tgtEl>
                                          <p:spTgt spid="35">
                                            <p:txEl>
                                              <p:pRg st="0" end="0"/>
                                            </p:txEl>
                                          </p:spTgt>
                                        </p:tgtEl>
                                      </p:cBhvr>
                                    </p:animEffect>
                                    <p:anim calcmode="lin" valueType="num">
                                      <p:cBhvr>
                                        <p:cTn id="33"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34" dur="500" fill="hold"/>
                                        <p:tgtEl>
                                          <p:spTgt spid="35">
                                            <p:txEl>
                                              <p:pRg st="0" end="0"/>
                                            </p:txEl>
                                          </p:spTgt>
                                        </p:tgtEl>
                                        <p:attrNameLst>
                                          <p:attrName>ppt_y</p:attrName>
                                        </p:attrNameLst>
                                      </p:cBhvr>
                                      <p:tavLst>
                                        <p:tav tm="0">
                                          <p:val>
                                            <p:strVal val="#ppt_y+.1"/>
                                          </p:val>
                                        </p:tav>
                                        <p:tav tm="100000">
                                          <p:val>
                                            <p:strVal val="#ppt_y"/>
                                          </p:val>
                                        </p:tav>
                                      </p:tavLst>
                                    </p:anim>
                                  </p:childTnLst>
                                </p:cTn>
                              </p:par>
                            </p:childTnLst>
                          </p:cTn>
                        </p:par>
                        <p:par>
                          <p:cTn id="35" fill="hold">
                            <p:stCondLst>
                              <p:cond delay="1500"/>
                            </p:stCondLst>
                            <p:childTnLst>
                              <p:par>
                                <p:cTn id="36" presetID="42" presetClass="entr" presetSubtype="0" fill="hold" grpId="0" nodeType="after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anim calcmode="lin" valueType="num">
                                      <p:cBhvr>
                                        <p:cTn id="39" dur="500" fill="hold"/>
                                        <p:tgtEl>
                                          <p:spTgt spid="17"/>
                                        </p:tgtEl>
                                        <p:attrNameLst>
                                          <p:attrName>ppt_x</p:attrName>
                                        </p:attrNameLst>
                                      </p:cBhvr>
                                      <p:tavLst>
                                        <p:tav tm="0">
                                          <p:val>
                                            <p:strVal val="#ppt_x"/>
                                          </p:val>
                                        </p:tav>
                                        <p:tav tm="100000">
                                          <p:val>
                                            <p:strVal val="#ppt_x"/>
                                          </p:val>
                                        </p:tav>
                                      </p:tavLst>
                                    </p:anim>
                                    <p:anim calcmode="lin" valueType="num">
                                      <p:cBhvr>
                                        <p:cTn id="40" dur="500" fill="hold"/>
                                        <p:tgtEl>
                                          <p:spTgt spid="17"/>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6">
                                            <p:txEl>
                                              <p:pRg st="0" end="0"/>
                                            </p:txEl>
                                          </p:spTgt>
                                        </p:tgtEl>
                                        <p:attrNameLst>
                                          <p:attrName>style.visibility</p:attrName>
                                        </p:attrNameLst>
                                      </p:cBhvr>
                                      <p:to>
                                        <p:strVal val="visible"/>
                                      </p:to>
                                    </p:set>
                                    <p:animEffect transition="in" filter="fade">
                                      <p:cBhvr>
                                        <p:cTn id="43" dur="500"/>
                                        <p:tgtEl>
                                          <p:spTgt spid="36">
                                            <p:txEl>
                                              <p:pRg st="0" end="0"/>
                                            </p:txEl>
                                          </p:spTgt>
                                        </p:tgtEl>
                                      </p:cBhvr>
                                    </p:animEffect>
                                    <p:anim calcmode="lin" valueType="num">
                                      <p:cBhvr>
                                        <p:cTn id="44"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p:cTn id="45" dur="500" fill="hold"/>
                                        <p:tgtEl>
                                          <p:spTgt spid="36">
                                            <p:txEl>
                                              <p:pRg st="0" end="0"/>
                                            </p:txEl>
                                          </p:spTgt>
                                        </p:tgtEl>
                                        <p:attrNameLst>
                                          <p:attrName>ppt_y</p:attrName>
                                        </p:attrNameLst>
                                      </p:cBhvr>
                                      <p:tavLst>
                                        <p:tav tm="0">
                                          <p:val>
                                            <p:strVal val="#ppt_y+.1"/>
                                          </p:val>
                                        </p:tav>
                                        <p:tav tm="100000">
                                          <p:val>
                                            <p:strVal val="#ppt_y"/>
                                          </p:val>
                                        </p:tav>
                                      </p:tavLst>
                                    </p:anim>
                                  </p:childTnLst>
                                </p:cTn>
                              </p:par>
                            </p:childTnLst>
                          </p:cTn>
                        </p:par>
                        <p:par>
                          <p:cTn id="46" fill="hold">
                            <p:stCondLst>
                              <p:cond delay="2000"/>
                            </p:stCondLst>
                            <p:childTnLst>
                              <p:par>
                                <p:cTn id="47" presetID="42" presetClass="entr" presetSubtype="0" fill="hold" grpId="0" nodeType="after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anim calcmode="lin" valueType="num">
                                      <p:cBhvr>
                                        <p:cTn id="50" dur="500" fill="hold"/>
                                        <p:tgtEl>
                                          <p:spTgt spid="18"/>
                                        </p:tgtEl>
                                        <p:attrNameLst>
                                          <p:attrName>ppt_x</p:attrName>
                                        </p:attrNameLst>
                                      </p:cBhvr>
                                      <p:tavLst>
                                        <p:tav tm="0">
                                          <p:val>
                                            <p:strVal val="#ppt_x"/>
                                          </p:val>
                                        </p:tav>
                                        <p:tav tm="100000">
                                          <p:val>
                                            <p:strVal val="#ppt_x"/>
                                          </p:val>
                                        </p:tav>
                                      </p:tavLst>
                                    </p:anim>
                                    <p:anim calcmode="lin" valueType="num">
                                      <p:cBhvr>
                                        <p:cTn id="51" dur="500" fill="hold"/>
                                        <p:tgtEl>
                                          <p:spTgt spid="1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7">
                                            <p:txEl>
                                              <p:pRg st="0" end="0"/>
                                            </p:txEl>
                                          </p:spTgt>
                                        </p:tgtEl>
                                        <p:attrNameLst>
                                          <p:attrName>style.visibility</p:attrName>
                                        </p:attrNameLst>
                                      </p:cBhvr>
                                      <p:to>
                                        <p:strVal val="visible"/>
                                      </p:to>
                                    </p:set>
                                    <p:animEffect transition="in" filter="fade">
                                      <p:cBhvr>
                                        <p:cTn id="54" dur="500"/>
                                        <p:tgtEl>
                                          <p:spTgt spid="37">
                                            <p:txEl>
                                              <p:pRg st="0" end="0"/>
                                            </p:txEl>
                                          </p:spTgt>
                                        </p:tgtEl>
                                      </p:cBhvr>
                                    </p:animEffect>
                                    <p:anim calcmode="lin" valueType="num">
                                      <p:cBhvr>
                                        <p:cTn id="55" dur="500" fill="hold"/>
                                        <p:tgtEl>
                                          <p:spTgt spid="37">
                                            <p:txEl>
                                              <p:pRg st="0" end="0"/>
                                            </p:txEl>
                                          </p:spTgt>
                                        </p:tgtEl>
                                        <p:attrNameLst>
                                          <p:attrName>ppt_x</p:attrName>
                                        </p:attrNameLst>
                                      </p:cBhvr>
                                      <p:tavLst>
                                        <p:tav tm="0">
                                          <p:val>
                                            <p:strVal val="#ppt_x"/>
                                          </p:val>
                                        </p:tav>
                                        <p:tav tm="100000">
                                          <p:val>
                                            <p:strVal val="#ppt_x"/>
                                          </p:val>
                                        </p:tav>
                                      </p:tavLst>
                                    </p:anim>
                                    <p:anim calcmode="lin" valueType="num">
                                      <p:cBhvr>
                                        <p:cTn id="56" dur="500" fill="hold"/>
                                        <p:tgtEl>
                                          <p:spTgt spid="3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8" grpId="0" animBg="1"/>
      <p:bldP spid="17" grpId="0" animBg="1"/>
      <p:bldP spid="16" grpId="0" animBg="1"/>
      <p:bldP spid="13" grpId="0" animBg="1"/>
      <p:bldP spid="37" grpId="0" build="p">
        <p:tmplLst>
          <p:tmpl lvl="1">
            <p:tnLst>
              <p:par>
                <p:cTn presetID="42"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anim calcmode="lin" valueType="num">
                      <p:cBhvr>
                        <p:cTn dur="500" fill="hold"/>
                        <p:tgtEl>
                          <p:spTgt spid="37"/>
                        </p:tgtEl>
                        <p:attrNameLst>
                          <p:attrName>ppt_x</p:attrName>
                        </p:attrNameLst>
                      </p:cBhvr>
                      <p:tavLst>
                        <p:tav tm="0">
                          <p:val>
                            <p:strVal val="#ppt_x"/>
                          </p:val>
                        </p:tav>
                        <p:tav tm="100000">
                          <p:val>
                            <p:strVal val="#ppt_x"/>
                          </p:val>
                        </p:tav>
                      </p:tavLst>
                    </p:anim>
                    <p:anim calcmode="lin" valueType="num">
                      <p:cBhvr>
                        <p:cTn dur="500" fill="hold"/>
                        <p:tgtEl>
                          <p:spTgt spid="37"/>
                        </p:tgtEl>
                        <p:attrNameLst>
                          <p:attrName>ppt_y</p:attrName>
                        </p:attrNameLst>
                      </p:cBhvr>
                      <p:tavLst>
                        <p:tav tm="0">
                          <p:val>
                            <p:strVal val="#ppt_y+.1"/>
                          </p:val>
                        </p:tav>
                        <p:tav tm="100000">
                          <p:val>
                            <p:strVal val="#ppt_y"/>
                          </p:val>
                        </p:tav>
                      </p:tavLst>
                    </p:anim>
                  </p:childTnLst>
                </p:cTn>
              </p:par>
            </p:tnLst>
          </p:tmpl>
        </p:tmplLst>
      </p:bldP>
      <p:bldP spid="36" grpId="0" build="p">
        <p:tmplLst>
          <p:tmpl lvl="1">
            <p:tnLst>
              <p:par>
                <p:cTn presetID="42"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anim calcmode="lin" valueType="num">
                      <p:cBhvr>
                        <p:cTn dur="500" fill="hold"/>
                        <p:tgtEl>
                          <p:spTgt spid="36"/>
                        </p:tgtEl>
                        <p:attrNameLst>
                          <p:attrName>ppt_x</p:attrName>
                        </p:attrNameLst>
                      </p:cBhvr>
                      <p:tavLst>
                        <p:tav tm="0">
                          <p:val>
                            <p:strVal val="#ppt_x"/>
                          </p:val>
                        </p:tav>
                        <p:tav tm="100000">
                          <p:val>
                            <p:strVal val="#ppt_x"/>
                          </p:val>
                        </p:tav>
                      </p:tavLst>
                    </p:anim>
                    <p:anim calcmode="lin" valueType="num">
                      <p:cBhvr>
                        <p:cTn dur="500" fill="hold"/>
                        <p:tgtEl>
                          <p:spTgt spid="36"/>
                        </p:tgtEl>
                        <p:attrNameLst>
                          <p:attrName>ppt_y</p:attrName>
                        </p:attrNameLst>
                      </p:cBhvr>
                      <p:tavLst>
                        <p:tav tm="0">
                          <p:val>
                            <p:strVal val="#ppt_y+.1"/>
                          </p:val>
                        </p:tav>
                        <p:tav tm="100000">
                          <p:val>
                            <p:strVal val="#ppt_y"/>
                          </p:val>
                        </p:tav>
                      </p:tavLst>
                    </p:anim>
                  </p:childTnLst>
                </p:cTn>
              </p:par>
            </p:tnLst>
          </p:tmpl>
        </p:tmplLst>
      </p:bldP>
      <p:bldP spid="35" grpId="0" build="p">
        <p:tmplLst>
          <p:tmpl lvl="1">
            <p:tnLst>
              <p:par>
                <p:cTn presetID="42"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anim calcmode="lin" valueType="num">
                      <p:cBhvr>
                        <p:cTn dur="500" fill="hold"/>
                        <p:tgtEl>
                          <p:spTgt spid="35"/>
                        </p:tgtEl>
                        <p:attrNameLst>
                          <p:attrName>ppt_x</p:attrName>
                        </p:attrNameLst>
                      </p:cBhvr>
                      <p:tavLst>
                        <p:tav tm="0">
                          <p:val>
                            <p:strVal val="#ppt_x"/>
                          </p:val>
                        </p:tav>
                        <p:tav tm="100000">
                          <p:val>
                            <p:strVal val="#ppt_x"/>
                          </p:val>
                        </p:tav>
                      </p:tavLst>
                    </p:anim>
                    <p:anim calcmode="lin" valueType="num">
                      <p:cBhvr>
                        <p:cTn dur="500" fill="hold"/>
                        <p:tgtEl>
                          <p:spTgt spid="35"/>
                        </p:tgtEl>
                        <p:attrNameLst>
                          <p:attrName>ppt_y</p:attrName>
                        </p:attrNameLst>
                      </p:cBhvr>
                      <p:tavLst>
                        <p:tav tm="0">
                          <p:val>
                            <p:strVal val="#ppt_y+.1"/>
                          </p:val>
                        </p:tav>
                        <p:tav tm="100000">
                          <p:val>
                            <p:strVal val="#ppt_y"/>
                          </p:val>
                        </p:tav>
                      </p:tavLst>
                    </p:anim>
                  </p:childTnLst>
                </p:cTn>
              </p:par>
            </p:tnLst>
          </p:tmpl>
        </p:tmplLst>
      </p:bldP>
      <p:bldP spid="34" grpId="0" build="p">
        <p:tmplLst>
          <p:tmpl lvl="1">
            <p:tnLst>
              <p:par>
                <p:cTn presetID="42"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anim calcmode="lin" valueType="num">
                      <p:cBhvr>
                        <p:cTn dur="500" fill="hold"/>
                        <p:tgtEl>
                          <p:spTgt spid="34"/>
                        </p:tgtEl>
                        <p:attrNameLst>
                          <p:attrName>ppt_x</p:attrName>
                        </p:attrNameLst>
                      </p:cBhvr>
                      <p:tavLst>
                        <p:tav tm="0">
                          <p:val>
                            <p:strVal val="#ppt_x"/>
                          </p:val>
                        </p:tav>
                        <p:tav tm="100000">
                          <p:val>
                            <p:strVal val="#ppt_x"/>
                          </p:val>
                        </p:tav>
                      </p:tavLst>
                    </p:anim>
                    <p:anim calcmode="lin" valueType="num">
                      <p:cBhvr>
                        <p:cTn dur="500" fill="hold"/>
                        <p:tgtEl>
                          <p:spTgt spid="34"/>
                        </p:tgtEl>
                        <p:attrNameLst>
                          <p:attrName>ppt_y</p:attrName>
                        </p:attrNameLst>
                      </p:cBhvr>
                      <p:tavLst>
                        <p:tav tm="0">
                          <p:val>
                            <p:strVal val="#ppt_y+.1"/>
                          </p:val>
                        </p:tav>
                        <p:tav tm="100000">
                          <p:val>
                            <p:strVal val="#ppt_y"/>
                          </p:val>
                        </p:tav>
                      </p:tavLst>
                    </p:anim>
                  </p:childTnLst>
                </p:cTn>
              </p:par>
            </p:tnLst>
          </p:tmpl>
        </p:tmplLst>
      </p:bldP>
      <p:bldP spid="21"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长方形 84"/>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91" name="直接连接符​​(S) 90"/>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2" name="六边形 91"/>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3" name="六边形 92"/>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4" name="六边形 93"/>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5" name="六边形 94"/>
          <p:cNvSpPr/>
          <p:nvPr userDrawn="1"/>
        </p:nvSpPr>
        <p:spPr>
          <a:xfrm rot="5400000">
            <a:off x="2548077" y="308112"/>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6"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97"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98"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100" name="文本占位符 11"/>
          <p:cNvSpPr>
            <a:spLocks noGrp="1"/>
          </p:cNvSpPr>
          <p:nvPr>
            <p:ph type="body" sz="quarter" idx="11"/>
          </p:nvPr>
        </p:nvSpPr>
        <p:spPr>
          <a:xfrm>
            <a:off x="4103301" y="638565"/>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99"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101"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102"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95"/>
                                        </p:tgtEl>
                                      </p:cBhvr>
                                    </p:animEffect>
                                    <p:animScale>
                                      <p:cBhvr>
                                        <p:cTn id="7" dur="250" autoRev="1" fill="hold"/>
                                        <p:tgtEl>
                                          <p:spTgt spid="9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带标题的图片">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长方形 62"/>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69" name="直接连接符​​(S) 68"/>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0" name="六边形 69"/>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1" name="六边形 70"/>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2" name="六边形 71"/>
          <p:cNvSpPr/>
          <p:nvPr userDrawn="1"/>
        </p:nvSpPr>
        <p:spPr>
          <a:xfrm rot="5400000">
            <a:off x="2548077" y="1999974"/>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3" name="六边形 72"/>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4"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5"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7" name="文本占位符 11"/>
          <p:cNvSpPr>
            <a:spLocks noGrp="1"/>
          </p:cNvSpPr>
          <p:nvPr>
            <p:ph type="body" sz="quarter" idx="11"/>
          </p:nvPr>
        </p:nvSpPr>
        <p:spPr>
          <a:xfrm>
            <a:off x="4103301" y="2329959"/>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76"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8"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9"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80"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72"/>
                                        </p:tgtEl>
                                      </p:cBhvr>
                                    </p:animEffect>
                                    <p:animScale>
                                      <p:cBhvr>
                                        <p:cTn id="7" dur="250" autoRev="1" fill="hold"/>
                                        <p:tgtEl>
                                          <p:spTgt spid="7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带描述文字的图片">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长方形 55"/>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62" name="直接连接符​​(S) 61"/>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3" name="六边形 62"/>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4" name="六边形 63"/>
          <p:cNvSpPr/>
          <p:nvPr userDrawn="1"/>
        </p:nvSpPr>
        <p:spPr>
          <a:xfrm rot="5400000">
            <a:off x="2548077" y="3691836"/>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5" name="六边形 64"/>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6" name="六边形 65"/>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7"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69" name="文本占位符 11"/>
          <p:cNvSpPr>
            <a:spLocks noGrp="1"/>
          </p:cNvSpPr>
          <p:nvPr>
            <p:ph type="body" sz="quarter" idx="11"/>
          </p:nvPr>
        </p:nvSpPr>
        <p:spPr>
          <a:xfrm>
            <a:off x="4103301" y="4019193"/>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68"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0"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1"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2"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73"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64"/>
                                        </p:tgtEl>
                                      </p:cBhvr>
                                    </p:animEffect>
                                    <p:animScale>
                                      <p:cBhvr>
                                        <p:cTn id="7" dur="250" autoRev="1" fill="hold"/>
                                        <p:tgtEl>
                                          <p:spTgt spid="6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带描述文字的图片">
    <p:spTree>
      <p:nvGrpSpPr>
        <p:cNvPr id="1" name=""/>
        <p:cNvGrpSpPr/>
        <p:nvPr/>
      </p:nvGrpSpPr>
      <p:grpSpPr>
        <a:xfrm>
          <a:off x="0" y="0"/>
          <a:ext cx="0" cy="0"/>
          <a:chOff x="0" y="0"/>
          <a:chExt cx="0" cy="0"/>
        </a:xfrm>
      </p:grpSpPr>
      <p:cxnSp>
        <p:nvCxnSpPr>
          <p:cNvPr id="26" name="直接连接符​​(S) 25"/>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长方形 19"/>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31" name="直接连接符​​(S) 30"/>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5" name="六边形 44"/>
          <p:cNvSpPr/>
          <p:nvPr userDrawn="1"/>
        </p:nvSpPr>
        <p:spPr>
          <a:xfrm rot="5400000">
            <a:off x="2548077" y="5383697"/>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6" name="六边形 45"/>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7" name="六边形 46"/>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8" name="六边形 47"/>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50" name="文本占位符 11"/>
          <p:cNvSpPr>
            <a:spLocks noGrp="1"/>
          </p:cNvSpPr>
          <p:nvPr>
            <p:ph type="body" sz="quarter" idx="11"/>
          </p:nvPr>
        </p:nvSpPr>
        <p:spPr>
          <a:xfrm>
            <a:off x="4103301" y="5713241"/>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49"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1"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2"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3"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4"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55"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45"/>
                                        </p:tgtEl>
                                      </p:cBhvr>
                                    </p:animEffect>
                                    <p:animScale>
                                      <p:cBhvr>
                                        <p:cTn id="7" dur="250" autoRev="1" fill="hold"/>
                                        <p:tgtEl>
                                          <p:spTgt spid="4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zh-CN" altLang="en-US" noProof="0" dirty="0"/>
              <a:t>单击此处编辑母版标题样式</a:t>
            </a:r>
            <a:endParaRPr lang="zh-CN" altLang="en-US" noProof="0"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8244DD0F-11FF-47F7-9EC3-19D3065B1449}" type="datetime1">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AC810F5E-8CEA-42F8-BF1C-AB1ECA8178E6}" type="slidenum">
              <a:rPr lang="en-US" altLang="zh-CN" noProof="0" smtClean="0"/>
            </a:fld>
            <a:endParaRPr lang="zh-CN" altLang="en-US" noProof="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www.bilibili.com/video/av4775536?from=search&amp;seid=552104674096065161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news.harvard.edu/gazette/story/2008/06/text-of-j-k-rowling-speech/"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3"/>
          </p:nvPr>
        </p:nvSpPr>
        <p:spPr/>
        <p:txBody>
          <a:bodyPr rtlCol="0">
            <a:normAutofit fontScale="60000"/>
          </a:bodyPr>
          <a:lstStyle/>
          <a:p>
            <a:pPr rtl="0"/>
            <a:r>
              <a:rPr lang="en-US" altLang="zh-CN">
                <a:latin typeface="Microsoft YaHei UI" panose="020B0503020204020204" pitchFamily="34" charset="-122"/>
                <a:ea typeface="Microsoft YaHei UI" panose="020B0503020204020204" pitchFamily="34" charset="-122"/>
              </a:rPr>
              <a:t>20190307</a:t>
            </a:r>
            <a:endParaRPr lang="en-US" altLang="zh-CN">
              <a:latin typeface="Microsoft YaHei UI" panose="020B0503020204020204" pitchFamily="34" charset="-122"/>
              <a:ea typeface="Microsoft YaHei UI" panose="020B0503020204020204" pitchFamily="34" charset="-122"/>
            </a:endParaRPr>
          </a:p>
        </p:txBody>
      </p:sp>
      <p:sp>
        <p:nvSpPr>
          <p:cNvPr id="10" name="文本占位符 9"/>
          <p:cNvSpPr>
            <a:spLocks noGrp="1"/>
          </p:cNvSpPr>
          <p:nvPr>
            <p:ph type="body" sz="quarter" idx="11"/>
          </p:nvPr>
        </p:nvSpPr>
        <p:spPr>
          <a:xfrm>
            <a:off x="4686300" y="236220"/>
            <a:ext cx="6908800" cy="6357620"/>
          </a:xfrm>
        </p:spPr>
        <p:txBody>
          <a:bodyPr rtlCol="0">
            <a:normAutofit lnSpcReduction="10000"/>
          </a:bodyPr>
          <a:lstStyle/>
          <a:p>
            <a:pPr algn="l" rtl="0"/>
            <a:r>
              <a:rPr lang="en-US" altLang="zh-CN" sz="2400">
                <a:latin typeface="Microsoft YaHei UI" panose="020B0503020204020204" pitchFamily="34" charset="-122"/>
                <a:ea typeface="Microsoft YaHei UI" panose="020B0503020204020204" pitchFamily="34" charset="-122"/>
              </a:rPr>
              <a:t>Some of us </a:t>
            </a:r>
            <a:r>
              <a:rPr lang="en-US" altLang="zh-CN" sz="2400" b="1">
                <a:latin typeface="Microsoft YaHei UI" panose="020B0503020204020204" pitchFamily="34" charset="-122"/>
                <a:ea typeface="Microsoft YaHei UI" panose="020B0503020204020204" pitchFamily="34" charset="-122"/>
              </a:rPr>
              <a:t>get dipped in</a:t>
            </a:r>
            <a:r>
              <a:rPr lang="en-US" altLang="zh-CN" sz="2400">
                <a:latin typeface="Microsoft YaHei UI" panose="020B0503020204020204" pitchFamily="34" charset="-122"/>
                <a:ea typeface="Microsoft YaHei UI" panose="020B0503020204020204" pitchFamily="34" charset="-122"/>
              </a:rPr>
              <a:t> flat, some in </a:t>
            </a:r>
            <a:r>
              <a:rPr lang="en-US" altLang="zh-CN" sz="2400" b="1">
                <a:latin typeface="Microsoft YaHei UI" panose="020B0503020204020204" pitchFamily="34" charset="-122"/>
                <a:ea typeface="Microsoft YaHei UI" panose="020B0503020204020204" pitchFamily="34" charset="-122"/>
              </a:rPr>
              <a:t>satin</a:t>
            </a:r>
            <a:r>
              <a:rPr lang="en-US" altLang="zh-CN" sz="2400">
                <a:latin typeface="Microsoft YaHei UI" panose="020B0503020204020204" pitchFamily="34" charset="-122"/>
                <a:ea typeface="Microsoft YaHei UI" panose="020B0503020204020204" pitchFamily="34" charset="-122"/>
              </a:rPr>
              <a:t>, some in </a:t>
            </a:r>
            <a:r>
              <a:rPr lang="en-US" altLang="zh-CN" sz="2400" b="1">
                <a:latin typeface="Microsoft YaHei UI" panose="020B0503020204020204" pitchFamily="34" charset="-122"/>
                <a:ea typeface="Microsoft YaHei UI" panose="020B0503020204020204" pitchFamily="34" charset="-122"/>
              </a:rPr>
              <a:t>gloss</a:t>
            </a:r>
            <a:r>
              <a:rPr lang="en-US" altLang="zh-CN" sz="2400">
                <a:latin typeface="Microsoft YaHei UI" panose="020B0503020204020204" pitchFamily="34" charset="-122"/>
                <a:ea typeface="Microsoft YaHei UI" panose="020B0503020204020204" pitchFamily="34" charset="-122"/>
              </a:rPr>
              <a:t>. But every </a:t>
            </a:r>
            <a:r>
              <a:rPr lang="en-US" altLang="zh-CN" sz="2400" b="1">
                <a:latin typeface="Microsoft YaHei UI" panose="020B0503020204020204" pitchFamily="34" charset="-122"/>
                <a:ea typeface="Microsoft YaHei UI" panose="020B0503020204020204" pitchFamily="34" charset="-122"/>
              </a:rPr>
              <a:t>once in a while</a:t>
            </a:r>
            <a:r>
              <a:rPr lang="en-US" altLang="zh-CN" sz="2400">
                <a:latin typeface="Microsoft YaHei UI" panose="020B0503020204020204" pitchFamily="34" charset="-122"/>
                <a:ea typeface="Microsoft YaHei UI" panose="020B0503020204020204" pitchFamily="34" charset="-122"/>
              </a:rPr>
              <a:t> you find someone who's </a:t>
            </a:r>
            <a:r>
              <a:rPr lang="en-US" altLang="zh-CN" sz="2400" b="1">
                <a:latin typeface="Microsoft YaHei UI" panose="020B0503020204020204" pitchFamily="34" charset="-122"/>
                <a:ea typeface="Microsoft YaHei UI" panose="020B0503020204020204" pitchFamily="34" charset="-122"/>
              </a:rPr>
              <a:t>iridescent</a:t>
            </a:r>
            <a:r>
              <a:rPr lang="en-US" altLang="zh-CN" sz="2400">
                <a:latin typeface="Microsoft YaHei UI" panose="020B0503020204020204" pitchFamily="34" charset="-122"/>
                <a:ea typeface="Microsoft YaHei UI" panose="020B0503020204020204" pitchFamily="34" charset="-122"/>
              </a:rPr>
              <a:t>, and when you do, nothing will ever compare.</a:t>
            </a:r>
            <a:endParaRPr lang="en-US" altLang="zh-CN" sz="2400">
              <a:latin typeface="Microsoft YaHei UI" panose="020B0503020204020204" pitchFamily="34" charset="-122"/>
              <a:ea typeface="Microsoft YaHei UI" panose="020B0503020204020204" pitchFamily="34" charset="-122"/>
            </a:endParaRPr>
          </a:p>
          <a:p>
            <a:pPr algn="l" rtl="0"/>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dipped in</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泡在里面，沉浸</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satin </a:t>
            </a:r>
            <a:r>
              <a:rPr lang="zh-CN" altLang="en-US" sz="2400">
                <a:latin typeface="Microsoft YaHei UI" panose="020B0503020204020204" pitchFamily="34" charset="-122"/>
                <a:ea typeface="Microsoft YaHei UI" panose="020B0503020204020204" pitchFamily="34" charset="-122"/>
              </a:rPr>
              <a:t>绸缎，表示发光的东西</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gloss</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发光体</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iridescent</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像彩虹一样内外发光，多姿多彩</a:t>
            </a:r>
            <a:endParaRPr lang="zh-CN" altLang="en-US" sz="2400">
              <a:latin typeface="Microsoft YaHei UI" panose="020B0503020204020204" pitchFamily="34" charset="-122"/>
              <a:ea typeface="Microsoft YaHei UI" panose="020B0503020204020204" pitchFamily="34" charset="-122"/>
            </a:endParaRPr>
          </a:p>
          <a:p>
            <a:pPr algn="l" rtl="0">
              <a:buFont typeface="Arial" panose="020B0604020202020204" pitchFamily="34" charset="0"/>
            </a:pPr>
            <a:endParaRPr lang="zh-CN" altLang="en-US" sz="2400">
              <a:latin typeface="Microsoft YaHei UI" panose="020B0503020204020204" pitchFamily="34" charset="-122"/>
              <a:ea typeface="Microsoft YaHei UI" panose="020B0503020204020204" pitchFamily="34" charset="-122"/>
            </a:endParaRPr>
          </a:p>
          <a:p>
            <a:pPr algn="l" rtl="0"/>
            <a:r>
              <a:rPr lang="zh-CN" altLang="en-US" sz="2400">
                <a:latin typeface="Microsoft YaHei UI" panose="020B0503020204020204" pitchFamily="34" charset="-122"/>
                <a:ea typeface="Microsoft YaHei UI" panose="020B0503020204020204" pitchFamily="34" charset="-122"/>
              </a:rPr>
              <a:t>有的人平淡无奇，有的表面色泽艳丽， 有人表面很风光；但是偶尔，我们也会遇到彩虹一般内外发光的绚丽的人，一旦遇到，其他人就都是浮云一般。</a:t>
            </a:r>
            <a:endParaRPr lang="zh-CN" altLang="en-US" sz="2400">
              <a:latin typeface="Microsoft YaHei UI" panose="020B0503020204020204" pitchFamily="34" charset="-122"/>
              <a:ea typeface="Microsoft YaHei UI" panose="020B0503020204020204" pitchFamily="34" charset="-122"/>
            </a:endParaRPr>
          </a:p>
        </p:txBody>
      </p:sp>
      <p:sp>
        <p:nvSpPr>
          <p:cNvPr id="9" name="文本占位符 8"/>
          <p:cNvSpPr>
            <a:spLocks noGrp="1"/>
          </p:cNvSpPr>
          <p:nvPr>
            <p:ph type="body" sz="quarter" idx="10"/>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7" name="幻灯片标题 1"/>
          <p:cNvSpPr>
            <a:spLocks noGrp="1"/>
          </p:cNvSpPr>
          <p:nvPr>
            <p:ph type="title" orient="vert"/>
          </p:nvPr>
        </p:nvSpPr>
        <p:spPr/>
        <p:txBody>
          <a:bodyPr rtlCol="0">
            <a:normAutofit fontScale="90000"/>
          </a:bodyPr>
          <a:lstStyle/>
          <a:p>
            <a:pPr rtl="0"/>
            <a:r>
              <a:rPr lang="en-US">
                <a:latin typeface="Microsoft YaHei UI" panose="020B0503020204020204" pitchFamily="34" charset="-122"/>
                <a:ea typeface="Microsoft YaHei UI" panose="020B0503020204020204" pitchFamily="34" charset="-122"/>
              </a:rPr>
              <a:t>Mark</a:t>
            </a:r>
            <a:r>
              <a:rPr lang="zh-CN" altLang="en-US">
                <a:latin typeface="Microsoft YaHei UI" panose="020B0503020204020204" pitchFamily="34" charset="-122"/>
                <a:ea typeface="Microsoft YaHei UI" panose="020B0503020204020204" pitchFamily="34" charset="-122"/>
              </a:rPr>
              <a:t>的百日晨读句子</a:t>
            </a:r>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20190316</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36220"/>
            <a:ext cx="6908800" cy="6531610"/>
          </a:xfrm>
        </p:spPr>
        <p:txBody>
          <a:bodyPr/>
          <a:p>
            <a:pPr algn="l"/>
            <a:r>
              <a:rPr lang="en-US" altLang="zh-CN" sz="2400"/>
              <a:t>You got a dream, you gotta protect it. People can't do something themselves, they wanna tell you you can't do it. if you want something, go get it.</a:t>
            </a:r>
            <a:endParaRPr lang="en-US" altLang="zh-CN" sz="2400"/>
          </a:p>
          <a:p>
            <a:pPr algn="l"/>
            <a:endParaRPr lang="zh-CN" altLang="en-US" sz="2400"/>
          </a:p>
          <a:p>
            <a:pPr algn="l"/>
            <a:r>
              <a:rPr lang="zh-CN" altLang="en-US" sz="2400"/>
              <a:t>当你有了梦想的话，你就要去捍卫。那些一事无成的人，他们一定会告诉你，你不能把事情做成。假如你要某种东西，有理想的话一定要努力去实现它，</a:t>
            </a:r>
            <a:r>
              <a:rPr lang="en-US" altLang="zh-CN" sz="2400"/>
              <a:t>go get it.</a:t>
            </a:r>
            <a:endParaRPr lang="en-US" altLang="zh-CN" sz="2400"/>
          </a:p>
          <a:p>
            <a:pPr algn="l"/>
            <a:endParaRPr lang="en-US" altLang="zh-CN" sz="2400"/>
          </a:p>
          <a:p>
            <a:pPr algn="l"/>
            <a:r>
              <a:rPr lang="en-US" altLang="zh-CN" sz="2400" i="1" u="sng"/>
              <a:t>Happyness</a:t>
            </a:r>
            <a:endParaRPr lang="en-US" altLang="zh-CN" sz="2400"/>
          </a:p>
          <a:p>
            <a:pPr algn="l"/>
            <a:r>
              <a:rPr lang="en-US" altLang="zh-CN" sz="2400"/>
              <a:t>There is an “I” in happiness, there is no why.</a:t>
            </a:r>
            <a:endParaRPr lang="en-US" altLang="zh-CN" sz="2400"/>
          </a:p>
          <a:p>
            <a:pPr algn="l"/>
            <a:r>
              <a:rPr lang="zh-CN" altLang="en-US" sz="2400"/>
              <a:t>《当幸福来敲门</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20190317</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78435"/>
            <a:ext cx="6908800" cy="6463030"/>
          </a:xfrm>
        </p:spPr>
        <p:txBody>
          <a:bodyPr>
            <a:normAutofit lnSpcReduction="20000"/>
          </a:bodyPr>
          <a:p>
            <a:pPr algn="l"/>
            <a:r>
              <a:rPr lang="en-US" altLang="zh-CN" sz="2400"/>
              <a:t>Try </a:t>
            </a:r>
            <a:r>
              <a:rPr lang="en-US" altLang="zh-CN" sz="2400">
                <a:solidFill>
                  <a:srgbClr val="FF0000"/>
                </a:solidFill>
              </a:rPr>
              <a:t>not</a:t>
            </a:r>
            <a:r>
              <a:rPr lang="en-US" altLang="zh-CN" sz="2400"/>
              <a:t> to become a man of success, </a:t>
            </a:r>
            <a:r>
              <a:rPr lang="en-US" altLang="zh-CN" sz="2400">
                <a:solidFill>
                  <a:srgbClr val="FF0000"/>
                </a:solidFill>
              </a:rPr>
              <a:t>but rather</a:t>
            </a:r>
            <a:r>
              <a:rPr lang="en-US" altLang="zh-CN" sz="2400"/>
              <a:t> try to become a man of value.</a:t>
            </a:r>
            <a:endParaRPr lang="en-US" altLang="zh-CN" sz="2400"/>
          </a:p>
          <a:p>
            <a:pPr algn="l"/>
            <a:endParaRPr lang="zh-CN" altLang="en-US" sz="2400"/>
          </a:p>
          <a:p>
            <a:pPr algn="l"/>
            <a:r>
              <a:rPr lang="zh-CN" altLang="en-US" sz="2400"/>
              <a:t>不要去做一个成功的人，而是要做一个有价值的人。</a:t>
            </a:r>
            <a:endParaRPr lang="zh-CN" altLang="en-US" sz="2400"/>
          </a:p>
          <a:p>
            <a:pPr algn="l"/>
            <a:endParaRPr lang="zh-CN" altLang="en-US" sz="2400"/>
          </a:p>
          <a:p>
            <a:pPr algn="l"/>
            <a:r>
              <a:rPr lang="en-US" altLang="zh-CN" sz="2400"/>
              <a:t>Catch the moments of your life. Catch them while you're young and quick.</a:t>
            </a:r>
            <a:endParaRPr lang="en-US" altLang="zh-CN" sz="2400"/>
          </a:p>
          <a:p>
            <a:pPr algn="l"/>
            <a:endParaRPr lang="en-US" altLang="zh-CN" sz="2400"/>
          </a:p>
          <a:p>
            <a:pPr algn="l"/>
            <a:r>
              <a:rPr lang="zh-CN" altLang="en-US" sz="2400"/>
              <a:t>趁着你还年轻利落，把握住生活中的美好瞬间吧。</a:t>
            </a:r>
            <a:endParaRPr lang="zh-CN" altLang="en-US" sz="2400"/>
          </a:p>
          <a:p>
            <a:pPr algn="l"/>
            <a:endParaRPr lang="zh-CN" altLang="en-US" sz="2400"/>
          </a:p>
          <a:p>
            <a:pPr algn="l"/>
            <a:r>
              <a:rPr lang="en-US" altLang="zh-CN" sz="2400"/>
              <a:t>All that exists is what's ahead.</a:t>
            </a:r>
            <a:endParaRPr lang="en-US" altLang="zh-CN" sz="2400"/>
          </a:p>
          <a:p>
            <a:pPr algn="l"/>
            <a:r>
              <a:rPr lang="zh-CN" altLang="en-US" sz="2400"/>
              <a:t>值得期待的只有前方。</a:t>
            </a:r>
            <a:endParaRPr lang="zh-CN" altLang="en-US" sz="2400"/>
          </a:p>
          <a:p>
            <a:pPr algn="l"/>
            <a:endParaRPr lang="zh-CN" altLang="en-US" sz="2400"/>
          </a:p>
          <a:p>
            <a:pPr algn="l"/>
            <a:r>
              <a:rPr lang="en-US" altLang="zh-CN" sz="2400"/>
              <a:t>Good things are worth the wait.</a:t>
            </a:r>
            <a:endParaRPr lang="en-US" altLang="zh-CN" sz="2400"/>
          </a:p>
          <a:p>
            <a:pPr algn="l"/>
            <a:r>
              <a:rPr lang="en-US" altLang="zh-CN" sz="2400"/>
              <a:t>Nobody gives away anything valuable for free.</a:t>
            </a:r>
            <a:endParaRPr lang="en-US" altLang="zh-CN" sz="2400"/>
          </a:p>
          <a:p>
            <a:pPr algn="l"/>
            <a:r>
              <a:rPr lang="en-US" altLang="zh-CN" sz="2400"/>
              <a:t>Today is the first day of the rest of your life.</a:t>
            </a:r>
            <a:endParaRPr lang="en-US" altLang="zh-CN"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20190318</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454525" y="187325"/>
            <a:ext cx="7140575" cy="6445250"/>
          </a:xfrm>
        </p:spPr>
        <p:txBody>
          <a:bodyPr/>
          <a:p>
            <a:pPr algn="l"/>
            <a:r>
              <a:rPr lang="en-US" altLang="zh-CN" sz="2400"/>
              <a:t>if, for example, you come at four o'clock in the afternoon, then at three o'clock I shall begin to be happy. I shall happier and happier as the hour advances. At four o'clock, I shall already be worrying and jumping about. I shall show you how happy I am! But if you come at just any time, I shall nver know at what hour my heart is to be ready to greet you...</a:t>
            </a:r>
            <a:endParaRPr lang="en-US" altLang="zh-CN" sz="2400"/>
          </a:p>
          <a:p>
            <a:pPr algn="l"/>
            <a:endParaRPr lang="en-US" altLang="zh-CN" sz="2400"/>
          </a:p>
          <a:p>
            <a:pPr algn="l"/>
            <a:r>
              <a:rPr lang="en-US" altLang="zh-CN" sz="2400"/>
              <a:t>And now here is my secret, a very simple secret. It is only with the heart that one can see rightly; what is essential is invisible to the eyes.</a:t>
            </a:r>
            <a:endParaRPr lang="zh-CN" altLang="en-US" sz="2400"/>
          </a:p>
          <a:p>
            <a:pPr algn="l"/>
            <a:endParaRPr lang="zh-CN" altLang="en-US" sz="2400"/>
          </a:p>
          <a:p>
            <a:pPr algn="l"/>
            <a:r>
              <a:rPr lang="zh-CN" altLang="en-US" sz="2400">
                <a:sym typeface="+mn-ea"/>
              </a:rPr>
              <a:t>《小王子》</a:t>
            </a:r>
            <a:r>
              <a:rPr lang="zh-CN" altLang="en-US" sz="2400"/>
              <a:t>安东尼·德·圣-埃克苏佩里</a:t>
            </a:r>
            <a:endParaRPr lang="zh-CN" altLang="en-US" sz="2400"/>
          </a:p>
          <a:p>
            <a:pPr algn="l"/>
            <a:r>
              <a:rPr lang="zh-CN" altLang="en-US" sz="2400"/>
              <a:t>其它作品：《风沙星辰》《人类的大地》《夜航》《要塞》《空军飞行员》《南方邮航》</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20190319</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35725"/>
          </a:xfrm>
        </p:spPr>
        <p:txBody>
          <a:bodyPr>
            <a:normAutofit/>
          </a:bodyPr>
          <a:p>
            <a:pPr algn="l"/>
            <a:endParaRPr lang="zh-CN" altLang="en-US" sz="2400"/>
          </a:p>
          <a:p>
            <a:pPr algn="l"/>
            <a:r>
              <a:rPr lang="zh-CN" altLang="en-US" sz="2400"/>
              <a:t>Happiness is not about being immortal nor having food or rights in one's hand. It's about having each tiny wish come true, or having something to eat when you are hungry or having someone's love when you need love.</a:t>
            </a:r>
            <a:endParaRPr lang="zh-CN" altLang="en-US" sz="2400"/>
          </a:p>
          <a:p>
            <a:pPr algn="l"/>
            <a:endParaRPr lang="zh-CN" altLang="en-US" sz="2400"/>
          </a:p>
          <a:p>
            <a:pPr algn="l"/>
            <a:r>
              <a:rPr lang="zh-CN" altLang="en-US" sz="2400">
                <a:sym typeface="+mn-ea"/>
              </a:rPr>
              <a:t>幸福，不是长生不老，不是大鱼大肉，不是权倾朝野。幸福是每一个微小的生活愿望达成。当你想吃的时候有得吃，想被爱的时候有人来爱你。</a:t>
            </a:r>
            <a:endParaRPr lang="zh-CN" altLang="en-US" sz="2400">
              <a:sym typeface="+mn-ea"/>
            </a:endParaRPr>
          </a:p>
          <a:p>
            <a:pPr algn="l"/>
            <a:endParaRPr lang="zh-CN" altLang="en-US" sz="2400"/>
          </a:p>
          <a:p>
            <a:pPr algn="l"/>
            <a:r>
              <a:rPr lang="zh-CN" altLang="en-US" sz="2400"/>
              <a:t>《飞屋环游记》</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20190320</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00330"/>
            <a:ext cx="6908800" cy="6609715"/>
          </a:xfrm>
        </p:spPr>
        <p:txBody>
          <a:bodyPr/>
          <a:p>
            <a:pPr algn="l"/>
            <a:r>
              <a:rPr lang="en-US" altLang="zh-CN" sz="2400"/>
              <a:t>What I want to talk to you about today is the difference between </a:t>
            </a:r>
            <a:r>
              <a:rPr lang="en-US" altLang="zh-CN" sz="2400" b="1"/>
              <a:t>gifts(</a:t>
            </a:r>
            <a:r>
              <a:rPr lang="zh-CN" altLang="en-US" sz="2400" b="1"/>
              <a:t>礼物；天赋，天分</a:t>
            </a:r>
            <a:r>
              <a:rPr lang="en-US" altLang="zh-CN" sz="2400" b="1"/>
              <a:t>)</a:t>
            </a:r>
            <a:r>
              <a:rPr lang="en-US" altLang="zh-CN" sz="2400"/>
              <a:t> and choices. Cleverness is gift, kindness is a choice. Gifts are easy -- they're given after all. Choices can be hard. You can </a:t>
            </a:r>
            <a:r>
              <a:rPr lang="en-US" altLang="zh-CN" sz="2400" b="1"/>
              <a:t>seduce(</a:t>
            </a:r>
            <a:r>
              <a:rPr lang="zh-CN" altLang="en-US" sz="2400" b="1"/>
              <a:t>引诱，勾引</a:t>
            </a:r>
            <a:r>
              <a:rPr lang="en-US" altLang="zh-CN" sz="2400" b="1"/>
              <a:t>)</a:t>
            </a:r>
            <a:r>
              <a:rPr lang="en-US" altLang="zh-CN" sz="2400"/>
              <a:t> yourself with your gifts if you're not careful, and if you do, it'll probably be </a:t>
            </a:r>
            <a:r>
              <a:rPr lang="en-US" altLang="zh-CN" sz="2400" b="1"/>
              <a:t>to the detriment(</a:t>
            </a:r>
            <a:r>
              <a:rPr lang="zh-CN" altLang="en-US" sz="2400" b="1"/>
              <a:t>对</a:t>
            </a:r>
            <a:r>
              <a:rPr lang="en-US" altLang="zh-CN" sz="2400" b="1"/>
              <a:t>......</a:t>
            </a:r>
            <a:r>
              <a:rPr lang="zh-CN" altLang="en-US" sz="2400" b="1"/>
              <a:t>带来伤害</a:t>
            </a:r>
            <a:r>
              <a:rPr lang="en-US" altLang="zh-CN" sz="2400" b="1"/>
              <a:t>)</a:t>
            </a:r>
            <a:r>
              <a:rPr lang="en-US" altLang="zh-CN" sz="2400"/>
              <a:t> of your choices.</a:t>
            </a:r>
            <a:endParaRPr lang="en-US" altLang="zh-CN" sz="2400"/>
          </a:p>
          <a:p>
            <a:pPr algn="l"/>
            <a:endParaRPr lang="en-US" altLang="zh-CN" sz="2400"/>
          </a:p>
          <a:p>
            <a:pPr algn="l"/>
            <a:r>
              <a:rPr lang="zh-CN" altLang="en-US" sz="2400"/>
              <a:t>今天我想跟你们讲的是天赋和选择之间的不同，聪明是一种天赋，善良是一种选择，天赋是比较容易的事情，因为反正他们就是天赋的，与生俱来的，而选择有的时候就会比较艰难，有的时候你会沉迷于你自己的天赋，如果 你不小心的话就会被天赋所限制，要真的这样的话，可能就会对你的选择带来伤害。</a:t>
            </a:r>
            <a:endParaRPr lang="zh-CN" altLang="en-US" sz="2400"/>
          </a:p>
          <a:p>
            <a:pPr algn="l"/>
            <a:r>
              <a:rPr lang="en-US" altLang="zh-CN" sz="2400"/>
              <a:t>In the end, we are the choices of ourselves. Build yourself a great story.</a:t>
            </a:r>
            <a:endParaRPr lang="en-US" altLang="zh-CN"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20190321</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68275"/>
            <a:ext cx="6908800" cy="6454140"/>
          </a:xfrm>
        </p:spPr>
        <p:txBody>
          <a:bodyPr/>
          <a:p>
            <a:pPr algn="l"/>
            <a:r>
              <a:rPr lang="en-US" altLang="zh-CN" sz="2400"/>
              <a:t>It's wrong what they say about the past, I've learned, about how you can bury it. Because </a:t>
            </a:r>
            <a:r>
              <a:rPr lang="en-US" altLang="zh-CN" sz="2400" b="1"/>
              <a:t>the past claws its way out.(</a:t>
            </a:r>
            <a:r>
              <a:rPr lang="zh-CN" altLang="en-US" sz="2400" b="1"/>
              <a:t>抠进人的记忆中</a:t>
            </a:r>
            <a:r>
              <a:rPr lang="en-US" altLang="zh-CN" sz="2400" b="1"/>
              <a:t>)</a:t>
            </a:r>
            <a:endParaRPr lang="en-US" altLang="zh-CN" sz="2400" b="1"/>
          </a:p>
          <a:p>
            <a:pPr algn="l"/>
            <a:endParaRPr lang="en-US" altLang="zh-CN" sz="2400" b="1"/>
          </a:p>
          <a:p>
            <a:pPr algn="l"/>
            <a:r>
              <a:rPr lang="en-US" altLang="zh-CN" sz="2400"/>
              <a:t>I‘ve learned that it's wrong what they say about the past about how you can bear it.</a:t>
            </a:r>
            <a:endParaRPr lang="en-US" altLang="zh-CN" sz="2400"/>
          </a:p>
          <a:p>
            <a:pPr algn="l"/>
            <a:endParaRPr lang="en-US" altLang="zh-CN" sz="2400"/>
          </a:p>
          <a:p>
            <a:pPr algn="l"/>
            <a:r>
              <a:rPr lang="zh-CN" altLang="en-US" sz="2400"/>
              <a:t>人们说，陈年旧事可以被埋葬，但是最后我终于明白这是错的，因为往事会自行爬上来。</a:t>
            </a:r>
            <a:endParaRPr lang="zh-CN" altLang="en-US" sz="2400"/>
          </a:p>
          <a:p>
            <a:pPr algn="l"/>
            <a:endParaRPr lang="zh-CN" altLang="en-US" sz="2400"/>
          </a:p>
          <a:p>
            <a:pPr algn="l"/>
            <a:r>
              <a:rPr lang="zh-CN" altLang="en-US" sz="2400"/>
              <a:t>《追风筝的人》 《一千个灿烂的太阳</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20190322</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17170"/>
            <a:ext cx="6908800" cy="6347460"/>
          </a:xfrm>
        </p:spPr>
        <p:txBody>
          <a:bodyPr/>
          <a:p>
            <a:pPr algn="l"/>
            <a:r>
              <a:rPr lang="en-US" altLang="zh-CN" sz="2400"/>
              <a:t>The more one judges, the less one loves.</a:t>
            </a:r>
            <a:endParaRPr lang="en-US" altLang="zh-CN" sz="2400"/>
          </a:p>
          <a:p>
            <a:pPr algn="l"/>
            <a:endParaRPr lang="en-US" altLang="zh-CN" sz="2400"/>
          </a:p>
          <a:p>
            <a:pPr algn="l"/>
            <a:r>
              <a:rPr lang="zh-CN" altLang="en-US" sz="2400"/>
              <a:t>一个人评判的越多，判断的越多，爱就越少。</a:t>
            </a:r>
            <a:endParaRPr lang="zh-CN" altLang="en-US" sz="2400"/>
          </a:p>
          <a:p>
            <a:pPr algn="l"/>
            <a:endParaRPr lang="zh-CN" altLang="en-US" sz="2400"/>
          </a:p>
          <a:p>
            <a:pPr algn="l"/>
            <a:r>
              <a:rPr lang="zh-CN" altLang="en-US" sz="2400"/>
              <a:t>巴尔扎克</a:t>
            </a:r>
            <a:endParaRPr lang="zh-CN" altLang="en-US" sz="2400"/>
          </a:p>
          <a:p>
            <a:pPr algn="l"/>
            <a:r>
              <a:rPr lang="zh-CN" altLang="en-US" sz="2400"/>
              <a:t>《人间喜剧》《高老头》《欧也妮葛朗台》</a:t>
            </a:r>
            <a:endParaRPr lang="zh-CN" altLang="en-US" sz="2400"/>
          </a:p>
          <a:p>
            <a:pPr algn="l"/>
            <a:endParaRPr lang="zh-CN" altLang="en-US" sz="2400"/>
          </a:p>
          <a:p>
            <a:pPr algn="l"/>
            <a:r>
              <a:rPr lang="zh-CN" altLang="en-US" sz="2400"/>
              <a:t>雨果</a:t>
            </a:r>
            <a:endParaRPr lang="zh-CN" altLang="en-US" sz="2400"/>
          </a:p>
          <a:p>
            <a:pPr algn="l"/>
            <a:r>
              <a:rPr lang="zh-CN" altLang="en-US" sz="2400"/>
              <a:t>《悲惨世界》</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20190323</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54140"/>
          </a:xfrm>
        </p:spPr>
        <p:txBody>
          <a:bodyPr>
            <a:normAutofit fontScale="90000" lnSpcReduction="20000"/>
          </a:bodyPr>
          <a:p>
            <a:pPr algn="l"/>
            <a:r>
              <a:rPr lang="en-US" altLang="zh-CN" sz="2400"/>
              <a:t>if you don't walk out you will think that this is the whole world.</a:t>
            </a:r>
            <a:endParaRPr lang="en-US" altLang="zh-CN" sz="2400"/>
          </a:p>
          <a:p>
            <a:pPr algn="l"/>
            <a:endParaRPr lang="en-US" altLang="zh-CN" sz="2400"/>
          </a:p>
          <a:p>
            <a:pPr algn="l"/>
            <a:r>
              <a:rPr lang="zh-CN" altLang="en-US" sz="2400"/>
              <a:t>如果你不走出去，你会认为这就是整个世界。</a:t>
            </a:r>
            <a:endParaRPr lang="zh-CN" altLang="en-US" sz="2400"/>
          </a:p>
          <a:p>
            <a:pPr algn="l"/>
            <a:endParaRPr lang="zh-CN" altLang="en-US" sz="2400"/>
          </a:p>
          <a:p>
            <a:pPr algn="l"/>
            <a:r>
              <a:rPr lang="zh-CN" altLang="en-US" sz="2400"/>
              <a:t>《天堂电影院</a:t>
            </a:r>
            <a:r>
              <a:rPr lang="zh-CN" altLang="en-US" sz="2400"/>
              <a:t>》</a:t>
            </a:r>
            <a:endParaRPr lang="zh-CN" altLang="en-US" sz="2400"/>
          </a:p>
          <a:p>
            <a:pPr algn="l"/>
            <a:endParaRPr lang="zh-CN" altLang="en-US" sz="2400"/>
          </a:p>
          <a:p>
            <a:pPr algn="l"/>
            <a:r>
              <a:rPr lang="zh-CN" altLang="en-US" sz="2400"/>
              <a:t>Every ending is just a new beginning.</a:t>
            </a:r>
            <a:endParaRPr lang="zh-CN" altLang="en-US" sz="2400"/>
          </a:p>
          <a:p>
            <a:pPr algn="l"/>
            <a:r>
              <a:rPr lang="zh-CN" altLang="en-US" sz="2400"/>
              <a:t>每次结束都是新的开始。</a:t>
            </a:r>
            <a:endParaRPr lang="zh-CN" altLang="en-US" sz="2400"/>
          </a:p>
          <a:p>
            <a:pPr algn="l"/>
            <a:endParaRPr lang="zh-CN" altLang="en-US" sz="2400"/>
          </a:p>
          <a:p>
            <a:pPr algn="l"/>
            <a:r>
              <a:rPr lang="zh-CN" altLang="en-US" sz="2400"/>
              <a:t>You are powerful than any other person.</a:t>
            </a:r>
            <a:endParaRPr lang="zh-CN" altLang="en-US" sz="2400"/>
          </a:p>
          <a:p>
            <a:pPr algn="l"/>
            <a:r>
              <a:rPr lang="zh-CN" altLang="en-US" sz="2400"/>
              <a:t>你比任何人都要强大。</a:t>
            </a:r>
            <a:endParaRPr lang="zh-CN" altLang="en-US" sz="2400"/>
          </a:p>
          <a:p>
            <a:pPr algn="l"/>
            <a:endParaRPr lang="zh-CN" altLang="en-US" sz="2400"/>
          </a:p>
          <a:p>
            <a:pPr algn="l"/>
            <a:r>
              <a:rPr lang="zh-CN" altLang="en-US" sz="2400"/>
              <a:t>A person's character isn't determined by how he or she enjoys victory but rather how he or she endures defeat.</a:t>
            </a:r>
            <a:endParaRPr lang="zh-CN" altLang="en-US" sz="2400"/>
          </a:p>
          <a:p>
            <a:pPr algn="l"/>
            <a:r>
              <a:rPr lang="zh-CN" altLang="en-US" sz="2400"/>
              <a:t>一个人的品行不是取决于自身如何享受胜利，而在于如何忍受失败。</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r>
              <a:rPr lang="en-US" altLang="zh-CN"/>
              <a:t>tai'bu'he'su</a:t>
            </a:r>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20190324</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405880"/>
          </a:xfrm>
        </p:spPr>
        <p:txBody>
          <a:bodyPr/>
          <a:p>
            <a:pPr algn="l"/>
            <a:r>
              <a:rPr lang="en-US" altLang="zh-CN" sz="1600"/>
              <a:t>A heart will not be hurt for pursuing a dream, when you truly want something, all the universe </a:t>
            </a:r>
            <a:r>
              <a:rPr lang="en-US" altLang="zh-CN" sz="1600" b="1"/>
              <a:t>conspires(</a:t>
            </a:r>
            <a:r>
              <a:rPr lang="zh-CN" altLang="en-US" sz="1600" b="1"/>
              <a:t>联合起来搞阴谋</a:t>
            </a:r>
            <a:r>
              <a:rPr lang="en-US" altLang="zh-CN" sz="1600" b="1"/>
              <a:t>)</a:t>
            </a:r>
            <a:r>
              <a:rPr lang="en-US" altLang="zh-CN" sz="1600"/>
              <a:t> in helping you achieve it.</a:t>
            </a:r>
            <a:endParaRPr lang="en-US" altLang="zh-CN" sz="1600"/>
          </a:p>
          <a:p>
            <a:pPr algn="l"/>
            <a:r>
              <a:rPr lang="en-US" altLang="zh-CN" sz="1600"/>
              <a:t>去追寻梦想，一颗心是不会受伤的，当你真正想要某种东西的时候，整个宇宙都会联合起来帮助你去获得它。</a:t>
            </a:r>
            <a:endParaRPr lang="en-US" altLang="zh-CN" sz="1600"/>
          </a:p>
          <a:p>
            <a:pPr algn="l"/>
            <a:endParaRPr lang="en-US" altLang="zh-CN" sz="1600"/>
          </a:p>
          <a:p>
            <a:pPr algn="l"/>
            <a:r>
              <a:rPr lang="en-US" altLang="zh-CN" sz="1600"/>
              <a:t>The secret is here in the present. If you pay attention to the present, you can improve upon it. And, if you improve on the present, what comes later will also be better.</a:t>
            </a:r>
            <a:endParaRPr lang="en-US" altLang="zh-CN" sz="1600"/>
          </a:p>
          <a:p>
            <a:pPr algn="l"/>
            <a:r>
              <a:rPr lang="zh-CN" altLang="en-US" sz="1600"/>
              <a:t>所有的秘密就是在当下，此时此刻，要是你关注当下的话，你就能改变当下，改善当下，要是你改善了当下，那么未来就一定会变得更好。</a:t>
            </a:r>
            <a:endParaRPr lang="en-US" altLang="zh-CN" sz="1600"/>
          </a:p>
          <a:p>
            <a:pPr algn="l"/>
            <a:endParaRPr lang="en-US" altLang="zh-CN" sz="1600"/>
          </a:p>
          <a:p>
            <a:pPr algn="l"/>
            <a:r>
              <a:rPr lang="en-US" altLang="zh-CN" sz="1600"/>
              <a:t>The fear of suffering is worse than the suffering itself. No heart has ever suffered when it goes in search of its dreams.</a:t>
            </a:r>
            <a:endParaRPr lang="en-US" altLang="zh-CN" sz="2400"/>
          </a:p>
          <a:p>
            <a:pPr algn="l"/>
            <a:r>
              <a:rPr lang="zh-CN" altLang="en-US" sz="1600"/>
              <a:t>对手苦难的恐惧本身，要比受苦受难本身更加的糟糕，当一颗心去追逐自己梦想的时候，它是绝对不会受苦受难的。</a:t>
            </a:r>
            <a:endParaRPr lang="zh-CN" altLang="en-US" sz="1600"/>
          </a:p>
          <a:p>
            <a:pPr algn="l"/>
            <a:endParaRPr lang="zh-CN" altLang="en-US" sz="1600"/>
          </a:p>
          <a:p>
            <a:pPr algn="l"/>
            <a:r>
              <a:rPr lang="zh-CN" altLang="en-US" sz="1600"/>
              <a:t>《牧羊少年奇幻之旅》</a:t>
            </a:r>
            <a:endParaRPr lang="zh-CN" altLang="en-US" sz="1600"/>
          </a:p>
          <a:p>
            <a:pPr algn="l"/>
            <a:r>
              <a:rPr lang="zh-CN" altLang="en-US" sz="1600"/>
              <a:t>《</a:t>
            </a:r>
            <a:r>
              <a:rPr lang="en-US" altLang="zh-CN" sz="1600"/>
              <a:t>Alchemist</a:t>
            </a:r>
            <a:r>
              <a:rPr lang="zh-CN" altLang="en-US" sz="1600"/>
              <a:t>》  炼金术士</a:t>
            </a:r>
            <a:endParaRPr lang="zh-CN" altLang="en-US" sz="16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20190325</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434455"/>
          </a:xfrm>
        </p:spPr>
        <p:txBody>
          <a:bodyPr>
            <a:normAutofit/>
          </a:bodyPr>
          <a:p>
            <a:pPr algn="l"/>
            <a:r>
              <a:rPr lang="en-US" altLang="zh-CN" sz="2400"/>
              <a:t>Great men are not born great, they grow great.</a:t>
            </a:r>
            <a:endParaRPr lang="en-US" altLang="zh-CN" sz="2400"/>
          </a:p>
          <a:p>
            <a:pPr algn="l"/>
            <a:r>
              <a:rPr lang="zh-CN" altLang="en-US" sz="2400"/>
              <a:t>伟大的人不是生下来就伟大，而是在成长过程中变得伟大。</a:t>
            </a:r>
            <a:endParaRPr lang="zh-CN" altLang="en-US" sz="2400"/>
          </a:p>
          <a:p>
            <a:pPr algn="l"/>
            <a:endParaRPr lang="zh-CN" altLang="en-US" sz="2400"/>
          </a:p>
          <a:p>
            <a:pPr algn="l"/>
            <a:r>
              <a:rPr lang="zh-CN" altLang="en-US" sz="1600"/>
              <a:t>《</a:t>
            </a:r>
            <a:r>
              <a:rPr lang="en-US" altLang="zh-CN" sz="1600"/>
              <a:t>If you don't have a passion, don't be satisfied until you find one</a:t>
            </a:r>
            <a:r>
              <a:rPr lang="zh-CN" altLang="en-US" sz="1600"/>
              <a:t>》</a:t>
            </a:r>
            <a:endParaRPr lang="zh-CN" altLang="en-US" sz="1600"/>
          </a:p>
          <a:p>
            <a:pPr algn="l"/>
            <a:r>
              <a:rPr lang="en-US" altLang="zh-CN" sz="1600"/>
              <a:t>As you begin this new stage of your life, follow your passion, if you don't have a passion, don't be satisfied until you find one. Life is too short to go through it without carrying deeply about something.</a:t>
            </a:r>
            <a:endParaRPr lang="en-US" altLang="zh-CN" sz="1600"/>
          </a:p>
          <a:p>
            <a:pPr algn="l"/>
            <a:r>
              <a:rPr lang="zh-CN" altLang="en-US" sz="1600"/>
              <a:t>当你开始生命的新阶段的时候，跟随你的激情走，要是你还没有激情，你就不要对自己满足直到发现自己的激情为止，生活毕竟是太短了，如果不深深地去爱某种东西，就这样白白过去，那就实在太不合算了。</a:t>
            </a:r>
            <a:endParaRPr lang="zh-CN" altLang="en-US" sz="2400"/>
          </a:p>
          <a:p>
            <a:pPr algn="l"/>
            <a:r>
              <a:rPr lang="zh-CN" altLang="en-US" sz="2400">
                <a:hlinkClick r:id="rId1" action="ppaction://hlinkfile"/>
              </a:rPr>
              <a:t>美能源部长</a:t>
            </a:r>
            <a:r>
              <a:rPr lang="zh-CN" altLang="en-US" sz="2400" b="1">
                <a:hlinkClick r:id="rId1" action="ppaction://hlinkfile"/>
              </a:rPr>
              <a:t>朱棣文</a:t>
            </a:r>
            <a:r>
              <a:rPr lang="zh-CN" altLang="en-US" sz="2400">
                <a:hlinkClick r:id="rId1" action="ppaction://hlinkfile"/>
              </a:rPr>
              <a:t>在哈佛大学毕业典礼上的演讲</a:t>
            </a:r>
            <a:endParaRPr lang="zh-CN" altLang="en-US" sz="2400">
              <a:hlinkClick r:id="rId1" action="ppaction://hlinkfile"/>
            </a:endParaRPr>
          </a:p>
          <a:p>
            <a:pPr algn="l"/>
            <a:endParaRPr lang="en-US" altLang="zh-CN" sz="2400"/>
          </a:p>
          <a:p>
            <a:pPr algn="l"/>
            <a:r>
              <a:rPr lang="en-US" altLang="zh-CN" sz="2400"/>
              <a:t>The time is </a:t>
            </a:r>
            <a:r>
              <a:rPr lang="en-US" altLang="zh-CN" sz="2400" b="1"/>
              <a:t>too</a:t>
            </a:r>
            <a:r>
              <a:rPr lang="en-US" altLang="zh-CN" sz="2400"/>
              <a:t> short </a:t>
            </a:r>
            <a:r>
              <a:rPr lang="en-US" altLang="zh-CN" sz="2400" b="1"/>
              <a:t>to</a:t>
            </a:r>
            <a:r>
              <a:rPr lang="en-US" altLang="zh-CN" sz="2400"/>
              <a:t> waste </a:t>
            </a:r>
            <a:r>
              <a:rPr lang="en-US" altLang="zh-CN" sz="2400" b="1"/>
              <a:t>without</a:t>
            </a:r>
            <a:r>
              <a:rPr lang="en-US" altLang="zh-CN" sz="2400"/>
              <a:t> dong something really great.</a:t>
            </a:r>
            <a:endParaRPr lang="en-US" altLang="zh-CN" sz="2400"/>
          </a:p>
          <a:p>
            <a:pPr algn="l"/>
            <a:r>
              <a:rPr lang="zh-CN" altLang="en-US" sz="2400"/>
              <a:t>时间实在是太短了，不能浪费，我们一定要做点伟大的事情。</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20190308</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6850"/>
            <a:ext cx="6908800" cy="6445250"/>
          </a:xfrm>
        </p:spPr>
        <p:txBody>
          <a:bodyPr/>
          <a:p>
            <a:pPr algn="l"/>
            <a:r>
              <a:rPr lang="en-US" altLang="zh-CN" sz="2400"/>
              <a:t>For attractive lips, speak words of kindness, for lovely eyes, </a:t>
            </a:r>
            <a:r>
              <a:rPr lang="en-US" altLang="zh-CN" sz="2400" b="1"/>
              <a:t>seek out</a:t>
            </a:r>
            <a:r>
              <a:rPr lang="en-US" altLang="zh-CN" sz="2400"/>
              <a:t> the good in people. For a slim figure, share your food with the hungry.</a:t>
            </a:r>
            <a:endParaRPr lang="en-US" altLang="zh-CN" sz="2400"/>
          </a:p>
          <a:p>
            <a:pPr algn="l"/>
            <a:endParaRPr lang="zh-CN" altLang="en-US" sz="2800"/>
          </a:p>
          <a:p>
            <a:pPr marL="457200" indent="-457200" algn="l">
              <a:buFont typeface="Arial" panose="020B0604020202020204" pitchFamily="34" charset="0"/>
              <a:buChar char="•"/>
            </a:pPr>
            <a:r>
              <a:rPr lang="en-US" altLang="zh-CN" sz="2400"/>
              <a:t>seek out </a:t>
            </a:r>
            <a:r>
              <a:rPr lang="zh-CN" altLang="en-US" sz="2400"/>
              <a:t>通过寻求找到、发现</a:t>
            </a:r>
            <a:endParaRPr lang="zh-CN" altLang="en-US" sz="2400"/>
          </a:p>
          <a:p>
            <a:pPr marL="457200" indent="-457200" algn="l">
              <a:buFont typeface="Arial" panose="020B0604020202020204" pitchFamily="34" charset="0"/>
              <a:buChar char="•"/>
            </a:pPr>
            <a:r>
              <a:rPr lang="en-US" altLang="zh-CN" sz="2400"/>
              <a:t>slim </a:t>
            </a:r>
            <a:r>
              <a:rPr lang="zh-CN" altLang="en-US" sz="2400"/>
              <a:t>苗条的，瘦的</a:t>
            </a:r>
            <a:endParaRPr lang="zh-CN" altLang="en-US" sz="2400"/>
          </a:p>
          <a:p>
            <a:pPr marL="914400" lvl="1" indent="-457200" algn="l">
              <a:buFont typeface="Arial" panose="020B0604020202020204" pitchFamily="34" charset="0"/>
              <a:buChar char="•"/>
            </a:pPr>
            <a:r>
              <a:rPr lang="en-US" altLang="zh-CN" sz="2400">
                <a:solidFill>
                  <a:schemeClr val="tx1"/>
                </a:solidFill>
              </a:rPr>
              <a:t>slim figure </a:t>
            </a:r>
            <a:r>
              <a:rPr lang="zh-CN" altLang="en-US" sz="2400">
                <a:solidFill>
                  <a:schemeClr val="tx1"/>
                </a:solidFill>
              </a:rPr>
              <a:t>苗条的身材</a:t>
            </a:r>
            <a:endParaRPr lang="zh-CN" altLang="en-US" sz="2400"/>
          </a:p>
          <a:p>
            <a:pPr algn="l"/>
            <a:endParaRPr lang="zh-CN" altLang="en-US" sz="2800"/>
          </a:p>
          <a:p>
            <a:pPr algn="l"/>
            <a:r>
              <a:rPr lang="zh-CN" altLang="en-US" sz="2400"/>
              <a:t>如果一个人要有优美的，充满魅力的嘴唇，就要讲善良的话，如果要有可爱的眼睛，就要发现别人的优点，如果想要又苗条的身材，就要把食物分享给饥饿的人。</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6850"/>
            <a:ext cx="6908800" cy="6424930"/>
          </a:xfrm>
        </p:spPr>
        <p:txBody>
          <a:bodyPr/>
          <a:p>
            <a:pPr algn="l"/>
            <a:r>
              <a:rPr lang="zh-CN" altLang="en-US" sz="2400"/>
              <a:t>It was not  in the best time of my life when I meet you, but it was the best time of my life because we met.</a:t>
            </a:r>
            <a:endParaRPr lang="zh-CN" altLang="en-US" sz="2400"/>
          </a:p>
          <a:p>
            <a:pPr algn="l"/>
            <a:endParaRPr lang="zh-CN" altLang="en-US" sz="2400"/>
          </a:p>
          <a:p>
            <a:pPr algn="l"/>
            <a:r>
              <a:rPr lang="zh-CN" altLang="en-US" sz="2400"/>
              <a:t>It wasn't the best time to meet you, but meeting you I met the best time.</a:t>
            </a:r>
            <a:endParaRPr lang="zh-CN" altLang="en-US" sz="2400"/>
          </a:p>
          <a:p>
            <a:pPr algn="l"/>
            <a:endParaRPr lang="zh-CN" altLang="en-US" sz="2400"/>
          </a:p>
          <a:p>
            <a:pPr algn="l"/>
            <a:r>
              <a:rPr lang="zh-CN" altLang="en-US" sz="2400"/>
              <a:t>It wasn't in my best time I meet you, it was because we met, I had the best time of my life.</a:t>
            </a:r>
            <a:endParaRPr lang="zh-CN" altLang="en-US" sz="2400"/>
          </a:p>
          <a:p>
            <a:pPr algn="l"/>
            <a:endParaRPr lang="zh-CN" altLang="en-US" sz="2400"/>
          </a:p>
          <a:p>
            <a:pPr algn="l"/>
            <a:r>
              <a:rPr lang="zh-CN" altLang="en-US" sz="2400"/>
              <a:t>Meeting you gives me the best time of my life.</a:t>
            </a:r>
            <a:endParaRPr lang="zh-CN" altLang="en-US" sz="2400"/>
          </a:p>
          <a:p>
            <a:pPr algn="l"/>
            <a:endParaRPr lang="zh-CN" altLang="en-US" sz="2400"/>
          </a:p>
          <a:p>
            <a:pPr algn="l"/>
            <a:r>
              <a:rPr lang="zh-CN" altLang="en-US" sz="2400"/>
              <a:t>我不是在最好的时光中遇见了你们，而是遇见你们才给了我这段最好的时光。</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396355"/>
          </a:xfrm>
        </p:spPr>
        <p:txBody>
          <a:bodyPr/>
          <a:p>
            <a:pPr algn="l"/>
            <a:r>
              <a:rPr lang="zh-CN" altLang="en-US" sz="2000"/>
              <a:t>We do not need magic to change the world, we carry all the power we need inside ourselves already: we have the power to imagine better.</a:t>
            </a:r>
            <a:endParaRPr lang="zh-CN" altLang="en-US" sz="2000"/>
          </a:p>
          <a:p>
            <a:pPr algn="l"/>
            <a:r>
              <a:rPr lang="zh-CN" altLang="en-US" sz="2000"/>
              <a:t>我们其实不需要魔法来改变这个世界，在我们内心，在我们自身内部已经有了足够的力量，我们有这样的力量来想象一个更好的世界或者想象一个更好的自己。</a:t>
            </a:r>
            <a:endParaRPr lang="zh-CN" altLang="en-US" sz="2000"/>
          </a:p>
          <a:p>
            <a:pPr algn="l"/>
            <a:endParaRPr lang="zh-CN" altLang="en-US" sz="2000"/>
          </a:p>
          <a:p>
            <a:pPr algn="l"/>
            <a:r>
              <a:rPr lang="zh-CN" altLang="en-US" sz="2000"/>
              <a:t>As is a tale, so is life: not how long it is, but how good it is, is what matters.</a:t>
            </a:r>
            <a:endParaRPr lang="zh-CN" altLang="en-US" sz="2000"/>
          </a:p>
          <a:p>
            <a:pPr algn="l"/>
            <a:r>
              <a:rPr lang="zh-CN" altLang="en-US" sz="2000"/>
              <a:t>就像童话故事一样，生命也是一样的，不在乎有多长，而在乎有多好，因为只有多好才是真正重要的。</a:t>
            </a:r>
            <a:endParaRPr lang="zh-CN" altLang="en-US" sz="2000"/>
          </a:p>
          <a:p>
            <a:pPr algn="l"/>
            <a:endParaRPr lang="zh-CN" altLang="en-US" sz="2000"/>
          </a:p>
          <a:p>
            <a:pPr algn="l"/>
            <a:r>
              <a:rPr lang="en-US" altLang="zh-CN" sz="2000"/>
              <a:t>J.K.Rowling</a:t>
            </a:r>
            <a:endParaRPr lang="en-US" altLang="zh-CN" sz="2000"/>
          </a:p>
          <a:p>
            <a:pPr algn="l"/>
            <a:r>
              <a:rPr lang="en-US" altLang="zh-CN" sz="2000">
                <a:hlinkClick r:id="rId1" action="ppaction://hlinkfile"/>
              </a:rPr>
              <a:t>Text of J.K. Rowling’s speech</a:t>
            </a:r>
            <a:endParaRPr lang="en-US" altLang="zh-CN" sz="2000">
              <a:hlinkClick r:id="rId1" action="ppaction://hlinkfile"/>
            </a:endParaRPr>
          </a:p>
          <a:p>
            <a:pPr algn="l"/>
            <a:r>
              <a:rPr lang="en-US" altLang="zh-CN" sz="2000">
                <a:solidFill>
                  <a:srgbClr val="FF0000"/>
                </a:solidFill>
                <a:hlinkClick r:id="rId1" action="ppaction://hlinkfile"/>
              </a:rPr>
              <a:t>We need learn from:</a:t>
            </a:r>
            <a:endParaRPr lang="en-US" altLang="zh-CN" sz="2000">
              <a:hlinkClick r:id="rId1" action="ppaction://hlinkfile"/>
            </a:endParaRPr>
          </a:p>
          <a:p>
            <a:pPr marL="342900" indent="-342900" algn="l">
              <a:buFont typeface="Arial" panose="020B0604020202020204" pitchFamily="34" charset="0"/>
              <a:buChar char="•"/>
            </a:pPr>
            <a:r>
              <a:rPr lang="en-US" altLang="zh-CN" sz="2000">
                <a:hlinkClick r:id="rId1" action="ppaction://hlinkfile"/>
              </a:rPr>
              <a:t>I</a:t>
            </a:r>
            <a:r>
              <a:rPr lang="en-US" altLang="zh-CN" sz="2000"/>
              <a:t>magination</a:t>
            </a:r>
            <a:endParaRPr lang="en-US" altLang="zh-CN" sz="2000"/>
          </a:p>
          <a:p>
            <a:pPr marL="342900" indent="-342900" algn="l">
              <a:buFont typeface="Arial" panose="020B0604020202020204" pitchFamily="34" charset="0"/>
              <a:buChar char="•"/>
            </a:pPr>
            <a:r>
              <a:rPr lang="en-US" altLang="zh-CN" sz="2000"/>
              <a:t>Failure</a:t>
            </a:r>
            <a:endParaRPr lang="en-US" altLang="zh-CN" sz="2000"/>
          </a:p>
          <a:p>
            <a:pPr algn="l"/>
            <a:endParaRPr lang="en-US" altLang="zh-CN"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46380"/>
            <a:ext cx="6908800" cy="6404610"/>
          </a:xfrm>
        </p:spPr>
        <p:txBody>
          <a:bodyPr/>
          <a:p>
            <a:pPr algn="l"/>
            <a:r>
              <a:rPr lang="zh-CN" altLang="en-US" sz="2000"/>
              <a:t>Seven years would be </a:t>
            </a:r>
            <a:r>
              <a:rPr lang="zh-CN" altLang="en-US" sz="2000" b="1"/>
              <a:t>insufficient（不够的）</a:t>
            </a:r>
            <a:r>
              <a:rPr lang="zh-CN" altLang="en-US" sz="2000"/>
              <a:t> to make some people </a:t>
            </a:r>
            <a:r>
              <a:rPr lang="zh-CN" altLang="en-US" sz="2000" b="1"/>
              <a:t>acquainted with（互相了解，熟悉）</a:t>
            </a:r>
            <a:r>
              <a:rPr lang="zh-CN" altLang="en-US" sz="2000"/>
              <a:t> each other, and seven days are </a:t>
            </a:r>
            <a:r>
              <a:rPr lang="zh-CN" altLang="en-US" sz="2000" b="1"/>
              <a:t>more than enough（足够了</a:t>
            </a:r>
            <a:r>
              <a:rPr lang="zh-CN" altLang="en-US" sz="2000" b="1"/>
              <a:t>）</a:t>
            </a:r>
            <a:r>
              <a:rPr lang="zh-CN" altLang="en-US" sz="2000"/>
              <a:t> for others.</a:t>
            </a:r>
            <a:endParaRPr lang="zh-CN" altLang="en-US" sz="2000"/>
          </a:p>
          <a:p>
            <a:pPr algn="l"/>
            <a:r>
              <a:rPr lang="zh-CN" altLang="en-US" sz="2000"/>
              <a:t>有的人认识了七年依然不够熟悉，无法相知，但有的人只要相处七天就足以互相深深的知道，当然可以说就足以深深相爱。</a:t>
            </a:r>
            <a:endParaRPr lang="zh-CN" altLang="en-US" sz="2000"/>
          </a:p>
          <a:p>
            <a:pPr algn="l"/>
            <a:endParaRPr lang="zh-CN" altLang="en-US" sz="2000"/>
          </a:p>
          <a:p>
            <a:pPr algn="l"/>
            <a:r>
              <a:rPr lang="zh-CN" altLang="en-US" sz="2000"/>
              <a:t>《理智与情感》               《傲慢与偏见》</a:t>
            </a:r>
            <a:endParaRPr lang="zh-CN" altLang="en-US" sz="2000"/>
          </a:p>
          <a:p>
            <a:pPr algn="l"/>
            <a:r>
              <a:rPr lang="en-US" altLang="zh-CN" sz="2000"/>
              <a:t>Sense and Sensibility      Pride and Prejudice</a:t>
            </a:r>
            <a:endParaRPr lang="en-US" altLang="zh-CN" sz="2000"/>
          </a:p>
          <a:p>
            <a:pPr algn="l"/>
            <a:r>
              <a:rPr lang="zh-CN" altLang="en-US" sz="2000"/>
              <a:t>简-奥斯汀</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49225"/>
            <a:ext cx="6908800" cy="6454140"/>
          </a:xfrm>
        </p:spPr>
        <p:txBody>
          <a:bodyPr/>
          <a:p>
            <a:pPr algn="l"/>
            <a:r>
              <a:rPr lang="zh-CN" altLang="en-US" sz="2000"/>
              <a:t>There is a saying, yesterday is history, tomorrow is a mystery. But today is a gift. That is why it's called the present (the gift).</a:t>
            </a:r>
            <a:endParaRPr lang="zh-CN" altLang="en-US" sz="2000"/>
          </a:p>
          <a:p>
            <a:pPr algn="l"/>
            <a:r>
              <a:rPr lang="zh-CN" altLang="en-US" sz="2000"/>
              <a:t>俗语说，昨天已经过去，明天一切未知，但“今天”是上帝赐给我们的“礼物”。</a:t>
            </a:r>
            <a:endParaRPr lang="zh-CN" altLang="en-US" sz="2000"/>
          </a:p>
          <a:p>
            <a:pPr algn="l"/>
            <a:endParaRPr lang="zh-CN" altLang="en-US" sz="2000"/>
          </a:p>
          <a:p>
            <a:pPr algn="l"/>
            <a:r>
              <a:rPr lang="zh-CN" altLang="en-US" sz="2000"/>
              <a:t>Your mind is like this water, my friend , when it is agitated ,it becomes difficult to see ,but if you allow it to settle , the answer becomes clear.</a:t>
            </a:r>
            <a:endParaRPr lang="zh-CN" altLang="en-US" sz="2000"/>
          </a:p>
          <a:p>
            <a:pPr algn="l"/>
            <a:r>
              <a:rPr lang="zh-CN" altLang="en-US" sz="2000"/>
              <a:t>着急的时候脑子也乱了，静下心来就好了。</a:t>
            </a:r>
            <a:endParaRPr lang="zh-CN" altLang="en-US" sz="2000"/>
          </a:p>
          <a:p>
            <a:pPr algn="l"/>
            <a:endParaRPr lang="zh-CN" altLang="en-US" sz="2000"/>
          </a:p>
          <a:p>
            <a:pPr algn="l"/>
            <a:r>
              <a:rPr lang="zh-CN" altLang="en-US" sz="2000"/>
              <a:t>《功夫熊猫》</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29540"/>
            <a:ext cx="6908800" cy="6541135"/>
          </a:xfrm>
        </p:spPr>
        <p:txBody>
          <a:bodyPr/>
          <a:p>
            <a:pPr algn="l"/>
            <a:r>
              <a:rPr lang="zh-CN" altLang="en-US" sz="2000"/>
              <a:t>No matter how bad things get, there's something good out there, just over the horizon.</a:t>
            </a:r>
            <a:endParaRPr lang="zh-CN" altLang="en-US" sz="2000"/>
          </a:p>
          <a:p>
            <a:pPr algn="l"/>
            <a:r>
              <a:rPr lang="zh-CN" altLang="en-US" sz="2000"/>
              <a:t>无论生活变得多糟糕，好的事情总会在不远处。</a:t>
            </a:r>
            <a:endParaRPr lang="zh-CN" altLang="en-US" sz="2000"/>
          </a:p>
          <a:p>
            <a:pPr algn="l"/>
            <a:endParaRPr lang="zh-CN" altLang="en-US" sz="2000"/>
          </a:p>
          <a:p>
            <a:pPr algn="l"/>
            <a:r>
              <a:rPr lang="zh-CN" altLang="en-US" sz="2000"/>
              <a:t>Keep looking, and don't settle.</a:t>
            </a:r>
            <a:endParaRPr lang="zh-CN" altLang="en-US" sz="2000"/>
          </a:p>
          <a:p>
            <a:pPr algn="l"/>
            <a:r>
              <a:rPr lang="zh-CN" altLang="en-US" sz="2000"/>
              <a:t>不要停下寻找的脚步。</a:t>
            </a:r>
            <a:endParaRPr lang="zh-CN" altLang="en-US" sz="2000"/>
          </a:p>
          <a:p>
            <a:pPr algn="l"/>
            <a:endParaRPr lang="zh-CN" altLang="en-US" sz="2000"/>
          </a:p>
          <a:p>
            <a:pPr algn="l"/>
            <a:r>
              <a:rPr lang="zh-CN" altLang="en-US" sz="2000"/>
              <a:t>There is an entire future of incredible things waiting for you.</a:t>
            </a:r>
            <a:endParaRPr lang="zh-CN" altLang="en-US" sz="2000"/>
          </a:p>
          <a:p>
            <a:pPr algn="l"/>
            <a:r>
              <a:rPr lang="zh-CN" altLang="en-US" sz="2000"/>
              <a:t>未来还有很多美妙的事情在等着你。</a:t>
            </a:r>
            <a:endParaRPr lang="zh-CN" altLang="en-US" sz="2000"/>
          </a:p>
          <a:p>
            <a:pPr algn="l"/>
            <a:endParaRPr lang="zh-CN" altLang="en-US" sz="2000"/>
          </a:p>
          <a:p>
            <a:pPr algn="l"/>
            <a:r>
              <a:rPr lang="zh-CN" altLang="en-US" sz="2000"/>
              <a:t>Smile with face. Smile with mind.</a:t>
            </a:r>
            <a:endParaRPr lang="zh-CN" altLang="en-US" sz="2000"/>
          </a:p>
          <a:p>
            <a:pPr algn="l"/>
            <a:r>
              <a:rPr lang="zh-CN" altLang="en-US" sz="2000"/>
              <a:t>微笑不仅是挂在脸上的，更是发自心底的。</a:t>
            </a:r>
            <a:endParaRPr lang="zh-CN" altLang="en-US" sz="2000"/>
          </a:p>
          <a:p>
            <a:pPr algn="l"/>
            <a:endParaRPr lang="zh-CN" altLang="en-US" sz="2000"/>
          </a:p>
          <a:p>
            <a:pPr algn="l"/>
            <a:r>
              <a:rPr lang="zh-CN" altLang="en-US" sz="2000"/>
              <a:t>A promise tomorrow is worth a lot less than trying today.</a:t>
            </a:r>
            <a:endParaRPr lang="zh-CN" altLang="en-US" sz="2000"/>
          </a:p>
          <a:p>
            <a:pPr algn="l"/>
            <a:r>
              <a:rPr lang="zh-CN" altLang="en-US" sz="2000"/>
              <a:t>明日的承诺远不及今日的行动。</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8120"/>
            <a:ext cx="6908800" cy="6511925"/>
          </a:xfrm>
        </p:spPr>
        <p:txBody>
          <a:bodyPr/>
          <a:p>
            <a:pPr algn="l"/>
            <a:r>
              <a:rPr lang="en-US" altLang="zh-CN" sz="2000"/>
              <a:t>The world won't care about your self-esteem. The world will expect you to accomplish something before you feel good about yourself.</a:t>
            </a:r>
            <a:endParaRPr lang="en-US" altLang="zh-CN" sz="2000"/>
          </a:p>
          <a:p>
            <a:pPr algn="l"/>
            <a:endParaRPr lang="zh-CN" altLang="en-US" sz="2000"/>
          </a:p>
          <a:p>
            <a:pPr algn="l"/>
            <a:r>
              <a:rPr lang="zh-CN" altLang="en-US" sz="2000"/>
              <a:t>世界才不在乎你的自尊，这个世界在你自我感觉很好之前，总是希望你期待你能够取得某种成就。</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85115"/>
            <a:ext cx="6908800" cy="6366510"/>
          </a:xfrm>
        </p:spPr>
        <p:txBody>
          <a:bodyPr/>
          <a:p>
            <a:pPr algn="l"/>
            <a:r>
              <a:rPr lang="en-US" altLang="zh-CN" sz="2000"/>
              <a:t>You have to do everything you can, you have to work your hardest, and if you do, if you stay positive, you </a:t>
            </a:r>
            <a:r>
              <a:rPr lang="en-US" altLang="zh-CN" sz="2000" b="1"/>
              <a:t>have a shot at</a:t>
            </a:r>
            <a:r>
              <a:rPr lang="zh-CN" altLang="en-US" sz="2000" b="1"/>
              <a:t>（可能会达到什么状态</a:t>
            </a:r>
            <a:r>
              <a:rPr lang="zh-CN" altLang="en-US" sz="2000" b="1"/>
              <a:t>）</a:t>
            </a:r>
            <a:r>
              <a:rPr lang="en-US" altLang="zh-CN" sz="2000"/>
              <a:t> a silver line.</a:t>
            </a:r>
            <a:endParaRPr lang="en-US" altLang="zh-CN" sz="2000"/>
          </a:p>
          <a:p>
            <a:pPr algn="l"/>
            <a:endParaRPr lang="en-US" altLang="zh-CN" sz="2000"/>
          </a:p>
          <a:p>
            <a:pPr algn="l"/>
            <a:r>
              <a:rPr lang="zh-CN" altLang="en-US" sz="2000"/>
              <a:t>你必须竭尽全力去做事情，要尽最大努力去做，只要你这么做，只要你保持乐观，你就能看见一线希望。</a:t>
            </a:r>
            <a:endParaRPr lang="zh-CN" altLang="en-US" sz="2000"/>
          </a:p>
          <a:p>
            <a:pPr algn="l"/>
            <a:endParaRPr lang="zh-CN" altLang="en-US" sz="2000"/>
          </a:p>
          <a:p>
            <a:pPr algn="l"/>
            <a:r>
              <a:rPr lang="zh-CN" altLang="en-US" sz="2000"/>
              <a:t>《乌云背后的幸福线》 电影</a:t>
            </a:r>
            <a:endParaRPr lang="zh-CN" altLang="en-US" sz="2000"/>
          </a:p>
          <a:p>
            <a:pPr algn="l"/>
            <a:endParaRPr lang="zh-CN" altLang="en-US" sz="2000"/>
          </a:p>
          <a:p>
            <a:pPr algn="l"/>
            <a:r>
              <a:rPr lang="en-US" altLang="zh-CN" sz="2000"/>
              <a:t>Every cloud has a silver line. </a:t>
            </a:r>
            <a:r>
              <a:rPr lang="zh-CN" altLang="en-US" sz="2000"/>
              <a:t>每朵云都有银色的边缘。</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58115"/>
            <a:ext cx="6908800" cy="6561455"/>
          </a:xfrm>
        </p:spPr>
        <p:txBody>
          <a:bodyPr/>
          <a:p>
            <a:pPr algn="l"/>
            <a:r>
              <a:rPr lang="en-US" altLang="zh-CN" sz="2000"/>
              <a:t>Don't just get involved. Fight for your seat at the table. Better yet, fight for a seat at the head of the table.</a:t>
            </a:r>
            <a:endParaRPr lang="en-US" altLang="zh-CN" sz="2000"/>
          </a:p>
          <a:p>
            <a:pPr algn="l"/>
            <a:endParaRPr lang="en-US" altLang="zh-CN" sz="2000"/>
          </a:p>
          <a:p>
            <a:pPr algn="l"/>
            <a:r>
              <a:rPr lang="zh-CN" altLang="en-US" sz="2000"/>
              <a:t>不要只是参与而已， 一定要想办法在决策的座位上赢得一席之地，更好的是，要为自己能够成为坐上首席努力奋斗。</a:t>
            </a:r>
            <a:endParaRPr lang="zh-CN" altLang="en-US" sz="2000"/>
          </a:p>
          <a:p>
            <a:pPr algn="l"/>
            <a:endParaRPr lang="zh-CN" altLang="en-US" sz="2000"/>
          </a:p>
          <a:p>
            <a:pPr algn="l"/>
            <a:r>
              <a:rPr lang="zh-CN" altLang="en-US" sz="2000"/>
              <a:t>宁为鸡头，不为牛后。</a:t>
            </a:r>
            <a:endParaRPr lang="zh-CN" altLang="en-US" sz="2000"/>
          </a:p>
          <a:p>
            <a:pPr algn="l"/>
            <a:endParaRPr lang="zh-CN" altLang="en-US" sz="2000"/>
          </a:p>
          <a:p>
            <a:pPr algn="l"/>
            <a:r>
              <a:rPr lang="en-US" altLang="zh-CN" sz="2000"/>
              <a:t>Keep your eyes on the stars and your feet on the ground.</a:t>
            </a:r>
            <a:endParaRPr lang="en-US" altLang="zh-CN" sz="2000"/>
          </a:p>
          <a:p>
            <a:pPr algn="l"/>
            <a:r>
              <a:rPr lang="zh-CN" altLang="en-US" sz="2000"/>
              <a:t>仰望星空，脚踏实地。</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313690"/>
            <a:ext cx="6908800" cy="6221730"/>
          </a:xfrm>
        </p:spPr>
        <p:txBody>
          <a:bodyPr/>
          <a:p>
            <a:pPr algn="l"/>
            <a:r>
              <a:rPr lang="en-US" altLang="zh-CN" sz="2000"/>
              <a:t>Whenever you feel like criticizing any one, just remember that all the people in this world haven't had the advantages that you've had.</a:t>
            </a:r>
            <a:endParaRPr lang="en-US" altLang="zh-CN" sz="2000"/>
          </a:p>
          <a:p>
            <a:pPr algn="l"/>
            <a:endParaRPr lang="en-US" altLang="zh-CN" sz="2000"/>
          </a:p>
          <a:p>
            <a:pPr algn="l"/>
            <a:r>
              <a:rPr lang="zh-CN" altLang="en-US" sz="2000"/>
              <a:t>每当你想要批评任何人的时候，你就记住，这个世界上所有的人，并不是个个都拥过你拥有的那些优越条件。</a:t>
            </a:r>
            <a:endParaRPr lang="zh-CN" altLang="en-US" sz="2000"/>
          </a:p>
          <a:p>
            <a:pPr algn="l"/>
            <a:endParaRPr lang="zh-CN" altLang="en-US" sz="2000"/>
          </a:p>
          <a:p>
            <a:pPr algn="l"/>
            <a:r>
              <a:rPr lang="zh-CN" altLang="en-US" sz="2000"/>
              <a:t>《了不起的盖茨比</a:t>
            </a:r>
            <a:r>
              <a:rPr lang="zh-CN" altLang="en-US" sz="2000"/>
              <a:t>》</a:t>
            </a:r>
            <a:endParaRPr lang="zh-CN" altLang="en-US" sz="2000"/>
          </a:p>
          <a:p>
            <a:pPr algn="l"/>
            <a:endParaRPr lang="zh-CN" altLang="en-US" sz="2000"/>
          </a:p>
          <a:p>
            <a:pPr algn="l"/>
            <a:r>
              <a:rPr lang="en-US" altLang="zh-CN" sz="2000"/>
              <a:t>The fool doth think he is wise, but the wise man knows himself to be a fool.</a:t>
            </a:r>
            <a:endParaRPr lang="en-US" altLang="zh-CN" sz="2000"/>
          </a:p>
          <a:p>
            <a:pPr algn="l"/>
            <a:r>
              <a:rPr lang="zh-CN" altLang="en-US" sz="2000"/>
              <a:t>愚者总自以为聪明， 智者则有自知之明。</a:t>
            </a:r>
            <a:endParaRPr lang="zh-CN" altLang="en-US" sz="2000"/>
          </a:p>
          <a:p>
            <a:pPr algn="l"/>
            <a:endParaRPr lang="zh-CN" altLang="en-US" sz="2000"/>
          </a:p>
          <a:p>
            <a:pPr algn="l"/>
            <a:r>
              <a:rPr lang="en-US" altLang="zh-CN" sz="2000"/>
              <a:t>Dreams save us. Dreams lift us up and transform us into something better.</a:t>
            </a:r>
            <a:endParaRPr lang="en-US" altLang="zh-CN" sz="2000"/>
          </a:p>
          <a:p>
            <a:pPr algn="l"/>
            <a:r>
              <a:rPr lang="zh-CN" altLang="en-US" sz="2000"/>
              <a:t>梦想能够拯救我们，梦想能够激励我们并让我们成为更好的人。</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338570"/>
          </a:xfrm>
        </p:spPr>
        <p:txBody>
          <a:bodyPr/>
          <a:p>
            <a:pPr algn="l"/>
            <a:r>
              <a:rPr lang="en-US" altLang="zh-CN" sz="2000"/>
              <a:t>It's better to </a:t>
            </a:r>
            <a:r>
              <a:rPr lang="en-US" altLang="zh-CN" sz="2000" b="1"/>
              <a:t>hang out with</a:t>
            </a:r>
            <a:r>
              <a:rPr lang="zh-CN" altLang="en-US" sz="2000" b="1"/>
              <a:t>（与某人混）</a:t>
            </a:r>
            <a:r>
              <a:rPr lang="en-US" altLang="zh-CN" sz="2000"/>
              <a:t> people better than you. </a:t>
            </a:r>
            <a:r>
              <a:rPr lang="en-US" altLang="zh-CN" sz="2000" b="1"/>
              <a:t>Pick out</a:t>
            </a:r>
            <a:r>
              <a:rPr lang="zh-CN" altLang="en-US" sz="2000" b="1"/>
              <a:t>（挑出来）</a:t>
            </a:r>
            <a:r>
              <a:rPr lang="en-US" altLang="zh-CN" sz="2000" b="1"/>
              <a:t> </a:t>
            </a:r>
            <a:r>
              <a:rPr lang="en-US" altLang="zh-CN" sz="2000"/>
              <a:t>associates</a:t>
            </a:r>
            <a:r>
              <a:rPr lang="zh-CN" altLang="en-US" sz="2000"/>
              <a:t>（助手）</a:t>
            </a:r>
            <a:r>
              <a:rPr lang="en-US" altLang="zh-CN" sz="2000"/>
              <a:t> whose behavior is better than yours and you'll </a:t>
            </a:r>
            <a:r>
              <a:rPr lang="en-US" altLang="zh-CN" sz="2000" b="1"/>
              <a:t>drift</a:t>
            </a:r>
            <a:r>
              <a:rPr lang="zh-CN" altLang="en-US" sz="2000" b="1"/>
              <a:t>（漂流）</a:t>
            </a:r>
            <a:r>
              <a:rPr lang="en-US" altLang="zh-CN" sz="2000" b="1"/>
              <a:t> in that direction.</a:t>
            </a:r>
            <a:endParaRPr lang="en-US" altLang="zh-CN" sz="2000" b="1"/>
          </a:p>
          <a:p>
            <a:pPr algn="l"/>
            <a:endParaRPr lang="en-US" altLang="zh-CN" sz="2000"/>
          </a:p>
          <a:p>
            <a:pPr algn="l"/>
            <a:r>
              <a:rPr lang="en-US" altLang="zh-CN" sz="2000"/>
              <a:t> </a:t>
            </a:r>
            <a:r>
              <a:rPr lang="zh-CN" altLang="en-US" sz="2000"/>
              <a:t>与那些比你更优秀的人在一起比较好，选择那些行为比你更优秀的伙伴，你将受到潜移默化的影响。</a:t>
            </a:r>
            <a:endParaRPr lang="zh-CN" altLang="en-US" sz="2000"/>
          </a:p>
          <a:p>
            <a:pPr algn="l"/>
            <a:endParaRPr lang="zh-CN" altLang="en-US" sz="2000"/>
          </a:p>
          <a:p>
            <a:pPr algn="l"/>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20190309</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358255"/>
          </a:xfrm>
        </p:spPr>
        <p:txBody>
          <a:bodyPr/>
          <a:p>
            <a:pPr algn="l"/>
            <a:r>
              <a:rPr lang="en-US" altLang="zh-CN" sz="2800"/>
              <a:t>There's a crack, a crack in everything. That's how the light gets in.</a:t>
            </a:r>
            <a:endParaRPr lang="en-US" altLang="zh-CN" sz="2400"/>
          </a:p>
          <a:p>
            <a:pPr algn="l"/>
            <a:endParaRPr lang="zh-CN" altLang="en-US" sz="2800"/>
          </a:p>
          <a:p>
            <a:pPr algn="l"/>
            <a:r>
              <a:rPr lang="zh-CN" altLang="en-US" sz="2800"/>
              <a:t>万物总有裂痕，一旦裂痕出现，光线就会照射进来。</a:t>
            </a:r>
            <a:endParaRPr lang="zh-CN" altLang="en-US" sz="2800"/>
          </a:p>
          <a:p>
            <a:pPr algn="l"/>
            <a:endParaRPr lang="zh-CN" altLang="en-US" sz="2800"/>
          </a:p>
          <a:p>
            <a:pPr algn="l"/>
            <a:r>
              <a:rPr lang="zh-CN" altLang="en-US" sz="2800"/>
              <a:t>《美丽的失落者》</a:t>
            </a:r>
            <a:endParaRPr lang="zh-CN" altLang="en-US" sz="2800"/>
          </a:p>
          <a:p>
            <a:pPr algn="l"/>
            <a:r>
              <a:rPr lang="zh-CN" altLang="en-US" sz="2800"/>
              <a:t>电影《我是你的男人</a:t>
            </a:r>
            <a:r>
              <a:rPr lang="zh-CN" altLang="en-US" sz="2800"/>
              <a:t>》</a:t>
            </a:r>
            <a:endParaRPr lang="zh-CN" altLang="en-US" sz="2800"/>
          </a:p>
          <a:p>
            <a:pPr algn="l"/>
            <a:endParaRPr lang="zh-CN" altLang="en-US" sz="2800"/>
          </a:p>
          <a:p>
            <a:pPr algn="l"/>
            <a:r>
              <a:rPr lang="en-US" altLang="zh-CN" sz="2800"/>
              <a:t>A Better You</a:t>
            </a:r>
            <a:endParaRPr lang="en-US" altLang="zh-CN" sz="2800"/>
          </a:p>
          <a:p>
            <a:pPr algn="l"/>
            <a:r>
              <a:rPr lang="en-US" altLang="zh-CN" sz="2800"/>
              <a:t>A Bigger World</a:t>
            </a:r>
            <a:endParaRPr lang="en-US" altLang="zh-CN" sz="28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492875"/>
          </a:xfrm>
        </p:spPr>
        <p:txBody>
          <a:bodyPr/>
          <a:p>
            <a:pPr algn="l"/>
            <a:r>
              <a:rPr lang="en-US" altLang="zh-CN" sz="2000"/>
              <a:t>When there is no one left in the living world who remembers you, you disappear from the world. We call it the final death.</a:t>
            </a:r>
            <a:endParaRPr lang="en-US" altLang="zh-CN" sz="2000"/>
          </a:p>
          <a:p>
            <a:pPr algn="l"/>
            <a:endParaRPr lang="en-US" altLang="zh-CN" sz="2000"/>
          </a:p>
          <a:p>
            <a:pPr algn="l"/>
            <a:r>
              <a:rPr lang="zh-CN" altLang="en-US" sz="2000"/>
              <a:t>当活人的世界再没有一个人记得你，你就会从这个世界上消失。我们把这个叫做终极死亡。</a:t>
            </a:r>
            <a:endParaRPr lang="zh-CN" altLang="en-US" sz="2000"/>
          </a:p>
          <a:p>
            <a:pPr algn="l"/>
            <a:endParaRPr lang="zh-CN" altLang="en-US" sz="2000"/>
          </a:p>
          <a:p>
            <a:pPr algn="l"/>
            <a:r>
              <a:rPr lang="zh-CN" altLang="en-US" sz="2000"/>
              <a:t>《</a:t>
            </a:r>
            <a:r>
              <a:rPr lang="en-US" altLang="zh-CN" sz="2000"/>
              <a:t>coco</a:t>
            </a:r>
            <a:r>
              <a:rPr lang="zh-CN" altLang="en-US" sz="2000"/>
              <a:t>》寻梦环游记</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405880"/>
          </a:xfrm>
        </p:spPr>
        <p:txBody>
          <a:bodyPr/>
          <a:p>
            <a:pPr algn="l"/>
            <a:r>
              <a:rPr lang="en-US" altLang="zh-CN" sz="2000"/>
              <a:t>Nothing is as important as passion. No matter what you want to do with your life, be passionate. The world doesn't need any more gray. On the other hand, We can't get enough color. </a:t>
            </a:r>
            <a:r>
              <a:rPr lang="en-US" altLang="zh-CN" sz="2000" b="1"/>
              <a:t>Mediocrity</a:t>
            </a:r>
            <a:r>
              <a:rPr lang="zh-CN" altLang="en-US" sz="2000" b="1"/>
              <a:t>（平庸</a:t>
            </a:r>
            <a:r>
              <a:rPr lang="en-US" altLang="zh-CN" sz="2000" b="1"/>
              <a:t>mei</a:t>
            </a:r>
            <a:r>
              <a:rPr lang="zh-CN" altLang="en-US" sz="2000" b="1"/>
              <a:t>）</a:t>
            </a:r>
            <a:r>
              <a:rPr lang="en-US" altLang="zh-CN" sz="2000"/>
              <a:t> is nobody's goal and perfection shouldn't be either. We'll never be perfect. But remember these three P's: Passion + Persistence = Possibility.</a:t>
            </a:r>
            <a:endParaRPr lang="en-US" altLang="zh-CN" sz="2000"/>
          </a:p>
          <a:p>
            <a:pPr algn="l"/>
            <a:endParaRPr lang="en-US" altLang="zh-CN" sz="2000"/>
          </a:p>
          <a:p>
            <a:pPr algn="l"/>
            <a:r>
              <a:rPr lang="zh-CN" altLang="en-US" sz="2000"/>
              <a:t>没什么比热情更重要，无论这一生你想要做什么，都一定要充满激情。这个世界不需要更多灰暗，另外，再多彩也不为过，没有人想一辈子平庸，然而完美也不应该是任何人的目标，我们永远不会完美，但记住这三个</a:t>
            </a:r>
            <a:r>
              <a:rPr lang="en-US" altLang="zh-CN" sz="2000"/>
              <a:t>P</a:t>
            </a:r>
            <a:r>
              <a:rPr lang="zh-CN" altLang="en-US" sz="2000"/>
              <a:t>：热情 </a:t>
            </a:r>
            <a:r>
              <a:rPr lang="en-US" altLang="zh-CN" sz="2000"/>
              <a:t>+ </a:t>
            </a:r>
            <a:r>
              <a:rPr lang="zh-CN" altLang="en-US" sz="2000"/>
              <a:t>坚持 </a:t>
            </a:r>
            <a:r>
              <a:rPr lang="en-US" altLang="zh-CN" sz="2000"/>
              <a:t>= </a:t>
            </a:r>
            <a:r>
              <a:rPr lang="zh-CN" altLang="en-US" sz="2000"/>
              <a:t>可能性。</a:t>
            </a:r>
            <a:endParaRPr lang="zh-CN" altLang="en-US" sz="2000"/>
          </a:p>
          <a:p>
            <a:pPr algn="l"/>
            <a:endParaRPr lang="zh-CN" altLang="en-US" sz="2000"/>
          </a:p>
          <a:p>
            <a:pPr algn="l"/>
            <a:r>
              <a:rPr lang="en-US" altLang="zh-CN" sz="2000"/>
              <a:t>--</a:t>
            </a:r>
            <a:r>
              <a:rPr lang="zh-CN" altLang="en-US" sz="2000"/>
              <a:t>乔恩</a:t>
            </a:r>
            <a:r>
              <a:rPr lang="en-US" altLang="zh-CN" sz="2000"/>
              <a:t>-</a:t>
            </a:r>
            <a:r>
              <a:rPr lang="zh-CN" altLang="en-US" sz="2000"/>
              <a:t>邦</a:t>
            </a:r>
            <a:r>
              <a:rPr lang="en-US" altLang="zh-CN" sz="2000"/>
              <a:t>-</a:t>
            </a:r>
            <a:r>
              <a:rPr lang="zh-CN" altLang="en-US" sz="2000"/>
              <a:t>乔维</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73825"/>
          </a:xfrm>
        </p:spPr>
        <p:txBody>
          <a:bodyPr/>
          <a:p>
            <a:pPr algn="l"/>
            <a:r>
              <a:rPr lang="en-US" altLang="zh-CN" sz="2000"/>
              <a:t>Everything about him was old </a:t>
            </a:r>
            <a:r>
              <a:rPr lang="en-US" altLang="zh-CN" sz="2000" b="1"/>
              <a:t>except(</a:t>
            </a:r>
            <a:r>
              <a:rPr lang="zh-CN" altLang="en-US" sz="2000" b="1"/>
              <a:t>除了</a:t>
            </a:r>
            <a:r>
              <a:rPr lang="en-US" altLang="zh-CN" sz="2000" b="1"/>
              <a:t>)</a:t>
            </a:r>
            <a:r>
              <a:rPr lang="en-US" altLang="zh-CN" sz="2000"/>
              <a:t> his eyes, and they were the same color as the sea and were cheerful and undefeated.</a:t>
            </a:r>
            <a:endParaRPr lang="en-US" altLang="zh-CN" sz="2000"/>
          </a:p>
          <a:p>
            <a:pPr algn="l"/>
            <a:endParaRPr lang="en-US" altLang="zh-CN" sz="2000"/>
          </a:p>
          <a:p>
            <a:pPr algn="l"/>
            <a:r>
              <a:rPr lang="en-US" altLang="zh-CN" sz="2000"/>
              <a:t>A man can be destroyed but not defeated.</a:t>
            </a:r>
            <a:endParaRPr lang="en-US" altLang="zh-CN" sz="2000"/>
          </a:p>
          <a:p>
            <a:pPr algn="l"/>
            <a:endParaRPr lang="zh-CN" altLang="en-US" sz="2000"/>
          </a:p>
          <a:p>
            <a:pPr algn="l"/>
            <a:r>
              <a:rPr lang="zh-CN" altLang="en-US" sz="2000"/>
              <a:t>《the Old Man and the Sea》海明威</a:t>
            </a:r>
            <a:endParaRPr lang="zh-CN" altLang="en-US" sz="2000"/>
          </a:p>
          <a:p>
            <a:pPr algn="l"/>
            <a:r>
              <a:rPr lang="zh-CN" altLang="en-US" sz="2000"/>
              <a:t>《太阳照常升起》《永别了，武器》《丧钟为谁而鸣</a:t>
            </a:r>
            <a:r>
              <a:rPr lang="zh-CN" altLang="en-US" sz="2000"/>
              <a:t>》</a:t>
            </a:r>
            <a:endParaRPr lang="zh-CN" altLang="en-US" sz="2000"/>
          </a:p>
          <a:p>
            <a:pPr algn="l"/>
            <a:r>
              <a:rPr lang="zh-CN" altLang="en-US" sz="2000"/>
              <a:t>《乞力马扎罗的雪</a:t>
            </a:r>
            <a:r>
              <a:rPr lang="zh-CN" altLang="en-US" sz="2000"/>
              <a:t>》</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445250"/>
          </a:xfrm>
        </p:spPr>
        <p:txBody>
          <a:bodyPr/>
          <a:p>
            <a:pPr algn="l"/>
            <a:r>
              <a:rPr lang="en-US" altLang="zh-CN" sz="2000"/>
              <a:t>A world where men ran half our homes and women ran half our institutions would be just a much better world.</a:t>
            </a:r>
            <a:endParaRPr lang="en-US" altLang="zh-CN" sz="2000"/>
          </a:p>
          <a:p>
            <a:pPr algn="l"/>
            <a:endParaRPr lang="en-US" altLang="zh-CN" sz="2000"/>
          </a:p>
          <a:p>
            <a:pPr algn="l"/>
            <a:r>
              <a:rPr lang="zh-CN" altLang="en-US" sz="2000"/>
              <a:t>一个由男性和女性平均分担家庭和社会责任的世界一定会是个更美好的世界。</a:t>
            </a:r>
            <a:endParaRPr lang="zh-CN" altLang="en-US" sz="2000"/>
          </a:p>
          <a:p>
            <a:pPr algn="l"/>
            <a:endParaRPr lang="zh-CN" altLang="en-US" sz="2000"/>
          </a:p>
          <a:p>
            <a:pPr algn="l"/>
            <a:r>
              <a:rPr lang="zh-CN" altLang="en-US" sz="2000"/>
              <a:t>雪莉</a:t>
            </a:r>
            <a:r>
              <a:rPr lang="en-US" altLang="zh-CN" sz="2000"/>
              <a:t>-</a:t>
            </a:r>
            <a:r>
              <a:rPr lang="zh-CN" altLang="en-US" sz="2000"/>
              <a:t>桑德伯格</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17170"/>
            <a:ext cx="6908800" cy="6337935"/>
          </a:xfrm>
        </p:spPr>
        <p:txBody>
          <a:bodyPr/>
          <a:p>
            <a:pPr algn="l"/>
            <a:r>
              <a:rPr lang="en-US" altLang="zh-CN" sz="2000"/>
              <a:t>Try to make the world a better place. </a:t>
            </a:r>
            <a:r>
              <a:rPr lang="en-US" altLang="zh-CN" sz="2000" b="1"/>
              <a:t>Look inside</a:t>
            </a:r>
            <a:r>
              <a:rPr lang="zh-CN" altLang="en-US" sz="2000" b="1"/>
              <a:t>（反省）</a:t>
            </a:r>
            <a:r>
              <a:rPr lang="en-US" altLang="zh-CN" sz="2000" b="1"/>
              <a:t> </a:t>
            </a:r>
            <a:r>
              <a:rPr lang="en-US" altLang="zh-CN" sz="2000"/>
              <a:t>yourself and </a:t>
            </a:r>
            <a:r>
              <a:rPr lang="en-US" altLang="zh-CN" sz="2000" b="1"/>
              <a:t>recognize</a:t>
            </a:r>
            <a:r>
              <a:rPr lang="zh-CN" altLang="en-US" sz="2000" b="1"/>
              <a:t>（意识到</a:t>
            </a:r>
            <a:r>
              <a:rPr lang="zh-CN" altLang="en-US" sz="2000" b="1"/>
              <a:t>）</a:t>
            </a:r>
            <a:r>
              <a:rPr lang="en-US" altLang="zh-CN" sz="2000" b="1"/>
              <a:t> </a:t>
            </a:r>
            <a:r>
              <a:rPr lang="en-US" altLang="zh-CN" sz="2000"/>
              <a:t>that change starts with you.</a:t>
            </a:r>
            <a:endParaRPr lang="en-US" altLang="zh-CN" sz="2000"/>
          </a:p>
          <a:p>
            <a:pPr algn="l"/>
            <a:endParaRPr lang="en-US" altLang="zh-CN" sz="2000"/>
          </a:p>
          <a:p>
            <a:pPr algn="l"/>
            <a:r>
              <a:rPr lang="zh-CN" altLang="en-US" sz="2000"/>
              <a:t>试着让我们的世界变得更加美好。试着观察自己的内心，你要认识到，改变从你自身开始。</a:t>
            </a:r>
            <a:endParaRPr lang="zh-CN" altLang="en-US" sz="2000"/>
          </a:p>
          <a:p>
            <a:pPr algn="l"/>
            <a:endParaRPr lang="zh-CN" altLang="en-US" sz="2000"/>
          </a:p>
          <a:p>
            <a:pPr algn="l"/>
            <a:r>
              <a:rPr lang="zh-CN" altLang="en-US" sz="2000"/>
              <a:t>《疯狂动物城》  </a:t>
            </a:r>
            <a:r>
              <a:rPr lang="en-US" altLang="zh-CN" sz="2000" i="1"/>
              <a:t>Zootopia</a:t>
            </a:r>
            <a:endParaRPr lang="en-US" altLang="zh-CN" sz="2000" i="1"/>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367145"/>
          </a:xfrm>
        </p:spPr>
        <p:txBody>
          <a:bodyPr/>
          <a:p>
            <a:pPr algn="l"/>
            <a:r>
              <a:rPr lang="en-US" altLang="zh-CN" sz="2000"/>
              <a:t>It was neither possible nor neccessary to educate people who never questioned anything.</a:t>
            </a:r>
            <a:endParaRPr lang="en-US" altLang="zh-CN" sz="2000"/>
          </a:p>
          <a:p>
            <a:pPr algn="l"/>
            <a:endParaRPr lang="zh-CN" altLang="en-US" sz="2000"/>
          </a:p>
          <a:p>
            <a:pPr algn="l"/>
            <a:r>
              <a:rPr lang="zh-CN" altLang="en-US" sz="2000"/>
              <a:t>对于从不质疑任何事情的人，你有没有办法也没有必要教育他们。                 </a:t>
            </a:r>
            <a:r>
              <a:rPr lang="en-US" altLang="zh-CN" sz="2000"/>
              <a:t>--</a:t>
            </a:r>
            <a:r>
              <a:rPr lang="zh-CN" altLang="en-US" sz="2000"/>
              <a:t>约瑟夫</a:t>
            </a:r>
            <a:r>
              <a:rPr lang="en-US" altLang="zh-CN" sz="2000"/>
              <a:t>-</a:t>
            </a:r>
            <a:r>
              <a:rPr lang="zh-CN" altLang="en-US" sz="2000"/>
              <a:t>海勒《第二十二条军规</a:t>
            </a:r>
            <a:r>
              <a:rPr lang="zh-CN" altLang="en-US" sz="2000"/>
              <a:t>》</a:t>
            </a:r>
            <a:endParaRPr lang="zh-CN" altLang="en-US" sz="2000"/>
          </a:p>
          <a:p>
            <a:pPr algn="l"/>
            <a:r>
              <a:rPr lang="en-US" altLang="zh-CN" sz="2000" i="1"/>
              <a:t>Catch 22</a:t>
            </a:r>
            <a:endParaRPr lang="en-US" altLang="zh-CN" sz="2000" i="1"/>
          </a:p>
          <a:p>
            <a:pPr algn="l"/>
            <a:r>
              <a:rPr lang="zh-CN" altLang="en-US" sz="2000"/>
              <a:t>完全不能拜托的循环困境。</a:t>
            </a:r>
            <a:endParaRPr lang="zh-CN" altLang="en-US" sz="2000"/>
          </a:p>
          <a:p>
            <a:pPr algn="l"/>
            <a:endParaRPr lang="zh-CN" altLang="en-US" sz="2000"/>
          </a:p>
          <a:p>
            <a:pPr algn="l"/>
            <a:r>
              <a:rPr lang="zh-CN" altLang="en-US" sz="2000"/>
              <a:t>《学会提问》</a:t>
            </a:r>
            <a:endParaRPr lang="zh-CN" altLang="en-US" sz="2000"/>
          </a:p>
          <a:p>
            <a:pPr algn="l"/>
            <a:r>
              <a:rPr lang="zh-CN" altLang="en-US" sz="2000"/>
              <a:t>[美] 尼尔·布朗，[美] 斯图尔特·基利 著，吴礼敬 译</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pic>
        <p:nvPicPr>
          <p:cNvPr id="9" name="图片 8" descr="greek-city-states"/>
          <p:cNvPicPr>
            <a:picLocks noChangeAspect="1"/>
          </p:cNvPicPr>
          <p:nvPr/>
        </p:nvPicPr>
        <p:blipFill>
          <a:blip r:embed="rId1"/>
          <a:stretch>
            <a:fillRect/>
          </a:stretch>
        </p:blipFill>
        <p:spPr>
          <a:xfrm>
            <a:off x="5177155" y="1395730"/>
            <a:ext cx="4622800" cy="34671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358255"/>
          </a:xfrm>
        </p:spPr>
        <p:txBody>
          <a:bodyPr/>
          <a:p>
            <a:pPr algn="l"/>
            <a:r>
              <a:rPr lang="en-US" altLang="zh-CN" sz="2000"/>
              <a:t>Drink from the well, replenish the well.</a:t>
            </a:r>
            <a:endParaRPr lang="en-US" altLang="zh-CN" sz="2000"/>
          </a:p>
          <a:p>
            <a:pPr algn="l"/>
            <a:r>
              <a:rPr lang="zh-CN" altLang="en-US" sz="2000"/>
              <a:t>取水于井，还井于水。</a:t>
            </a:r>
            <a:endParaRPr lang="zh-CN" altLang="en-US" sz="2000"/>
          </a:p>
          <a:p>
            <a:pPr algn="l"/>
            <a:endParaRPr lang="zh-CN" altLang="en-US" sz="2000"/>
          </a:p>
          <a:p>
            <a:pPr algn="l"/>
            <a:r>
              <a:rPr lang="en-US" altLang="zh-CN" sz="2000"/>
              <a:t>The people who </a:t>
            </a:r>
            <a:r>
              <a:rPr lang="en-US" altLang="zh-CN" sz="2000" b="1"/>
              <a:t>get on(</a:t>
            </a:r>
            <a:r>
              <a:rPr lang="zh-CN" altLang="en-US" sz="2000" b="1"/>
              <a:t>成功，成就</a:t>
            </a:r>
            <a:r>
              <a:rPr lang="en-US" altLang="zh-CN" sz="2000" b="1"/>
              <a:t>)</a:t>
            </a:r>
            <a:r>
              <a:rPr lang="en-US" altLang="zh-CN" sz="2000"/>
              <a:t> in this world are the people who get up and look for circumstances they want, and if they cannot find them, make them. </a:t>
            </a:r>
            <a:endParaRPr lang="en-US" altLang="zh-CN" sz="2000"/>
          </a:p>
          <a:p>
            <a:pPr algn="l"/>
            <a:r>
              <a:rPr lang="en-US" altLang="zh-CN" sz="2000"/>
              <a:t>					--Bernard Shaw</a:t>
            </a:r>
            <a:endParaRPr lang="en-US" altLang="zh-CN" sz="2000"/>
          </a:p>
          <a:p>
            <a:pPr algn="l"/>
            <a:r>
              <a:rPr lang="zh-CN" altLang="en-US" sz="2000"/>
              <a:t>在这个世界取得成功的人，都努力去寻找他们想要的机会，如果找不到就自己创造机会。 </a:t>
            </a:r>
            <a:endParaRPr lang="zh-CN" altLang="en-US" sz="2000"/>
          </a:p>
          <a:p>
            <a:pPr algn="l"/>
            <a:r>
              <a:rPr lang="en-US" altLang="zh-CN" sz="2000"/>
              <a:t>					--</a:t>
            </a:r>
            <a:r>
              <a:rPr lang="zh-CN" altLang="en-US" sz="2000"/>
              <a:t>萧伯纳</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342900"/>
            <a:ext cx="6908800" cy="6280150"/>
          </a:xfrm>
        </p:spPr>
        <p:txBody>
          <a:bodyPr/>
          <a:p>
            <a:pPr algn="l"/>
            <a:r>
              <a:rPr lang="en-US" altLang="zh-CN" sz="2000"/>
              <a:t>The biggest risk is not taking any risk...In a world that changing really quickly, the only strategy that is guaranteed to fail is not taking risks.</a:t>
            </a:r>
            <a:endParaRPr lang="en-US" altLang="zh-CN" sz="2000"/>
          </a:p>
          <a:p>
            <a:pPr algn="l"/>
            <a:endParaRPr lang="en-US" altLang="zh-CN" sz="2000"/>
          </a:p>
          <a:p>
            <a:pPr algn="l"/>
            <a:r>
              <a:rPr lang="zh-CN" altLang="en-US" sz="2000"/>
              <a:t>不冒任何风险才是最大的风险</a:t>
            </a:r>
            <a:r>
              <a:rPr lang="en-US" altLang="zh-CN" sz="2000"/>
              <a:t>……</a:t>
            </a:r>
            <a:r>
              <a:rPr lang="zh-CN" altLang="en-US" sz="2000"/>
              <a:t>再瞬息万变的世界中，必然会失败的唯一的做法使不去冒风险。</a:t>
            </a:r>
            <a:endParaRPr lang="zh-CN" altLang="en-US" sz="2000"/>
          </a:p>
          <a:p>
            <a:pPr algn="l"/>
            <a:r>
              <a:rPr lang="en-US" altLang="zh-CN" sz="2000"/>
              <a:t>				--</a:t>
            </a:r>
            <a:r>
              <a:rPr lang="zh-CN" altLang="en-US" sz="2000"/>
              <a:t>马克</a:t>
            </a:r>
            <a:r>
              <a:rPr lang="en-US" altLang="zh-CN" sz="2000"/>
              <a:t>-</a:t>
            </a:r>
            <a:r>
              <a:rPr lang="zh-CN" altLang="en-US" sz="2000"/>
              <a:t>艾略特</a:t>
            </a:r>
            <a:r>
              <a:rPr lang="en-US" altLang="zh-CN" sz="2000"/>
              <a:t>-</a:t>
            </a:r>
            <a:r>
              <a:rPr lang="zh-CN" altLang="en-US" sz="2000"/>
              <a:t>扎克伯格</a:t>
            </a:r>
            <a:endParaRPr lang="zh-CN" altLang="en-US" sz="2000"/>
          </a:p>
          <a:p>
            <a:pPr algn="l"/>
            <a:endParaRPr lang="zh-CN" altLang="en-US" sz="2000"/>
          </a:p>
          <a:p>
            <a:pPr algn="l"/>
            <a:r>
              <a:rPr lang="en-US" altLang="zh-CN" sz="2000"/>
              <a:t>We must accept finite disappointment, but we must never lose infinite hope.</a:t>
            </a:r>
            <a:endParaRPr lang="en-US" altLang="zh-CN" sz="2000"/>
          </a:p>
          <a:p>
            <a:pPr algn="l"/>
            <a:endParaRPr lang="en-US" altLang="zh-CN" sz="2000"/>
          </a:p>
          <a:p>
            <a:pPr algn="l"/>
            <a:r>
              <a:rPr lang="zh-CN" altLang="en-US" sz="2000"/>
              <a:t>我们必须接受失望，因为它使有限的，但千万不可以失去希望，因为它是无穷的。</a:t>
            </a:r>
            <a:endParaRPr lang="zh-CN" altLang="en-US" sz="2000"/>
          </a:p>
          <a:p>
            <a:pPr algn="l"/>
            <a:r>
              <a:rPr lang="en-US" altLang="zh-CN" sz="2000"/>
              <a:t>				--</a:t>
            </a:r>
            <a:r>
              <a:rPr lang="zh-CN" altLang="en-US" sz="2000"/>
              <a:t>马丁</a:t>
            </a:r>
            <a:r>
              <a:rPr lang="en-US" altLang="zh-CN" sz="2000"/>
              <a:t>-</a:t>
            </a:r>
            <a:r>
              <a:rPr lang="zh-CN" altLang="en-US" sz="2000"/>
              <a:t>路德</a:t>
            </a:r>
            <a:r>
              <a:rPr lang="en-US" altLang="zh-CN" sz="2000"/>
              <a:t>-</a:t>
            </a:r>
            <a:r>
              <a:rPr lang="zh-CN" altLang="en-US" sz="2000"/>
              <a:t>金</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64795"/>
            <a:ext cx="6908800" cy="6386195"/>
          </a:xfrm>
        </p:spPr>
        <p:txBody>
          <a:bodyPr/>
          <a:p>
            <a:pPr algn="l"/>
            <a:r>
              <a:rPr lang="zh-CN" altLang="en-US" sz="2000"/>
              <a:t>Sometimes that thing you're searching for your whole life... it's right there by your side all along.</a:t>
            </a:r>
            <a:endParaRPr lang="zh-CN" altLang="en-US" sz="2000"/>
          </a:p>
          <a:p>
            <a:pPr algn="l"/>
            <a:r>
              <a:rPr lang="zh-CN" altLang="en-US" sz="2000"/>
              <a:t>有时候你寻找了一生的东西，其实一直就在你身边。</a:t>
            </a:r>
            <a:endParaRPr lang="zh-CN" altLang="en-US" sz="2000"/>
          </a:p>
          <a:p>
            <a:pPr algn="l"/>
            <a:endParaRPr lang="zh-CN" altLang="en-US" sz="2000"/>
          </a:p>
          <a:p>
            <a:pPr algn="l"/>
            <a:r>
              <a:rPr lang="en-US" altLang="zh-CN" sz="2000"/>
              <a:t>In times of crisis, the wise build bridges, while the foolish build barriers. </a:t>
            </a:r>
            <a:r>
              <a:rPr lang="en-US" altLang="zh-CN" sz="2000" b="1"/>
              <a:t>We must find a way to look after each other, as if we are one single tribe.</a:t>
            </a:r>
            <a:endParaRPr lang="en-US" altLang="zh-CN" sz="2000" b="1"/>
          </a:p>
          <a:p>
            <a:pPr algn="l"/>
            <a:r>
              <a:rPr lang="zh-CN" altLang="en-US" sz="2000"/>
              <a:t>在危急之时，智者建起桥梁而愚者建起高墙。</a:t>
            </a:r>
            <a:endParaRPr lang="zh-CN" altLang="en-US" sz="2000"/>
          </a:p>
          <a:p>
            <a:pPr algn="l"/>
            <a:r>
              <a:rPr lang="zh-CN" altLang="en-US" sz="2000"/>
              <a:t>《黑豹</a:t>
            </a:r>
            <a:r>
              <a:rPr lang="zh-CN" altLang="en-US" sz="2000"/>
              <a:t>》</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20190310</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6850"/>
            <a:ext cx="6908800" cy="6445885"/>
          </a:xfrm>
        </p:spPr>
        <p:txBody>
          <a:bodyPr>
            <a:normAutofit lnSpcReduction="10000"/>
          </a:bodyPr>
          <a:p>
            <a:pPr algn="l"/>
            <a:r>
              <a:rPr lang="en-US" altLang="zh-CN" sz="2400"/>
              <a:t>The mark of an immature man is that he wants to die nobly for a cause, </a:t>
            </a:r>
            <a:r>
              <a:rPr lang="en-US" altLang="zh-CN" sz="2400" b="1"/>
              <a:t>while</a:t>
            </a:r>
            <a:r>
              <a:rPr lang="en-US" altLang="zh-CN" sz="2400"/>
              <a:t> the mark of the mature man is that he wants to live humbly for one.</a:t>
            </a:r>
            <a:endParaRPr lang="en-US" altLang="zh-CN" sz="2800"/>
          </a:p>
          <a:p>
            <a:pPr algn="l"/>
            <a:endParaRPr lang="zh-CN" altLang="en-US" sz="2800"/>
          </a:p>
          <a:p>
            <a:pPr marL="457200" indent="-457200" algn="l">
              <a:buFont typeface="Arial" panose="020B0604020202020204" pitchFamily="34" charset="0"/>
              <a:buChar char="•"/>
            </a:pPr>
            <a:r>
              <a:rPr lang="en-US" altLang="zh-CN" sz="2400"/>
              <a:t>mature/immature</a:t>
            </a:r>
            <a:r>
              <a:rPr lang="zh-CN" altLang="en-US" sz="2400"/>
              <a:t>： 成熟</a:t>
            </a:r>
            <a:r>
              <a:rPr lang="en-US" altLang="zh-CN" sz="2400"/>
              <a:t>/</a:t>
            </a:r>
            <a:r>
              <a:rPr lang="zh-CN" altLang="en-US" sz="2400"/>
              <a:t>不成熟</a:t>
            </a:r>
            <a:endParaRPr lang="zh-CN" altLang="en-US" sz="2400"/>
          </a:p>
          <a:p>
            <a:pPr marL="457200" indent="-457200" algn="l">
              <a:buFont typeface="Arial" panose="020B0604020202020204" pitchFamily="34" charset="0"/>
              <a:buChar char="•"/>
            </a:pPr>
            <a:r>
              <a:rPr lang="en-US" altLang="zh-CN" sz="2400"/>
              <a:t>nobly </a:t>
            </a:r>
            <a:r>
              <a:rPr lang="zh-CN" altLang="en-US" sz="2400"/>
              <a:t>高贵地</a:t>
            </a:r>
            <a:endParaRPr lang="zh-CN" altLang="en-US" sz="2400"/>
          </a:p>
          <a:p>
            <a:pPr marL="457200" indent="-457200" algn="l">
              <a:buFont typeface="Arial" panose="020B0604020202020204" pitchFamily="34" charset="0"/>
              <a:buChar char="•"/>
            </a:pPr>
            <a:r>
              <a:rPr lang="en-US" altLang="zh-CN" sz="2400"/>
              <a:t>cause </a:t>
            </a:r>
            <a:r>
              <a:rPr lang="zh-CN" altLang="en-US" sz="2400"/>
              <a:t>视野，理想</a:t>
            </a:r>
            <a:endParaRPr lang="zh-CN" altLang="en-US" sz="2400"/>
          </a:p>
          <a:p>
            <a:pPr marL="457200" indent="-457200" algn="l">
              <a:buFont typeface="Arial" panose="020B0604020202020204" pitchFamily="34" charset="0"/>
              <a:buChar char="•"/>
            </a:pPr>
            <a:r>
              <a:rPr lang="en-US" altLang="zh-CN" sz="2400"/>
              <a:t>humble </a:t>
            </a:r>
            <a:r>
              <a:rPr lang="zh-CN" altLang="en-US" sz="2400"/>
              <a:t>卑贱的，低下的，谦虚的</a:t>
            </a:r>
            <a:endParaRPr lang="en-US" altLang="zh-CN" sz="2800"/>
          </a:p>
          <a:p>
            <a:pPr algn="l"/>
            <a:endParaRPr lang="zh-CN" altLang="en-US" sz="2800"/>
          </a:p>
          <a:p>
            <a:pPr algn="l"/>
            <a:r>
              <a:rPr lang="zh-CN" altLang="en-US" sz="2400"/>
              <a:t>一个不成熟的理想主义者，会为事业或理想而悲壮或高贵的死去，而一个程序的理想主义者愿意为理想事业苟且地活着，知道理想实现。</a:t>
            </a:r>
            <a:endParaRPr lang="zh-CN" altLang="en-US" sz="2400"/>
          </a:p>
          <a:p>
            <a:pPr algn="l"/>
            <a:endParaRPr lang="zh-CN" altLang="en-US" sz="2400"/>
          </a:p>
          <a:p>
            <a:pPr algn="l"/>
            <a:r>
              <a:rPr lang="zh-CN" altLang="en-US" sz="2400"/>
              <a:t>《麦田里的守望者</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36220"/>
            <a:ext cx="6908800" cy="6377305"/>
          </a:xfrm>
        </p:spPr>
        <p:txBody>
          <a:bodyPr/>
          <a:p>
            <a:pPr algn="l"/>
            <a:r>
              <a:rPr lang="en-US" altLang="zh-CN" sz="2000"/>
              <a:t>To see a world in a grain of sand</a:t>
            </a:r>
            <a:endParaRPr lang="en-US" altLang="zh-CN" sz="2000"/>
          </a:p>
          <a:p>
            <a:pPr algn="l"/>
            <a:r>
              <a:rPr lang="en-US" altLang="zh-CN" sz="2000"/>
              <a:t>And a heaven in a wild flower,</a:t>
            </a:r>
            <a:endParaRPr lang="en-US" altLang="zh-CN" sz="2000"/>
          </a:p>
          <a:p>
            <a:pPr algn="l"/>
            <a:r>
              <a:rPr lang="en-US" altLang="zh-CN" sz="2000"/>
              <a:t>Hold infinity in the palm of your hand</a:t>
            </a:r>
            <a:endParaRPr lang="en-US" altLang="zh-CN" sz="2000"/>
          </a:p>
          <a:p>
            <a:pPr algn="l"/>
            <a:r>
              <a:rPr lang="en-US" altLang="zh-CN" sz="2000"/>
              <a:t>And eternity in an hour.</a:t>
            </a:r>
            <a:endParaRPr lang="en-US" altLang="zh-CN" sz="2000"/>
          </a:p>
          <a:p>
            <a:pPr algn="l"/>
            <a:endParaRPr lang="en-US" altLang="zh-CN" sz="2000"/>
          </a:p>
          <a:p>
            <a:pPr algn="l"/>
            <a:r>
              <a:rPr lang="zh-CN" altLang="en-US" sz="2000"/>
              <a:t>一粒沙里有一个世界，</a:t>
            </a:r>
            <a:endParaRPr lang="zh-CN" altLang="en-US" sz="2000"/>
          </a:p>
          <a:p>
            <a:pPr algn="l"/>
            <a:r>
              <a:rPr lang="zh-CN" altLang="en-US" sz="2000"/>
              <a:t>一朵花里有一个天堂，</a:t>
            </a:r>
            <a:endParaRPr lang="zh-CN" altLang="en-US" sz="2000"/>
          </a:p>
          <a:p>
            <a:pPr algn="l"/>
            <a:r>
              <a:rPr lang="zh-CN" altLang="en-US" sz="2000"/>
              <a:t>把无穷无尽握于手掌，</a:t>
            </a:r>
            <a:endParaRPr lang="zh-CN" altLang="en-US" sz="2000"/>
          </a:p>
          <a:p>
            <a:pPr algn="l"/>
            <a:r>
              <a:rPr lang="zh-CN" altLang="en-US" sz="2000"/>
              <a:t>永恒不过是刹那时光！</a:t>
            </a:r>
            <a:endParaRPr lang="zh-CN" altLang="en-US" sz="2000"/>
          </a:p>
          <a:p>
            <a:pPr algn="l"/>
            <a:r>
              <a:rPr lang="zh-CN" altLang="en-US" sz="2000"/>
              <a:t>威廉</a:t>
            </a:r>
            <a:r>
              <a:rPr lang="en-US" altLang="zh-CN" sz="2000"/>
              <a:t>-</a:t>
            </a:r>
            <a:r>
              <a:rPr lang="zh-CN" altLang="en-US" sz="2000"/>
              <a:t>布萊克  《天真的預言</a:t>
            </a:r>
            <a:r>
              <a:rPr lang="zh-CN" altLang="en-US" sz="2000"/>
              <a:t>》</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416040"/>
          </a:xfrm>
        </p:spPr>
        <p:txBody>
          <a:bodyPr/>
          <a:p>
            <a:pPr algn="l"/>
            <a:r>
              <a:rPr lang="en-US" altLang="zh-CN" sz="2000"/>
              <a:t>Do all the other things, the ambitious things-travel, get rich, get famous, innovate, lead, fall in love, make and lose fortunes, swim naked in wild jungle rivers-but as you do, to the extent that you can, </a:t>
            </a:r>
            <a:r>
              <a:rPr lang="en-US" altLang="zh-CN" sz="2000" b="1"/>
              <a:t>err in the direction</a:t>
            </a:r>
            <a:r>
              <a:rPr lang="en-US" altLang="zh-CN" sz="2000"/>
              <a:t> (</a:t>
            </a:r>
            <a:r>
              <a:rPr lang="zh-CN" altLang="en-US" sz="2000"/>
              <a:t>力求</a:t>
            </a:r>
            <a:r>
              <a:rPr lang="en-US" altLang="zh-CN" sz="2000"/>
              <a:t>) of kindness.</a:t>
            </a:r>
            <a:endParaRPr lang="en-US" altLang="zh-CN" sz="2000"/>
          </a:p>
          <a:p>
            <a:pPr algn="l"/>
            <a:r>
              <a:rPr lang="en-US" altLang="zh-CN" sz="2000"/>
              <a:t>			----George Saunders </a:t>
            </a:r>
            <a:r>
              <a:rPr lang="en-US" altLang="zh-CN" sz="2000" i="1"/>
              <a:t>Kindness</a:t>
            </a:r>
            <a:endParaRPr lang="en-US" altLang="zh-CN" sz="2000" i="1"/>
          </a:p>
          <a:p>
            <a:pPr algn="l"/>
            <a:endParaRPr lang="en-US" altLang="zh-CN" sz="2000" i="1"/>
          </a:p>
          <a:p>
            <a:pPr algn="l"/>
            <a:r>
              <a:rPr lang="zh-CN" altLang="en-US" sz="2000"/>
              <a:t>去做所有你有报复的大事</a:t>
            </a:r>
            <a:r>
              <a:rPr lang="en-US" altLang="zh-CN" sz="2000"/>
              <a:t>----</a:t>
            </a:r>
            <a:r>
              <a:rPr lang="zh-CN" altLang="en-US" sz="2000"/>
              <a:t>旅行、赚钱、成名、创新、领导、坠入爱河、赚到钱赔光钱、在野生丛林的河里裸游，但在你做这些事的同时，尽你所能，力求行善。</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49225"/>
            <a:ext cx="6908800" cy="6570345"/>
          </a:xfrm>
        </p:spPr>
        <p:txBody>
          <a:bodyPr/>
          <a:p>
            <a:pPr algn="l"/>
            <a:r>
              <a:rPr lang="en-US" altLang="zh-CN" sz="2000"/>
              <a:t>The only people for me are the mad ones, the ones who are mad to live, mad to talk, mad to saved, desirous of everything at the same time, the ones who never yawn or say a commonplace thing, but burn, burn, burn, like fabulous yellow Roman candles exploding </a:t>
            </a:r>
            <a:r>
              <a:rPr lang="en-US" altLang="zh-CN" sz="2000" b="1"/>
              <a:t>like spiders across the stars(</a:t>
            </a:r>
            <a:r>
              <a:rPr lang="zh-CN" altLang="en-US" sz="2000" b="1"/>
              <a:t>金星直冒</a:t>
            </a:r>
            <a:r>
              <a:rPr lang="en-US" altLang="zh-CN" sz="2000" b="1"/>
              <a:t>)</a:t>
            </a:r>
            <a:r>
              <a:rPr lang="en-US" altLang="zh-CN" sz="2000"/>
              <a:t>, and in the middle, you see the blue center-light pop, and everybody goes ahh!</a:t>
            </a:r>
            <a:endParaRPr lang="en-US" altLang="zh-CN" sz="2000"/>
          </a:p>
          <a:p>
            <a:pPr algn="l"/>
            <a:endParaRPr lang="en-US" altLang="zh-CN" sz="2000"/>
          </a:p>
          <a:p>
            <a:pPr algn="l"/>
            <a:r>
              <a:rPr lang="zh-CN" altLang="en-US" sz="2000"/>
              <a:t>《在路上》 </a:t>
            </a:r>
            <a:r>
              <a:rPr lang="en-US" altLang="zh-CN" sz="2000"/>
              <a:t>Jack Kerouac, </a:t>
            </a:r>
            <a:r>
              <a:rPr lang="en-US" altLang="zh-CN" sz="2000" i="1"/>
              <a:t>On the Road</a:t>
            </a:r>
            <a:endParaRPr lang="en-US" altLang="zh-CN" sz="2000" i="1"/>
          </a:p>
          <a:p>
            <a:pPr algn="l"/>
            <a:endParaRPr lang="en-US" altLang="zh-CN" sz="2000" i="1"/>
          </a:p>
          <a:p>
            <a:pPr algn="l"/>
            <a:r>
              <a:rPr lang="zh-CN" altLang="en-US" sz="2000"/>
              <a:t>我只喜欢一类人，他们生活狂放不羁，说起话来热情洋溢，对生活什么苛求，希望拥有一切，他们对平凡的事情不屑一顾，但他们渴望燃烧，像神话中巨型的黄色罗马蜡烛那样燃烧 ，渴望爆炸，像行星撞击那样在爆炸声中发出蓝色的光，令人惊叹不已。</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58115"/>
            <a:ext cx="6908800" cy="6454775"/>
          </a:xfrm>
        </p:spPr>
        <p:txBody>
          <a:bodyPr/>
          <a:p>
            <a:pPr algn="l"/>
            <a:r>
              <a:rPr lang="en-US" altLang="zh-CN" sz="2000"/>
              <a:t>To travel hopefully is a better thing than to arrive, and the true success is to labour.</a:t>
            </a:r>
            <a:endParaRPr lang="en-US" altLang="zh-CN" sz="2000"/>
          </a:p>
          <a:p>
            <a:pPr algn="l"/>
            <a:r>
              <a:rPr lang="en-US" altLang="zh-CN" sz="2000"/>
              <a:t>			---Robert-Louis-Stevenson</a:t>
            </a:r>
            <a:endParaRPr lang="en-US" altLang="zh-CN" sz="2000"/>
          </a:p>
          <a:p>
            <a:pPr algn="l"/>
            <a:r>
              <a:rPr lang="zh-CN" altLang="en-US" sz="2000"/>
              <a:t>满怀希望的旅行比到达目的地更美好，真正的成功在于努力的过程。</a:t>
            </a:r>
            <a:endParaRPr lang="zh-CN" altLang="en-US" sz="2000"/>
          </a:p>
          <a:p>
            <a:pPr algn="l"/>
            <a:r>
              <a:rPr lang="en-US" altLang="zh-CN" sz="2000"/>
              <a:t>			---</a:t>
            </a:r>
            <a:r>
              <a:rPr lang="zh-CN" altLang="en-US" sz="2000"/>
              <a:t>罗伯特</a:t>
            </a:r>
            <a:r>
              <a:rPr lang="en-US" altLang="zh-CN" sz="2000"/>
              <a:t>-</a:t>
            </a:r>
            <a:r>
              <a:rPr lang="zh-CN" altLang="en-US" sz="2000"/>
              <a:t>路易斯</a:t>
            </a:r>
            <a:r>
              <a:rPr lang="en-US" altLang="zh-CN" sz="2000"/>
              <a:t>-</a:t>
            </a:r>
            <a:r>
              <a:rPr lang="zh-CN" altLang="en-US" sz="2000"/>
              <a:t>史蒂文森</a:t>
            </a:r>
            <a:endParaRPr lang="zh-CN" altLang="en-US" sz="2000"/>
          </a:p>
          <a:p>
            <a:pPr algn="l"/>
            <a:endParaRPr lang="zh-CN" altLang="en-US" sz="2000"/>
          </a:p>
          <a:p>
            <a:pPr algn="l"/>
            <a:r>
              <a:rPr lang="en-US" altLang="zh-CN" sz="2000"/>
              <a:t>Judge each day not by the harvest you reap but by the seeds you plant.</a:t>
            </a:r>
            <a:endParaRPr lang="en-US" altLang="zh-CN"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46380"/>
            <a:ext cx="6908800" cy="6299200"/>
          </a:xfrm>
        </p:spPr>
        <p:txBody>
          <a:bodyPr/>
          <a:p>
            <a:pPr algn="l"/>
            <a:r>
              <a:rPr lang="en-US" altLang="zh-CN" sz="2000"/>
              <a:t>The world doesn't care how many times you fall down, as long as it's one fewer than the number of times you get back up.</a:t>
            </a:r>
            <a:endParaRPr lang="en-US" altLang="zh-CN" sz="2000"/>
          </a:p>
          <a:p>
            <a:pPr algn="l"/>
            <a:endParaRPr lang="en-US" altLang="zh-CN" sz="2000"/>
          </a:p>
          <a:p>
            <a:pPr algn="l"/>
            <a:r>
              <a:rPr lang="zh-CN" altLang="en-US" sz="2000"/>
              <a:t>这个世界不在乎你摔倒多少次，只要比你站起来的次数少一次就可以了。</a:t>
            </a:r>
            <a:endParaRPr lang="zh-CN" altLang="en-US" sz="2000"/>
          </a:p>
          <a:p>
            <a:pPr algn="l"/>
            <a:r>
              <a:rPr lang="zh-CN" altLang="en-US" sz="2000"/>
              <a:t>艾伦</a:t>
            </a:r>
            <a:r>
              <a:rPr lang="en-US" altLang="zh-CN" sz="2000"/>
              <a:t>-</a:t>
            </a:r>
            <a:r>
              <a:rPr lang="zh-CN" altLang="en-US" sz="2000"/>
              <a:t>索金</a:t>
            </a:r>
            <a:endParaRPr lang="zh-CN" altLang="en-US" sz="2000"/>
          </a:p>
          <a:p>
            <a:pPr algn="l"/>
            <a:endParaRPr lang="zh-CN" altLang="en-US" sz="2000"/>
          </a:p>
          <a:p>
            <a:pPr algn="l"/>
            <a:r>
              <a:rPr lang="zh-CN" altLang="en-US" sz="2000"/>
              <a:t>《白宫风云》《新闻编辑部》《社交网络》</a:t>
            </a:r>
            <a:endParaRPr lang="zh-CN" altLang="en-US" sz="2000"/>
          </a:p>
          <a:p>
            <a:pPr algn="l"/>
            <a:endParaRPr lang="zh-CN" altLang="en-US" sz="2000"/>
          </a:p>
          <a:p>
            <a:pPr algn="l"/>
            <a:r>
              <a:rPr lang="en-US" altLang="zh-CN" sz="2000"/>
              <a:t>Syracuse University </a:t>
            </a:r>
            <a:r>
              <a:rPr lang="zh-CN" altLang="en-US" sz="2000"/>
              <a:t>雪城大学</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20190311</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78435"/>
            <a:ext cx="6908800" cy="6414770"/>
          </a:xfrm>
        </p:spPr>
        <p:txBody>
          <a:bodyPr/>
          <a:p>
            <a:pPr algn="l"/>
            <a:r>
              <a:rPr lang="en-US" altLang="zh-CN" sz="2400"/>
              <a:t>There's only one heroism in the world: to see the world </a:t>
            </a:r>
            <a:r>
              <a:rPr lang="en-US" altLang="zh-CN" sz="2400" b="1"/>
              <a:t>as it is(</a:t>
            </a:r>
            <a:r>
              <a:rPr lang="zh-CN" altLang="en-US" sz="2400" b="1"/>
              <a:t>按照它本来的样子</a:t>
            </a:r>
            <a:r>
              <a:rPr lang="en-US" altLang="zh-CN" sz="2400" b="1"/>
              <a:t>)</a:t>
            </a:r>
            <a:r>
              <a:rPr lang="en-US" altLang="zh-CN" sz="2400"/>
              <a:t> and to love it.</a:t>
            </a:r>
            <a:endParaRPr lang="en-US" altLang="zh-CN" sz="2400"/>
          </a:p>
          <a:p>
            <a:pPr algn="l"/>
            <a:endParaRPr lang="en-US" altLang="zh-CN" sz="2400"/>
          </a:p>
          <a:p>
            <a:pPr algn="l"/>
            <a:r>
              <a:rPr lang="zh-CN" altLang="en-US" sz="2400"/>
              <a:t>生活中有一种英雄主义，那就是在认清生活真相之后依然热爱生活。</a:t>
            </a:r>
            <a:endParaRPr lang="zh-CN" altLang="en-US" sz="2400"/>
          </a:p>
          <a:p>
            <a:pPr algn="l"/>
            <a:endParaRPr lang="zh-CN" altLang="en-US" sz="2400"/>
          </a:p>
          <a:p>
            <a:pPr algn="l"/>
            <a:r>
              <a:rPr lang="zh-CN" altLang="en-US" sz="2400"/>
              <a:t>《米开朗基罗传》 罗曼罗兰</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20190312</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58115"/>
            <a:ext cx="6908800" cy="6454775"/>
          </a:xfrm>
        </p:spPr>
        <p:txBody>
          <a:bodyPr/>
          <a:p>
            <a:pPr algn="l"/>
            <a:r>
              <a:rPr lang="en-US" altLang="zh-CN" sz="2400"/>
              <a:t>Courage is not a man with a gun in his hand. It's knowing you're</a:t>
            </a:r>
            <a:r>
              <a:rPr lang="en-US" altLang="zh-CN" sz="2400" b="1"/>
              <a:t> licked(</a:t>
            </a:r>
            <a:r>
              <a:rPr lang="zh-CN" altLang="en-US" sz="2400" b="1"/>
              <a:t>被舔</a:t>
            </a:r>
            <a:r>
              <a:rPr lang="en-US" altLang="zh-CN" sz="2400" b="1"/>
              <a:t>) </a:t>
            </a:r>
            <a:r>
              <a:rPr lang="en-US" altLang="zh-CN" sz="2400"/>
              <a:t>before you begin but you begin anyway and you </a:t>
            </a:r>
            <a:r>
              <a:rPr lang="en-US" altLang="zh-CN" sz="2400" b="1"/>
              <a:t>see it through</a:t>
            </a:r>
            <a:r>
              <a:rPr lang="zh-CN" altLang="en-US" sz="2400" b="1"/>
              <a:t>（看透）</a:t>
            </a:r>
            <a:r>
              <a:rPr lang="en-US" altLang="zh-CN" sz="2400"/>
              <a:t> no matter what.</a:t>
            </a:r>
            <a:endParaRPr lang="en-US" altLang="zh-CN" sz="2400"/>
          </a:p>
          <a:p>
            <a:pPr algn="l"/>
            <a:endParaRPr lang="zh-CN" altLang="en-US" sz="2400"/>
          </a:p>
          <a:p>
            <a:pPr algn="l"/>
            <a:r>
              <a:rPr lang="zh-CN" altLang="en-US" sz="2400"/>
              <a:t>勇敢并不是一个人手中拿着枪，而是当你还没有开始的时候，就知道自己会输，可是你依然要去做，而且无论如何会把它坚持到底。</a:t>
            </a:r>
            <a:endParaRPr lang="zh-CN" altLang="en-US" sz="2400"/>
          </a:p>
          <a:p>
            <a:pPr algn="l"/>
            <a:endParaRPr lang="zh-CN" altLang="en-US" sz="2400"/>
          </a:p>
          <a:p>
            <a:pPr algn="l"/>
            <a:r>
              <a:rPr lang="zh-CN" altLang="en-US" sz="2400"/>
              <a:t>《杀死一只知更鸟</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20190313</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386830"/>
          </a:xfrm>
        </p:spPr>
        <p:txBody>
          <a:bodyPr/>
          <a:p>
            <a:pPr algn="l"/>
            <a:r>
              <a:rPr lang="zh-CN" altLang="en-US" sz="2400"/>
              <a:t>美国女飞行员</a:t>
            </a:r>
            <a:r>
              <a:rPr lang="en-US" altLang="zh-CN" sz="2400"/>
              <a:t>Amelia Mary Earhart</a:t>
            </a:r>
            <a:endParaRPr lang="en-US" altLang="zh-CN" sz="2400"/>
          </a:p>
          <a:p>
            <a:pPr algn="l"/>
            <a:endParaRPr lang="en-US" altLang="zh-CN" sz="2400"/>
          </a:p>
          <a:p>
            <a:pPr algn="l"/>
            <a:r>
              <a:rPr lang="en-US" altLang="zh-CN" sz="2400"/>
              <a:t>The most difficult thing is the decision to act, the rest is merely </a:t>
            </a:r>
            <a:r>
              <a:rPr lang="en-US" altLang="zh-CN" sz="2400" b="1"/>
              <a:t>tenacity(</a:t>
            </a:r>
            <a:r>
              <a:rPr lang="zh-CN" altLang="en-US" sz="2400" b="1"/>
              <a:t>顽固地坚持下去</a:t>
            </a:r>
            <a:r>
              <a:rPr lang="en-US" altLang="zh-CN" sz="2400" b="1"/>
              <a:t>)</a:t>
            </a:r>
            <a:r>
              <a:rPr lang="en-US" altLang="zh-CN" sz="2400"/>
              <a:t>.</a:t>
            </a:r>
            <a:endParaRPr lang="en-US" altLang="zh-CN" sz="2400"/>
          </a:p>
          <a:p>
            <a:pPr algn="l"/>
            <a:endParaRPr lang="en-US" altLang="zh-CN" sz="2400"/>
          </a:p>
          <a:p>
            <a:pPr algn="l"/>
            <a:r>
              <a:rPr lang="zh-CN" altLang="en-US" sz="2400"/>
              <a:t>世界上最困难的事情就是要下决心去做，一旦下了决定以后，剩下的就仅仅是拼命地坚持就行了。</a:t>
            </a:r>
            <a:endParaRPr lang="zh-CN" altLang="en-US" sz="2400"/>
          </a:p>
          <a:p>
            <a:pPr algn="l"/>
            <a:endParaRPr lang="zh-CN" altLang="en-US" sz="2400"/>
          </a:p>
          <a:p>
            <a:pPr algn="l"/>
            <a:r>
              <a:rPr lang="zh-CN" altLang="en-US" sz="2400"/>
              <a:t>《坚持到底》</a:t>
            </a:r>
            <a:r>
              <a:rPr lang="en-US" altLang="zh-CN" sz="2400"/>
              <a:t>--</a:t>
            </a:r>
            <a:r>
              <a:rPr lang="zh-CN" altLang="en-US" sz="2400"/>
              <a:t>阿杜</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20190314</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16040"/>
          </a:xfrm>
        </p:spPr>
        <p:txBody>
          <a:bodyPr>
            <a:normAutofit lnSpcReduction="10000"/>
          </a:bodyPr>
          <a:p>
            <a:pPr algn="l"/>
            <a:r>
              <a:rPr lang="en-US" altLang="zh-CN" sz="2400"/>
              <a:t>Remember, hope is a good thing, maybe the best of things and no good thing ever dies!</a:t>
            </a:r>
            <a:endParaRPr lang="en-US" altLang="zh-CN" sz="2400"/>
          </a:p>
          <a:p>
            <a:pPr algn="l"/>
            <a:endParaRPr lang="en-US" altLang="zh-CN" sz="2400"/>
          </a:p>
          <a:p>
            <a:pPr algn="l"/>
            <a:r>
              <a:rPr lang="zh-CN" altLang="en-US" sz="2400"/>
              <a:t>请记住，希望是一个特别好的东西，也许是世界上最好的东西，好的东西是不会死亡，不会消失的。</a:t>
            </a:r>
            <a:endParaRPr lang="zh-CN" altLang="en-US" sz="2400"/>
          </a:p>
          <a:p>
            <a:pPr algn="l"/>
            <a:endParaRPr lang="zh-CN" altLang="en-US" sz="2400"/>
          </a:p>
          <a:p>
            <a:pPr algn="l"/>
            <a:r>
              <a:rPr lang="zh-CN" altLang="en-US" sz="2400"/>
              <a:t>《相信未来》 食指</a:t>
            </a:r>
            <a:endParaRPr lang="zh-CN" altLang="en-US" sz="2400"/>
          </a:p>
          <a:p>
            <a:pPr algn="l"/>
            <a:endParaRPr lang="zh-CN" altLang="en-US" sz="2400"/>
          </a:p>
          <a:p>
            <a:pPr algn="l"/>
            <a:r>
              <a:rPr lang="zh-CN" altLang="en-US" sz="2000"/>
              <a:t>I'm the type of person,if you ask me a question, and I don't know the answer,I'm gonna to tell you that I don't know. </a:t>
            </a:r>
            <a:endParaRPr lang="zh-CN" altLang="en-US" sz="2000"/>
          </a:p>
          <a:p>
            <a:pPr algn="l"/>
            <a:r>
              <a:rPr lang="zh-CN" altLang="en-US" sz="2000"/>
              <a:t>But I bet you what: I know how to find the answer, and I'll find the answer. </a:t>
            </a:r>
            <a:endParaRPr lang="zh-CN" altLang="en-US" sz="2000"/>
          </a:p>
          <a:p>
            <a:pPr algn="l"/>
            <a:r>
              <a:rPr lang="zh-CN" altLang="en-US" sz="2000"/>
              <a:t>我是这样的人，如果你问的问题我不知道答案，我会直接告诉你“我不知道”。但我向你保证：我知道如何寻找答案，而且我一定会找出答案的。</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20190315</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93510"/>
          </a:xfrm>
        </p:spPr>
        <p:txBody>
          <a:bodyPr/>
          <a:p>
            <a:pPr algn="l"/>
            <a:r>
              <a:rPr lang="en-US" altLang="zh-CN" sz="2400"/>
              <a:t>Sometimes when you take two ordinary things and put them together at just the right time, there's a chance they'll become two less ordinary things.</a:t>
            </a:r>
            <a:endParaRPr lang="en-US" altLang="zh-CN" sz="2400"/>
          </a:p>
          <a:p>
            <a:pPr algn="l"/>
            <a:endParaRPr lang="en-US" altLang="zh-CN" sz="2400"/>
          </a:p>
          <a:p>
            <a:pPr algn="l"/>
            <a:r>
              <a:rPr lang="zh-CN" altLang="en-US" sz="2400"/>
              <a:t>有时候，当你把很平常，很普通的东西在恰到好处的时间放到一起，就可能这两个东西变得不那么平常了。</a:t>
            </a:r>
            <a:endParaRPr lang="zh-CN" altLang="en-US" sz="2400"/>
          </a:p>
          <a:p>
            <a:pPr algn="l"/>
            <a:endParaRPr lang="zh-CN" altLang="en-US" sz="2400"/>
          </a:p>
          <a:p>
            <a:pPr algn="l"/>
            <a:r>
              <a:rPr lang="en-US" altLang="zh-CN" sz="2400"/>
              <a:t>we can be ordinary, but should not be mediocre.</a:t>
            </a:r>
            <a:endParaRPr lang="en-US" altLang="zh-CN" sz="2400"/>
          </a:p>
          <a:p>
            <a:pPr algn="l"/>
            <a:endParaRPr lang="en-US" altLang="zh-CN" sz="2400"/>
          </a:p>
          <a:p>
            <a:pPr algn="l"/>
            <a:r>
              <a:rPr lang="zh-CN" altLang="en-US" sz="2400"/>
              <a:t>《小斯图亚特》、《夏洛的网》、《风格的要素</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tags/tag1.xml><?xml version="1.0" encoding="utf-8"?>
<p:tagLst xmlns:p="http://schemas.openxmlformats.org/presentationml/2006/main">
  <p:tag name="KSO_WM_DOC_GUID" val="{72954f50-91f1-45f4-b04d-f9380bd43082}"/>
</p:tagLst>
</file>

<file path=ppt/theme/theme1.xml><?xml version="1.0" encoding="utf-8"?>
<a:theme xmlns:a="http://schemas.openxmlformats.org/drawingml/2006/main" name="Office 主题">
  <a:themeElements>
    <a:clrScheme name="Cobalt">
      <a:dk1>
        <a:srgbClr val="000000"/>
      </a:dk1>
      <a:lt1>
        <a:srgbClr val="FFFFFF"/>
      </a:lt1>
      <a:dk2>
        <a:srgbClr val="333333"/>
      </a:dk2>
      <a:lt2>
        <a:srgbClr val="E7E6E6"/>
      </a:lt2>
      <a:accent1>
        <a:srgbClr val="009B00"/>
      </a:accent1>
      <a:accent2>
        <a:srgbClr val="FF002A"/>
      </a:accent2>
      <a:accent3>
        <a:srgbClr val="555555"/>
      </a:accent3>
      <a:accent4>
        <a:srgbClr val="FFC000"/>
      </a:accent4>
      <a:accent5>
        <a:srgbClr val="0072FF"/>
      </a:accent5>
      <a:accent6>
        <a:srgbClr val="7B0047"/>
      </a:accent6>
      <a:hlink>
        <a:srgbClr val="00B9FF"/>
      </a:hlink>
      <a:folHlink>
        <a:srgbClr val="787878"/>
      </a:folHlink>
    </a:clrScheme>
    <a:fontScheme name="Franklin Gothic">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12988</Words>
  <Application>WPS 演示</Application>
  <PresentationFormat>Widescreen</PresentationFormat>
  <Paragraphs>413</Paragraphs>
  <Slides>44</Slides>
  <Notes>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44</vt:i4>
      </vt:variant>
    </vt:vector>
  </HeadingPairs>
  <TitlesOfParts>
    <vt:vector size="52" baseType="lpstr">
      <vt:lpstr>Arial</vt:lpstr>
      <vt:lpstr>宋体</vt:lpstr>
      <vt:lpstr>Wingdings</vt:lpstr>
      <vt:lpstr>Microsoft YaHei UI</vt:lpstr>
      <vt:lpstr>Arial</vt:lpstr>
      <vt:lpstr>微软雅黑</vt:lpstr>
      <vt:lpstr>Arial Unicode MS</vt:lpstr>
      <vt:lpstr>Office 主题</vt:lpstr>
      <vt:lpstr>Mark的百日晨读句子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tai'bu'he'su</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星海公园看海</cp:lastModifiedBy>
  <cp:revision>123</cp:revision>
  <dcterms:created xsi:type="dcterms:W3CDTF">2018-08-16T08:03:00Z</dcterms:created>
  <dcterms:modified xsi:type="dcterms:W3CDTF">2019-04-18T22:29:27Z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2052-11.1.0.8612</vt:lpwstr>
  </property>
</Properties>
</file>