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27"/>
  </p:handoutMasterIdLst>
  <p:sldIdLst>
    <p:sldId id="256" r:id="rId3"/>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7" r:id="rId18"/>
    <p:sldId id="278" r:id="rId19"/>
    <p:sldId id="279" r:id="rId20"/>
    <p:sldId id="280" r:id="rId21"/>
    <p:sldId id="281" r:id="rId22"/>
    <p:sldId id="283" r:id="rId23"/>
    <p:sldId id="284" r:id="rId24"/>
    <p:sldId id="285" r:id="rId25"/>
    <p:sldId id="286" r:id="rId26"/>
  </p:sldIdLst>
  <p:sldSz cx="12192000" cy="6858000"/>
  <p:notesSz cx="6858000" cy="9144000"/>
  <p:custDataLst>
    <p:tags r:id="rId31"/>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A"/>
    <a:srgbClr val="0056BF"/>
    <a:srgbClr val="007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39"/>
    <p:restoredTop sz="94643"/>
  </p:normalViewPr>
  <p:slideViewPr>
    <p:cSldViewPr snapToGrid="0" snapToObjects="1">
      <p:cViewPr varScale="1">
        <p:scale>
          <a:sx n="110" d="100"/>
          <a:sy n="110" d="100"/>
        </p:scale>
        <p:origin x="996" y="102"/>
      </p:cViewPr>
      <p:guideLst/>
    </p:cSldViewPr>
  </p:slideViewPr>
  <p:notesTextViewPr>
    <p:cViewPr>
      <p:scale>
        <a:sx n="1" d="1"/>
        <a:sy n="1" d="1"/>
      </p:scale>
      <p:origin x="0" y="0"/>
    </p:cViewPr>
  </p:notesTextViewPr>
  <p:notesViewPr>
    <p:cSldViewPr snapToGrid="0" snapToObjects="1">
      <p:cViewPr varScale="1">
        <p:scale>
          <a:sx n="88" d="100"/>
          <a:sy n="88" d="100"/>
        </p:scale>
        <p:origin x="3774"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gs" Target="tags/tag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BC9B28-4602-405F-8ACE-EC8063128C4C}"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D89A7C-D30D-4D33-B135-5522FAD3D80A}" type="slidenum">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83FECCE-1261-45EA-A6B8-C4C4DB8EF0D8}" type="datetime1">
              <a:rPr lang="zh-CN" altLang="en-US" noProof="0" smtClean="0"/>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A4F7B5C-7BF8-43BD-AF6A-C63DFFFF5502}"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F7C95E7-E23C-4CED-848C-C1C4F46A4FFA}" type="slidenum">
              <a:rPr lang="en-US" altLang="zh-CN" noProof="0" smtClean="0"/>
            </a:fld>
            <a:endParaRPr lang="zh-CN" altLang="en-US" noProof="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垂直标题与文本">
    <p:spTree>
      <p:nvGrpSpPr>
        <p:cNvPr id="1" name=""/>
        <p:cNvGrpSpPr/>
        <p:nvPr/>
      </p:nvGrpSpPr>
      <p:grpSpPr>
        <a:xfrm>
          <a:off x="0" y="0"/>
          <a:ext cx="0" cy="0"/>
          <a:chOff x="0" y="0"/>
          <a:chExt cx="0" cy="0"/>
        </a:xfrm>
      </p:grpSpPr>
      <p:sp>
        <p:nvSpPr>
          <p:cNvPr id="7" name="长方形 6"/>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28" name="直接连接符​​(S) 27"/>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S) 14"/>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六边形 17"/>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六边形 16"/>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六边形 15"/>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3" name="六边形 1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7" name="文本占位符 33"/>
          <p:cNvSpPr>
            <a:spLocks noGrp="1"/>
          </p:cNvSpPr>
          <p:nvPr userDrawn="1">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6" name="文本占位符 33"/>
          <p:cNvSpPr>
            <a:spLocks noGrp="1"/>
          </p:cNvSpPr>
          <p:nvPr userDrawn="1">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5" name="文本占位符 33"/>
          <p:cNvSpPr>
            <a:spLocks noGrp="1"/>
          </p:cNvSpPr>
          <p:nvPr userDrawn="1">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4" name="文本占位符 33"/>
          <p:cNvSpPr>
            <a:spLocks noGrp="1"/>
          </p:cNvSpPr>
          <p:nvPr userDrawn="1">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12" name="文本占位符 11"/>
          <p:cNvSpPr>
            <a:spLocks noGrp="1"/>
          </p:cNvSpPr>
          <p:nvPr>
            <p:ph type="body" sz="quarter" idx="11"/>
          </p:nvPr>
        </p:nvSpPr>
        <p:spPr>
          <a:xfrm>
            <a:off x="4686397" y="2141035"/>
            <a:ext cx="6908704" cy="2575932"/>
          </a:xfrm>
        </p:spPr>
        <p:txBody>
          <a:bodyPr rtlCol="0">
            <a:normAutofit/>
          </a:bodyPr>
          <a:lstStyle>
            <a:lvl1pPr marL="0" indent="0" algn="ctr">
              <a:buFontTx/>
              <a:buNone/>
              <a:defRPr sz="4800" b="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10"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21"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strVal val="#ppt_x"/>
                                          </p:val>
                                        </p:tav>
                                        <p:tav tm="100000">
                                          <p:val>
                                            <p:strVal val="#ppt_x"/>
                                          </p:val>
                                        </p:tav>
                                      </p:tavLst>
                                    </p:anim>
                                    <p:anim calcmode="lin" valueType="num">
                                      <p:cBhvr>
                                        <p:cTn id="18" dur="50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anim calcmode="lin" valueType="num">
                                      <p:cBhvr>
                                        <p:cTn id="2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500"/>
                                        <p:tgtEl>
                                          <p:spTgt spid="35">
                                            <p:txEl>
                                              <p:pRg st="0" end="0"/>
                                            </p:txEl>
                                          </p:spTgt>
                                        </p:tgtEl>
                                      </p:cBhvr>
                                    </p:animEffect>
                                    <p:anim calcmode="lin" valueType="num">
                                      <p:cBhvr>
                                        <p:cTn id="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anim calcmode="lin" valueType="num">
                                      <p:cBhvr>
                                        <p:cTn id="39" dur="500" fill="hold"/>
                                        <p:tgtEl>
                                          <p:spTgt spid="17"/>
                                        </p:tgtEl>
                                        <p:attrNameLst>
                                          <p:attrName>ppt_x</p:attrName>
                                        </p:attrNameLst>
                                      </p:cBhvr>
                                      <p:tavLst>
                                        <p:tav tm="0">
                                          <p:val>
                                            <p:strVal val="#ppt_x"/>
                                          </p:val>
                                        </p:tav>
                                        <p:tav tm="100000">
                                          <p:val>
                                            <p:strVal val="#ppt_x"/>
                                          </p:val>
                                        </p:tav>
                                      </p:tavLst>
                                    </p:anim>
                                    <p:anim calcmode="lin" valueType="num">
                                      <p:cBhvr>
                                        <p:cTn id="40" dur="5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6">
                                            <p:txEl>
                                              <p:pRg st="0" end="0"/>
                                            </p:txEl>
                                          </p:spTgt>
                                        </p:tgtEl>
                                        <p:attrNameLst>
                                          <p:attrName>style.visibility</p:attrName>
                                        </p:attrNameLst>
                                      </p:cBhvr>
                                      <p:to>
                                        <p:strVal val="visible"/>
                                      </p:to>
                                    </p:set>
                                    <p:animEffect transition="in" filter="fade">
                                      <p:cBhvr>
                                        <p:cTn id="43" dur="500"/>
                                        <p:tgtEl>
                                          <p:spTgt spid="36">
                                            <p:txEl>
                                              <p:pRg st="0" end="0"/>
                                            </p:txEl>
                                          </p:spTgt>
                                        </p:tgtEl>
                                      </p:cBhvr>
                                    </p:animEffect>
                                    <p:anim calcmode="lin" valueType="num">
                                      <p:cBhvr>
                                        <p:cTn id="4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7">
                                            <p:txEl>
                                              <p:pRg st="0" end="0"/>
                                            </p:txEl>
                                          </p:spTgt>
                                        </p:tgtEl>
                                        <p:attrNameLst>
                                          <p:attrName>style.visibility</p:attrName>
                                        </p:attrNameLst>
                                      </p:cBhvr>
                                      <p:to>
                                        <p:strVal val="visible"/>
                                      </p:to>
                                    </p:set>
                                    <p:animEffect transition="in" filter="fade">
                                      <p:cBhvr>
                                        <p:cTn id="54" dur="500"/>
                                        <p:tgtEl>
                                          <p:spTgt spid="37">
                                            <p:txEl>
                                              <p:pRg st="0" end="0"/>
                                            </p:txEl>
                                          </p:spTgt>
                                        </p:tgtEl>
                                      </p:cBhvr>
                                    </p:animEffect>
                                    <p:anim calcmode="lin" valueType="num">
                                      <p:cBhvr>
                                        <p:cTn id="55"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7" grpId="0" animBg="1"/>
      <p:bldP spid="16" grpId="0" animBg="1"/>
      <p:bldP spid="13" grpId="0" animBg="1"/>
      <p:bldP spid="37" grpId="0" build="p">
        <p:tmplLst>
          <p:tmpl lvl="1">
            <p:tnLst>
              <p:par>
                <p:cTn presetID="42"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anim calcmode="lin" valueType="num">
                      <p:cBhvr>
                        <p:cTn dur="500" fill="hold"/>
                        <p:tgtEl>
                          <p:spTgt spid="37"/>
                        </p:tgtEl>
                        <p:attrNameLst>
                          <p:attrName>ppt_x</p:attrName>
                        </p:attrNameLst>
                      </p:cBhvr>
                      <p:tavLst>
                        <p:tav tm="0">
                          <p:val>
                            <p:strVal val="#ppt_x"/>
                          </p:val>
                        </p:tav>
                        <p:tav tm="100000">
                          <p:val>
                            <p:strVal val="#ppt_x"/>
                          </p:val>
                        </p:tav>
                      </p:tavLst>
                    </p:anim>
                    <p:anim calcmode="lin" valueType="num">
                      <p:cBhvr>
                        <p:cTn dur="500" fill="hold"/>
                        <p:tgtEl>
                          <p:spTgt spid="37"/>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42"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4" grpId="0" build="p">
        <p:tmplLst>
          <p:tmpl lvl="1">
            <p:tnLst>
              <p:par>
                <p:cTn presetID="42"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2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长方形 84"/>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91" name="直接连接符​​(S) 9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六边形 91"/>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3" name="六边形 92"/>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4" name="六边形 93"/>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5" name="六边形 94"/>
          <p:cNvSpPr/>
          <p:nvPr userDrawn="1"/>
        </p:nvSpPr>
        <p:spPr>
          <a:xfrm rot="5400000">
            <a:off x="2548077" y="308112"/>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6"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7"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8"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0" name="文本占位符 11"/>
          <p:cNvSpPr>
            <a:spLocks noGrp="1"/>
          </p:cNvSpPr>
          <p:nvPr>
            <p:ph type="body" sz="quarter" idx="11"/>
          </p:nvPr>
        </p:nvSpPr>
        <p:spPr>
          <a:xfrm>
            <a:off x="4103301" y="638565"/>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99"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1"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102"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5"/>
                                        </p:tgtEl>
                                      </p:cBhvr>
                                    </p:animEffect>
                                    <p:animScale>
                                      <p:cBhvr>
                                        <p:cTn id="7" dur="250" autoRev="1" fill="hold"/>
                                        <p:tgtEl>
                                          <p:spTgt spid="9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长方形 62"/>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9" name="直接连接符​​(S) 68"/>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六边形 69"/>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1" name="六边形 70"/>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2" name="六边形 71"/>
          <p:cNvSpPr/>
          <p:nvPr userDrawn="1"/>
        </p:nvSpPr>
        <p:spPr>
          <a:xfrm rot="5400000">
            <a:off x="2548077" y="1999974"/>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3" name="六边形 7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4"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5"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7" name="文本占位符 11"/>
          <p:cNvSpPr>
            <a:spLocks noGrp="1"/>
          </p:cNvSpPr>
          <p:nvPr>
            <p:ph type="body" sz="quarter" idx="11"/>
          </p:nvPr>
        </p:nvSpPr>
        <p:spPr>
          <a:xfrm>
            <a:off x="4103301" y="2329959"/>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6"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8"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9"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80"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2"/>
                                        </p:tgtEl>
                                      </p:cBhvr>
                                    </p:animEffect>
                                    <p:animScale>
                                      <p:cBhvr>
                                        <p:cTn id="7" dur="250" autoRev="1" fill="hold"/>
                                        <p:tgtEl>
                                          <p:spTgt spid="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带描述文字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长方形 55"/>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2" name="直接连接符​​(S) 61"/>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六边形 62"/>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4" name="六边形 63"/>
          <p:cNvSpPr/>
          <p:nvPr userDrawn="1"/>
        </p:nvSpPr>
        <p:spPr>
          <a:xfrm rot="5400000">
            <a:off x="2548077" y="3691836"/>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5" name="六边形 64"/>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6" name="六边形 65"/>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7"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69" name="文本占位符 11"/>
          <p:cNvSpPr>
            <a:spLocks noGrp="1"/>
          </p:cNvSpPr>
          <p:nvPr>
            <p:ph type="body" sz="quarter" idx="11"/>
          </p:nvPr>
        </p:nvSpPr>
        <p:spPr>
          <a:xfrm>
            <a:off x="4103301" y="4019193"/>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68"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0"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1"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2"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3"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4"/>
                                        </p:tgtEl>
                                      </p:cBhvr>
                                    </p:animEffect>
                                    <p:animScale>
                                      <p:cBhvr>
                                        <p:cTn id="7"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带描述文字的图片">
    <p:spTree>
      <p:nvGrpSpPr>
        <p:cNvPr id="1" name=""/>
        <p:cNvGrpSpPr/>
        <p:nvPr/>
      </p:nvGrpSpPr>
      <p:grpSpPr>
        <a:xfrm>
          <a:off x="0" y="0"/>
          <a:ext cx="0" cy="0"/>
          <a:chOff x="0" y="0"/>
          <a:chExt cx="0" cy="0"/>
        </a:xfrm>
      </p:grpSpPr>
      <p:cxnSp>
        <p:nvCxnSpPr>
          <p:cNvPr id="26" name="直接连接符​​(S) 25"/>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长方形 19"/>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31" name="直接连接符​​(S) 3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六边形 44"/>
          <p:cNvSpPr/>
          <p:nvPr userDrawn="1"/>
        </p:nvSpPr>
        <p:spPr>
          <a:xfrm rot="5400000">
            <a:off x="2548077" y="5383697"/>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6" name="六边形 45"/>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7" name="六边形 46"/>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8" name="六边形 47"/>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0" name="文本占位符 11"/>
          <p:cNvSpPr>
            <a:spLocks noGrp="1"/>
          </p:cNvSpPr>
          <p:nvPr>
            <p:ph type="body" sz="quarter" idx="11"/>
          </p:nvPr>
        </p:nvSpPr>
        <p:spPr>
          <a:xfrm>
            <a:off x="4103301" y="5713241"/>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49"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1"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2"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3"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4"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55"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244DD0F-11FF-47F7-9EC3-19D3065B1449}" type="datetime1">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AC810F5E-8CEA-42F8-BF1C-AB1ECA8178E6}"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www.bilibili.com/video/av4775536?from=search&amp;seid=55210467409606516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news.harvard.edu/gazette/story/2008/06/text-of-j-k-rowling-speec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3"/>
          </p:nvPr>
        </p:nvSpPr>
        <p:spPr/>
        <p:txBody>
          <a:bodyPr rtlCol="0">
            <a:normAutofit fontScale="60000"/>
          </a:bodyPr>
          <a:lstStyle/>
          <a:p>
            <a:pPr rtl="0"/>
            <a:r>
              <a:rPr lang="en-US" altLang="zh-CN">
                <a:latin typeface="Microsoft YaHei UI" panose="020B0503020204020204" pitchFamily="34" charset="-122"/>
                <a:ea typeface="Microsoft YaHei UI" panose="020B0503020204020204" pitchFamily="34" charset="-122"/>
              </a:rPr>
              <a:t>20190307</a:t>
            </a:r>
            <a:endParaRPr lang="en-US" altLang="zh-CN">
              <a:latin typeface="Microsoft YaHei UI" panose="020B0503020204020204" pitchFamily="34" charset="-122"/>
              <a:ea typeface="Microsoft YaHei UI" panose="020B0503020204020204" pitchFamily="34" charset="-122"/>
            </a:endParaRPr>
          </a:p>
        </p:txBody>
      </p:sp>
      <p:sp>
        <p:nvSpPr>
          <p:cNvPr id="10" name="文本占位符 9"/>
          <p:cNvSpPr>
            <a:spLocks noGrp="1"/>
          </p:cNvSpPr>
          <p:nvPr>
            <p:ph type="body" sz="quarter" idx="11"/>
          </p:nvPr>
        </p:nvSpPr>
        <p:spPr>
          <a:xfrm>
            <a:off x="4686300" y="236220"/>
            <a:ext cx="6908800" cy="6357620"/>
          </a:xfrm>
        </p:spPr>
        <p:txBody>
          <a:bodyPr rtlCol="0">
            <a:normAutofit lnSpcReduction="10000"/>
          </a:bodyPr>
          <a:lstStyle/>
          <a:p>
            <a:pPr algn="l" rtl="0"/>
            <a:r>
              <a:rPr lang="en-US" altLang="zh-CN" sz="2400">
                <a:latin typeface="Microsoft YaHei UI" panose="020B0503020204020204" pitchFamily="34" charset="-122"/>
                <a:ea typeface="Microsoft YaHei UI" panose="020B0503020204020204" pitchFamily="34" charset="-122"/>
              </a:rPr>
              <a:t>Some of us </a:t>
            </a:r>
            <a:r>
              <a:rPr lang="en-US" altLang="zh-CN" sz="2400" b="1">
                <a:latin typeface="Microsoft YaHei UI" panose="020B0503020204020204" pitchFamily="34" charset="-122"/>
                <a:ea typeface="Microsoft YaHei UI" panose="020B0503020204020204" pitchFamily="34" charset="-122"/>
              </a:rPr>
              <a:t>get dipped in</a:t>
            </a:r>
            <a:r>
              <a:rPr lang="en-US" altLang="zh-CN" sz="2400">
                <a:latin typeface="Microsoft YaHei UI" panose="020B0503020204020204" pitchFamily="34" charset="-122"/>
                <a:ea typeface="Microsoft YaHei UI" panose="020B0503020204020204" pitchFamily="34" charset="-122"/>
              </a:rPr>
              <a:t> flat, some in </a:t>
            </a:r>
            <a:r>
              <a:rPr lang="en-US" altLang="zh-CN" sz="2400" b="1">
                <a:latin typeface="Microsoft YaHei UI" panose="020B0503020204020204" pitchFamily="34" charset="-122"/>
                <a:ea typeface="Microsoft YaHei UI" panose="020B0503020204020204" pitchFamily="34" charset="-122"/>
              </a:rPr>
              <a:t>satin</a:t>
            </a:r>
            <a:r>
              <a:rPr lang="en-US" altLang="zh-CN" sz="2400">
                <a:latin typeface="Microsoft YaHei UI" panose="020B0503020204020204" pitchFamily="34" charset="-122"/>
                <a:ea typeface="Microsoft YaHei UI" panose="020B0503020204020204" pitchFamily="34" charset="-122"/>
              </a:rPr>
              <a:t>, some in </a:t>
            </a: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But every </a:t>
            </a:r>
            <a:r>
              <a:rPr lang="en-US" altLang="zh-CN" sz="2400" b="1">
                <a:latin typeface="Microsoft YaHei UI" panose="020B0503020204020204" pitchFamily="34" charset="-122"/>
                <a:ea typeface="Microsoft YaHei UI" panose="020B0503020204020204" pitchFamily="34" charset="-122"/>
              </a:rPr>
              <a:t>once in a while</a:t>
            </a:r>
            <a:r>
              <a:rPr lang="en-US" altLang="zh-CN" sz="2400">
                <a:latin typeface="Microsoft YaHei UI" panose="020B0503020204020204" pitchFamily="34" charset="-122"/>
                <a:ea typeface="Microsoft YaHei UI" panose="020B0503020204020204" pitchFamily="34" charset="-122"/>
              </a:rPr>
              <a:t> you find someone who's </a:t>
            </a: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and when you do, nothing will ever compare.</a:t>
            </a:r>
            <a:endParaRPr lang="en-US" altLang="zh-CN" sz="2400">
              <a:latin typeface="Microsoft YaHei UI" panose="020B0503020204020204" pitchFamily="34" charset="-122"/>
              <a:ea typeface="Microsoft YaHei UI" panose="020B0503020204020204" pitchFamily="34" charset="-122"/>
            </a:endParaRPr>
          </a:p>
          <a:p>
            <a:pPr algn="l" rtl="0"/>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dipped in</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泡在里面，沉浸</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satin </a:t>
            </a:r>
            <a:r>
              <a:rPr lang="zh-CN" altLang="en-US" sz="2400">
                <a:latin typeface="Microsoft YaHei UI" panose="020B0503020204020204" pitchFamily="34" charset="-122"/>
                <a:ea typeface="Microsoft YaHei UI" panose="020B0503020204020204" pitchFamily="34" charset="-122"/>
              </a:rPr>
              <a:t>绸缎，表示发光的东西</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发光体</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像彩虹一样内外发光，多姿多彩</a:t>
            </a:r>
            <a:endParaRPr lang="zh-CN" altLang="en-US" sz="2400">
              <a:latin typeface="Microsoft YaHei UI" panose="020B0503020204020204" pitchFamily="34" charset="-122"/>
              <a:ea typeface="Microsoft YaHei UI" panose="020B0503020204020204" pitchFamily="34" charset="-122"/>
            </a:endParaRPr>
          </a:p>
          <a:p>
            <a:pPr algn="l" rtl="0">
              <a:buFont typeface="Arial" panose="020B0604020202020204" pitchFamily="34" charset="0"/>
            </a:pPr>
            <a:endParaRPr lang="zh-CN" altLang="en-US" sz="2400">
              <a:latin typeface="Microsoft YaHei UI" panose="020B0503020204020204" pitchFamily="34" charset="-122"/>
              <a:ea typeface="Microsoft YaHei UI" panose="020B0503020204020204" pitchFamily="34" charset="-122"/>
            </a:endParaRPr>
          </a:p>
          <a:p>
            <a:pPr algn="l" rtl="0"/>
            <a:r>
              <a:rPr lang="zh-CN" altLang="en-US" sz="2400">
                <a:latin typeface="Microsoft YaHei UI" panose="020B0503020204020204" pitchFamily="34" charset="-122"/>
                <a:ea typeface="Microsoft YaHei UI" panose="020B0503020204020204" pitchFamily="34" charset="-122"/>
              </a:rPr>
              <a:t>有的人平淡无奇，有的表面色泽艳丽， 有人表面很风光；但是偶尔，我们也会遇到彩虹一般内外发光的绚丽的人，一旦遇到，其他人就都是浮云一般。</a:t>
            </a:r>
            <a:endParaRPr lang="zh-CN" altLang="en-US" sz="2400">
              <a:latin typeface="Microsoft YaHei UI" panose="020B0503020204020204" pitchFamily="34" charset="-122"/>
              <a:ea typeface="Microsoft YaHei UI" panose="020B0503020204020204" pitchFamily="34" charset="-122"/>
            </a:endParaRPr>
          </a:p>
        </p:txBody>
      </p:sp>
      <p:sp>
        <p:nvSpPr>
          <p:cNvPr id="9" name="文本占位符 8"/>
          <p:cNvSpPr>
            <a:spLocks noGrp="1"/>
          </p:cNvSpPr>
          <p:nvPr>
            <p:ph type="body" sz="quarter" idx="10"/>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7" name="幻灯片标题 1"/>
          <p:cNvSpPr>
            <a:spLocks noGrp="1"/>
          </p:cNvSpPr>
          <p:nvPr>
            <p:ph type="title" orient="vert"/>
          </p:nvPr>
        </p:nvSpPr>
        <p:spPr/>
        <p:txBody>
          <a:bodyPr rtlCol="0">
            <a:normAutofit fontScale="90000"/>
          </a:bodyPr>
          <a:lstStyle/>
          <a:p>
            <a:pPr rtl="0"/>
            <a:r>
              <a:rPr lang="en-US">
                <a:latin typeface="Microsoft YaHei UI" panose="020B0503020204020204" pitchFamily="34" charset="-122"/>
                <a:ea typeface="Microsoft YaHei UI" panose="020B0503020204020204" pitchFamily="34" charset="-122"/>
              </a:rPr>
              <a:t>Mark</a:t>
            </a:r>
            <a:r>
              <a:rPr lang="zh-CN" altLang="en-US">
                <a:latin typeface="Microsoft YaHei UI" panose="020B0503020204020204" pitchFamily="34" charset="-122"/>
                <a:ea typeface="Microsoft YaHei UI" panose="020B0503020204020204" pitchFamily="34" charset="-122"/>
              </a:rPr>
              <a:t>的百日晨读句子</a:t>
            </a:r>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20190316</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531610"/>
          </a:xfrm>
        </p:spPr>
        <p:txBody>
          <a:bodyPr/>
          <a:p>
            <a:pPr algn="l"/>
            <a:r>
              <a:rPr lang="en-US" altLang="zh-CN" sz="2400"/>
              <a:t>You got a dream, you gotta protect it. People can't do something themselves, they wanna tell you you can't do it. if you want something, go get it.</a:t>
            </a:r>
            <a:endParaRPr lang="en-US" altLang="zh-CN" sz="2400"/>
          </a:p>
          <a:p>
            <a:pPr algn="l"/>
            <a:endParaRPr lang="zh-CN" altLang="en-US" sz="2400"/>
          </a:p>
          <a:p>
            <a:pPr algn="l"/>
            <a:r>
              <a:rPr lang="zh-CN" altLang="en-US" sz="2400"/>
              <a:t>当你有了梦想的话，你就要去捍卫。那些一事无成的人，他们一定会告诉你，你不能把事情做成。假如你要某种东西，有理想的话一定要努力去实现它，</a:t>
            </a:r>
            <a:r>
              <a:rPr lang="en-US" altLang="zh-CN" sz="2400"/>
              <a:t>go get it.</a:t>
            </a:r>
            <a:endParaRPr lang="en-US" altLang="zh-CN" sz="2400"/>
          </a:p>
          <a:p>
            <a:pPr algn="l"/>
            <a:endParaRPr lang="en-US" altLang="zh-CN" sz="2400"/>
          </a:p>
          <a:p>
            <a:pPr algn="l"/>
            <a:r>
              <a:rPr lang="en-US" altLang="zh-CN" sz="2400" i="1" u="sng"/>
              <a:t>Happyness</a:t>
            </a:r>
            <a:endParaRPr lang="en-US" altLang="zh-CN" sz="2400"/>
          </a:p>
          <a:p>
            <a:pPr algn="l"/>
            <a:r>
              <a:rPr lang="en-US" altLang="zh-CN" sz="2400"/>
              <a:t>There is an “I” in happiness, there is no why.</a:t>
            </a:r>
            <a:endParaRPr lang="en-US" altLang="zh-CN" sz="2400"/>
          </a:p>
          <a:p>
            <a:pPr algn="l"/>
            <a:r>
              <a:rPr lang="zh-CN" altLang="en-US" sz="2400"/>
              <a:t>《当幸福来敲门</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20190317</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63030"/>
          </a:xfrm>
        </p:spPr>
        <p:txBody>
          <a:bodyPr>
            <a:normAutofit lnSpcReduction="20000"/>
          </a:bodyPr>
          <a:p>
            <a:pPr algn="l"/>
            <a:r>
              <a:rPr lang="en-US" altLang="zh-CN" sz="2400"/>
              <a:t>Try </a:t>
            </a:r>
            <a:r>
              <a:rPr lang="en-US" altLang="zh-CN" sz="2400">
                <a:solidFill>
                  <a:srgbClr val="FF0000"/>
                </a:solidFill>
              </a:rPr>
              <a:t>not</a:t>
            </a:r>
            <a:r>
              <a:rPr lang="en-US" altLang="zh-CN" sz="2400"/>
              <a:t> to become a man of success, </a:t>
            </a:r>
            <a:r>
              <a:rPr lang="en-US" altLang="zh-CN" sz="2400">
                <a:solidFill>
                  <a:srgbClr val="FF0000"/>
                </a:solidFill>
              </a:rPr>
              <a:t>but rather</a:t>
            </a:r>
            <a:r>
              <a:rPr lang="en-US" altLang="zh-CN" sz="2400"/>
              <a:t> try to become a man of value.</a:t>
            </a:r>
            <a:endParaRPr lang="en-US" altLang="zh-CN" sz="2400"/>
          </a:p>
          <a:p>
            <a:pPr algn="l"/>
            <a:endParaRPr lang="zh-CN" altLang="en-US" sz="2400"/>
          </a:p>
          <a:p>
            <a:pPr algn="l"/>
            <a:r>
              <a:rPr lang="zh-CN" altLang="en-US" sz="2400"/>
              <a:t>不要去做一个成功的人，而是要做一个有价值的人。</a:t>
            </a:r>
            <a:endParaRPr lang="zh-CN" altLang="en-US" sz="2400"/>
          </a:p>
          <a:p>
            <a:pPr algn="l"/>
            <a:endParaRPr lang="zh-CN" altLang="en-US" sz="2400"/>
          </a:p>
          <a:p>
            <a:pPr algn="l"/>
            <a:r>
              <a:rPr lang="en-US" altLang="zh-CN" sz="2400"/>
              <a:t>Catch the moments of your life. Catch them while you're young and quick.</a:t>
            </a:r>
            <a:endParaRPr lang="en-US" altLang="zh-CN" sz="2400"/>
          </a:p>
          <a:p>
            <a:pPr algn="l"/>
            <a:endParaRPr lang="en-US" altLang="zh-CN" sz="2400"/>
          </a:p>
          <a:p>
            <a:pPr algn="l"/>
            <a:r>
              <a:rPr lang="zh-CN" altLang="en-US" sz="2400"/>
              <a:t>趁着你还年轻利落，把握住生活中的美好瞬间吧。</a:t>
            </a:r>
            <a:endParaRPr lang="zh-CN" altLang="en-US" sz="2400"/>
          </a:p>
          <a:p>
            <a:pPr algn="l"/>
            <a:endParaRPr lang="zh-CN" altLang="en-US" sz="2400"/>
          </a:p>
          <a:p>
            <a:pPr algn="l"/>
            <a:r>
              <a:rPr lang="en-US" altLang="zh-CN" sz="2400"/>
              <a:t>All that exists is what's ahead.</a:t>
            </a:r>
            <a:endParaRPr lang="en-US" altLang="zh-CN" sz="2400"/>
          </a:p>
          <a:p>
            <a:pPr algn="l"/>
            <a:r>
              <a:rPr lang="zh-CN" altLang="en-US" sz="2400"/>
              <a:t>值得期待的只有前方。</a:t>
            </a:r>
            <a:endParaRPr lang="zh-CN" altLang="en-US" sz="2400"/>
          </a:p>
          <a:p>
            <a:pPr algn="l"/>
            <a:endParaRPr lang="zh-CN" altLang="en-US" sz="2400"/>
          </a:p>
          <a:p>
            <a:pPr algn="l"/>
            <a:r>
              <a:rPr lang="en-US" altLang="zh-CN" sz="2400"/>
              <a:t>Good things are worth the wait.</a:t>
            </a:r>
            <a:endParaRPr lang="en-US" altLang="zh-CN" sz="2400"/>
          </a:p>
          <a:p>
            <a:pPr algn="l"/>
            <a:r>
              <a:rPr lang="en-US" altLang="zh-CN" sz="2400"/>
              <a:t>Nobody gives away anything valuable for free.</a:t>
            </a:r>
            <a:endParaRPr lang="en-US" altLang="zh-CN" sz="2400"/>
          </a:p>
          <a:p>
            <a:pPr algn="l"/>
            <a:r>
              <a:rPr lang="en-US" altLang="zh-CN" sz="2400"/>
              <a:t>Today is the first day of the rest of your life.</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454525" y="187325"/>
            <a:ext cx="7140575" cy="6445250"/>
          </a:xfrm>
        </p:spPr>
        <p:txBody>
          <a:bodyPr/>
          <a:p>
            <a:pPr algn="l"/>
            <a:r>
              <a:rPr lang="en-US" altLang="zh-CN" sz="2400"/>
              <a:t>if, for example, you come at four o'clock in the afternoon, then at three o'clock I shall begin to be happy. I shall happier and happier as the hour advances. At four o'clock, I shall already be worrying and jumping about. I shall show you how happy I am! But if you come at just any time, I shall nver know at what hour my heart is to be ready to greet you...</a:t>
            </a:r>
            <a:endParaRPr lang="en-US" altLang="zh-CN" sz="2400"/>
          </a:p>
          <a:p>
            <a:pPr algn="l"/>
            <a:endParaRPr lang="en-US" altLang="zh-CN" sz="2400"/>
          </a:p>
          <a:p>
            <a:pPr algn="l"/>
            <a:r>
              <a:rPr lang="en-US" altLang="zh-CN" sz="2400"/>
              <a:t>And now here is my secret, a very simple secret. It is only with the heart that one can see rightly; what is essential is invisible to the eyes.</a:t>
            </a:r>
            <a:endParaRPr lang="zh-CN" altLang="en-US" sz="2400"/>
          </a:p>
          <a:p>
            <a:pPr algn="l"/>
            <a:endParaRPr lang="zh-CN" altLang="en-US" sz="2400"/>
          </a:p>
          <a:p>
            <a:pPr algn="l"/>
            <a:r>
              <a:rPr lang="zh-CN" altLang="en-US" sz="2400">
                <a:sym typeface="+mn-ea"/>
              </a:rPr>
              <a:t>《小王子》</a:t>
            </a:r>
            <a:r>
              <a:rPr lang="zh-CN" altLang="en-US" sz="2400"/>
              <a:t>安东尼·德·圣-埃克苏佩里</a:t>
            </a:r>
            <a:endParaRPr lang="zh-CN" altLang="en-US" sz="2400"/>
          </a:p>
          <a:p>
            <a:pPr algn="l"/>
            <a:r>
              <a:rPr lang="zh-CN" altLang="en-US" sz="2400"/>
              <a:t>其它作品：《风沙星辰》《人类的大地》《夜航》《要塞》《空军飞行员》《南方邮航》</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35725"/>
          </a:xfrm>
        </p:spPr>
        <p:txBody>
          <a:bodyPr>
            <a:normAutofit/>
          </a:bodyPr>
          <a:p>
            <a:pPr algn="l"/>
            <a:endParaRPr lang="zh-CN" altLang="en-US" sz="2400"/>
          </a:p>
          <a:p>
            <a:pPr algn="l"/>
            <a:r>
              <a:rPr lang="zh-CN" altLang="en-US" sz="2400"/>
              <a:t>Happiness is not about being immortal nor having food or rights in one's hand. It's about having each tiny wish come true, or having something to eat when you are hungry or having someone's love when you need love.</a:t>
            </a:r>
            <a:endParaRPr lang="zh-CN" altLang="en-US" sz="2400"/>
          </a:p>
          <a:p>
            <a:pPr algn="l"/>
            <a:endParaRPr lang="zh-CN" altLang="en-US" sz="2400"/>
          </a:p>
          <a:p>
            <a:pPr algn="l"/>
            <a:r>
              <a:rPr lang="zh-CN" altLang="en-US" sz="2400">
                <a:sym typeface="+mn-ea"/>
              </a:rPr>
              <a:t>幸福，不是长生不老，不是大鱼大肉，不是权倾朝野。幸福是每一个微小的生活愿望达成。当你想吃的时候有得吃，想被爱的时候有人来爱你。</a:t>
            </a:r>
            <a:endParaRPr lang="zh-CN" altLang="en-US" sz="2400">
              <a:sym typeface="+mn-ea"/>
            </a:endParaRPr>
          </a:p>
          <a:p>
            <a:pPr algn="l"/>
            <a:endParaRPr lang="zh-CN" altLang="en-US" sz="2400"/>
          </a:p>
          <a:p>
            <a:pPr algn="l"/>
            <a:r>
              <a:rPr lang="zh-CN" altLang="en-US" sz="2400"/>
              <a:t>《飞屋环游记》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00330"/>
            <a:ext cx="6908800" cy="6609715"/>
          </a:xfrm>
        </p:spPr>
        <p:txBody>
          <a:bodyPr/>
          <a:p>
            <a:pPr algn="l"/>
            <a:r>
              <a:rPr lang="en-US" altLang="zh-CN" sz="2400"/>
              <a:t>What I want to talk to you about today is the difference between </a:t>
            </a:r>
            <a:r>
              <a:rPr lang="en-US" altLang="zh-CN" sz="2400" b="1"/>
              <a:t>gifts(</a:t>
            </a:r>
            <a:r>
              <a:rPr lang="zh-CN" altLang="en-US" sz="2400" b="1"/>
              <a:t>礼物；天赋，天分</a:t>
            </a:r>
            <a:r>
              <a:rPr lang="en-US" altLang="zh-CN" sz="2400" b="1"/>
              <a:t>)</a:t>
            </a:r>
            <a:r>
              <a:rPr lang="en-US" altLang="zh-CN" sz="2400"/>
              <a:t> and choices. Cleverness is gift, kindness is a choice. Gifts are easy -- they're given after all. Choices can be hard. You can </a:t>
            </a:r>
            <a:r>
              <a:rPr lang="en-US" altLang="zh-CN" sz="2400" b="1"/>
              <a:t>seduce(</a:t>
            </a:r>
            <a:r>
              <a:rPr lang="zh-CN" altLang="en-US" sz="2400" b="1"/>
              <a:t>引诱，勾引</a:t>
            </a:r>
            <a:r>
              <a:rPr lang="en-US" altLang="zh-CN" sz="2400" b="1"/>
              <a:t>)</a:t>
            </a:r>
            <a:r>
              <a:rPr lang="en-US" altLang="zh-CN" sz="2400"/>
              <a:t> yourself with your gifts if you're not careful, and if you do, it'll probably be </a:t>
            </a:r>
            <a:r>
              <a:rPr lang="en-US" altLang="zh-CN" sz="2400" b="1"/>
              <a:t>to the detriment(</a:t>
            </a:r>
            <a:r>
              <a:rPr lang="zh-CN" altLang="en-US" sz="2400" b="1"/>
              <a:t>对</a:t>
            </a:r>
            <a:r>
              <a:rPr lang="en-US" altLang="zh-CN" sz="2400" b="1"/>
              <a:t>......</a:t>
            </a:r>
            <a:r>
              <a:rPr lang="zh-CN" altLang="en-US" sz="2400" b="1"/>
              <a:t>带来伤害</a:t>
            </a:r>
            <a:r>
              <a:rPr lang="en-US" altLang="zh-CN" sz="2400" b="1"/>
              <a:t>)</a:t>
            </a:r>
            <a:r>
              <a:rPr lang="en-US" altLang="zh-CN" sz="2400"/>
              <a:t> of your choices.</a:t>
            </a:r>
            <a:endParaRPr lang="en-US" altLang="zh-CN" sz="2400"/>
          </a:p>
          <a:p>
            <a:pPr algn="l"/>
            <a:endParaRPr lang="en-US" altLang="zh-CN" sz="2400"/>
          </a:p>
          <a:p>
            <a:pPr algn="l"/>
            <a:r>
              <a:rPr lang="zh-CN" altLang="en-US" sz="2400"/>
              <a:t>今天我想跟你们讲的是天赋和选择之间的不同，聪明是一种天赋，善良是一种选择，天赋是比较容易的事情，因为反正他们就是天赋的，与生俱来的，而选择有的时候就会比较艰难，有的时候你会沉迷于你自己的天赋，如果 你不小心的话就会被天赋所限制，要真的这样的话，可能就会对你的选择带来伤害。</a:t>
            </a:r>
            <a:endParaRPr lang="zh-CN" altLang="en-US" sz="2400"/>
          </a:p>
          <a:p>
            <a:pPr algn="l"/>
            <a:r>
              <a:rPr lang="en-US" altLang="zh-CN" sz="2400"/>
              <a:t>In the end, we are the choices of ourselves. Build yourself a great story.</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68275"/>
            <a:ext cx="6908800" cy="6454140"/>
          </a:xfrm>
        </p:spPr>
        <p:txBody>
          <a:bodyPr/>
          <a:p>
            <a:pPr algn="l"/>
            <a:r>
              <a:rPr lang="en-US" altLang="zh-CN" sz="2400"/>
              <a:t>It's wrong what they say about the past, I've learned, about how you can bury it. Because </a:t>
            </a:r>
            <a:r>
              <a:rPr lang="en-US" altLang="zh-CN" sz="2400" b="1"/>
              <a:t>the past claws its way out.(</a:t>
            </a:r>
            <a:r>
              <a:rPr lang="zh-CN" altLang="en-US" sz="2400" b="1"/>
              <a:t>抠进人的记忆中</a:t>
            </a:r>
            <a:r>
              <a:rPr lang="en-US" altLang="zh-CN" sz="2400" b="1"/>
              <a:t>)</a:t>
            </a:r>
            <a:endParaRPr lang="en-US" altLang="zh-CN" sz="2400" b="1"/>
          </a:p>
          <a:p>
            <a:pPr algn="l"/>
            <a:endParaRPr lang="en-US" altLang="zh-CN" sz="2400" b="1"/>
          </a:p>
          <a:p>
            <a:pPr algn="l"/>
            <a:r>
              <a:rPr lang="en-US" altLang="zh-CN" sz="2400"/>
              <a:t>I‘ve learned that it's wrong what they say about the past about how you can bear it.</a:t>
            </a:r>
            <a:endParaRPr lang="en-US" altLang="zh-CN" sz="2400"/>
          </a:p>
          <a:p>
            <a:pPr algn="l"/>
            <a:endParaRPr lang="en-US" altLang="zh-CN" sz="2400"/>
          </a:p>
          <a:p>
            <a:pPr algn="l"/>
            <a:r>
              <a:rPr lang="zh-CN" altLang="en-US" sz="2400"/>
              <a:t>人们说，陈年旧事可以被埋葬，但是最后我终于明白这是错的，因为往事会自行爬上来。</a:t>
            </a:r>
            <a:endParaRPr lang="zh-CN" altLang="en-US" sz="2400"/>
          </a:p>
          <a:p>
            <a:pPr algn="l"/>
            <a:endParaRPr lang="zh-CN" altLang="en-US" sz="2400"/>
          </a:p>
          <a:p>
            <a:pPr algn="l"/>
            <a:r>
              <a:rPr lang="zh-CN" altLang="en-US" sz="2400"/>
              <a:t>《追风筝的人》 《一千个灿烂的太阳</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47460"/>
          </a:xfrm>
        </p:spPr>
        <p:txBody>
          <a:bodyPr/>
          <a:p>
            <a:pPr algn="l"/>
            <a:r>
              <a:rPr lang="en-US" altLang="zh-CN" sz="2400"/>
              <a:t>The more one judges, the less one loves.</a:t>
            </a:r>
            <a:endParaRPr lang="en-US" altLang="zh-CN" sz="2400"/>
          </a:p>
          <a:p>
            <a:pPr algn="l"/>
            <a:endParaRPr lang="en-US" altLang="zh-CN" sz="2400"/>
          </a:p>
          <a:p>
            <a:pPr algn="l"/>
            <a:r>
              <a:rPr lang="zh-CN" altLang="en-US" sz="2400"/>
              <a:t>一个人评判的越多，判断的越多，爱就越少。</a:t>
            </a:r>
            <a:endParaRPr lang="zh-CN" altLang="en-US" sz="2400"/>
          </a:p>
          <a:p>
            <a:pPr algn="l"/>
            <a:endParaRPr lang="zh-CN" altLang="en-US" sz="2400"/>
          </a:p>
          <a:p>
            <a:pPr algn="l"/>
            <a:r>
              <a:rPr lang="zh-CN" altLang="en-US" sz="2400"/>
              <a:t>巴尔扎克</a:t>
            </a:r>
            <a:endParaRPr lang="zh-CN" altLang="en-US" sz="2400"/>
          </a:p>
          <a:p>
            <a:pPr algn="l"/>
            <a:r>
              <a:rPr lang="zh-CN" altLang="en-US" sz="2400"/>
              <a:t>《人间喜剧》《高老头》《欧也妮葛朗台》</a:t>
            </a:r>
            <a:endParaRPr lang="zh-CN" altLang="en-US" sz="2400"/>
          </a:p>
          <a:p>
            <a:pPr algn="l"/>
            <a:endParaRPr lang="zh-CN" altLang="en-US" sz="2400"/>
          </a:p>
          <a:p>
            <a:pPr algn="l"/>
            <a:r>
              <a:rPr lang="zh-CN" altLang="en-US" sz="2400"/>
              <a:t>雨果</a:t>
            </a:r>
            <a:endParaRPr lang="zh-CN" altLang="en-US" sz="2400"/>
          </a:p>
          <a:p>
            <a:pPr algn="l"/>
            <a:r>
              <a:rPr lang="zh-CN" altLang="en-US" sz="2400"/>
              <a:t>《悲惨世界》</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54140"/>
          </a:xfrm>
        </p:spPr>
        <p:txBody>
          <a:bodyPr>
            <a:normAutofit fontScale="90000" lnSpcReduction="20000"/>
          </a:bodyPr>
          <a:p>
            <a:pPr algn="l"/>
            <a:r>
              <a:rPr lang="en-US" altLang="zh-CN" sz="2400"/>
              <a:t>if you don't walk out you will think that this is the whole world.</a:t>
            </a:r>
            <a:endParaRPr lang="en-US" altLang="zh-CN" sz="2400"/>
          </a:p>
          <a:p>
            <a:pPr algn="l"/>
            <a:endParaRPr lang="en-US" altLang="zh-CN" sz="2400"/>
          </a:p>
          <a:p>
            <a:pPr algn="l"/>
            <a:r>
              <a:rPr lang="zh-CN" altLang="en-US" sz="2400"/>
              <a:t>如果你不走出去，你会认为这就是整个世界。</a:t>
            </a:r>
            <a:endParaRPr lang="zh-CN" altLang="en-US" sz="2400"/>
          </a:p>
          <a:p>
            <a:pPr algn="l"/>
            <a:endParaRPr lang="zh-CN" altLang="en-US" sz="2400"/>
          </a:p>
          <a:p>
            <a:pPr algn="l"/>
            <a:r>
              <a:rPr lang="zh-CN" altLang="en-US" sz="2400"/>
              <a:t>《天堂电影院</a:t>
            </a:r>
            <a:r>
              <a:rPr lang="zh-CN" altLang="en-US" sz="2400"/>
              <a:t>》</a:t>
            </a:r>
            <a:endParaRPr lang="zh-CN" altLang="en-US" sz="2400"/>
          </a:p>
          <a:p>
            <a:pPr algn="l"/>
            <a:endParaRPr lang="zh-CN" altLang="en-US" sz="2400"/>
          </a:p>
          <a:p>
            <a:pPr algn="l"/>
            <a:r>
              <a:rPr lang="zh-CN" altLang="en-US" sz="2400"/>
              <a:t>Every ending is just a new beginning.</a:t>
            </a:r>
            <a:endParaRPr lang="zh-CN" altLang="en-US" sz="2400"/>
          </a:p>
          <a:p>
            <a:pPr algn="l"/>
            <a:r>
              <a:rPr lang="zh-CN" altLang="en-US" sz="2400"/>
              <a:t>每次结束都是新的开始。</a:t>
            </a:r>
            <a:endParaRPr lang="zh-CN" altLang="en-US" sz="2400"/>
          </a:p>
          <a:p>
            <a:pPr algn="l"/>
            <a:endParaRPr lang="zh-CN" altLang="en-US" sz="2400"/>
          </a:p>
          <a:p>
            <a:pPr algn="l"/>
            <a:r>
              <a:rPr lang="zh-CN" altLang="en-US" sz="2400"/>
              <a:t>You are powerful than any other person.</a:t>
            </a:r>
            <a:endParaRPr lang="zh-CN" altLang="en-US" sz="2400"/>
          </a:p>
          <a:p>
            <a:pPr algn="l"/>
            <a:r>
              <a:rPr lang="zh-CN" altLang="en-US" sz="2400"/>
              <a:t>你比任何人都要强大。</a:t>
            </a:r>
            <a:endParaRPr lang="zh-CN" altLang="en-US" sz="2400"/>
          </a:p>
          <a:p>
            <a:pPr algn="l"/>
            <a:endParaRPr lang="zh-CN" altLang="en-US" sz="2400"/>
          </a:p>
          <a:p>
            <a:pPr algn="l"/>
            <a:r>
              <a:rPr lang="zh-CN" altLang="en-US" sz="2400"/>
              <a:t>A person's character isn't determined by how he or she enjoys victory but rather how he or she endures defeat.</a:t>
            </a:r>
            <a:endParaRPr lang="zh-CN" altLang="en-US" sz="2400"/>
          </a:p>
          <a:p>
            <a:pPr algn="l"/>
            <a:r>
              <a:rPr lang="zh-CN" altLang="en-US" sz="2400"/>
              <a:t>一个人的品行不是取决于自身如何享受胜利，而在于如何忍受失败。</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r>
              <a:rPr lang="en-US" altLang="zh-CN"/>
              <a:t>tai'bu'he'su</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05880"/>
          </a:xfrm>
        </p:spPr>
        <p:txBody>
          <a:bodyPr/>
          <a:p>
            <a:pPr algn="l"/>
            <a:r>
              <a:rPr lang="en-US" altLang="zh-CN" sz="1600"/>
              <a:t>A heart will not be hurt for pursuing a dream, when you truly want something, all the universe </a:t>
            </a:r>
            <a:r>
              <a:rPr lang="en-US" altLang="zh-CN" sz="1600" b="1"/>
              <a:t>conspires(</a:t>
            </a:r>
            <a:r>
              <a:rPr lang="zh-CN" altLang="en-US" sz="1600" b="1"/>
              <a:t>联合起来搞阴谋</a:t>
            </a:r>
            <a:r>
              <a:rPr lang="en-US" altLang="zh-CN" sz="1600" b="1"/>
              <a:t>)</a:t>
            </a:r>
            <a:r>
              <a:rPr lang="en-US" altLang="zh-CN" sz="1600"/>
              <a:t> in helping you achieve it.</a:t>
            </a:r>
            <a:endParaRPr lang="en-US" altLang="zh-CN" sz="1600"/>
          </a:p>
          <a:p>
            <a:pPr algn="l"/>
            <a:r>
              <a:rPr lang="en-US" altLang="zh-CN" sz="1600"/>
              <a:t>去追寻梦想，一颗心是不会受伤的，当你真正想要某种东西的时候，整个宇宙都会联合起来帮助你去获得它。</a:t>
            </a:r>
            <a:endParaRPr lang="en-US" altLang="zh-CN" sz="1600"/>
          </a:p>
          <a:p>
            <a:pPr algn="l"/>
            <a:endParaRPr lang="en-US" altLang="zh-CN" sz="1600"/>
          </a:p>
          <a:p>
            <a:pPr algn="l"/>
            <a:r>
              <a:rPr lang="en-US" altLang="zh-CN" sz="1600"/>
              <a:t>The secret is here in the present. If you pay attention to the present, you can improve upon it. And, if you improve on the present, what comes later will also be better.</a:t>
            </a:r>
            <a:endParaRPr lang="en-US" altLang="zh-CN" sz="1600"/>
          </a:p>
          <a:p>
            <a:pPr algn="l"/>
            <a:r>
              <a:rPr lang="zh-CN" altLang="en-US" sz="1600"/>
              <a:t>所有的秘密就是在当下，此时此刻，要是你关注当下的话，你就能改变当下，改善当下，要是你改善了当下，那么未来就一定会变得更好。</a:t>
            </a:r>
            <a:endParaRPr lang="en-US" altLang="zh-CN" sz="1600"/>
          </a:p>
          <a:p>
            <a:pPr algn="l"/>
            <a:endParaRPr lang="en-US" altLang="zh-CN" sz="1600"/>
          </a:p>
          <a:p>
            <a:pPr algn="l"/>
            <a:r>
              <a:rPr lang="en-US" altLang="zh-CN" sz="1600"/>
              <a:t>The fear of suffering is worse than the suffering itself. No heart has ever suffered when it goes in search of its dreams.</a:t>
            </a:r>
            <a:endParaRPr lang="en-US" altLang="zh-CN" sz="2400"/>
          </a:p>
          <a:p>
            <a:pPr algn="l"/>
            <a:r>
              <a:rPr lang="zh-CN" altLang="en-US" sz="1600"/>
              <a:t>对手苦难的恐惧本身，要比受苦受难本身更加的糟糕，当一颗心去追逐自己梦想的时候，它是绝对不会受苦受难的。</a:t>
            </a:r>
            <a:endParaRPr lang="zh-CN" altLang="en-US" sz="1600"/>
          </a:p>
          <a:p>
            <a:pPr algn="l"/>
            <a:endParaRPr lang="zh-CN" altLang="en-US" sz="1600"/>
          </a:p>
          <a:p>
            <a:pPr algn="l"/>
            <a:r>
              <a:rPr lang="zh-CN" altLang="en-US" sz="1600"/>
              <a:t>《牧羊少年奇幻之旅》</a:t>
            </a:r>
            <a:endParaRPr lang="zh-CN" altLang="en-US" sz="1600"/>
          </a:p>
          <a:p>
            <a:pPr algn="l"/>
            <a:r>
              <a:rPr lang="zh-CN" altLang="en-US" sz="1600"/>
              <a:t>《</a:t>
            </a:r>
            <a:r>
              <a:rPr lang="en-US" altLang="zh-CN" sz="1600"/>
              <a:t>Alchemist</a:t>
            </a:r>
            <a:r>
              <a:rPr lang="zh-CN" altLang="en-US" sz="1600"/>
              <a:t>》  炼金术士</a:t>
            </a:r>
            <a:endParaRPr lang="zh-CN" altLang="en-US" sz="16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34455"/>
          </a:xfrm>
        </p:spPr>
        <p:txBody>
          <a:bodyPr>
            <a:normAutofit/>
          </a:bodyPr>
          <a:p>
            <a:pPr algn="l"/>
            <a:r>
              <a:rPr lang="en-US" altLang="zh-CN" sz="2400"/>
              <a:t>Great men are not born great, they grow great.</a:t>
            </a:r>
            <a:endParaRPr lang="en-US" altLang="zh-CN" sz="2400"/>
          </a:p>
          <a:p>
            <a:pPr algn="l"/>
            <a:r>
              <a:rPr lang="zh-CN" altLang="en-US" sz="2400"/>
              <a:t>伟大的人不是生下来就伟大，而是在成长过程中变得伟大。</a:t>
            </a:r>
            <a:endParaRPr lang="zh-CN" altLang="en-US" sz="2400"/>
          </a:p>
          <a:p>
            <a:pPr algn="l"/>
            <a:endParaRPr lang="zh-CN" altLang="en-US" sz="2400"/>
          </a:p>
          <a:p>
            <a:pPr algn="l"/>
            <a:r>
              <a:rPr lang="zh-CN" altLang="en-US" sz="1600"/>
              <a:t>《</a:t>
            </a:r>
            <a:r>
              <a:rPr lang="en-US" altLang="zh-CN" sz="1600"/>
              <a:t>If you don't have a passion, don't be satisfied until you find one</a:t>
            </a:r>
            <a:r>
              <a:rPr lang="zh-CN" altLang="en-US" sz="1600"/>
              <a:t>》</a:t>
            </a:r>
            <a:endParaRPr lang="zh-CN" altLang="en-US" sz="1600"/>
          </a:p>
          <a:p>
            <a:pPr algn="l"/>
            <a:r>
              <a:rPr lang="en-US" altLang="zh-CN" sz="1600"/>
              <a:t>As you begin this new stage of your life, follow your passion, if you don't have a passion, don't be satisfied until you find one. Life is too short to go through it without carrying deeply about something.</a:t>
            </a:r>
            <a:endParaRPr lang="en-US" altLang="zh-CN" sz="1600"/>
          </a:p>
          <a:p>
            <a:pPr algn="l"/>
            <a:r>
              <a:rPr lang="zh-CN" altLang="en-US" sz="1600"/>
              <a:t>当你开始生命的新阶段的时候，跟随你的激情走，要是你还没有激情，你就不要对自己满足直到发现自己的激情为止，生活毕竟是太短了，如果不深深地去爱某种东西，就这样白白过去，那就实在太不合算了。</a:t>
            </a:r>
            <a:endParaRPr lang="zh-CN" altLang="en-US" sz="2400"/>
          </a:p>
          <a:p>
            <a:pPr algn="l"/>
            <a:r>
              <a:rPr lang="zh-CN" altLang="en-US" sz="2400">
                <a:hlinkClick r:id="rId1" action="ppaction://hlinkfile"/>
              </a:rPr>
              <a:t>美能源部长</a:t>
            </a:r>
            <a:r>
              <a:rPr lang="zh-CN" altLang="en-US" sz="2400" b="1">
                <a:hlinkClick r:id="rId1" action="ppaction://hlinkfile"/>
              </a:rPr>
              <a:t>朱棣文</a:t>
            </a:r>
            <a:r>
              <a:rPr lang="zh-CN" altLang="en-US" sz="2400">
                <a:hlinkClick r:id="rId1" action="ppaction://hlinkfile"/>
              </a:rPr>
              <a:t>在哈佛大学毕业典礼上的演讲</a:t>
            </a:r>
            <a:endParaRPr lang="zh-CN" altLang="en-US" sz="2400">
              <a:hlinkClick r:id="rId1" action="ppaction://hlinkfile"/>
            </a:endParaRPr>
          </a:p>
          <a:p>
            <a:pPr algn="l"/>
            <a:endParaRPr lang="en-US" altLang="zh-CN" sz="2400"/>
          </a:p>
          <a:p>
            <a:pPr algn="l"/>
            <a:r>
              <a:rPr lang="en-US" altLang="zh-CN" sz="2400"/>
              <a:t>The time is </a:t>
            </a:r>
            <a:r>
              <a:rPr lang="en-US" altLang="zh-CN" sz="2400" b="1"/>
              <a:t>too</a:t>
            </a:r>
            <a:r>
              <a:rPr lang="en-US" altLang="zh-CN" sz="2400"/>
              <a:t> short </a:t>
            </a:r>
            <a:r>
              <a:rPr lang="en-US" altLang="zh-CN" sz="2400" b="1"/>
              <a:t>to</a:t>
            </a:r>
            <a:r>
              <a:rPr lang="en-US" altLang="zh-CN" sz="2400"/>
              <a:t> waste </a:t>
            </a:r>
            <a:r>
              <a:rPr lang="en-US" altLang="zh-CN" sz="2400" b="1"/>
              <a:t>without</a:t>
            </a:r>
            <a:r>
              <a:rPr lang="en-US" altLang="zh-CN" sz="2400"/>
              <a:t> dong something really great.</a:t>
            </a:r>
            <a:endParaRPr lang="en-US" altLang="zh-CN" sz="2400"/>
          </a:p>
          <a:p>
            <a:pPr algn="l"/>
            <a:r>
              <a:rPr lang="zh-CN" altLang="en-US" sz="2400"/>
              <a:t>时间实在是太短了，不能浪费，我们一定要做点伟大的事情。</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250"/>
          </a:xfrm>
        </p:spPr>
        <p:txBody>
          <a:bodyPr/>
          <a:p>
            <a:pPr algn="l"/>
            <a:r>
              <a:rPr lang="en-US" altLang="zh-CN" sz="2400"/>
              <a:t>For attractive lips, speak words of kindness, for lovely eyes, </a:t>
            </a:r>
            <a:r>
              <a:rPr lang="en-US" altLang="zh-CN" sz="2400" b="1"/>
              <a:t>seek out</a:t>
            </a:r>
            <a:r>
              <a:rPr lang="en-US" altLang="zh-CN" sz="2400"/>
              <a:t> the good in people. For a slim figure, share your food with the hungry.</a:t>
            </a:r>
            <a:endParaRPr lang="en-US" altLang="zh-CN" sz="2400"/>
          </a:p>
          <a:p>
            <a:pPr algn="l"/>
            <a:endParaRPr lang="zh-CN" altLang="en-US" sz="2800"/>
          </a:p>
          <a:p>
            <a:pPr marL="457200" indent="-457200" algn="l">
              <a:buFont typeface="Arial" panose="020B0604020202020204" pitchFamily="34" charset="0"/>
              <a:buChar char="•"/>
            </a:pPr>
            <a:r>
              <a:rPr lang="en-US" altLang="zh-CN" sz="2400"/>
              <a:t>seek out </a:t>
            </a:r>
            <a:r>
              <a:rPr lang="zh-CN" altLang="en-US" sz="2400"/>
              <a:t>通过寻求找到、发现</a:t>
            </a:r>
            <a:endParaRPr lang="zh-CN" altLang="en-US" sz="2400"/>
          </a:p>
          <a:p>
            <a:pPr marL="457200" indent="-457200" algn="l">
              <a:buFont typeface="Arial" panose="020B0604020202020204" pitchFamily="34" charset="0"/>
              <a:buChar char="•"/>
            </a:pPr>
            <a:r>
              <a:rPr lang="en-US" altLang="zh-CN" sz="2400"/>
              <a:t>slim </a:t>
            </a:r>
            <a:r>
              <a:rPr lang="zh-CN" altLang="en-US" sz="2400"/>
              <a:t>苗条的，瘦的</a:t>
            </a:r>
            <a:endParaRPr lang="zh-CN" altLang="en-US" sz="2400"/>
          </a:p>
          <a:p>
            <a:pPr marL="914400" lvl="1" indent="-457200" algn="l">
              <a:buFont typeface="Arial" panose="020B0604020202020204" pitchFamily="34" charset="0"/>
              <a:buChar char="•"/>
            </a:pPr>
            <a:r>
              <a:rPr lang="en-US" altLang="zh-CN" sz="2400">
                <a:solidFill>
                  <a:schemeClr val="tx1"/>
                </a:solidFill>
              </a:rPr>
              <a:t>slim figure </a:t>
            </a:r>
            <a:r>
              <a:rPr lang="zh-CN" altLang="en-US" sz="2400">
                <a:solidFill>
                  <a:schemeClr val="tx1"/>
                </a:solidFill>
              </a:rPr>
              <a:t>苗条的身材</a:t>
            </a:r>
            <a:endParaRPr lang="zh-CN" altLang="en-US" sz="2400"/>
          </a:p>
          <a:p>
            <a:pPr algn="l"/>
            <a:endParaRPr lang="zh-CN" altLang="en-US" sz="2800"/>
          </a:p>
          <a:p>
            <a:pPr algn="l"/>
            <a:r>
              <a:rPr lang="zh-CN" altLang="en-US" sz="2400"/>
              <a:t>如果一个人要有优美的，充满魅力的嘴唇，就要讲善良的话，如果要有可爱的眼睛，就要发现别人的优点，如果想要又苗条的身材，就要把食物分享给饥饿的人。</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24930"/>
          </a:xfrm>
        </p:spPr>
        <p:txBody>
          <a:bodyPr/>
          <a:p>
            <a:pPr algn="l"/>
            <a:r>
              <a:rPr lang="zh-CN" altLang="en-US" sz="2400"/>
              <a:t>It was not  in the best time of my life when I meet you, but it was the best time of my life because we met.</a:t>
            </a:r>
            <a:endParaRPr lang="zh-CN" altLang="en-US" sz="2400"/>
          </a:p>
          <a:p>
            <a:pPr algn="l"/>
            <a:endParaRPr lang="zh-CN" altLang="en-US" sz="2400"/>
          </a:p>
          <a:p>
            <a:pPr algn="l"/>
            <a:r>
              <a:rPr lang="zh-CN" altLang="en-US" sz="2400"/>
              <a:t>It wasn't the best time to meet you, but meeting you I met the best time.</a:t>
            </a:r>
            <a:endParaRPr lang="zh-CN" altLang="en-US" sz="2400"/>
          </a:p>
          <a:p>
            <a:pPr algn="l"/>
            <a:endParaRPr lang="zh-CN" altLang="en-US" sz="2400"/>
          </a:p>
          <a:p>
            <a:pPr algn="l"/>
            <a:r>
              <a:rPr lang="zh-CN" altLang="en-US" sz="2400"/>
              <a:t>It wasn't in my best time I meet you, it was because we met, I had the best time of my life.</a:t>
            </a:r>
            <a:endParaRPr lang="zh-CN" altLang="en-US" sz="2400"/>
          </a:p>
          <a:p>
            <a:pPr algn="l"/>
            <a:endParaRPr lang="zh-CN" altLang="en-US" sz="2400"/>
          </a:p>
          <a:p>
            <a:pPr algn="l"/>
            <a:r>
              <a:rPr lang="zh-CN" altLang="en-US" sz="2400"/>
              <a:t>Meeting you gives me the best time of my life.</a:t>
            </a:r>
            <a:endParaRPr lang="zh-CN" altLang="en-US" sz="2400"/>
          </a:p>
          <a:p>
            <a:pPr algn="l"/>
            <a:endParaRPr lang="zh-CN" altLang="en-US" sz="2400"/>
          </a:p>
          <a:p>
            <a:pPr algn="l"/>
            <a:r>
              <a:rPr lang="zh-CN" altLang="en-US" sz="2400"/>
              <a:t>我不是在最好的时光中遇见了你们，而是遇见你们才给了我这段最好的时光。</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396355"/>
          </a:xfrm>
        </p:spPr>
        <p:txBody>
          <a:bodyPr/>
          <a:p>
            <a:pPr algn="l"/>
            <a:r>
              <a:rPr lang="zh-CN" altLang="en-US" sz="2000"/>
              <a:t>We do not need magic to change the world, we carry all the power we need inside ourselves already: we have the power to imagine better.</a:t>
            </a:r>
            <a:endParaRPr lang="zh-CN" altLang="en-US" sz="2000"/>
          </a:p>
          <a:p>
            <a:pPr algn="l"/>
            <a:r>
              <a:rPr lang="zh-CN" altLang="en-US" sz="2000"/>
              <a:t>我们其实不需要魔法来改变这个世界，在我们内心，在我们自身内部已经有了足够的力量，我们有这样的力量来想象一个更好的世界或者想象一个更好的自己。</a:t>
            </a:r>
            <a:endParaRPr lang="zh-CN" altLang="en-US" sz="2000"/>
          </a:p>
          <a:p>
            <a:pPr algn="l"/>
            <a:endParaRPr lang="zh-CN" altLang="en-US" sz="2000"/>
          </a:p>
          <a:p>
            <a:pPr algn="l"/>
            <a:r>
              <a:rPr lang="zh-CN" altLang="en-US" sz="2000"/>
              <a:t>As is a tale, so is life: not how long it is, but how good it is, is what matters.</a:t>
            </a:r>
            <a:endParaRPr lang="zh-CN" altLang="en-US" sz="2000"/>
          </a:p>
          <a:p>
            <a:pPr algn="l"/>
            <a:r>
              <a:rPr lang="zh-CN" altLang="en-US" sz="2000"/>
              <a:t>就像童话故事一样，生命也是一样的，不在乎有多长，而在乎有多好，因为只有多好才是真正重要的。</a:t>
            </a:r>
            <a:endParaRPr lang="zh-CN" altLang="en-US" sz="2000"/>
          </a:p>
          <a:p>
            <a:pPr algn="l"/>
            <a:endParaRPr lang="zh-CN" altLang="en-US" sz="2000"/>
          </a:p>
          <a:p>
            <a:pPr algn="l"/>
            <a:r>
              <a:rPr lang="en-US" altLang="zh-CN" sz="2000"/>
              <a:t>J.K.Rowling</a:t>
            </a:r>
            <a:endParaRPr lang="en-US" altLang="zh-CN" sz="2000"/>
          </a:p>
          <a:p>
            <a:pPr algn="l"/>
            <a:r>
              <a:rPr lang="en-US" altLang="zh-CN" sz="2000">
                <a:hlinkClick r:id="rId1" action="ppaction://hlinkfile"/>
              </a:rPr>
              <a:t>Text of J.K. Rowling’s speech</a:t>
            </a:r>
            <a:endParaRPr lang="en-US" altLang="zh-CN" sz="2000">
              <a:hlinkClick r:id="rId1" action="ppaction://hlinkfile"/>
            </a:endParaRPr>
          </a:p>
          <a:p>
            <a:pPr algn="l"/>
            <a:r>
              <a:rPr lang="en-US" altLang="zh-CN" sz="2000">
                <a:solidFill>
                  <a:srgbClr val="FF0000"/>
                </a:solidFill>
                <a:hlinkClick r:id="rId1" action="ppaction://hlinkfile"/>
              </a:rPr>
              <a:t>We need learn from:</a:t>
            </a:r>
            <a:endParaRPr lang="en-US" altLang="zh-CN" sz="2000">
              <a:hlinkClick r:id="rId1" action="ppaction://hlinkfile"/>
            </a:endParaRPr>
          </a:p>
          <a:p>
            <a:pPr marL="342900" indent="-342900" algn="l">
              <a:buFont typeface="Arial" panose="020B0604020202020204" pitchFamily="34" charset="0"/>
              <a:buChar char="•"/>
            </a:pPr>
            <a:r>
              <a:rPr lang="en-US" altLang="zh-CN" sz="2000">
                <a:hlinkClick r:id="rId1" action="ppaction://hlinkfile"/>
              </a:rPr>
              <a:t>I</a:t>
            </a:r>
            <a:r>
              <a:rPr lang="en-US" altLang="zh-CN" sz="2000"/>
              <a:t>magination</a:t>
            </a:r>
            <a:endParaRPr lang="en-US" altLang="zh-CN" sz="2000"/>
          </a:p>
          <a:p>
            <a:pPr marL="342900" indent="-342900" algn="l">
              <a:buFont typeface="Arial" panose="020B0604020202020204" pitchFamily="34" charset="0"/>
              <a:buChar char="•"/>
            </a:pPr>
            <a:r>
              <a:rPr lang="en-US" altLang="zh-CN" sz="2000"/>
              <a:t>Failure</a:t>
            </a:r>
            <a:endParaRPr lang="en-US" altLang="zh-CN" sz="2000"/>
          </a:p>
          <a:p>
            <a:pPr algn="l"/>
            <a:endParaRPr lang="en-US" altLang="zh-CN"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46380"/>
            <a:ext cx="6908800" cy="6404610"/>
          </a:xfrm>
        </p:spPr>
        <p:txBody>
          <a:bodyPr/>
          <a:p>
            <a:pPr algn="l"/>
            <a:r>
              <a:rPr lang="zh-CN" altLang="en-US" sz="2000"/>
              <a:t>Seven years would be </a:t>
            </a:r>
            <a:r>
              <a:rPr lang="zh-CN" altLang="en-US" sz="2000" b="1"/>
              <a:t>insufficient（不够的）</a:t>
            </a:r>
            <a:r>
              <a:rPr lang="zh-CN" altLang="en-US" sz="2000"/>
              <a:t> to make some people </a:t>
            </a:r>
            <a:r>
              <a:rPr lang="zh-CN" altLang="en-US" sz="2000" b="1"/>
              <a:t>acquainted with（互相了解，熟悉）</a:t>
            </a:r>
            <a:r>
              <a:rPr lang="zh-CN" altLang="en-US" sz="2000"/>
              <a:t> each other, and seven days are </a:t>
            </a:r>
            <a:r>
              <a:rPr lang="zh-CN" altLang="en-US" sz="2000" b="1"/>
              <a:t>more than enough（足够了</a:t>
            </a:r>
            <a:r>
              <a:rPr lang="zh-CN" altLang="en-US" sz="2000" b="1"/>
              <a:t>）</a:t>
            </a:r>
            <a:r>
              <a:rPr lang="zh-CN" altLang="en-US" sz="2000"/>
              <a:t> for others.</a:t>
            </a:r>
            <a:endParaRPr lang="zh-CN" altLang="en-US" sz="2000"/>
          </a:p>
          <a:p>
            <a:pPr algn="l"/>
            <a:r>
              <a:rPr lang="zh-CN" altLang="en-US" sz="2000"/>
              <a:t>有的人认识了七年依然不够熟悉，无法相知，但有的人只要相处七天就足以互相深深的知道，当然可以说就足以深深相爱。</a:t>
            </a:r>
            <a:endParaRPr lang="zh-CN" altLang="en-US" sz="2000"/>
          </a:p>
          <a:p>
            <a:pPr algn="l"/>
            <a:endParaRPr lang="zh-CN" altLang="en-US" sz="2000"/>
          </a:p>
          <a:p>
            <a:pPr algn="l"/>
            <a:r>
              <a:rPr lang="zh-CN" altLang="en-US" sz="2000"/>
              <a:t>《理智与情感》               《傲慢与偏见》</a:t>
            </a:r>
            <a:endParaRPr lang="zh-CN" altLang="en-US" sz="2000"/>
          </a:p>
          <a:p>
            <a:pPr algn="l"/>
            <a:r>
              <a:rPr lang="en-US" altLang="zh-CN" sz="2000"/>
              <a:t>Sense and Sensibility      Pride and Prejudice</a:t>
            </a:r>
            <a:endParaRPr lang="en-US" altLang="zh-CN" sz="2000"/>
          </a:p>
          <a:p>
            <a:pPr algn="l"/>
            <a:r>
              <a:rPr lang="zh-CN" altLang="en-US" sz="2000"/>
              <a:t>简-奥斯汀</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49225"/>
            <a:ext cx="6908800" cy="6454140"/>
          </a:xfrm>
        </p:spPr>
        <p:txBody>
          <a:bodyPr/>
          <a:p>
            <a:pPr algn="l"/>
            <a:r>
              <a:rPr lang="zh-CN" altLang="en-US" sz="2000"/>
              <a:t>There is a saying, yesterday is history, tomorrow is a mystery. But today is a gift. That is why it's called the present (the gift).</a:t>
            </a:r>
            <a:endParaRPr lang="zh-CN" altLang="en-US" sz="2000"/>
          </a:p>
          <a:p>
            <a:pPr algn="l"/>
            <a:r>
              <a:rPr lang="zh-CN" altLang="en-US" sz="2000"/>
              <a:t>俗语说，昨天已经过去，明天一切未知，但“今天”是上帝赐给我们的“礼物”。</a:t>
            </a:r>
            <a:endParaRPr lang="zh-CN" altLang="en-US" sz="2000"/>
          </a:p>
          <a:p>
            <a:pPr algn="l"/>
            <a:endParaRPr lang="zh-CN" altLang="en-US" sz="2000"/>
          </a:p>
          <a:p>
            <a:pPr algn="l"/>
            <a:r>
              <a:rPr lang="zh-CN" altLang="en-US" sz="2000"/>
              <a:t>Your mind is like this water, my friend , when it is agitated ,it becomes difficult to see ,but if you allow it to settle , the answer becomes clear.</a:t>
            </a:r>
            <a:endParaRPr lang="zh-CN" altLang="en-US" sz="2000"/>
          </a:p>
          <a:p>
            <a:pPr algn="l"/>
            <a:r>
              <a:rPr lang="zh-CN" altLang="en-US" sz="2000"/>
              <a:t>着急的时候脑子也乱了，静下心来就好了。</a:t>
            </a:r>
            <a:endParaRPr lang="zh-CN" altLang="en-US" sz="2000"/>
          </a:p>
          <a:p>
            <a:pPr algn="l"/>
            <a:endParaRPr lang="zh-CN" altLang="en-US" sz="2000"/>
          </a:p>
          <a:p>
            <a:pPr algn="l"/>
            <a:r>
              <a:rPr lang="zh-CN" altLang="en-US" sz="2000"/>
              <a:t>《功夫熊猫》</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800"/>
              <a:t>There's a crack, a crack in everything. That's how the light gets in.</a:t>
            </a:r>
            <a:endParaRPr lang="en-US" altLang="zh-CN" sz="2400"/>
          </a:p>
          <a:p>
            <a:pPr algn="l"/>
            <a:endParaRPr lang="zh-CN" altLang="en-US" sz="2800"/>
          </a:p>
          <a:p>
            <a:pPr algn="l"/>
            <a:r>
              <a:rPr lang="zh-CN" altLang="en-US" sz="2800"/>
              <a:t>万物总有裂痕，一旦裂痕出现，光线就会照射进来。</a:t>
            </a:r>
            <a:endParaRPr lang="zh-CN" altLang="en-US" sz="2800"/>
          </a:p>
          <a:p>
            <a:pPr algn="l"/>
            <a:endParaRPr lang="zh-CN" altLang="en-US" sz="2800"/>
          </a:p>
          <a:p>
            <a:pPr algn="l"/>
            <a:r>
              <a:rPr lang="zh-CN" altLang="en-US" sz="2800"/>
              <a:t>《美丽的失落者》</a:t>
            </a:r>
            <a:endParaRPr lang="zh-CN" altLang="en-US" sz="2800"/>
          </a:p>
          <a:p>
            <a:pPr algn="l"/>
            <a:r>
              <a:rPr lang="zh-CN" altLang="en-US" sz="2800"/>
              <a:t>电影《我是你的男人</a:t>
            </a:r>
            <a:r>
              <a:rPr lang="zh-CN" altLang="en-US" sz="2800"/>
              <a:t>》</a:t>
            </a:r>
            <a:endParaRPr lang="zh-CN" altLang="en-US" sz="2800"/>
          </a:p>
          <a:p>
            <a:pPr algn="l"/>
            <a:endParaRPr lang="zh-CN" altLang="en-US" sz="2800"/>
          </a:p>
          <a:p>
            <a:pPr algn="l"/>
            <a:r>
              <a:rPr lang="en-US" altLang="zh-CN" sz="2800"/>
              <a:t>A Better You</a:t>
            </a:r>
            <a:endParaRPr lang="en-US" altLang="zh-CN" sz="2800"/>
          </a:p>
          <a:p>
            <a:pPr algn="l"/>
            <a:r>
              <a:rPr lang="en-US" altLang="zh-CN" sz="2800"/>
              <a:t>A Bigger World</a:t>
            </a:r>
            <a:endParaRPr lang="en-US" altLang="zh-CN" sz="28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885"/>
          </a:xfrm>
        </p:spPr>
        <p:txBody>
          <a:bodyPr>
            <a:normAutofit lnSpcReduction="10000"/>
          </a:bodyPr>
          <a:p>
            <a:pPr algn="l"/>
            <a:r>
              <a:rPr lang="en-US" altLang="zh-CN" sz="2400"/>
              <a:t>The mark of an immature man is that he wants to die nobly for a cause, </a:t>
            </a:r>
            <a:r>
              <a:rPr lang="en-US" altLang="zh-CN" sz="2400" b="1"/>
              <a:t>while</a:t>
            </a:r>
            <a:r>
              <a:rPr lang="en-US" altLang="zh-CN" sz="2400"/>
              <a:t> the mark of the mature man is that he wants to live humbly for one.</a:t>
            </a:r>
            <a:endParaRPr lang="en-US" altLang="zh-CN" sz="2800"/>
          </a:p>
          <a:p>
            <a:pPr algn="l"/>
            <a:endParaRPr lang="zh-CN" altLang="en-US" sz="2800"/>
          </a:p>
          <a:p>
            <a:pPr marL="457200" indent="-457200" algn="l">
              <a:buFont typeface="Arial" panose="020B0604020202020204" pitchFamily="34" charset="0"/>
              <a:buChar char="•"/>
            </a:pPr>
            <a:r>
              <a:rPr lang="en-US" altLang="zh-CN" sz="2400"/>
              <a:t>mature/immature</a:t>
            </a:r>
            <a:r>
              <a:rPr lang="zh-CN" altLang="en-US" sz="2400"/>
              <a:t>： 成熟</a:t>
            </a:r>
            <a:r>
              <a:rPr lang="en-US" altLang="zh-CN" sz="2400"/>
              <a:t>/</a:t>
            </a:r>
            <a:r>
              <a:rPr lang="zh-CN" altLang="en-US" sz="2400"/>
              <a:t>不成熟</a:t>
            </a:r>
            <a:endParaRPr lang="zh-CN" altLang="en-US" sz="2400"/>
          </a:p>
          <a:p>
            <a:pPr marL="457200" indent="-457200" algn="l">
              <a:buFont typeface="Arial" panose="020B0604020202020204" pitchFamily="34" charset="0"/>
              <a:buChar char="•"/>
            </a:pPr>
            <a:r>
              <a:rPr lang="en-US" altLang="zh-CN" sz="2400"/>
              <a:t>nobly </a:t>
            </a:r>
            <a:r>
              <a:rPr lang="zh-CN" altLang="en-US" sz="2400"/>
              <a:t>高贵地</a:t>
            </a:r>
            <a:endParaRPr lang="zh-CN" altLang="en-US" sz="2400"/>
          </a:p>
          <a:p>
            <a:pPr marL="457200" indent="-457200" algn="l">
              <a:buFont typeface="Arial" panose="020B0604020202020204" pitchFamily="34" charset="0"/>
              <a:buChar char="•"/>
            </a:pPr>
            <a:r>
              <a:rPr lang="en-US" altLang="zh-CN" sz="2400"/>
              <a:t>cause </a:t>
            </a:r>
            <a:r>
              <a:rPr lang="zh-CN" altLang="en-US" sz="2400"/>
              <a:t>视野，理想</a:t>
            </a:r>
            <a:endParaRPr lang="zh-CN" altLang="en-US" sz="2400"/>
          </a:p>
          <a:p>
            <a:pPr marL="457200" indent="-457200" algn="l">
              <a:buFont typeface="Arial" panose="020B0604020202020204" pitchFamily="34" charset="0"/>
              <a:buChar char="•"/>
            </a:pPr>
            <a:r>
              <a:rPr lang="en-US" altLang="zh-CN" sz="2400"/>
              <a:t>humble </a:t>
            </a:r>
            <a:r>
              <a:rPr lang="zh-CN" altLang="en-US" sz="2400"/>
              <a:t>卑贱的，低下的，谦虚的</a:t>
            </a:r>
            <a:endParaRPr lang="en-US" altLang="zh-CN" sz="2800"/>
          </a:p>
          <a:p>
            <a:pPr algn="l"/>
            <a:endParaRPr lang="zh-CN" altLang="en-US" sz="2800"/>
          </a:p>
          <a:p>
            <a:pPr algn="l"/>
            <a:r>
              <a:rPr lang="zh-CN" altLang="en-US" sz="2400"/>
              <a:t>一个不成熟的理想主义者，会为事业或理想而悲壮或高贵的死去，而一个程序的理想主义者愿意为理想事业苟且地活着，知道理想实现。</a:t>
            </a:r>
            <a:endParaRPr lang="zh-CN" altLang="en-US" sz="2400"/>
          </a:p>
          <a:p>
            <a:pPr algn="l"/>
            <a:endParaRPr lang="zh-CN" altLang="en-US" sz="2400"/>
          </a:p>
          <a:p>
            <a:pPr algn="l"/>
            <a:r>
              <a:rPr lang="zh-CN" altLang="en-US" sz="2400"/>
              <a:t>《麦田里的守望者</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14770"/>
          </a:xfrm>
        </p:spPr>
        <p:txBody>
          <a:bodyPr/>
          <a:p>
            <a:pPr algn="l"/>
            <a:r>
              <a:rPr lang="en-US" altLang="zh-CN" sz="2400"/>
              <a:t>There's only one heroism in the world: to see the world </a:t>
            </a:r>
            <a:r>
              <a:rPr lang="en-US" altLang="zh-CN" sz="2400" b="1"/>
              <a:t>as it is(</a:t>
            </a:r>
            <a:r>
              <a:rPr lang="zh-CN" altLang="en-US" sz="2400" b="1"/>
              <a:t>按照它本来的样子</a:t>
            </a:r>
            <a:r>
              <a:rPr lang="en-US" altLang="zh-CN" sz="2400" b="1"/>
              <a:t>)</a:t>
            </a:r>
            <a:r>
              <a:rPr lang="en-US" altLang="zh-CN" sz="2400"/>
              <a:t> and to love it.</a:t>
            </a:r>
            <a:endParaRPr lang="en-US" altLang="zh-CN" sz="2400"/>
          </a:p>
          <a:p>
            <a:pPr algn="l"/>
            <a:endParaRPr lang="en-US" altLang="zh-CN" sz="2400"/>
          </a:p>
          <a:p>
            <a:pPr algn="l"/>
            <a:r>
              <a:rPr lang="zh-CN" altLang="en-US" sz="2400"/>
              <a:t>生活中有一种英雄主义，那就是在认清生活真相之后依然热爱生活。</a:t>
            </a:r>
            <a:endParaRPr lang="zh-CN" altLang="en-US" sz="2400"/>
          </a:p>
          <a:p>
            <a:pPr algn="l"/>
            <a:endParaRPr lang="zh-CN" altLang="en-US" sz="2400"/>
          </a:p>
          <a:p>
            <a:pPr algn="l"/>
            <a:r>
              <a:rPr lang="zh-CN" altLang="en-US" sz="2400"/>
              <a:t>《米开朗基罗传》 罗曼罗兰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454775"/>
          </a:xfrm>
        </p:spPr>
        <p:txBody>
          <a:bodyPr/>
          <a:p>
            <a:pPr algn="l"/>
            <a:r>
              <a:rPr lang="en-US" altLang="zh-CN" sz="2400"/>
              <a:t>Courage is not a man with a gun in his hand. It's knowing you're</a:t>
            </a:r>
            <a:r>
              <a:rPr lang="en-US" altLang="zh-CN" sz="2400" b="1"/>
              <a:t> licked(</a:t>
            </a:r>
            <a:r>
              <a:rPr lang="zh-CN" altLang="en-US" sz="2400" b="1"/>
              <a:t>被舔</a:t>
            </a:r>
            <a:r>
              <a:rPr lang="en-US" altLang="zh-CN" sz="2400" b="1"/>
              <a:t>) </a:t>
            </a:r>
            <a:r>
              <a:rPr lang="en-US" altLang="zh-CN" sz="2400"/>
              <a:t>before you begin but you begin anyway and you </a:t>
            </a:r>
            <a:r>
              <a:rPr lang="en-US" altLang="zh-CN" sz="2400" b="1"/>
              <a:t>see it through</a:t>
            </a:r>
            <a:r>
              <a:rPr lang="zh-CN" altLang="en-US" sz="2400" b="1"/>
              <a:t>（看透）</a:t>
            </a:r>
            <a:r>
              <a:rPr lang="en-US" altLang="zh-CN" sz="2400"/>
              <a:t> no matter what.</a:t>
            </a:r>
            <a:endParaRPr lang="en-US" altLang="zh-CN" sz="2400"/>
          </a:p>
          <a:p>
            <a:pPr algn="l"/>
            <a:endParaRPr lang="zh-CN" altLang="en-US" sz="2400"/>
          </a:p>
          <a:p>
            <a:pPr algn="l"/>
            <a:r>
              <a:rPr lang="zh-CN" altLang="en-US" sz="2400"/>
              <a:t>勇敢并不是一个人手中拿着枪，而是当你还没有开始的时候，就知道自己会输，可是你依然要去做，而且无论如何会把它坚持到底。</a:t>
            </a:r>
            <a:endParaRPr lang="zh-CN" altLang="en-US" sz="2400"/>
          </a:p>
          <a:p>
            <a:pPr algn="l"/>
            <a:endParaRPr lang="zh-CN" altLang="en-US" sz="2400"/>
          </a:p>
          <a:p>
            <a:pPr algn="l"/>
            <a:r>
              <a:rPr lang="zh-CN" altLang="en-US" sz="2400"/>
              <a:t>《杀死一只知更鸟</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86830"/>
          </a:xfrm>
        </p:spPr>
        <p:txBody>
          <a:bodyPr/>
          <a:p>
            <a:pPr algn="l"/>
            <a:r>
              <a:rPr lang="zh-CN" altLang="en-US" sz="2400"/>
              <a:t>美国女飞行员</a:t>
            </a:r>
            <a:r>
              <a:rPr lang="en-US" altLang="zh-CN" sz="2400"/>
              <a:t>Amelia Mary Earhart</a:t>
            </a:r>
            <a:endParaRPr lang="en-US" altLang="zh-CN" sz="2400"/>
          </a:p>
          <a:p>
            <a:pPr algn="l"/>
            <a:endParaRPr lang="en-US" altLang="zh-CN" sz="2400"/>
          </a:p>
          <a:p>
            <a:pPr algn="l"/>
            <a:r>
              <a:rPr lang="en-US" altLang="zh-CN" sz="2400"/>
              <a:t>The most difficult thing is the decision to act, the rest is merely </a:t>
            </a:r>
            <a:r>
              <a:rPr lang="en-US" altLang="zh-CN" sz="2400" b="1"/>
              <a:t>tenacity(</a:t>
            </a:r>
            <a:r>
              <a:rPr lang="zh-CN" altLang="en-US" sz="2400" b="1"/>
              <a:t>顽固地坚持下去</a:t>
            </a:r>
            <a:r>
              <a:rPr lang="en-US" altLang="zh-CN" sz="2400" b="1"/>
              <a:t>)</a:t>
            </a:r>
            <a:r>
              <a:rPr lang="en-US" altLang="zh-CN" sz="2400"/>
              <a:t>.</a:t>
            </a:r>
            <a:endParaRPr lang="en-US" altLang="zh-CN" sz="2400"/>
          </a:p>
          <a:p>
            <a:pPr algn="l"/>
            <a:endParaRPr lang="en-US" altLang="zh-CN" sz="2400"/>
          </a:p>
          <a:p>
            <a:pPr algn="l"/>
            <a:r>
              <a:rPr lang="zh-CN" altLang="en-US" sz="2400"/>
              <a:t>世界上最困难的事情就是要下决心去做，一旦下了决定以后，剩下的就仅仅是拼命地坚持就行了。</a:t>
            </a:r>
            <a:endParaRPr lang="zh-CN" altLang="en-US" sz="2400"/>
          </a:p>
          <a:p>
            <a:pPr algn="l"/>
            <a:endParaRPr lang="zh-CN" altLang="en-US" sz="2400"/>
          </a:p>
          <a:p>
            <a:pPr algn="l"/>
            <a:r>
              <a:rPr lang="zh-CN" altLang="en-US" sz="2400"/>
              <a:t>《坚持到底》</a:t>
            </a:r>
            <a:r>
              <a:rPr lang="en-US" altLang="zh-CN" sz="2400"/>
              <a:t>--</a:t>
            </a:r>
            <a:r>
              <a:rPr lang="zh-CN" altLang="en-US" sz="2400"/>
              <a:t>阿杜</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16040"/>
          </a:xfrm>
        </p:spPr>
        <p:txBody>
          <a:bodyPr>
            <a:normAutofit lnSpcReduction="10000"/>
          </a:bodyPr>
          <a:p>
            <a:pPr algn="l"/>
            <a:r>
              <a:rPr lang="en-US" altLang="zh-CN" sz="2400"/>
              <a:t>Remember, hope is a good thing, maybe the best of things and no good thing ever dies!</a:t>
            </a:r>
            <a:endParaRPr lang="en-US" altLang="zh-CN" sz="2400"/>
          </a:p>
          <a:p>
            <a:pPr algn="l"/>
            <a:endParaRPr lang="en-US" altLang="zh-CN" sz="2400"/>
          </a:p>
          <a:p>
            <a:pPr algn="l"/>
            <a:r>
              <a:rPr lang="zh-CN" altLang="en-US" sz="2400"/>
              <a:t>请记住，希望是一个特别好的东西，也许是世界上最好的东西，好的东西是不会死亡，不会消失的。</a:t>
            </a:r>
            <a:endParaRPr lang="zh-CN" altLang="en-US" sz="2400"/>
          </a:p>
          <a:p>
            <a:pPr algn="l"/>
            <a:endParaRPr lang="zh-CN" altLang="en-US" sz="2400"/>
          </a:p>
          <a:p>
            <a:pPr algn="l"/>
            <a:r>
              <a:rPr lang="zh-CN" altLang="en-US" sz="2400"/>
              <a:t>《相信未来》 食指</a:t>
            </a:r>
            <a:endParaRPr lang="zh-CN" altLang="en-US" sz="2400"/>
          </a:p>
          <a:p>
            <a:pPr algn="l"/>
            <a:endParaRPr lang="zh-CN" altLang="en-US" sz="2400"/>
          </a:p>
          <a:p>
            <a:pPr algn="l"/>
            <a:r>
              <a:rPr lang="zh-CN" altLang="en-US" sz="2000"/>
              <a:t>I'm the type of person,if you ask me a question, and I don't know the answer,I'm gonna to tell you that I don't know. </a:t>
            </a:r>
            <a:endParaRPr lang="zh-CN" altLang="en-US" sz="2000"/>
          </a:p>
          <a:p>
            <a:pPr algn="l"/>
            <a:r>
              <a:rPr lang="zh-CN" altLang="en-US" sz="2000"/>
              <a:t>But I bet you what: I know how to find the answer, and I'll find the answer. </a:t>
            </a:r>
            <a:endParaRPr lang="zh-CN" altLang="en-US" sz="2000"/>
          </a:p>
          <a:p>
            <a:pPr algn="l"/>
            <a:r>
              <a:rPr lang="zh-CN" altLang="en-US" sz="2000"/>
              <a:t>我是这样的人，如果你问的问题我不知道答案，我会直接告诉你“我不知道”。但我向你保证：我知道如何寻找答案，而且我一定会找出答案的。</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93510"/>
          </a:xfrm>
        </p:spPr>
        <p:txBody>
          <a:bodyPr/>
          <a:p>
            <a:pPr algn="l"/>
            <a:r>
              <a:rPr lang="en-US" altLang="zh-CN" sz="2400"/>
              <a:t>Sometimes when you take two ordinary things and put them together at just the right time, there's a chance they'll become two less ordinary things.</a:t>
            </a:r>
            <a:endParaRPr lang="en-US" altLang="zh-CN" sz="2400"/>
          </a:p>
          <a:p>
            <a:pPr algn="l"/>
            <a:endParaRPr lang="en-US" altLang="zh-CN" sz="2400"/>
          </a:p>
          <a:p>
            <a:pPr algn="l"/>
            <a:r>
              <a:rPr lang="zh-CN" altLang="en-US" sz="2400"/>
              <a:t>有时候，当你把很平常，很普通的东西在恰到好处的时间放到一起，就可能这两个东西变得不那么平常了。</a:t>
            </a:r>
            <a:endParaRPr lang="zh-CN" altLang="en-US" sz="2400"/>
          </a:p>
          <a:p>
            <a:pPr algn="l"/>
            <a:endParaRPr lang="zh-CN" altLang="en-US" sz="2400"/>
          </a:p>
          <a:p>
            <a:pPr algn="l"/>
            <a:r>
              <a:rPr lang="en-US" altLang="zh-CN" sz="2400"/>
              <a:t>we can be ordinary, but should not be mediocre.</a:t>
            </a:r>
            <a:endParaRPr lang="en-US" altLang="zh-CN" sz="2400"/>
          </a:p>
          <a:p>
            <a:pPr algn="l"/>
            <a:endParaRPr lang="en-US" altLang="zh-CN" sz="2400"/>
          </a:p>
          <a:p>
            <a:pPr algn="l"/>
            <a:r>
              <a:rPr lang="zh-CN" altLang="en-US" sz="2400"/>
              <a:t>《小斯图亚特》、《夏洛的网》、《风格的要素</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tags/tag1.xml><?xml version="1.0" encoding="utf-8"?>
<p:tagLst xmlns:p="http://schemas.openxmlformats.org/presentationml/2006/main">
  <p:tag name="KSO_WM_DOC_GUID" val="{72954f50-91f1-45f4-b04d-f9380bd43082}"/>
</p:tagLst>
</file>

<file path=ppt/theme/theme1.xml><?xml version="1.0" encoding="utf-8"?>
<a:theme xmlns:a="http://schemas.openxmlformats.org/drawingml/2006/main" name="Office 主题">
  <a:themeElements>
    <a:clrScheme name="Cobalt">
      <a:dk1>
        <a:srgbClr val="000000"/>
      </a:dk1>
      <a:lt1>
        <a:srgbClr val="FFFFFF"/>
      </a:lt1>
      <a:dk2>
        <a:srgbClr val="333333"/>
      </a:dk2>
      <a:lt2>
        <a:srgbClr val="E7E6E6"/>
      </a:lt2>
      <a:accent1>
        <a:srgbClr val="009B00"/>
      </a:accent1>
      <a:accent2>
        <a:srgbClr val="FF002A"/>
      </a:accent2>
      <a:accent3>
        <a:srgbClr val="555555"/>
      </a:accent3>
      <a:accent4>
        <a:srgbClr val="FFC000"/>
      </a:accent4>
      <a:accent5>
        <a:srgbClr val="0072FF"/>
      </a:accent5>
      <a:accent6>
        <a:srgbClr val="7B0047"/>
      </a:accent6>
      <a:hlink>
        <a:srgbClr val="00B9FF"/>
      </a:hlink>
      <a:folHlink>
        <a:srgbClr val="787878"/>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7622</Words>
  <Application>WPS 演示</Application>
  <PresentationFormat>Widescreen</PresentationFormat>
  <Paragraphs>255</Paragraphs>
  <Slides>23</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宋体</vt:lpstr>
      <vt:lpstr>Wingdings</vt:lpstr>
      <vt:lpstr>Microsoft YaHei UI</vt:lpstr>
      <vt:lpstr>Arial</vt:lpstr>
      <vt:lpstr>微软雅黑</vt:lpstr>
      <vt:lpstr>Arial Unicode MS</vt:lpstr>
      <vt:lpstr>Office 主题</vt:lpstr>
      <vt:lpstr>Mark的百日晨读句子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tai'bu'he'su</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星海公园看海</cp:lastModifiedBy>
  <cp:revision>63</cp:revision>
  <dcterms:created xsi:type="dcterms:W3CDTF">2018-08-16T08:03:00Z</dcterms:created>
  <dcterms:modified xsi:type="dcterms:W3CDTF">2019-03-29T22:40:56Z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