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70"/>
  </p:notesMasterIdLst>
  <p:handoutMasterIdLst>
    <p:handoutMasterId r:id="rId71"/>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7" r:id="rId16"/>
    <p:sldId id="278" r:id="rId17"/>
    <p:sldId id="279" r:id="rId18"/>
    <p:sldId id="280" r:id="rId19"/>
    <p:sldId id="281"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Lst>
  <p:sldSz cx="12192000" cy="6858000"/>
  <p:notesSz cx="6858000" cy="9144000"/>
  <p:custDataLst>
    <p:tags r:id="rId72"/>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0" autoAdjust="0"/>
    <p:restoredTop sz="94643"/>
  </p:normalViewPr>
  <p:slideViewPr>
    <p:cSldViewPr snapToGrid="0" snapToObjects="1">
      <p:cViewPr varScale="1">
        <p:scale>
          <a:sx n="64" d="100"/>
          <a:sy n="64" d="100"/>
        </p:scale>
        <p:origin x="532" y="5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t>2019/6/18</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t>2019/6/18</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t>1</a:t>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t>2019/6/18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t>‹#›</a:t>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libili.com/video/av4775536?from=search&amp;seid=552104674096065161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news.harvard.edu/gazette/story/2008/06/text-of-j-k-rowling-speech/"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82500" lnSpcReduction="20000"/>
          </a:bodyPr>
          <a:lstStyle/>
          <a:p>
            <a:pPr rtl="0"/>
            <a:r>
              <a:rPr lang="en-US" altLang="zh-CN">
                <a:latin typeface="Microsoft YaHei UI" panose="020B0503020204020204" pitchFamily="34" charset="-122"/>
                <a:ea typeface="Microsoft YaHei UI" panose="020B0503020204020204" pitchFamily="34" charset="-122"/>
              </a:rPr>
              <a:t>20190307</a:t>
            </a:r>
          </a:p>
        </p:txBody>
      </p:sp>
      <p:sp>
        <p:nvSpPr>
          <p:cNvPr id="10" name="文本占位符 9"/>
          <p:cNvSpPr>
            <a:spLocks noGrp="1"/>
          </p:cNvSpPr>
          <p:nvPr>
            <p:ph type="body" sz="quarter" idx="11"/>
          </p:nvPr>
        </p:nvSpPr>
        <p:spPr>
          <a:xfrm>
            <a:off x="4686300" y="236220"/>
            <a:ext cx="6908800" cy="6357620"/>
          </a:xfrm>
        </p:spPr>
        <p:txBody>
          <a:bodyPr rtlCol="0">
            <a:normAutofit/>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20190316</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531610"/>
          </a:xfrm>
        </p:spPr>
        <p:txBody>
          <a:bodyPr/>
          <a:lstStyle/>
          <a:p>
            <a:pPr algn="l"/>
            <a:r>
              <a:rPr lang="en-US" altLang="zh-CN" sz="2400"/>
              <a:t>You got a dream, you gotta protect it. People can't do something themselves, they wanna tell you you can't do it. if you want something, go get it.</a:t>
            </a:r>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p>
          <a:p>
            <a:pPr algn="l"/>
            <a:r>
              <a:rPr lang="zh-CN" altLang="en-US" sz="2400"/>
              <a:t>《当幸福来敲门》</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20190317</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10000"/>
          </a:bodyPr>
          <a:lstStyle/>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p>
          <a:p>
            <a:pPr algn="l"/>
            <a:endParaRPr lang="zh-CN" altLang="en-US" sz="2400"/>
          </a:p>
          <a:p>
            <a:pPr algn="l"/>
            <a:r>
              <a:rPr lang="zh-CN" altLang="en-US" sz="2400"/>
              <a:t>不要去做一个成功的人，而是要做一个有价值的人。</a:t>
            </a:r>
          </a:p>
          <a:p>
            <a:pPr algn="l"/>
            <a:endParaRPr lang="zh-CN" altLang="en-US" sz="2400"/>
          </a:p>
          <a:p>
            <a:pPr algn="l"/>
            <a:r>
              <a:rPr lang="en-US" altLang="zh-CN" sz="2400"/>
              <a:t>Catch the moments of your life. Catch them while you're young and quick.</a:t>
            </a:r>
          </a:p>
          <a:p>
            <a:pPr algn="l"/>
            <a:endParaRPr lang="en-US" altLang="zh-CN" sz="2400"/>
          </a:p>
          <a:p>
            <a:pPr algn="l"/>
            <a:r>
              <a:rPr lang="zh-CN" altLang="en-US" sz="2400"/>
              <a:t>趁着你还年轻利落，把握住生活中的美好瞬间吧。</a:t>
            </a:r>
          </a:p>
          <a:p>
            <a:pPr algn="l"/>
            <a:endParaRPr lang="zh-CN" altLang="en-US" sz="2400"/>
          </a:p>
          <a:p>
            <a:pPr algn="l"/>
            <a:r>
              <a:rPr lang="en-US" altLang="zh-CN" sz="2400"/>
              <a:t>All that exists is what's ahead.</a:t>
            </a:r>
          </a:p>
          <a:p>
            <a:pPr algn="l"/>
            <a:r>
              <a:rPr lang="zh-CN" altLang="en-US" sz="2400"/>
              <a:t>值得期待的只有前方。</a:t>
            </a:r>
          </a:p>
          <a:p>
            <a:pPr algn="l"/>
            <a:endParaRPr lang="zh-CN" altLang="en-US" sz="2400"/>
          </a:p>
          <a:p>
            <a:pPr algn="l"/>
            <a:r>
              <a:rPr lang="en-US" altLang="zh-CN" sz="2400"/>
              <a:t>Good things are worth the wait.</a:t>
            </a:r>
          </a:p>
          <a:p>
            <a:pPr algn="l"/>
            <a:r>
              <a:rPr lang="en-US" altLang="zh-CN" sz="2400"/>
              <a:t>Nobody gives away anything valuable for free.</a:t>
            </a:r>
          </a:p>
          <a:p>
            <a:pPr algn="l"/>
            <a:r>
              <a:rPr lang="en-US" altLang="zh-CN" sz="2400"/>
              <a:t>Today is the first day of the rest of your life.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20190318</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454525" y="187325"/>
            <a:ext cx="7140575" cy="6445250"/>
          </a:xfrm>
        </p:spPr>
        <p:txBody>
          <a:bodyPr/>
          <a:lstStyle/>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p>
          <a:p>
            <a:pPr algn="l"/>
            <a:r>
              <a:rPr lang="zh-CN" altLang="en-US" sz="2400"/>
              <a:t>其它作品：《风沙星辰》《人类的大地》《夜航》《要塞》《空军飞行员》《南方邮航》</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20190319</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lstStyle/>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p>
          <a:p>
            <a:pPr algn="l"/>
            <a:endParaRPr lang="zh-CN" altLang="en-US" sz="2400"/>
          </a:p>
          <a:p>
            <a:pPr algn="l"/>
            <a:r>
              <a:rPr lang="zh-CN" altLang="en-US" sz="2400"/>
              <a:t>《飞屋环游记》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20190320</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00330"/>
            <a:ext cx="6908800" cy="6609715"/>
          </a:xfrm>
        </p:spPr>
        <p:txBody>
          <a:bodyPr/>
          <a:lstStyle/>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p>
          <a:p>
            <a:pPr algn="l"/>
            <a:r>
              <a:rPr lang="en-US" altLang="zh-CN" sz="2400"/>
              <a:t>In the end, we are the choices of ourselves. Build yourself a great story.</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20190321</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68275"/>
            <a:ext cx="6908800" cy="6454140"/>
          </a:xfrm>
        </p:spPr>
        <p:txBody>
          <a:bodyPr/>
          <a:lstStyle/>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p>
          <a:p>
            <a:pPr algn="l"/>
            <a:endParaRPr lang="en-US" altLang="zh-CN" sz="2400" b="1"/>
          </a:p>
          <a:p>
            <a:pPr algn="l"/>
            <a:r>
              <a:rPr lang="en-US" altLang="zh-CN" sz="2400"/>
              <a:t>I‘ve learned that it's wrong what they say about the past about how you can bear it.</a:t>
            </a:r>
          </a:p>
          <a:p>
            <a:pPr algn="l"/>
            <a:endParaRPr lang="en-US" altLang="zh-CN" sz="2400"/>
          </a:p>
          <a:p>
            <a:pPr algn="l"/>
            <a:r>
              <a:rPr lang="zh-CN" altLang="en-US" sz="2400"/>
              <a:t>人们说，陈年旧事可以被埋葬，但是最后我终于明白这是错的，因为往事会自行爬上来。</a:t>
            </a:r>
          </a:p>
          <a:p>
            <a:pPr algn="l"/>
            <a:endParaRPr lang="zh-CN" altLang="en-US" sz="2400"/>
          </a:p>
          <a:p>
            <a:pPr algn="l"/>
            <a:r>
              <a:rPr lang="zh-CN" altLang="en-US" sz="2400"/>
              <a:t>《追风筝的人》 《一千个灿烂的太阳》</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20190322</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17170"/>
            <a:ext cx="6908800" cy="6347460"/>
          </a:xfrm>
        </p:spPr>
        <p:txBody>
          <a:bodyPr/>
          <a:lstStyle/>
          <a:p>
            <a:pPr algn="l"/>
            <a:r>
              <a:rPr lang="en-US" altLang="zh-CN" sz="2400"/>
              <a:t>The more one judges, the less one loves.</a:t>
            </a:r>
          </a:p>
          <a:p>
            <a:pPr algn="l"/>
            <a:endParaRPr lang="en-US" altLang="zh-CN" sz="2400"/>
          </a:p>
          <a:p>
            <a:pPr algn="l"/>
            <a:r>
              <a:rPr lang="zh-CN" altLang="en-US" sz="2400"/>
              <a:t>一个人评判的越多，判断的越多，爱就越少。</a:t>
            </a:r>
          </a:p>
          <a:p>
            <a:pPr algn="l"/>
            <a:endParaRPr lang="zh-CN" altLang="en-US" sz="2400"/>
          </a:p>
          <a:p>
            <a:pPr algn="l"/>
            <a:r>
              <a:rPr lang="zh-CN" altLang="en-US" sz="2400"/>
              <a:t>巴尔扎克</a:t>
            </a:r>
          </a:p>
          <a:p>
            <a:pPr algn="l"/>
            <a:r>
              <a:rPr lang="zh-CN" altLang="en-US" sz="2400"/>
              <a:t>《人间喜剧》《高老头》《欧也妮葛朗台》</a:t>
            </a:r>
          </a:p>
          <a:p>
            <a:pPr algn="l"/>
            <a:endParaRPr lang="zh-CN" altLang="en-US" sz="2400"/>
          </a:p>
          <a:p>
            <a:pPr algn="l"/>
            <a:r>
              <a:rPr lang="zh-CN" altLang="en-US" sz="2400"/>
              <a:t>雨果</a:t>
            </a:r>
          </a:p>
          <a:p>
            <a:pPr algn="l"/>
            <a:r>
              <a:rPr lang="zh-CN" altLang="en-US" sz="2400"/>
              <a:t>《悲惨世界》</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20190323</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lstStyle/>
          <a:p>
            <a:pPr algn="l"/>
            <a:r>
              <a:rPr lang="en-US" altLang="zh-CN" sz="2400"/>
              <a:t>if you don't walk out you will think that this is the whole world.</a:t>
            </a:r>
          </a:p>
          <a:p>
            <a:pPr algn="l"/>
            <a:endParaRPr lang="en-US" altLang="zh-CN" sz="2400"/>
          </a:p>
          <a:p>
            <a:pPr algn="l"/>
            <a:r>
              <a:rPr lang="zh-CN" altLang="en-US" sz="2400"/>
              <a:t>如果你不走出去，你会认为这就是整个世界。</a:t>
            </a:r>
          </a:p>
          <a:p>
            <a:pPr algn="l"/>
            <a:endParaRPr lang="zh-CN" altLang="en-US" sz="2400"/>
          </a:p>
          <a:p>
            <a:pPr algn="l"/>
            <a:r>
              <a:rPr lang="zh-CN" altLang="en-US" sz="2400"/>
              <a:t>《天堂电影院》</a:t>
            </a:r>
          </a:p>
          <a:p>
            <a:pPr algn="l"/>
            <a:endParaRPr lang="zh-CN" altLang="en-US" sz="2400"/>
          </a:p>
          <a:p>
            <a:pPr algn="l"/>
            <a:r>
              <a:rPr lang="zh-CN" altLang="en-US" sz="2400"/>
              <a:t>Every ending is just a new beginning.</a:t>
            </a:r>
          </a:p>
          <a:p>
            <a:pPr algn="l"/>
            <a:r>
              <a:rPr lang="zh-CN" altLang="en-US" sz="2400"/>
              <a:t>每次结束都是新的开始。</a:t>
            </a:r>
          </a:p>
          <a:p>
            <a:pPr algn="l"/>
            <a:endParaRPr lang="zh-CN" altLang="en-US" sz="2400"/>
          </a:p>
          <a:p>
            <a:pPr algn="l"/>
            <a:r>
              <a:rPr lang="zh-CN" altLang="en-US" sz="2400"/>
              <a:t>You are powerful than any other person.</a:t>
            </a:r>
          </a:p>
          <a:p>
            <a:pPr algn="l"/>
            <a:r>
              <a:rPr lang="zh-CN" altLang="en-US" sz="2400"/>
              <a:t>你比任何人都要强大。</a:t>
            </a:r>
          </a:p>
          <a:p>
            <a:pPr algn="l"/>
            <a:endParaRPr lang="zh-CN" altLang="en-US" sz="2400"/>
          </a:p>
          <a:p>
            <a:pPr algn="l"/>
            <a:r>
              <a:rPr lang="zh-CN" altLang="en-US" sz="2400"/>
              <a:t>A person's character isn't determined by how he or she enjoys victory but rather how he or she endures defeat.</a:t>
            </a:r>
          </a:p>
          <a:p>
            <a:pPr algn="l"/>
            <a:r>
              <a:rPr lang="zh-CN" altLang="en-US" sz="2400"/>
              <a:t>一个人的品行不是取决于自身如何享受胜利，而在于如何忍受失败。</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r>
              <a:rPr lang="en-US" altLang="zh-CN"/>
              <a:t>tai'bu'he'su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20190324</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05880"/>
          </a:xfrm>
        </p:spPr>
        <p:txBody>
          <a:bodyPr/>
          <a:lstStyle/>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p>
          <a:p>
            <a:pPr algn="l"/>
            <a:r>
              <a:rPr lang="en-US" altLang="zh-CN" sz="1600"/>
              <a:t>去追寻梦想，一颗心是不会受伤的，当你真正想要某种东西的时候，整个宇宙都会联合起来帮助你去获得它。</a:t>
            </a:r>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p>
          <a:p>
            <a:pPr algn="l"/>
            <a:endParaRPr lang="zh-CN" altLang="en-US" sz="1600"/>
          </a:p>
          <a:p>
            <a:pPr algn="l"/>
            <a:r>
              <a:rPr lang="zh-CN" altLang="en-US" sz="1600"/>
              <a:t>《牧羊少年奇幻之旅》</a:t>
            </a:r>
          </a:p>
          <a:p>
            <a:pPr algn="l"/>
            <a:r>
              <a:rPr lang="zh-CN" altLang="en-US" sz="1600"/>
              <a:t>《</a:t>
            </a:r>
            <a:r>
              <a:rPr lang="en-US" altLang="zh-CN" sz="1600"/>
              <a:t>Alchemist</a:t>
            </a:r>
            <a:r>
              <a:rPr lang="zh-CN" altLang="en-US" sz="1600"/>
              <a:t>》  炼金术士</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20190325</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lstStyle/>
          <a:p>
            <a:pPr algn="l"/>
            <a:r>
              <a:rPr lang="en-US" altLang="zh-CN" sz="2400"/>
              <a:t>Great men are not born great, they grow great.</a:t>
            </a:r>
          </a:p>
          <a:p>
            <a:pPr algn="l"/>
            <a:r>
              <a:rPr lang="zh-CN" altLang="en-US" sz="2400"/>
              <a:t>伟大的人不是生下来就伟大，而是在成长过程中变得伟大。</a:t>
            </a:r>
          </a:p>
          <a:p>
            <a:pPr algn="l"/>
            <a:endParaRPr lang="zh-CN" altLang="en-US" sz="2400"/>
          </a:p>
          <a:p>
            <a:pPr algn="l"/>
            <a:r>
              <a:rPr lang="zh-CN" altLang="en-US" sz="1600"/>
              <a:t>《</a:t>
            </a:r>
            <a:r>
              <a:rPr lang="en-US" altLang="zh-CN" sz="1600"/>
              <a:t>If you don't have a passion, don't be satisfied until you find one</a:t>
            </a:r>
            <a:r>
              <a:rPr lang="zh-CN" altLang="en-US" sz="1600"/>
              <a:t>》</a:t>
            </a:r>
          </a:p>
          <a:p>
            <a:pPr algn="l"/>
            <a:r>
              <a:rPr lang="en-US" altLang="zh-CN" sz="1600"/>
              <a:t>As you begin this new stage of your life, follow your passion, if you don't have a passion, don't be satisfied until you find one. Life is too short to go through it without carrying deeply about something.</a:t>
            </a:r>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2" action="ppaction://hlinkfile"/>
              </a:rPr>
              <a:t>美能源部长</a:t>
            </a:r>
            <a:r>
              <a:rPr lang="zh-CN" altLang="en-US" sz="2400" b="1">
                <a:hlinkClick r:id="rId2" action="ppaction://hlinkfile"/>
              </a:rPr>
              <a:t>朱棣文</a:t>
            </a:r>
            <a:r>
              <a:rPr lang="zh-CN" altLang="en-US" sz="2400">
                <a:hlinkClick r:id="rId2" action="ppaction://hlinkfile"/>
              </a:rPr>
              <a:t>在哈佛大学毕业典礼上的演讲</a:t>
            </a: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p>
          <a:p>
            <a:pPr algn="l"/>
            <a:r>
              <a:rPr lang="zh-CN" altLang="en-US" sz="2400"/>
              <a:t>时间实在是太短了，不能浪费，我们一定要做点伟大的事情。</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20190308</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45250"/>
          </a:xfrm>
        </p:spPr>
        <p:txBody>
          <a:bodyPr/>
          <a:lstStyle/>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p>
          <a:p>
            <a:pPr marL="457200" indent="-457200" algn="l">
              <a:buFont typeface="Arial" panose="020B0604020202020204" pitchFamily="34" charset="0"/>
              <a:buChar char="•"/>
            </a:pPr>
            <a:r>
              <a:rPr lang="en-US" altLang="zh-CN" sz="2400"/>
              <a:t>slim </a:t>
            </a:r>
            <a:r>
              <a:rPr lang="zh-CN" altLang="en-US" sz="2400"/>
              <a:t>苗条的，瘦的</a:t>
            </a:r>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en-US" altLang="zh-CN"/>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24930"/>
          </a:xfrm>
        </p:spPr>
        <p:txBody>
          <a:bodyPr/>
          <a:lstStyle/>
          <a:p>
            <a:pPr algn="l"/>
            <a:r>
              <a:rPr lang="zh-CN" altLang="en-US" sz="2400"/>
              <a:t>It was not  in the best time of my life when I meet you, but it was the best time of my life because we met.</a:t>
            </a:r>
          </a:p>
          <a:p>
            <a:pPr algn="l"/>
            <a:endParaRPr lang="zh-CN" altLang="en-US" sz="2400"/>
          </a:p>
          <a:p>
            <a:pPr algn="l"/>
            <a:r>
              <a:rPr lang="zh-CN" altLang="en-US" sz="2400"/>
              <a:t>It wasn't the best time to meet you, but meeting you I met the best time.</a:t>
            </a:r>
          </a:p>
          <a:p>
            <a:pPr algn="l"/>
            <a:endParaRPr lang="zh-CN" altLang="en-US" sz="2400"/>
          </a:p>
          <a:p>
            <a:pPr algn="l"/>
            <a:r>
              <a:rPr lang="zh-CN" altLang="en-US" sz="2400"/>
              <a:t>It wasn't in my best time I meet you, it was because we met, I had the best time of my life.</a:t>
            </a:r>
          </a:p>
          <a:p>
            <a:pPr algn="l"/>
            <a:endParaRPr lang="zh-CN" altLang="en-US" sz="2400"/>
          </a:p>
          <a:p>
            <a:pPr algn="l"/>
            <a:r>
              <a:rPr lang="zh-CN" altLang="en-US" sz="2400"/>
              <a:t>Meeting you gives me the best time of my life.</a:t>
            </a:r>
          </a:p>
          <a:p>
            <a:pPr algn="l"/>
            <a:endParaRPr lang="zh-CN" altLang="en-US" sz="2400"/>
          </a:p>
          <a:p>
            <a:pPr algn="l"/>
            <a:r>
              <a:rPr lang="zh-CN" altLang="en-US" sz="2400"/>
              <a:t>我不是在最好的时光中遇见了你们，而是遇见你们才给了我这段最好的时光。</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396355"/>
          </a:xfrm>
        </p:spPr>
        <p:txBody>
          <a:bodyPr/>
          <a:lstStyle/>
          <a:p>
            <a:pPr algn="l"/>
            <a:r>
              <a:rPr lang="zh-CN" altLang="en-US" sz="2000"/>
              <a:t>We do not need magic to change the world, we carry all the power we need inside ourselves already: we have the power to imagine better.</a:t>
            </a:r>
          </a:p>
          <a:p>
            <a:pPr algn="l"/>
            <a:r>
              <a:rPr lang="zh-CN" altLang="en-US" sz="2000"/>
              <a:t>我们其实不需要魔法来改变这个世界，在我们内心，在我们自身内部已经有了足够的力量，我们有这样的力量来想象一个更好的世界或者想象一个更好的自己。</a:t>
            </a:r>
          </a:p>
          <a:p>
            <a:pPr algn="l"/>
            <a:endParaRPr lang="zh-CN" altLang="en-US" sz="2000"/>
          </a:p>
          <a:p>
            <a:pPr algn="l"/>
            <a:r>
              <a:rPr lang="zh-CN" altLang="en-US" sz="2000"/>
              <a:t>As is a tale, so is life: not how long it is, but how good it is, is what matters.</a:t>
            </a:r>
          </a:p>
          <a:p>
            <a:pPr algn="l"/>
            <a:r>
              <a:rPr lang="zh-CN" altLang="en-US" sz="2000"/>
              <a:t>就像童话故事一样，生命也是一样的，不在乎有多长，而在乎有多好，因为只有多好才是真正重要的。</a:t>
            </a:r>
          </a:p>
          <a:p>
            <a:pPr algn="l"/>
            <a:endParaRPr lang="zh-CN" altLang="en-US" sz="2000"/>
          </a:p>
          <a:p>
            <a:pPr algn="l"/>
            <a:r>
              <a:rPr lang="en-US" altLang="zh-CN" sz="2000"/>
              <a:t>J.K.Rowling</a:t>
            </a:r>
          </a:p>
          <a:p>
            <a:pPr algn="l"/>
            <a:r>
              <a:rPr lang="en-US" altLang="zh-CN" sz="2000">
                <a:hlinkClick r:id="rId2" action="ppaction://hlinkfile"/>
              </a:rPr>
              <a:t>Text of J.K. Rowling’s speech</a:t>
            </a:r>
          </a:p>
          <a:p>
            <a:pPr algn="l"/>
            <a:r>
              <a:rPr lang="en-US" altLang="zh-CN" sz="2000">
                <a:solidFill>
                  <a:srgbClr val="FF0000"/>
                </a:solidFill>
                <a:hlinkClick r:id="rId2" action="ppaction://hlinkfile"/>
              </a:rPr>
              <a:t>We need learn from:</a:t>
            </a:r>
            <a:endParaRPr lang="en-US" altLang="zh-CN" sz="2000">
              <a:hlinkClick r:id="rId2" action="ppaction://hlinkfile"/>
            </a:endParaRPr>
          </a:p>
          <a:p>
            <a:pPr marL="342900" indent="-342900" algn="l">
              <a:buFont typeface="Arial" panose="020B0604020202020204" pitchFamily="34" charset="0"/>
              <a:buChar char="•"/>
            </a:pPr>
            <a:r>
              <a:rPr lang="en-US" altLang="zh-CN" sz="2000">
                <a:hlinkClick r:id="rId2" action="ppaction://hlinkfile"/>
              </a:rPr>
              <a:t>I</a:t>
            </a:r>
            <a:r>
              <a:rPr lang="en-US" altLang="zh-CN" sz="2000"/>
              <a:t>magination</a:t>
            </a:r>
          </a:p>
          <a:p>
            <a:pPr marL="342900" indent="-342900" algn="l">
              <a:buFont typeface="Arial" panose="020B0604020202020204" pitchFamily="34" charset="0"/>
              <a:buChar char="•"/>
            </a:pPr>
            <a:r>
              <a:rPr lang="en-US" altLang="zh-CN" sz="2000"/>
              <a:t>Failure</a:t>
            </a:r>
          </a:p>
          <a:p>
            <a:pPr algn="l"/>
            <a:endParaRPr lang="en-US" altLang="zh-CN"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6380"/>
            <a:ext cx="6908800" cy="6404610"/>
          </a:xfrm>
        </p:spPr>
        <p:txBody>
          <a:bodyPr/>
          <a:lstStyle/>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a:t> for others.</a:t>
            </a:r>
          </a:p>
          <a:p>
            <a:pPr algn="l"/>
            <a:r>
              <a:rPr lang="zh-CN" altLang="en-US" sz="2000"/>
              <a:t>有的人认识了七年依然不够熟悉，无法相知，但有的人只要相处七天就足以互相深深的知道，当然可以说就足以深深相爱。</a:t>
            </a:r>
          </a:p>
          <a:p>
            <a:pPr algn="l"/>
            <a:endParaRPr lang="zh-CN" altLang="en-US" sz="2000"/>
          </a:p>
          <a:p>
            <a:pPr algn="l"/>
            <a:r>
              <a:rPr lang="zh-CN" altLang="en-US" sz="2000"/>
              <a:t>《理智与情感》               《傲慢与偏见》</a:t>
            </a:r>
          </a:p>
          <a:p>
            <a:pPr algn="l"/>
            <a:r>
              <a:rPr lang="en-US" altLang="zh-CN" sz="2000"/>
              <a:t>Sense and Sensibility      Pride and Prejudice</a:t>
            </a:r>
          </a:p>
          <a:p>
            <a:pPr algn="l"/>
            <a:r>
              <a:rPr lang="zh-CN" altLang="en-US" sz="2000"/>
              <a:t>简-奥斯汀</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49225"/>
            <a:ext cx="6908800" cy="6454140"/>
          </a:xfrm>
        </p:spPr>
        <p:txBody>
          <a:bodyPr/>
          <a:lstStyle/>
          <a:p>
            <a:pPr algn="l"/>
            <a:r>
              <a:rPr lang="zh-CN" altLang="en-US" sz="2000"/>
              <a:t>There is a saying, yesterday is history, tomorrow is a mystery. But today is a gift. That is why it's called the present (the gift).</a:t>
            </a:r>
          </a:p>
          <a:p>
            <a:pPr algn="l"/>
            <a:r>
              <a:rPr lang="zh-CN" altLang="en-US" sz="2000"/>
              <a:t>俗语说，昨天已经过去，明天一切未知，但“今天”是上帝赐给我们的“礼物”。</a:t>
            </a:r>
          </a:p>
          <a:p>
            <a:pPr algn="l"/>
            <a:endParaRPr lang="zh-CN" altLang="en-US" sz="2000"/>
          </a:p>
          <a:p>
            <a:pPr algn="l"/>
            <a:r>
              <a:rPr lang="zh-CN" altLang="en-US" sz="2000"/>
              <a:t>Your mind is like this water, my friend , when it is agitated ,it becomes difficult to see ,but if you allow it to settle , the answer becomes clear.</a:t>
            </a:r>
          </a:p>
          <a:p>
            <a:pPr algn="l"/>
            <a:r>
              <a:rPr lang="zh-CN" altLang="en-US" sz="2000"/>
              <a:t>着急的时候脑子也乱了，静下心来就好了。</a:t>
            </a:r>
          </a:p>
          <a:p>
            <a:pPr algn="l"/>
            <a:endParaRPr lang="zh-CN" altLang="en-US" sz="2000"/>
          </a:p>
          <a:p>
            <a:pPr algn="l"/>
            <a:r>
              <a:rPr lang="zh-CN" altLang="en-US" sz="2000"/>
              <a:t>《功夫熊猫》</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29540"/>
            <a:ext cx="6908800" cy="6541135"/>
          </a:xfrm>
        </p:spPr>
        <p:txBody>
          <a:bodyPr/>
          <a:lstStyle/>
          <a:p>
            <a:pPr algn="l"/>
            <a:r>
              <a:rPr lang="zh-CN" altLang="en-US" sz="2000"/>
              <a:t>No matter how bad things get, there's something good out there, just over the horizon.</a:t>
            </a:r>
          </a:p>
          <a:p>
            <a:pPr algn="l"/>
            <a:r>
              <a:rPr lang="zh-CN" altLang="en-US" sz="2000"/>
              <a:t>无论生活变得多糟糕，好的事情总会在不远处。</a:t>
            </a:r>
          </a:p>
          <a:p>
            <a:pPr algn="l"/>
            <a:endParaRPr lang="zh-CN" altLang="en-US" sz="2000"/>
          </a:p>
          <a:p>
            <a:pPr algn="l"/>
            <a:r>
              <a:rPr lang="zh-CN" altLang="en-US" sz="2000"/>
              <a:t>Keep looking, and don't settle.</a:t>
            </a:r>
          </a:p>
          <a:p>
            <a:pPr algn="l"/>
            <a:r>
              <a:rPr lang="zh-CN" altLang="en-US" sz="2000"/>
              <a:t>不要停下寻找的脚步。</a:t>
            </a:r>
          </a:p>
          <a:p>
            <a:pPr algn="l"/>
            <a:endParaRPr lang="zh-CN" altLang="en-US" sz="2000"/>
          </a:p>
          <a:p>
            <a:pPr algn="l"/>
            <a:r>
              <a:rPr lang="zh-CN" altLang="en-US" sz="2000"/>
              <a:t>There is an entire future of incredible things waiting for you.</a:t>
            </a:r>
          </a:p>
          <a:p>
            <a:pPr algn="l"/>
            <a:r>
              <a:rPr lang="zh-CN" altLang="en-US" sz="2000"/>
              <a:t>未来还有很多美妙的事情在等着你。</a:t>
            </a:r>
          </a:p>
          <a:p>
            <a:pPr algn="l"/>
            <a:endParaRPr lang="zh-CN" altLang="en-US" sz="2000"/>
          </a:p>
          <a:p>
            <a:pPr algn="l"/>
            <a:r>
              <a:rPr lang="zh-CN" altLang="en-US" sz="2000"/>
              <a:t>Smile with face. Smile with mind.</a:t>
            </a:r>
          </a:p>
          <a:p>
            <a:pPr algn="l"/>
            <a:r>
              <a:rPr lang="zh-CN" altLang="en-US" sz="2000"/>
              <a:t>微笑不仅是挂在脸上的，更是发自心底的。</a:t>
            </a:r>
          </a:p>
          <a:p>
            <a:pPr algn="l"/>
            <a:endParaRPr lang="zh-CN" altLang="en-US" sz="2000"/>
          </a:p>
          <a:p>
            <a:pPr algn="l"/>
            <a:r>
              <a:rPr lang="zh-CN" altLang="en-US" sz="2000"/>
              <a:t>A promise tomorrow is worth a lot less than trying today.</a:t>
            </a:r>
          </a:p>
          <a:p>
            <a:pPr algn="l"/>
            <a:r>
              <a:rPr lang="zh-CN" altLang="en-US" sz="2000"/>
              <a:t>明日的承诺远不及今日的行动。</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8120"/>
            <a:ext cx="6908800" cy="6511925"/>
          </a:xfrm>
        </p:spPr>
        <p:txBody>
          <a:bodyPr/>
          <a:lstStyle/>
          <a:p>
            <a:pPr algn="l"/>
            <a:r>
              <a:rPr lang="en-US" altLang="zh-CN" sz="2000"/>
              <a:t>The world won't care about your self-esteem. The world will expect you to accomplish something before you feel good about yourself.</a:t>
            </a:r>
          </a:p>
          <a:p>
            <a:pPr algn="l"/>
            <a:endParaRPr lang="zh-CN" altLang="en-US" sz="2000"/>
          </a:p>
          <a:p>
            <a:pPr algn="l"/>
            <a:r>
              <a:rPr lang="zh-CN" altLang="en-US" sz="2000"/>
              <a:t>世界才不在乎你的自尊，这个世界在你自我感觉很好之前，总是希望你期待你能够取得某种成就。</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85115"/>
            <a:ext cx="6908800" cy="6366510"/>
          </a:xfrm>
        </p:spPr>
        <p:txBody>
          <a:bodyPr/>
          <a:lstStyle/>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en-US" altLang="zh-CN" sz="2000"/>
              <a:t> a silver line.</a:t>
            </a:r>
          </a:p>
          <a:p>
            <a:pPr algn="l"/>
            <a:endParaRPr lang="en-US" altLang="zh-CN" sz="2000"/>
          </a:p>
          <a:p>
            <a:pPr algn="l"/>
            <a:r>
              <a:rPr lang="zh-CN" altLang="en-US" sz="2000"/>
              <a:t>你必须竭尽全力去做事情，要尽最大努力去做，只要你这么做，只要你保持乐观，你就能看见一线希望。</a:t>
            </a:r>
          </a:p>
          <a:p>
            <a:pPr algn="l"/>
            <a:endParaRPr lang="zh-CN" altLang="en-US" sz="2000"/>
          </a:p>
          <a:p>
            <a:pPr algn="l"/>
            <a:r>
              <a:rPr lang="zh-CN" altLang="en-US" sz="2000"/>
              <a:t>《乌云背后的幸福线》 电影</a:t>
            </a:r>
          </a:p>
          <a:p>
            <a:pPr algn="l"/>
            <a:endParaRPr lang="zh-CN" altLang="en-US" sz="2000"/>
          </a:p>
          <a:p>
            <a:pPr algn="l"/>
            <a:r>
              <a:rPr lang="en-US" altLang="zh-CN" sz="2000"/>
              <a:t>Every cloud has a silver line. </a:t>
            </a:r>
            <a:r>
              <a:rPr lang="zh-CN" altLang="en-US" sz="2000"/>
              <a:t>每朵云都有银色的边缘。</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561455"/>
          </a:xfrm>
        </p:spPr>
        <p:txBody>
          <a:bodyPr/>
          <a:lstStyle/>
          <a:p>
            <a:pPr algn="l"/>
            <a:r>
              <a:rPr lang="en-US" altLang="zh-CN" sz="2000"/>
              <a:t>Don't just get involved. Fight for your seat at the table. Better yet, fight for a seat at the head of the table.</a:t>
            </a:r>
          </a:p>
          <a:p>
            <a:pPr algn="l"/>
            <a:endParaRPr lang="en-US" altLang="zh-CN" sz="2000"/>
          </a:p>
          <a:p>
            <a:pPr algn="l"/>
            <a:r>
              <a:rPr lang="zh-CN" altLang="en-US" sz="2000"/>
              <a:t>不要只是参与而已， 一定要想办法在决策的座位上赢得一席之地，更好的是，要为自己能够成为坐上首席努力奋斗。</a:t>
            </a:r>
          </a:p>
          <a:p>
            <a:pPr algn="l"/>
            <a:endParaRPr lang="zh-CN" altLang="en-US" sz="2000"/>
          </a:p>
          <a:p>
            <a:pPr algn="l"/>
            <a:r>
              <a:rPr lang="zh-CN" altLang="en-US" sz="2000"/>
              <a:t>宁为鸡头，不为牛后。</a:t>
            </a:r>
          </a:p>
          <a:p>
            <a:pPr algn="l"/>
            <a:endParaRPr lang="zh-CN" altLang="en-US" sz="2000"/>
          </a:p>
          <a:p>
            <a:pPr algn="l"/>
            <a:r>
              <a:rPr lang="en-US" altLang="zh-CN" sz="2000"/>
              <a:t>Keep your eyes on the stars and your feet on the ground.</a:t>
            </a:r>
          </a:p>
          <a:p>
            <a:pPr algn="l"/>
            <a:r>
              <a:rPr lang="zh-CN" altLang="en-US" sz="2000"/>
              <a:t>仰望星空，脚踏实地。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13690"/>
            <a:ext cx="6908800" cy="6221730"/>
          </a:xfrm>
        </p:spPr>
        <p:txBody>
          <a:bodyPr/>
          <a:lstStyle/>
          <a:p>
            <a:pPr algn="l"/>
            <a:r>
              <a:rPr lang="en-US" altLang="zh-CN" sz="2000"/>
              <a:t>Whenever you feel like criticizing any one, just remember that all the people in this world haven't had the advantages that you've had.</a:t>
            </a:r>
          </a:p>
          <a:p>
            <a:pPr algn="l"/>
            <a:endParaRPr lang="en-US" altLang="zh-CN" sz="2000"/>
          </a:p>
          <a:p>
            <a:pPr algn="l"/>
            <a:r>
              <a:rPr lang="zh-CN" altLang="en-US" sz="2000"/>
              <a:t>每当你想要批评任何人的时候，你就记住，这个世界上所有的人，并不是个个都拥过你拥有的那些优越条件。</a:t>
            </a:r>
          </a:p>
          <a:p>
            <a:pPr algn="l"/>
            <a:endParaRPr lang="zh-CN" altLang="en-US" sz="2000"/>
          </a:p>
          <a:p>
            <a:pPr algn="l"/>
            <a:r>
              <a:rPr lang="zh-CN" altLang="en-US" sz="2000"/>
              <a:t>《了不起的盖茨比》</a:t>
            </a:r>
          </a:p>
          <a:p>
            <a:pPr algn="l"/>
            <a:endParaRPr lang="zh-CN" altLang="en-US" sz="2000"/>
          </a:p>
          <a:p>
            <a:pPr algn="l"/>
            <a:r>
              <a:rPr lang="en-US" altLang="zh-CN" sz="2000"/>
              <a:t>The fool doth think he is wise, but the wise man knows himself to be a fool.</a:t>
            </a:r>
          </a:p>
          <a:p>
            <a:pPr algn="l"/>
            <a:r>
              <a:rPr lang="zh-CN" altLang="en-US" sz="2000"/>
              <a:t>愚者总自以为聪明， 智者则有自知之明。</a:t>
            </a:r>
          </a:p>
          <a:p>
            <a:pPr algn="l"/>
            <a:endParaRPr lang="zh-CN" altLang="en-US" sz="2000"/>
          </a:p>
          <a:p>
            <a:pPr algn="l"/>
            <a:r>
              <a:rPr lang="en-US" altLang="zh-CN" sz="2000"/>
              <a:t>Dreams save us. Dreams lift us up and transform us into something better.</a:t>
            </a:r>
          </a:p>
          <a:p>
            <a:pPr algn="l"/>
            <a:r>
              <a:rPr lang="zh-CN" altLang="en-US" sz="2000"/>
              <a:t>梦想能够拯救我们，梦想能够激励我们并让我们成为更好的人。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38570"/>
          </a:xfrm>
        </p:spPr>
        <p:txBody>
          <a:bodyPr/>
          <a:lstStyle/>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20190309</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58255"/>
          </a:xfrm>
        </p:spPr>
        <p:txBody>
          <a:bodyPr/>
          <a:lstStyle/>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p>
          <a:p>
            <a:pPr algn="l"/>
            <a:endParaRPr lang="zh-CN" altLang="en-US" sz="2800"/>
          </a:p>
          <a:p>
            <a:pPr algn="l"/>
            <a:r>
              <a:rPr lang="zh-CN" altLang="en-US" sz="2800"/>
              <a:t>《美丽的失落者》</a:t>
            </a:r>
          </a:p>
          <a:p>
            <a:pPr algn="l"/>
            <a:r>
              <a:rPr lang="zh-CN" altLang="en-US" sz="2800"/>
              <a:t>电影《我是你的男人》</a:t>
            </a:r>
          </a:p>
          <a:p>
            <a:pPr algn="l"/>
            <a:endParaRPr lang="zh-CN" altLang="en-US" sz="2800"/>
          </a:p>
          <a:p>
            <a:pPr algn="l"/>
            <a:r>
              <a:rPr lang="en-US" altLang="zh-CN" sz="2800"/>
              <a:t>A Better You</a:t>
            </a:r>
          </a:p>
          <a:p>
            <a:pPr algn="l"/>
            <a:r>
              <a:rPr lang="en-US" altLang="zh-CN" sz="2800"/>
              <a:t>A Bigger World</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92875"/>
          </a:xfrm>
        </p:spPr>
        <p:txBody>
          <a:bodyPr/>
          <a:lstStyle/>
          <a:p>
            <a:pPr algn="l"/>
            <a:r>
              <a:rPr lang="en-US" altLang="zh-CN" sz="2000"/>
              <a:t>When there is no one left in the living world who remembers you, you disappear from the world. We call it the final death.</a:t>
            </a:r>
          </a:p>
          <a:p>
            <a:pPr algn="l"/>
            <a:endParaRPr lang="en-US" altLang="zh-CN" sz="2000"/>
          </a:p>
          <a:p>
            <a:pPr algn="l"/>
            <a:r>
              <a:rPr lang="zh-CN" altLang="en-US" sz="2000"/>
              <a:t>当活人的世界再没有一个人记得你，你就会从这个世界上消失。我们把这个叫做终极死亡。</a:t>
            </a:r>
          </a:p>
          <a:p>
            <a:pPr algn="l"/>
            <a:endParaRPr lang="zh-CN" altLang="en-US" sz="2000"/>
          </a:p>
          <a:p>
            <a:pPr algn="l"/>
            <a:r>
              <a:rPr lang="zh-CN" altLang="en-US" sz="2000"/>
              <a:t>《</a:t>
            </a:r>
            <a:r>
              <a:rPr lang="en-US" altLang="zh-CN" sz="2000"/>
              <a:t>coco</a:t>
            </a:r>
            <a:r>
              <a:rPr lang="zh-CN" altLang="en-US" sz="2000"/>
              <a:t>》寻梦环游记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05880"/>
          </a:xfrm>
        </p:spPr>
        <p:txBody>
          <a:bodyPr/>
          <a:lstStyle/>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73825"/>
          </a:xfrm>
        </p:spPr>
        <p:txBody>
          <a:bodyPr/>
          <a:lstStyle/>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p>
          <a:p>
            <a:pPr algn="l"/>
            <a:endParaRPr lang="en-US" altLang="zh-CN" sz="2000"/>
          </a:p>
          <a:p>
            <a:pPr algn="l"/>
            <a:r>
              <a:rPr lang="en-US" altLang="zh-CN" sz="2000"/>
              <a:t>A man can be destroyed but not defeated.</a:t>
            </a:r>
          </a:p>
          <a:p>
            <a:pPr algn="l"/>
            <a:endParaRPr lang="zh-CN" altLang="en-US" sz="2000"/>
          </a:p>
          <a:p>
            <a:pPr algn="l"/>
            <a:r>
              <a:rPr lang="zh-CN" altLang="en-US" sz="2000"/>
              <a:t>《the Old Man and the Sea》海明威</a:t>
            </a:r>
          </a:p>
          <a:p>
            <a:pPr algn="l"/>
            <a:r>
              <a:rPr lang="zh-CN" altLang="en-US" sz="2000"/>
              <a:t>《太阳照常升起》《永别了，武器》《丧钟为谁而鸣》</a:t>
            </a:r>
          </a:p>
          <a:p>
            <a:pPr algn="l"/>
            <a:r>
              <a:rPr lang="zh-CN" altLang="en-US" sz="2000"/>
              <a:t>《乞力马扎罗的雪》</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45250"/>
          </a:xfrm>
        </p:spPr>
        <p:txBody>
          <a:bodyPr/>
          <a:lstStyle/>
          <a:p>
            <a:pPr algn="l"/>
            <a:r>
              <a:rPr lang="en-US" altLang="zh-CN" sz="2000"/>
              <a:t>A world where men ran half our homes and women ran half our institutions would be just a much better world.</a:t>
            </a:r>
          </a:p>
          <a:p>
            <a:pPr algn="l"/>
            <a:endParaRPr lang="en-US" altLang="zh-CN" sz="2000"/>
          </a:p>
          <a:p>
            <a:pPr algn="l"/>
            <a:r>
              <a:rPr lang="zh-CN" altLang="en-US" sz="2000"/>
              <a:t>一个由男性和女性平均分担家庭和社会责任的世界一定会是个更美好的世界。</a:t>
            </a:r>
          </a:p>
          <a:p>
            <a:pPr algn="l"/>
            <a:endParaRPr lang="zh-CN" altLang="en-US" sz="2000"/>
          </a:p>
          <a:p>
            <a:pPr algn="l"/>
            <a:r>
              <a:rPr lang="zh-CN" altLang="en-US" sz="2000"/>
              <a:t>雪莉</a:t>
            </a:r>
            <a:r>
              <a:rPr lang="en-US" altLang="zh-CN" sz="2000"/>
              <a:t>-</a:t>
            </a:r>
            <a:r>
              <a:rPr lang="zh-CN" altLang="en-US" sz="2000"/>
              <a:t>桑德伯格</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17170"/>
            <a:ext cx="6908800" cy="6337935"/>
          </a:xfrm>
        </p:spPr>
        <p:txBody>
          <a:bodyPr/>
          <a:lstStyle/>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en-US" altLang="zh-CN" sz="2000" b="1"/>
              <a:t> </a:t>
            </a:r>
            <a:r>
              <a:rPr lang="en-US" altLang="zh-CN" sz="2000"/>
              <a:t>that change starts with you.</a:t>
            </a:r>
          </a:p>
          <a:p>
            <a:pPr algn="l"/>
            <a:endParaRPr lang="en-US" altLang="zh-CN" sz="2000"/>
          </a:p>
          <a:p>
            <a:pPr algn="l"/>
            <a:r>
              <a:rPr lang="zh-CN" altLang="en-US" sz="2000"/>
              <a:t>试着让我们的世界变得更加美好。试着观察自己的内心，你要认识到，改变从你自身开始。</a:t>
            </a:r>
          </a:p>
          <a:p>
            <a:pPr algn="l"/>
            <a:endParaRPr lang="zh-CN" altLang="en-US" sz="2000"/>
          </a:p>
          <a:p>
            <a:pPr algn="l"/>
            <a:r>
              <a:rPr lang="zh-CN" altLang="en-US" sz="2000"/>
              <a:t>《疯狂动物城》  </a:t>
            </a:r>
            <a:r>
              <a:rPr lang="en-US" altLang="zh-CN" sz="2000" i="1"/>
              <a:t>Zootopia</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367145"/>
          </a:xfrm>
        </p:spPr>
        <p:txBody>
          <a:bodyPr/>
          <a:lstStyle/>
          <a:p>
            <a:pPr algn="l"/>
            <a:r>
              <a:rPr lang="en-US" altLang="zh-CN" sz="2000"/>
              <a:t>It was neither possible nor neccessary to educate people who never questioned anything.</a:t>
            </a:r>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p>
          <a:p>
            <a:pPr algn="l"/>
            <a:r>
              <a:rPr lang="en-US" altLang="zh-CN" sz="2000" i="1"/>
              <a:t>Catch 22</a:t>
            </a:r>
          </a:p>
          <a:p>
            <a:pPr algn="l"/>
            <a:r>
              <a:rPr lang="zh-CN" altLang="en-US" sz="2000"/>
              <a:t>完全不能拜托的循环困境。</a:t>
            </a:r>
          </a:p>
          <a:p>
            <a:pPr algn="l"/>
            <a:endParaRPr lang="zh-CN" altLang="en-US" sz="2000"/>
          </a:p>
          <a:p>
            <a:pPr algn="l"/>
            <a:r>
              <a:rPr lang="zh-CN" altLang="en-US" sz="2000"/>
              <a:t>《学会提问》</a:t>
            </a:r>
          </a:p>
          <a:p>
            <a:pPr algn="l"/>
            <a:r>
              <a:rPr lang="zh-CN" altLang="en-US" sz="2000"/>
              <a:t>[美] 尼尔·布朗，[美] 斯图尔特·基利 著，吴礼敬 译</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pic>
        <p:nvPicPr>
          <p:cNvPr id="9" name="图片 8" descr="greek-city-states"/>
          <p:cNvPicPr>
            <a:picLocks noChangeAspect="1"/>
          </p:cNvPicPr>
          <p:nvPr/>
        </p:nvPicPr>
        <p:blipFill>
          <a:blip r:embed="rId2"/>
          <a:stretch>
            <a:fillRect/>
          </a:stretch>
        </p:blipFill>
        <p:spPr>
          <a:xfrm>
            <a:off x="5177155" y="1395730"/>
            <a:ext cx="4622800" cy="34671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58255"/>
          </a:xfrm>
        </p:spPr>
        <p:txBody>
          <a:bodyPr/>
          <a:lstStyle/>
          <a:p>
            <a:pPr algn="l"/>
            <a:r>
              <a:rPr lang="en-US" altLang="zh-CN" sz="2000"/>
              <a:t>Drink from the well, replenish the well.</a:t>
            </a:r>
          </a:p>
          <a:p>
            <a:pPr algn="l"/>
            <a:r>
              <a:rPr lang="zh-CN" altLang="en-US" sz="2000"/>
              <a:t>取水于井，还井于水。</a:t>
            </a:r>
          </a:p>
          <a:p>
            <a:pPr algn="l"/>
            <a:endParaRPr lang="zh-CN" altLang="en-US" sz="2000"/>
          </a:p>
          <a:p>
            <a:pPr algn="l"/>
            <a:r>
              <a:rPr lang="en-US" altLang="zh-CN" sz="2000"/>
              <a:t>The people who </a:t>
            </a:r>
            <a:r>
              <a:rPr lang="en-US" altLang="zh-CN" sz="2000" b="1"/>
              <a:t>get on(</a:t>
            </a:r>
            <a:r>
              <a:rPr lang="zh-CN" altLang="en-US" sz="2000" b="1"/>
              <a:t>成功，成就</a:t>
            </a:r>
            <a:r>
              <a:rPr lang="en-US" altLang="zh-CN" sz="2000" b="1"/>
              <a:t>)</a:t>
            </a:r>
            <a:r>
              <a:rPr lang="en-US" altLang="zh-CN" sz="2000"/>
              <a:t> in this world are the people who get up and look for circumstances they want, and if they cannot find them, make them. </a:t>
            </a:r>
          </a:p>
          <a:p>
            <a:pPr algn="l"/>
            <a:r>
              <a:rPr lang="en-US" altLang="zh-CN" sz="2000"/>
              <a:t>					--Bernard Shaw</a:t>
            </a:r>
          </a:p>
          <a:p>
            <a:pPr algn="l"/>
            <a:r>
              <a:rPr lang="zh-CN" altLang="en-US" sz="2000"/>
              <a:t>在这个世界取得成功的人，都努力去寻找他们想要的机会，如果找不到就自己创造机会。 </a:t>
            </a:r>
          </a:p>
          <a:p>
            <a:pPr algn="l"/>
            <a:r>
              <a:rPr lang="en-US" altLang="zh-CN" sz="2000"/>
              <a:t>					--</a:t>
            </a:r>
            <a:r>
              <a:rPr lang="zh-CN" altLang="en-US" sz="2000"/>
              <a:t>萧伯纳</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42900"/>
            <a:ext cx="6908800" cy="6280150"/>
          </a:xfrm>
        </p:spPr>
        <p:txBody>
          <a:bodyPr/>
          <a:lstStyle/>
          <a:p>
            <a:pPr algn="l"/>
            <a:r>
              <a:rPr lang="en-US" altLang="zh-CN" sz="2000"/>
              <a:t>The biggest risk is not taking any risk...In a world that changing really quickly, the only strategy that is guaranteed to fail is not taking risks.</a:t>
            </a:r>
          </a:p>
          <a:p>
            <a:pPr algn="l"/>
            <a:endParaRPr lang="en-US" altLang="zh-CN" sz="2000"/>
          </a:p>
          <a:p>
            <a:pPr algn="l"/>
            <a:r>
              <a:rPr lang="zh-CN" altLang="en-US" sz="2000"/>
              <a:t>不冒任何风险才是最大的风险</a:t>
            </a:r>
            <a:r>
              <a:rPr lang="en-US" altLang="zh-CN" sz="2000"/>
              <a:t>……</a:t>
            </a:r>
            <a:r>
              <a:rPr lang="zh-CN" altLang="en-US" sz="2000"/>
              <a:t>再瞬息万变的世界中，必然会失败的唯一的做法使不去冒风险。</a:t>
            </a:r>
          </a:p>
          <a:p>
            <a:pPr algn="l"/>
            <a:r>
              <a:rPr lang="en-US" altLang="zh-CN" sz="2000"/>
              <a:t>				--</a:t>
            </a:r>
            <a:r>
              <a:rPr lang="zh-CN" altLang="en-US" sz="2000"/>
              <a:t>马克</a:t>
            </a:r>
            <a:r>
              <a:rPr lang="en-US" altLang="zh-CN" sz="2000"/>
              <a:t>-</a:t>
            </a:r>
            <a:r>
              <a:rPr lang="zh-CN" altLang="en-US" sz="2000"/>
              <a:t>艾略特</a:t>
            </a:r>
            <a:r>
              <a:rPr lang="en-US" altLang="zh-CN" sz="2000"/>
              <a:t>-</a:t>
            </a:r>
            <a:r>
              <a:rPr lang="zh-CN" altLang="en-US" sz="2000"/>
              <a:t>扎克伯格</a:t>
            </a:r>
          </a:p>
          <a:p>
            <a:pPr algn="l"/>
            <a:endParaRPr lang="zh-CN" altLang="en-US" sz="2000"/>
          </a:p>
          <a:p>
            <a:pPr algn="l"/>
            <a:r>
              <a:rPr lang="en-US" altLang="zh-CN" sz="2000"/>
              <a:t>We must accept finite disappointment, but we must never lose infinite hope.</a:t>
            </a:r>
          </a:p>
          <a:p>
            <a:pPr algn="l"/>
            <a:endParaRPr lang="en-US" altLang="zh-CN" sz="2000"/>
          </a:p>
          <a:p>
            <a:pPr algn="l"/>
            <a:r>
              <a:rPr lang="zh-CN" altLang="en-US" sz="2000"/>
              <a:t>我们必须接受失望，因为它使有限的，但千万不可以失去希望，因为它是无穷的。</a:t>
            </a:r>
          </a:p>
          <a:p>
            <a:pPr algn="l"/>
            <a:r>
              <a:rPr lang="en-US" altLang="zh-CN" sz="2000"/>
              <a:t>				--</a:t>
            </a:r>
            <a:r>
              <a:rPr lang="zh-CN" altLang="en-US" sz="2000"/>
              <a:t>马丁</a:t>
            </a:r>
            <a:r>
              <a:rPr lang="en-US" altLang="zh-CN" sz="2000"/>
              <a:t>·</a:t>
            </a:r>
            <a:r>
              <a:rPr lang="zh-CN" altLang="en-US" sz="2000"/>
              <a:t>路德</a:t>
            </a:r>
            <a:r>
              <a:rPr lang="en-US" altLang="zh-CN" sz="2000"/>
              <a:t>·</a:t>
            </a:r>
            <a:r>
              <a:rPr lang="zh-CN" altLang="en-US" sz="2000"/>
              <a:t>金</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64795"/>
            <a:ext cx="6908800" cy="6386195"/>
          </a:xfrm>
        </p:spPr>
        <p:txBody>
          <a:bodyPr/>
          <a:lstStyle/>
          <a:p>
            <a:pPr algn="l"/>
            <a:r>
              <a:rPr lang="zh-CN" altLang="en-US" sz="2000"/>
              <a:t>Sometimes that thing you're searching for your whole life... it's right there by your side all along.</a:t>
            </a:r>
          </a:p>
          <a:p>
            <a:pPr algn="l"/>
            <a:r>
              <a:rPr lang="zh-CN" altLang="en-US" sz="2000"/>
              <a:t>有时候你寻找了一生的东西，其实一直就在你身边。</a:t>
            </a:r>
          </a:p>
          <a:p>
            <a:pPr algn="l"/>
            <a:endParaRPr lang="zh-CN" altLang="en-US" sz="2000"/>
          </a:p>
          <a:p>
            <a:pPr algn="l"/>
            <a:r>
              <a:rPr lang="en-US" altLang="zh-CN" sz="2000"/>
              <a:t>In times of crisis, the wise build bridges, while the foolish build barriers. </a:t>
            </a:r>
            <a:r>
              <a:rPr lang="en-US" altLang="zh-CN" sz="2000" b="1"/>
              <a:t>We must find a way to look after each other, as if we are one single tribe.</a:t>
            </a:r>
          </a:p>
          <a:p>
            <a:pPr algn="l"/>
            <a:r>
              <a:rPr lang="zh-CN" altLang="en-US" sz="2000"/>
              <a:t>在危急之时，智者建起桥梁而愚者建起高墙。</a:t>
            </a:r>
          </a:p>
          <a:p>
            <a:pPr algn="l"/>
            <a:r>
              <a:rPr lang="zh-CN" altLang="en-US" sz="2000"/>
              <a:t>《黑豹》</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20190310</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a:bodyPr>
          <a:lstStyle/>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p>
          <a:p>
            <a:pPr marL="457200" indent="-457200" algn="l">
              <a:buFont typeface="Arial" panose="020B0604020202020204" pitchFamily="34" charset="0"/>
              <a:buChar char="•"/>
            </a:pPr>
            <a:r>
              <a:rPr lang="en-US" altLang="zh-CN" sz="2400"/>
              <a:t>nobly </a:t>
            </a:r>
            <a:r>
              <a:rPr lang="zh-CN" altLang="en-US" sz="2400"/>
              <a:t>高贵地</a:t>
            </a:r>
          </a:p>
          <a:p>
            <a:pPr marL="457200" indent="-457200" algn="l">
              <a:buFont typeface="Arial" panose="020B0604020202020204" pitchFamily="34" charset="0"/>
              <a:buChar char="•"/>
            </a:pPr>
            <a:r>
              <a:rPr lang="en-US" altLang="zh-CN" sz="2400"/>
              <a:t>cause </a:t>
            </a:r>
            <a:r>
              <a:rPr lang="zh-CN" altLang="en-US" sz="2400"/>
              <a:t>视野，理想</a:t>
            </a:r>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p>
          <a:p>
            <a:pPr algn="l"/>
            <a:endParaRPr lang="zh-CN" altLang="en-US" sz="2400"/>
          </a:p>
          <a:p>
            <a:pPr algn="l"/>
            <a:r>
              <a:rPr lang="zh-CN" altLang="en-US" sz="2400"/>
              <a:t>《麦田里的守望者》</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377305"/>
          </a:xfrm>
        </p:spPr>
        <p:txBody>
          <a:bodyPr/>
          <a:lstStyle/>
          <a:p>
            <a:pPr algn="l"/>
            <a:r>
              <a:rPr lang="en-US" altLang="zh-CN" sz="2000"/>
              <a:t>To see a world in a grain of sand</a:t>
            </a:r>
          </a:p>
          <a:p>
            <a:pPr algn="l"/>
            <a:r>
              <a:rPr lang="en-US" altLang="zh-CN" sz="2000"/>
              <a:t>And a heaven in a wild flower,</a:t>
            </a:r>
          </a:p>
          <a:p>
            <a:pPr algn="l"/>
            <a:r>
              <a:rPr lang="en-US" altLang="zh-CN" sz="2000"/>
              <a:t>Hold infinity in the palm of your hand</a:t>
            </a:r>
          </a:p>
          <a:p>
            <a:pPr algn="l"/>
            <a:r>
              <a:rPr lang="en-US" altLang="zh-CN" sz="2000"/>
              <a:t>And eternity in an hour.</a:t>
            </a:r>
          </a:p>
          <a:p>
            <a:pPr algn="l"/>
            <a:endParaRPr lang="en-US" altLang="zh-CN" sz="2000"/>
          </a:p>
          <a:p>
            <a:pPr algn="l"/>
            <a:r>
              <a:rPr lang="zh-CN" altLang="en-US" sz="2000"/>
              <a:t>一粒沙里有一个世界，</a:t>
            </a:r>
          </a:p>
          <a:p>
            <a:pPr algn="l"/>
            <a:r>
              <a:rPr lang="zh-CN" altLang="en-US" sz="2000"/>
              <a:t>一朵花里有一个天堂，</a:t>
            </a:r>
          </a:p>
          <a:p>
            <a:pPr algn="l"/>
            <a:r>
              <a:rPr lang="zh-CN" altLang="en-US" sz="2000"/>
              <a:t>把无穷无尽握于手掌，</a:t>
            </a:r>
          </a:p>
          <a:p>
            <a:pPr algn="l"/>
            <a:r>
              <a:rPr lang="zh-CN" altLang="en-US" sz="2000"/>
              <a:t>永恒不过是刹那时光！</a:t>
            </a:r>
          </a:p>
          <a:p>
            <a:pPr algn="l"/>
            <a:r>
              <a:rPr lang="zh-CN" altLang="en-US" sz="2000"/>
              <a:t>威廉</a:t>
            </a:r>
            <a:r>
              <a:rPr lang="en-US" altLang="zh-CN" sz="2000"/>
              <a:t>-</a:t>
            </a:r>
            <a:r>
              <a:rPr lang="zh-CN" altLang="en-US" sz="2000"/>
              <a:t>布萊克  《天真的預言》</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416040"/>
          </a:xfrm>
        </p:spPr>
        <p:txBody>
          <a:bodyPr/>
          <a:lstStyle/>
          <a:p>
            <a:pPr algn="l"/>
            <a:r>
              <a:rPr lang="en-US" altLang="zh-CN" sz="2000"/>
              <a:t>Do all the other things, the ambitious things-travel, get rich, get famous, innovate, lead, fall in love, make and lose fortunes, swim naked in wild jungle rivers-but as you do, to the extent that you can, </a:t>
            </a:r>
            <a:r>
              <a:rPr lang="en-US" altLang="zh-CN" sz="2000" b="1"/>
              <a:t>err in the direction</a:t>
            </a:r>
            <a:r>
              <a:rPr lang="en-US" altLang="zh-CN" sz="2000"/>
              <a:t> (</a:t>
            </a:r>
            <a:r>
              <a:rPr lang="zh-CN" altLang="en-US" sz="2000"/>
              <a:t>力求</a:t>
            </a:r>
            <a:r>
              <a:rPr lang="en-US" altLang="zh-CN" sz="2000"/>
              <a:t>) of kindness.</a:t>
            </a:r>
          </a:p>
          <a:p>
            <a:pPr algn="l"/>
            <a:r>
              <a:rPr lang="en-US" altLang="zh-CN" sz="2000"/>
              <a:t>			----George Saunders </a:t>
            </a:r>
            <a:r>
              <a:rPr lang="en-US" altLang="zh-CN" sz="2000" i="1"/>
              <a:t>Kindness</a:t>
            </a:r>
          </a:p>
          <a:p>
            <a:pPr algn="l"/>
            <a:endParaRPr lang="en-US" altLang="zh-CN" sz="2000" i="1"/>
          </a:p>
          <a:p>
            <a:pPr algn="l"/>
            <a:r>
              <a:rPr lang="zh-CN" altLang="en-US" sz="2000"/>
              <a:t>去做所有你有报复的大事</a:t>
            </a:r>
            <a:r>
              <a:rPr lang="en-US" altLang="zh-CN" sz="2000"/>
              <a:t>----</a:t>
            </a:r>
            <a:r>
              <a:rPr lang="zh-CN" altLang="en-US" sz="2000"/>
              <a:t>旅行、赚钱、成名、创新、领导、坠入爱河、赚到钱赔光钱、在野生丛林的河里裸游，但在你做这些事的同时，尽你所能，力求行善。</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49225"/>
            <a:ext cx="6908800" cy="6570345"/>
          </a:xfrm>
        </p:spPr>
        <p:txBody>
          <a:bodyPr/>
          <a:lstStyle/>
          <a:p>
            <a:pPr algn="l"/>
            <a:r>
              <a:rPr lang="en-US" altLang="zh-CN" sz="2000"/>
              <a:t>The only people for me are the mad ones, the ones who are mad to live, mad to talk, mad to saved, desirous of everything at the same time, the ones who never yawn or say a commonplace thing, but burn, burn, burn, like fabulous yellow Roman candles exploding </a:t>
            </a:r>
            <a:r>
              <a:rPr lang="en-US" altLang="zh-CN" sz="2000" b="1"/>
              <a:t>like spiders across the stars(</a:t>
            </a:r>
            <a:r>
              <a:rPr lang="zh-CN" altLang="en-US" sz="2000" b="1"/>
              <a:t>金星直冒</a:t>
            </a:r>
            <a:r>
              <a:rPr lang="en-US" altLang="zh-CN" sz="2000" b="1"/>
              <a:t>)</a:t>
            </a:r>
            <a:r>
              <a:rPr lang="en-US" altLang="zh-CN" sz="2000"/>
              <a:t>, and in the middle, you see the blue center-light pop, and everybody goes ahh!</a:t>
            </a:r>
          </a:p>
          <a:p>
            <a:pPr algn="l"/>
            <a:endParaRPr lang="en-US" altLang="zh-CN" sz="2000"/>
          </a:p>
          <a:p>
            <a:pPr algn="l"/>
            <a:r>
              <a:rPr lang="zh-CN" altLang="en-US" sz="2000"/>
              <a:t>《在路上》 </a:t>
            </a:r>
            <a:r>
              <a:rPr lang="en-US" altLang="zh-CN" sz="2000"/>
              <a:t>Jack Kerouac, </a:t>
            </a:r>
            <a:r>
              <a:rPr lang="en-US" altLang="zh-CN" sz="2000" i="1"/>
              <a:t>On the Road</a:t>
            </a:r>
          </a:p>
          <a:p>
            <a:pPr algn="l"/>
            <a:endParaRPr lang="en-US" altLang="zh-CN" sz="2000" i="1"/>
          </a:p>
          <a:p>
            <a:pPr algn="l"/>
            <a:r>
              <a:rPr lang="zh-CN" altLang="en-US" sz="2000"/>
              <a:t>我只喜欢一类人，他们生活狂放不羁，说起话来热情洋溢，对生活什么苛求，希望拥有一切，他们对平凡的事情不屑一顾，但他们渴望燃烧，像神话中巨型的黄色罗马蜡烛那样燃烧 ，渴望爆炸，像行星撞击那样在爆炸声中发出蓝色的光，令人惊叹不已。</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454775"/>
          </a:xfrm>
        </p:spPr>
        <p:txBody>
          <a:bodyPr/>
          <a:lstStyle/>
          <a:p>
            <a:pPr algn="l"/>
            <a:r>
              <a:rPr lang="en-US" altLang="zh-CN" sz="2000"/>
              <a:t>To travel hopefully is a better thing than to arrive, and the true success is to labour.</a:t>
            </a:r>
          </a:p>
          <a:p>
            <a:pPr algn="l"/>
            <a:r>
              <a:rPr lang="en-US" altLang="zh-CN" sz="2000"/>
              <a:t>			---Robert-Louis-Stevenson</a:t>
            </a:r>
          </a:p>
          <a:p>
            <a:pPr algn="l"/>
            <a:r>
              <a:rPr lang="zh-CN" altLang="en-US" sz="2000"/>
              <a:t>满怀希望的旅行比到达目的地更美好，真正的成功在于努力的过程。</a:t>
            </a:r>
          </a:p>
          <a:p>
            <a:pPr algn="l"/>
            <a:r>
              <a:rPr lang="en-US" altLang="zh-CN" sz="2000"/>
              <a:t>			---</a:t>
            </a:r>
            <a:r>
              <a:rPr lang="zh-CN" altLang="en-US" sz="2000"/>
              <a:t>罗伯特</a:t>
            </a:r>
            <a:r>
              <a:rPr lang="en-US" altLang="zh-CN" sz="2000"/>
              <a:t>·</a:t>
            </a:r>
            <a:r>
              <a:rPr lang="zh-CN" altLang="en-US" sz="2000"/>
              <a:t>路易斯</a:t>
            </a:r>
            <a:r>
              <a:rPr lang="en-US" altLang="zh-CN" sz="2000"/>
              <a:t>·</a:t>
            </a:r>
            <a:r>
              <a:rPr lang="zh-CN" altLang="en-US" sz="2000"/>
              <a:t>史蒂文森</a:t>
            </a:r>
          </a:p>
          <a:p>
            <a:pPr algn="l"/>
            <a:endParaRPr lang="zh-CN" altLang="en-US" sz="2000"/>
          </a:p>
          <a:p>
            <a:pPr algn="l"/>
            <a:r>
              <a:rPr lang="en-US" altLang="zh-CN" sz="2000"/>
              <a:t>Judge each day not by the harvest you reap but by the seeds you plant.</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6380"/>
            <a:ext cx="6908800" cy="6299200"/>
          </a:xfrm>
        </p:spPr>
        <p:txBody>
          <a:bodyPr/>
          <a:lstStyle/>
          <a:p>
            <a:pPr algn="l"/>
            <a:r>
              <a:rPr lang="en-US" altLang="zh-CN" sz="2000"/>
              <a:t>The world doesn't care how many times you fall down, as long as it's one fewer than the number of times you get back up.</a:t>
            </a:r>
          </a:p>
          <a:p>
            <a:pPr algn="l"/>
            <a:endParaRPr lang="en-US" altLang="zh-CN" sz="2000"/>
          </a:p>
          <a:p>
            <a:pPr algn="l"/>
            <a:r>
              <a:rPr lang="zh-CN" altLang="en-US" sz="2000"/>
              <a:t>这个世界不在乎你摔倒多少次，只要比你站起来的次数少一次就可以了。</a:t>
            </a:r>
          </a:p>
          <a:p>
            <a:pPr algn="l"/>
            <a:r>
              <a:rPr lang="zh-CN" altLang="en-US" sz="2000"/>
              <a:t>艾伦</a:t>
            </a:r>
            <a:r>
              <a:rPr lang="en-US" altLang="zh-CN" sz="2000"/>
              <a:t>-</a:t>
            </a:r>
            <a:r>
              <a:rPr lang="zh-CN" altLang="en-US" sz="2000"/>
              <a:t>索金</a:t>
            </a:r>
          </a:p>
          <a:p>
            <a:pPr algn="l"/>
            <a:endParaRPr lang="zh-CN" altLang="en-US" sz="2000"/>
          </a:p>
          <a:p>
            <a:pPr algn="l"/>
            <a:r>
              <a:rPr lang="zh-CN" altLang="en-US" sz="2000"/>
              <a:t>《白宫风云》《新闻编辑部》《社交网络》</a:t>
            </a:r>
          </a:p>
          <a:p>
            <a:pPr algn="l"/>
            <a:endParaRPr lang="zh-CN" altLang="en-US" sz="2000"/>
          </a:p>
          <a:p>
            <a:pPr algn="l"/>
            <a:r>
              <a:rPr lang="en-US" altLang="zh-CN" sz="2000"/>
              <a:t>Syracuse University </a:t>
            </a:r>
            <a:r>
              <a:rPr lang="zh-CN" altLang="en-US" sz="2000"/>
              <a:t>雪城大学</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5745"/>
            <a:ext cx="6908800" cy="6406515"/>
          </a:xfrm>
        </p:spPr>
        <p:txBody>
          <a:bodyPr/>
          <a:lstStyle/>
          <a:p>
            <a:pPr algn="l"/>
            <a:r>
              <a:rPr lang="en-US" altLang="zh-CN" sz="2000"/>
              <a:t>I want to tell you a secret. A great secret that will see you through all the trials(</a:t>
            </a:r>
            <a:r>
              <a:rPr lang="zh-CN" altLang="en-US" sz="2000"/>
              <a:t>考验；磨难</a:t>
            </a:r>
            <a:r>
              <a:rPr lang="en-US" altLang="zh-CN" sz="2000"/>
              <a:t>) that life can offer. You must always remember this. Have courage and be kind.</a:t>
            </a:r>
          </a:p>
          <a:p>
            <a:pPr algn="l"/>
            <a:r>
              <a:rPr lang="en-US" altLang="zh-CN" sz="2000"/>
              <a:t>				---Cinderella</a:t>
            </a:r>
          </a:p>
          <a:p>
            <a:pPr algn="l"/>
            <a:r>
              <a:rPr lang="zh-CN" altLang="en-US" sz="2000"/>
              <a:t>我要告诉你一个秘密，这个巨大的秘密能帮你度过人生所有艰难困苦。你一定要记住。秘密就是，要勇敢，要善良。</a:t>
            </a:r>
          </a:p>
          <a:p>
            <a:pPr algn="l"/>
            <a:r>
              <a:rPr lang="en-US" altLang="zh-CN" sz="2000"/>
              <a:t>				---</a:t>
            </a:r>
            <a:r>
              <a:rPr lang="zh-CN" altLang="en-US" sz="2000"/>
              <a:t>《灰姑娘》</a:t>
            </a:r>
            <a:endParaRPr lang="en-US" altLang="zh-CN" sz="2000"/>
          </a:p>
          <a:p>
            <a:pPr algn="l"/>
            <a:r>
              <a:rPr lang="en-US" altLang="zh-CN" sz="2000"/>
              <a:t>Let excellence be your brand.</a:t>
            </a:r>
          </a:p>
          <a:p>
            <a:pPr algn="l"/>
            <a:r>
              <a:rPr lang="zh-CN" altLang="en-US" sz="2000"/>
              <a:t>让优秀成为你的招牌。</a:t>
            </a:r>
          </a:p>
          <a:p>
            <a:pPr algn="l"/>
            <a:r>
              <a:rPr lang="en-US" altLang="zh-CN" sz="2000"/>
              <a:t>	--</a:t>
            </a:r>
            <a:r>
              <a:rPr lang="zh-CN" altLang="en-US" sz="2000"/>
              <a:t>奥普拉</a:t>
            </a:r>
            <a:r>
              <a:rPr lang="en-US" altLang="zh-CN" sz="2000"/>
              <a:t>-</a:t>
            </a:r>
            <a:r>
              <a:rPr lang="zh-CN" altLang="en-US" sz="2000"/>
              <a:t>温弗里</a:t>
            </a:r>
          </a:p>
          <a:p>
            <a:pPr algn="l"/>
            <a:r>
              <a:rPr lang="en-US" altLang="zh-CN" sz="2000"/>
              <a:t>Some say the soul of the city is the toll of the bell.</a:t>
            </a:r>
          </a:p>
          <a:p>
            <a:pPr algn="l"/>
            <a:r>
              <a:rPr lang="zh-CN" altLang="en-US" sz="2000"/>
              <a:t>有人说巴黎圣母院的钟声，就是这座城市的灵魂。</a:t>
            </a:r>
          </a:p>
          <a:p>
            <a:pPr algn="l"/>
            <a:r>
              <a:rPr lang="en-US" altLang="zh-CN" sz="2000"/>
              <a:t>Life's a mixed bag, no matter who you are.</a:t>
            </a:r>
          </a:p>
          <a:p>
            <a:pPr algn="l"/>
            <a:r>
              <a:rPr lang="zh-CN" altLang="en-US" sz="2000"/>
              <a:t>无论你是谁，生活总是喜忧参半。</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39700"/>
            <a:ext cx="6908800" cy="6424930"/>
          </a:xfrm>
        </p:spPr>
        <p:txBody>
          <a:bodyPr/>
          <a:lstStyle/>
          <a:p>
            <a:pPr algn="l"/>
            <a:r>
              <a:rPr lang="en-US" altLang="zh-CN" sz="2000"/>
              <a:t>When you stay in your room and rage(</a:t>
            </a:r>
            <a:r>
              <a:rPr lang="zh-CN" altLang="en-US" sz="2000"/>
              <a:t>暴怒，愤怒</a:t>
            </a:r>
            <a:r>
              <a:rPr lang="en-US" altLang="zh-CN" sz="2000"/>
              <a:t>) or sneer(</a:t>
            </a:r>
            <a:r>
              <a:rPr lang="zh-CN" altLang="en-US" sz="2000"/>
              <a:t>嘲笑</a:t>
            </a:r>
            <a:r>
              <a:rPr lang="en-US" altLang="zh-CN" sz="2000"/>
              <a:t>) or shrug your shoulders, as I did for many years, the world and its problems are impossibly daunting(</a:t>
            </a:r>
            <a:r>
              <a:rPr lang="zh-CN" altLang="en-US" sz="2000"/>
              <a:t>令人畏惧</a:t>
            </a:r>
            <a:r>
              <a:rPr lang="en-US" altLang="zh-CN" sz="2000"/>
              <a:t>). But when you go out and put yourself in real relation to real people, or even just real animals, there's very real danger that you might love some of them.</a:t>
            </a:r>
          </a:p>
          <a:p>
            <a:pPr algn="l"/>
            <a:r>
              <a:rPr lang="en-US" altLang="zh-CN" sz="2000"/>
              <a:t>				——JonathanFranzen</a:t>
            </a:r>
          </a:p>
          <a:p>
            <a:pPr algn="l"/>
            <a:r>
              <a:rPr lang="zh-CN" altLang="en-US" sz="2000"/>
              <a:t>当你宅在房间里愤怒，嘲笑或耸肩的时候，就像我过去很多年一样，这个世界和所有问题会让你畏惧。但是，当你走出去和活生生的人建立起互动关系，哪怕是和活生生的动物互动起来，你可能会遇到的危险是爱上某些人，某些动物。</a:t>
            </a:r>
          </a:p>
          <a:p>
            <a:pPr algn="l"/>
            <a:r>
              <a:rPr lang="en-US" altLang="zh-CN" sz="2000"/>
              <a:t>				——</a:t>
            </a:r>
            <a:r>
              <a:rPr lang="zh-CN" altLang="en-US" sz="2000"/>
              <a:t>乔纳森</a:t>
            </a:r>
            <a:r>
              <a:rPr lang="en-US" altLang="zh-CN" sz="2000"/>
              <a:t>·</a:t>
            </a:r>
            <a:r>
              <a:rPr lang="zh-CN" altLang="en-US" sz="2000"/>
              <a:t>弗兰岑</a:t>
            </a:r>
            <a:r>
              <a:rPr lang="en-US" altLang="zh-CN" sz="2000"/>
              <a:t>		</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36220"/>
            <a:ext cx="6908800" cy="6414770"/>
          </a:xfrm>
        </p:spPr>
        <p:txBody>
          <a:bodyPr/>
          <a:lstStyle/>
          <a:p>
            <a:pPr algn="l"/>
            <a:r>
              <a:rPr lang="en-US" altLang="zh-CN" sz="2000"/>
              <a:t>What makes life valuable is that it doesn't last forever. What makes it precious is that it ends.</a:t>
            </a:r>
          </a:p>
          <a:p>
            <a:pPr algn="l"/>
            <a:r>
              <a:rPr lang="zh-CN" altLang="en-US" sz="2000"/>
              <a:t>生命的可贵之处就是它无法永垂不朽，正因为有限，所以才显得更加珍贵。</a:t>
            </a:r>
          </a:p>
          <a:p>
            <a:pPr algn="l"/>
            <a:r>
              <a:rPr lang="zh-CN" altLang="en-US" sz="2000"/>
              <a:t>《超凡蜘蛛侠</a:t>
            </a:r>
            <a:r>
              <a:rPr lang="en-US" altLang="zh-CN" sz="2000"/>
              <a:t>2</a:t>
            </a:r>
            <a:r>
              <a:rPr lang="zh-CN" altLang="en-US" sz="2000"/>
              <a:t>》</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55905"/>
            <a:ext cx="6908800" cy="6414770"/>
          </a:xfrm>
        </p:spPr>
        <p:txBody>
          <a:bodyPr/>
          <a:lstStyle/>
          <a:p>
            <a:pPr algn="l"/>
            <a:r>
              <a:rPr lang="en-US" altLang="zh-CN" sz="2000"/>
              <a:t>Studies serve for delight, for ornament, and for ability. Their chief use for delight, is in privateness and retiring; for ornament, is in discourse; and for ability, is in the judgement, and disposition of business.</a:t>
            </a:r>
          </a:p>
          <a:p>
            <a:pPr algn="l"/>
            <a:r>
              <a:rPr lang="en-US" altLang="zh-CN" sz="2000"/>
              <a:t>			——Francis Bacon </a:t>
            </a:r>
            <a:r>
              <a:rPr lang="en-US" altLang="zh-CN" sz="2000" i="1"/>
              <a:t>On Studies</a:t>
            </a:r>
          </a:p>
          <a:p>
            <a:pPr algn="l"/>
            <a:endParaRPr lang="en-US" altLang="zh-CN" sz="2000"/>
          </a:p>
          <a:p>
            <a:pPr algn="l"/>
            <a:r>
              <a:rPr lang="zh-CN" altLang="en-US" sz="2000"/>
              <a:t>读书足以怡情，足以傅彩，足以长才。其怡情也，最见于独处幽居之时；其</a:t>
            </a:r>
            <a:r>
              <a:rPr lang="zh-CN" altLang="en-US" sz="2000">
                <a:sym typeface="+mn-ea"/>
              </a:rPr>
              <a:t>傅彩也，最见于高谈阔论之中；其长才也，最见于处事判事之际。</a:t>
            </a:r>
          </a:p>
          <a:p>
            <a:pPr algn="l"/>
            <a:endParaRPr lang="zh-CN" altLang="en-US" sz="2000">
              <a:sym typeface="+mn-ea"/>
            </a:endParaRPr>
          </a:p>
          <a:p>
            <a:pPr algn="l"/>
            <a:r>
              <a:rPr lang="en-US" altLang="zh-CN" sz="2000" i="1">
                <a:sym typeface="+mn-ea"/>
              </a:rPr>
              <a:t>The Essays of Bacon</a:t>
            </a:r>
          </a:p>
          <a:p>
            <a:pPr algn="l"/>
            <a:r>
              <a:rPr lang="en-US" altLang="zh-CN" sz="2000">
                <a:sym typeface="+mn-ea"/>
              </a:rPr>
              <a:t>Some books are to be tested, others to be chewed and digested.</a:t>
            </a:r>
          </a:p>
          <a:p>
            <a:pPr algn="l"/>
            <a:endParaRPr lang="en-US" altLang="zh-CN" sz="2000">
              <a:sym typeface="+mn-ea"/>
            </a:endParaRPr>
          </a:p>
          <a:p>
            <a:pPr algn="l"/>
            <a:r>
              <a:rPr lang="en-US" altLang="zh-CN" sz="2000">
                <a:sym typeface="+mn-ea"/>
              </a:rPr>
              <a:t>Reading makes a full man; conference a ready man; and writing an exact man.</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434455"/>
          </a:xfrm>
        </p:spPr>
        <p:txBody>
          <a:bodyPr/>
          <a:lstStyle/>
          <a:p>
            <a:pPr algn="l"/>
            <a:r>
              <a:rPr lang="en-US" altLang="zh-CN" sz="2000"/>
              <a:t>If you can't do the little things right, you will never do the big things right. And, if by chance you have a miserable day, you will come home to a bed that is made——that you made——and a made bed gives you encouragement that tomorrow will be better.</a:t>
            </a:r>
          </a:p>
          <a:p>
            <a:pPr algn="l"/>
            <a:r>
              <a:rPr lang="en-US" altLang="zh-CN" sz="2000" i="1"/>
              <a:t>				Make Your Bed</a:t>
            </a:r>
          </a:p>
          <a:p>
            <a:pPr algn="l"/>
            <a:r>
              <a:rPr lang="zh-CN" altLang="en-US" sz="2000"/>
              <a:t>生活中的小事至关重要，如果小事做不好，你永远无法成就大事业。即使某天你过得不顺利，回家后起码还有一张你铺好的床等着你。这张铺好了的床能鼓舞着你期待明天会更好。</a:t>
            </a:r>
          </a:p>
          <a:p>
            <a:pPr algn="l"/>
            <a:r>
              <a:rPr lang="en-US" altLang="zh-CN" sz="2000"/>
              <a:t>				——</a:t>
            </a:r>
            <a:r>
              <a:rPr lang="zh-CN" altLang="en-US" sz="2000"/>
              <a:t>威廉</a:t>
            </a:r>
            <a:r>
              <a:rPr lang="en-US" altLang="zh-CN" sz="2000"/>
              <a:t>·</a:t>
            </a:r>
            <a:r>
              <a:rPr lang="zh-CN" altLang="en-US" sz="2000"/>
              <a:t>麦克雷文</a:t>
            </a:r>
          </a:p>
          <a:p>
            <a:pPr algn="l"/>
            <a:endParaRPr lang="zh-CN" altLang="en-US" sz="2000"/>
          </a:p>
          <a:p>
            <a:pPr algn="l"/>
            <a:r>
              <a:rPr lang="en-US" altLang="zh-CN" sz="2000" i="1"/>
              <a:t>Special Forces</a:t>
            </a:r>
          </a:p>
          <a:p>
            <a:pPr algn="l"/>
            <a:r>
              <a:rPr lang="en-US" altLang="zh-CN" sz="2000" i="1"/>
              <a:t>Make Your Bed: Little Things That Can Change Your Life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20190311</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78435"/>
            <a:ext cx="6908800" cy="6414770"/>
          </a:xfrm>
        </p:spPr>
        <p:txBody>
          <a:bodyPr/>
          <a:lstStyle/>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p>
          <a:p>
            <a:pPr algn="l"/>
            <a:endParaRPr lang="en-US" altLang="zh-CN" sz="2400"/>
          </a:p>
          <a:p>
            <a:pPr algn="l"/>
            <a:r>
              <a:rPr lang="zh-CN" altLang="en-US" sz="2400"/>
              <a:t>生活中有一种英雄主义，那就是在认清生活真相之后依然热爱生活。</a:t>
            </a:r>
          </a:p>
          <a:p>
            <a:pPr algn="l"/>
            <a:endParaRPr lang="zh-CN" altLang="en-US" sz="2400"/>
          </a:p>
          <a:p>
            <a:pPr algn="l"/>
            <a:r>
              <a:rPr lang="zh-CN" altLang="en-US" sz="2400"/>
              <a:t>《米开朗基罗传》 罗曼罗兰</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55905"/>
            <a:ext cx="6908800" cy="6396355"/>
          </a:xfrm>
        </p:spPr>
        <p:txBody>
          <a:bodyPr/>
          <a:lstStyle/>
          <a:p>
            <a:pPr algn="l"/>
            <a:r>
              <a:rPr lang="en-US" altLang="zh-CN" sz="2000"/>
              <a:t>The service of the fruit is precious, the service of the flower is sweet, but let me service be the service of the leaves in its shade of humble devotion.</a:t>
            </a:r>
          </a:p>
          <a:p>
            <a:pPr algn="l"/>
            <a:endParaRPr lang="en-US" altLang="zh-CN" sz="2000"/>
          </a:p>
          <a:p>
            <a:pPr algn="l"/>
            <a:r>
              <a:rPr lang="zh-CN" altLang="en-US" sz="2000"/>
              <a:t>果实的事业是珍贵的，花朵的事业是甜美的，但是让我做叶的事业吧，叶是谦逊的，专心地垂着绿茵的。</a:t>
            </a:r>
          </a:p>
          <a:p>
            <a:pPr algn="l"/>
            <a:r>
              <a:rPr lang="en-US" altLang="zh-CN" sz="2000"/>
              <a:t>				——</a:t>
            </a:r>
            <a:r>
              <a:rPr lang="zh-CN" altLang="en-US" sz="2000"/>
              <a:t>泰戈尔</a:t>
            </a:r>
          </a:p>
          <a:p>
            <a:pPr algn="l"/>
            <a:endParaRPr lang="zh-CN" altLang="en-US" sz="2000"/>
          </a:p>
          <a:p>
            <a:pPr algn="l"/>
            <a:r>
              <a:rPr lang="en-US" altLang="zh-CN" sz="2000"/>
              <a:t>Let life be beautiful like summer flowers and death like autumn leaves. </a:t>
            </a:r>
          </a:p>
          <a:p>
            <a:pPr algn="l"/>
            <a:r>
              <a:rPr lang="zh-CN" altLang="en-US" sz="2000"/>
              <a:t>生如夏花之绚烂，死如秋叶之静美。</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317500"/>
            <a:ext cx="6908800" cy="6343650"/>
          </a:xfrm>
        </p:spPr>
        <p:txBody>
          <a:bodyPr/>
          <a:lstStyle/>
          <a:p>
            <a:pPr algn="l"/>
            <a:r>
              <a:rPr lang="en-US" altLang="zh-CN" sz="2000"/>
              <a:t>The beautiful thing about learning is nobody can take it away from you.</a:t>
            </a:r>
          </a:p>
          <a:p>
            <a:pPr algn="l"/>
            <a:r>
              <a:rPr lang="en-US" altLang="zh-CN" sz="2000"/>
              <a:t>				——B.B.King</a:t>
            </a:r>
          </a:p>
          <a:p>
            <a:pPr algn="l"/>
            <a:r>
              <a:rPr lang="zh-CN" altLang="en-US" sz="2000"/>
              <a:t>学习的美好之处，就是没有任何人能从你的身上把它拿走。</a:t>
            </a:r>
          </a:p>
          <a:p>
            <a:pPr algn="l"/>
            <a:r>
              <a:rPr lang="en-US" altLang="zh-CN" sz="2000"/>
              <a:t>				——</a:t>
            </a:r>
            <a:r>
              <a:rPr lang="zh-CN" altLang="en-US" sz="2000"/>
              <a:t>雷利</a:t>
            </a:r>
            <a:r>
              <a:rPr lang="en-US" altLang="zh-CN" sz="2000"/>
              <a:t>·B·</a:t>
            </a:r>
            <a:r>
              <a:rPr lang="zh-CN" altLang="en-US" sz="2000"/>
              <a:t>金</a:t>
            </a:r>
            <a:endParaRPr lang="en-US" altLang="zh-CN" sz="2000"/>
          </a:p>
          <a:p>
            <a:pPr algn="l"/>
            <a:endParaRPr lang="en-US" altLang="zh-CN" sz="2000"/>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26060"/>
            <a:ext cx="6908800" cy="6386830"/>
          </a:xfrm>
        </p:spPr>
        <p:txBody>
          <a:bodyPr/>
          <a:lstStyle/>
          <a:p>
            <a:pPr algn="l"/>
            <a:r>
              <a:rPr lang="en-US" altLang="zh-CN" sz="2000"/>
              <a:t>Life cannot be contained. Life breaks free, it expands to new territories and crashes through barriers, painfully, maybe even dangerously, but life finds a way.</a:t>
            </a:r>
          </a:p>
          <a:p>
            <a:pPr algn="l"/>
            <a:endParaRPr lang="en-US" altLang="zh-CN" sz="2000"/>
          </a:p>
          <a:p>
            <a:pPr algn="l"/>
            <a:r>
              <a:rPr lang="zh-CN" altLang="en-US" sz="2000"/>
              <a:t>生命无法限制。生命挣脱桎梏，它会扩展新的领域，突破所有障碍，这可能充满痛苦，甚至非常危险，但是生命总会找到自己的出路。</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16040"/>
          </a:xfrm>
        </p:spPr>
        <p:txBody>
          <a:bodyPr/>
          <a:lstStyle/>
          <a:p>
            <a:pPr algn="l"/>
            <a:r>
              <a:rPr lang="en-US" altLang="zh-CN" sz="2000"/>
              <a:t>It never will rain roses. When we want to have more roses we must plant trees.</a:t>
            </a:r>
          </a:p>
          <a:p>
            <a:pPr algn="l"/>
            <a:endParaRPr lang="en-US" altLang="zh-CN" sz="2000"/>
          </a:p>
          <a:p>
            <a:pPr algn="l"/>
            <a:r>
              <a:rPr lang="zh-CN" altLang="en-US" sz="2000"/>
              <a:t>天上永远不会掉下玫瑰来，如果我们想要有更多的玫瑰，我们就必须自己种树。</a:t>
            </a:r>
          </a:p>
          <a:p>
            <a:pPr algn="l"/>
            <a:endParaRPr lang="zh-CN" altLang="en-US" sz="2000"/>
          </a:p>
          <a:p>
            <a:pPr algn="l"/>
            <a:r>
              <a:rPr lang="en-US" altLang="zh-CN" sz="2000" i="1"/>
              <a:t>George Eliot</a:t>
            </a:r>
          </a:p>
          <a:p>
            <a:pPr algn="l"/>
            <a:r>
              <a:rPr lang="en-US" altLang="zh-CN" sz="2000" i="1"/>
              <a:t>Adam Bede</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54140"/>
          </a:xfrm>
        </p:spPr>
        <p:txBody>
          <a:bodyPr/>
          <a:lstStyle/>
          <a:p>
            <a:pPr algn="l"/>
            <a:r>
              <a:rPr lang="en-US" altLang="zh-CN" sz="2000"/>
              <a:t>Don't put limitations on yourself. Other people will do that for you, don't do it to yourself, don't bet against yourself. And take risks.</a:t>
            </a:r>
          </a:p>
          <a:p>
            <a:pPr algn="l"/>
            <a:endParaRPr lang="en-US" altLang="zh-CN" sz="2000"/>
          </a:p>
          <a:p>
            <a:pPr algn="l"/>
            <a:r>
              <a:rPr lang="zh-CN" altLang="en-US" sz="2000"/>
              <a:t>别为自己设限，这点别人会帮你做，千万别自己做，千万不要都自己会输，去冒险吧。</a:t>
            </a:r>
          </a:p>
          <a:p>
            <a:pPr algn="l"/>
            <a:endParaRPr lang="zh-CN" altLang="en-US" sz="2000"/>
          </a:p>
          <a:p>
            <a:pPr algn="l"/>
            <a:r>
              <a:rPr lang="en-US" altLang="zh-CN" sz="2000"/>
              <a:t>Failure is an option, but fear is not.</a:t>
            </a:r>
            <a:endParaRPr lang="zh-CN" altLang="en-US" sz="2000"/>
          </a:p>
          <a:p>
            <a:pPr algn="l"/>
            <a:endParaRPr lang="zh-CN" altLang="en-US" sz="2000"/>
          </a:p>
          <a:p>
            <a:pPr algn="l"/>
            <a:r>
              <a:rPr lang="en-US" altLang="zh-CN" sz="2000" i="1"/>
              <a:t>James Cameron</a:t>
            </a:r>
          </a:p>
          <a:p>
            <a:pPr algn="l"/>
            <a:r>
              <a:rPr lang="en-US" altLang="zh-CN" sz="2000" i="1"/>
              <a:t>TITANIC</a:t>
            </a:r>
          </a:p>
          <a:p>
            <a:pPr algn="l"/>
            <a:r>
              <a:rPr lang="en-US" altLang="zh-CN" sz="2000" i="1"/>
              <a:t>Avatar</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83985"/>
          </a:xfrm>
        </p:spPr>
        <p:txBody>
          <a:bodyPr/>
          <a:lstStyle/>
          <a:p>
            <a:pPr algn="l"/>
            <a:r>
              <a:rPr lang="en-US" altLang="zh-CN" sz="2000"/>
              <a:t>Countless choices define our fate, each choice, each moment, a ripple in a river of time. Enough ripples and you change the tide, for the future is never truly set.</a:t>
            </a:r>
          </a:p>
          <a:p>
            <a:pPr algn="l"/>
            <a:endParaRPr lang="en-US" altLang="zh-CN" sz="2000"/>
          </a:p>
          <a:p>
            <a:pPr algn="l"/>
            <a:r>
              <a:rPr lang="zh-CN" altLang="en-US" sz="2000"/>
              <a:t>无数的选择决定了我们的命运。每一次选择，每一个时刻，都是时间河流中的一道涟漪。足够多的涟漪就可以改变河流的流向，因为未来从来不会是确定好了的。</a:t>
            </a:r>
          </a:p>
          <a:p>
            <a:pPr algn="l"/>
            <a:endParaRPr lang="zh-CN" altLang="en-US" sz="2000"/>
          </a:p>
          <a:p>
            <a:pPr algn="l"/>
            <a:r>
              <a:rPr lang="zh-CN" altLang="en-US" sz="2000"/>
              <a:t>《</a:t>
            </a:r>
            <a:r>
              <a:rPr lang="en-US" altLang="zh-CN" sz="2000"/>
              <a:t>X</a:t>
            </a:r>
            <a:r>
              <a:rPr lang="zh-CN" altLang="en-US" sz="2000"/>
              <a:t>战警：逆转未来》</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24930"/>
          </a:xfrm>
        </p:spPr>
        <p:txBody>
          <a:bodyPr/>
          <a:lstStyle/>
          <a:p>
            <a:pPr algn="l"/>
            <a:r>
              <a:rPr lang="en-US" altLang="zh-CN" sz="2000"/>
              <a:t>The busier we are, the more acutely we feel that we live, the more conscious we are of life.</a:t>
            </a:r>
          </a:p>
          <a:p>
            <a:pPr algn="l"/>
            <a:endParaRPr lang="en-US" altLang="zh-CN" sz="2000"/>
          </a:p>
          <a:p>
            <a:pPr algn="l"/>
            <a:r>
              <a:rPr lang="zh-CN" altLang="en-US" sz="2000"/>
              <a:t>我们越是忙碌，越能强烈地感觉到我们活着，越能察觉到生命的存在。</a:t>
            </a:r>
          </a:p>
          <a:p>
            <a:pPr algn="l"/>
            <a:endParaRPr lang="zh-CN" altLang="en-US" sz="2000"/>
          </a:p>
          <a:p>
            <a:pPr algn="l"/>
            <a:r>
              <a:rPr lang="en-US" altLang="zh-CN" sz="2000"/>
              <a:t>--</a:t>
            </a:r>
            <a:r>
              <a:rPr lang="zh-CN" altLang="en-US" sz="2000"/>
              <a:t>伊曼努尔</a:t>
            </a:r>
            <a:r>
              <a:rPr lang="en-US" altLang="zh-CN" sz="2000"/>
              <a:t>·</a:t>
            </a:r>
            <a:r>
              <a:rPr lang="zh-CN" altLang="en-US" sz="2000"/>
              <a:t>康德</a:t>
            </a:r>
          </a:p>
          <a:p>
            <a:pPr algn="l"/>
            <a:endParaRPr lang="zh-CN" altLang="en-US" sz="2000"/>
          </a:p>
          <a:p>
            <a:pPr algn="l"/>
            <a:r>
              <a:rPr lang="en-US" altLang="zh-CN" sz="2000"/>
              <a:t>Two things fill me with constantly increasing admiration and awe, the longer and more earnestly I reflect on them: the starry heavens without and the moral law within.</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7485"/>
            <a:ext cx="6908800" cy="6511925"/>
          </a:xfrm>
        </p:spPr>
        <p:txBody>
          <a:bodyPr/>
          <a:lstStyle/>
          <a:p>
            <a:pPr algn="l"/>
            <a:r>
              <a:rPr lang="en-US" altLang="zh-CN" sz="2000"/>
              <a:t>Your time is limited, so don't waste it living someone else's life. Don't be trapped by dogma--which is living with the results of other people's thinking. Don't let the noise of other's opinions drown out your own inner voice. And most important, have the courage to follow your heart and intuition.</a:t>
            </a:r>
          </a:p>
          <a:p>
            <a:pPr algn="l"/>
            <a:r>
              <a:rPr lang="en-US" altLang="zh-CN" sz="2000"/>
              <a:t>				——Steve Jobs</a:t>
            </a:r>
          </a:p>
          <a:p>
            <a:pPr algn="l"/>
            <a:r>
              <a:rPr lang="en-US" altLang="zh-CN" sz="2000" i="1"/>
              <a:t>stay hungry, stay foolish</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96850"/>
            <a:ext cx="6908800" cy="6483985"/>
          </a:xfrm>
        </p:spPr>
        <p:txBody>
          <a:bodyPr/>
          <a:lstStyle/>
          <a:p>
            <a:pPr algn="l"/>
            <a:r>
              <a:rPr lang="en-US" altLang="zh-CN" sz="2000"/>
              <a:t>Success is no accident. It is hard work, perseverance, learning, studying, sacrifice and most of all, love of what you are doing or learning to do.</a:t>
            </a:r>
          </a:p>
          <a:p>
            <a:pPr algn="l"/>
            <a:r>
              <a:rPr lang="en-US" altLang="zh-CN" sz="2000"/>
              <a:t>					——Pel</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45745"/>
            <a:ext cx="6908800" cy="6424930"/>
          </a:xfrm>
        </p:spPr>
        <p:txBody>
          <a:bodyPr/>
          <a:lstStyle/>
          <a:p>
            <a:pPr algn="l"/>
            <a:r>
              <a:rPr lang="en-US" altLang="zh-CN" sz="2000"/>
              <a:t>There is a dountain of youth: it is your mind, your talents, the creativity you bring to your life and the lives of the people you love. when you learn to tap this source, you will truly have defeated age.</a:t>
            </a:r>
          </a:p>
          <a:p>
            <a:pPr algn="l"/>
            <a:endParaRPr lang="en-US" altLang="zh-CN" sz="2000"/>
          </a:p>
          <a:p>
            <a:pPr algn="l"/>
            <a:r>
              <a:rPr lang="en-US" altLang="zh-CN" sz="2000" i="1"/>
              <a:t>Sophia Loren</a:t>
            </a:r>
          </a:p>
          <a:p>
            <a:pPr algn="l"/>
            <a:endParaRPr lang="en-US" altLang="zh-CN" sz="2000" i="1"/>
          </a:p>
          <a:p>
            <a:pPr algn="l"/>
            <a:r>
              <a:rPr lang="en-US" altLang="zh-CN" sz="2000" i="1"/>
              <a:t>Youth  Samuel Ullman</a:t>
            </a:r>
          </a:p>
          <a:p>
            <a:pPr algn="l"/>
            <a:r>
              <a:rPr lang="zh-CN" altLang="en-US" sz="2000" i="1"/>
              <a:t>王佐良</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20190312</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58115"/>
            <a:ext cx="6908800" cy="6454775"/>
          </a:xfrm>
        </p:spPr>
        <p:txBody>
          <a:bodyPr/>
          <a:lstStyle/>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p>
          <a:p>
            <a:pPr algn="l"/>
            <a:endParaRPr lang="zh-CN" altLang="en-US" sz="2400"/>
          </a:p>
          <a:p>
            <a:pPr algn="l"/>
            <a:r>
              <a:rPr lang="zh-CN" altLang="en-US" sz="2400"/>
              <a:t>勇敢并不是一个人手中拿着枪，而是当你还没有开始的时候，就知道自己会输，可是你依然要去做，而且无论如何会把它坚持到底。</a:t>
            </a:r>
          </a:p>
          <a:p>
            <a:pPr algn="l"/>
            <a:endParaRPr lang="zh-CN" altLang="en-US" sz="2400"/>
          </a:p>
          <a:p>
            <a:pPr algn="l"/>
            <a:r>
              <a:rPr lang="zh-CN" altLang="en-US" sz="2400"/>
              <a:t>《杀死一只知更鸟》</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lstStyle/>
          <a:p>
            <a:endParaRPr lang="zh-CN" altLang="en-US"/>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68275"/>
            <a:ext cx="6908800" cy="6464300"/>
          </a:xfrm>
        </p:spPr>
        <p:txBody>
          <a:bodyPr/>
          <a:lstStyle/>
          <a:p>
            <a:pPr algn="l"/>
            <a:r>
              <a:rPr lang="en-US" altLang="zh-CN" sz="2000"/>
              <a:t>Grown-ups work for things. Grown-ups pay. Grown-ups suffer consequences.</a:t>
            </a:r>
          </a:p>
          <a:p>
            <a:pPr algn="l"/>
            <a:r>
              <a:rPr lang="en-US" altLang="zh-CN" sz="2000"/>
              <a:t>					——Gone Girl</a:t>
            </a:r>
          </a:p>
          <a:p>
            <a:pPr algn="l"/>
            <a:endParaRPr lang="en-US" altLang="zh-CN" sz="2000"/>
          </a:p>
          <a:p>
            <a:pPr algn="l"/>
            <a:r>
              <a:rPr lang="zh-CN" altLang="en-US" sz="2000"/>
              <a:t>成年人会努力争取，成年人会付出努力，成年人会承担后果。</a:t>
            </a:r>
          </a:p>
          <a:p>
            <a:pPr algn="l"/>
            <a:r>
              <a:rPr lang="zh-CN" altLang="en-US" sz="2000"/>
              <a:t>《消失的爱人》</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3FD633F-17FB-4712-996B-B87F9E76BE4F}"/>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3C6B6E8C-B1CF-4F2A-A3D5-44281B822CEC}"/>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DF2068B8-5AC6-43F7-A8E6-A2100047D1E1}"/>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E90F0F0-85EF-4BB3-BDE9-EFD900C237E8}"/>
              </a:ext>
            </a:extLst>
          </p:cNvPr>
          <p:cNvSpPr>
            <a:spLocks noGrp="1"/>
          </p:cNvSpPr>
          <p:nvPr>
            <p:ph type="body" sz="quarter" idx="11"/>
          </p:nvPr>
        </p:nvSpPr>
        <p:spPr>
          <a:xfrm>
            <a:off x="4103301" y="218661"/>
            <a:ext cx="6908704" cy="6390861"/>
          </a:xfrm>
        </p:spPr>
        <p:txBody>
          <a:bodyPr>
            <a:normAutofit/>
          </a:bodyPr>
          <a:lstStyle/>
          <a:p>
            <a:r>
              <a:rPr lang="en-US" altLang="zh-CN" dirty="0"/>
              <a:t>Most of the shadows of life are caused by standing in our own sunshine.</a:t>
            </a:r>
          </a:p>
          <a:p>
            <a:r>
              <a:rPr lang="zh-CN" altLang="en-US" dirty="0"/>
              <a:t>生活中我们大多数的阴霾都归咎于我们自己挡住了自己的阳光。</a:t>
            </a:r>
            <a:endParaRPr lang="en-US" altLang="zh-CN" dirty="0"/>
          </a:p>
          <a:p>
            <a:r>
              <a:rPr lang="en-US" altLang="zh-CN" dirty="0"/>
              <a:t>——Ralph Waldo Emerson</a:t>
            </a:r>
          </a:p>
          <a:p>
            <a:endParaRPr lang="en-US" altLang="zh-CN" dirty="0"/>
          </a:p>
          <a:p>
            <a:r>
              <a:rPr lang="en-US" altLang="zh-CN" dirty="0"/>
              <a:t>Don’t stand in my way. </a:t>
            </a:r>
            <a:r>
              <a:rPr lang="zh-CN" altLang="en-US" dirty="0"/>
              <a:t>别挡路</a:t>
            </a:r>
            <a:endParaRPr lang="en-US" altLang="zh-CN" dirty="0"/>
          </a:p>
          <a:p>
            <a:r>
              <a:rPr lang="en-US" altLang="zh-CN" sz="2000" dirty="0"/>
              <a:t>A friend is one before whom I may think aloud.</a:t>
            </a:r>
          </a:p>
          <a:p>
            <a:r>
              <a:rPr lang="en-US" altLang="zh-CN" sz="2000" dirty="0"/>
              <a:t>A hero is no braver than an ordinary man, but he is braver five minutes longer.</a:t>
            </a:r>
          </a:p>
          <a:p>
            <a:r>
              <a:rPr lang="en-US" altLang="zh-CN" sz="2000" dirty="0"/>
              <a:t>A man can be destroyed but can not be defeated.</a:t>
            </a:r>
            <a:endParaRPr lang="zh-CN" altLang="en-US" sz="2000" dirty="0"/>
          </a:p>
        </p:txBody>
      </p:sp>
      <p:sp>
        <p:nvSpPr>
          <p:cNvPr id="6" name="文本占位符 5">
            <a:extLst>
              <a:ext uri="{FF2B5EF4-FFF2-40B4-BE49-F238E27FC236}">
                <a16:creationId xmlns:a16="http://schemas.microsoft.com/office/drawing/2014/main" id="{DFA90744-A3D3-4BA1-AABB-F87612ACE92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9ED1E81F-7F86-4245-884D-9585DAFCBA6E}"/>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413DBB4F-3D05-4344-A689-E8495D146272}"/>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1423819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CF4AA3-DBED-4607-8FCB-254EA52AC4E7}"/>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7A9916E9-2AC5-4977-876F-F32DD482B673}"/>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C1EFE12F-E4CB-4367-B106-EDC933D8E785}"/>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9CCBDDB-7B3C-4B68-BFE2-536612C717D3}"/>
              </a:ext>
            </a:extLst>
          </p:cNvPr>
          <p:cNvSpPr>
            <a:spLocks noGrp="1"/>
          </p:cNvSpPr>
          <p:nvPr>
            <p:ph type="body" sz="quarter" idx="11"/>
          </p:nvPr>
        </p:nvSpPr>
        <p:spPr>
          <a:xfrm>
            <a:off x="4103301" y="298175"/>
            <a:ext cx="6908704" cy="6311348"/>
          </a:xfrm>
        </p:spPr>
        <p:txBody>
          <a:bodyPr>
            <a:normAutofit/>
          </a:bodyPr>
          <a:lstStyle/>
          <a:p>
            <a:r>
              <a:rPr lang="en-US" altLang="zh-CN" dirty="0"/>
              <a:t>Whatever you do, do it a hundred percent. When you work, work. When you laugh, laugh. When you eat, eat like it’s your last meal.</a:t>
            </a:r>
          </a:p>
          <a:p>
            <a:r>
              <a:rPr lang="zh-CN" altLang="en-US" dirty="0"/>
              <a:t>不管你做什么，都要做到极致，上班就认真工作，笑就尽情大笑，吃东西时，就像最后一餐那样享受。</a:t>
            </a:r>
            <a:endParaRPr lang="en-US" altLang="zh-CN" dirty="0"/>
          </a:p>
          <a:p>
            <a:endParaRPr lang="en-US" altLang="zh-CN" dirty="0"/>
          </a:p>
          <a:p>
            <a:r>
              <a:rPr lang="en-US" altLang="zh-CN" dirty="0"/>
              <a:t>All in. </a:t>
            </a:r>
            <a:r>
              <a:rPr lang="zh-CN" altLang="en-US" dirty="0"/>
              <a:t>全身心投入。</a:t>
            </a:r>
            <a:endParaRPr lang="en-US" altLang="zh-CN" dirty="0"/>
          </a:p>
          <a:p>
            <a:r>
              <a:rPr lang="en-US" altLang="zh-CN" sz="2000" dirty="0"/>
              <a:t>There are plenty of lonely people in the world waiting for someone to make the first move.</a:t>
            </a:r>
            <a:endParaRPr lang="zh-CN" altLang="en-US" sz="2000" dirty="0"/>
          </a:p>
        </p:txBody>
      </p:sp>
      <p:sp>
        <p:nvSpPr>
          <p:cNvPr id="6" name="文本占位符 5">
            <a:extLst>
              <a:ext uri="{FF2B5EF4-FFF2-40B4-BE49-F238E27FC236}">
                <a16:creationId xmlns:a16="http://schemas.microsoft.com/office/drawing/2014/main" id="{7D7B2D40-2599-447D-A6F2-C4817848A293}"/>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5D00A8A5-4EBF-40F8-893D-A1BAD191B78F}"/>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DA635E04-1E83-4078-9455-9F21381FF99F}"/>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34704778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66249A-79C8-48DB-9A3B-2912E6442590}"/>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FD2AC5CB-0BA0-4AD9-B8AF-508D0D6BDC9A}"/>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CCE03CC4-ED07-49D7-ADCB-63248EFD646C}"/>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069126F-8E76-43B6-BBC9-C74BFB1DEA72}"/>
              </a:ext>
            </a:extLst>
          </p:cNvPr>
          <p:cNvSpPr>
            <a:spLocks noGrp="1"/>
          </p:cNvSpPr>
          <p:nvPr>
            <p:ph type="body" sz="quarter" idx="11"/>
          </p:nvPr>
        </p:nvSpPr>
        <p:spPr>
          <a:xfrm>
            <a:off x="4103301" y="228600"/>
            <a:ext cx="6908704" cy="6410739"/>
          </a:xfrm>
        </p:spPr>
        <p:txBody>
          <a:bodyPr>
            <a:normAutofit/>
          </a:bodyPr>
          <a:lstStyle/>
          <a:p>
            <a:r>
              <a:rPr lang="en-US" altLang="zh-CN" dirty="0"/>
              <a:t>Do you love life? Then do not squander</a:t>
            </a:r>
            <a:r>
              <a:rPr lang="zh-CN" altLang="en-US" dirty="0"/>
              <a:t>（浪费）</a:t>
            </a:r>
            <a:r>
              <a:rPr lang="en-US" altLang="zh-CN" dirty="0"/>
              <a:t> time; for that’s the stuff life is made of.</a:t>
            </a:r>
          </a:p>
          <a:p>
            <a:r>
              <a:rPr lang="zh-CN" altLang="en-US" dirty="0"/>
              <a:t>你热爱生命吗？那么就是不要浪费时间，因为生命就是 由时间组成的。</a:t>
            </a:r>
            <a:endParaRPr lang="en-US" altLang="zh-CN" dirty="0"/>
          </a:p>
          <a:p>
            <a:br>
              <a:rPr lang="en-US" altLang="zh-CN" dirty="0"/>
            </a:br>
            <a:r>
              <a:rPr lang="en-US" altLang="zh-CN" sz="2000" dirty="0"/>
              <a:t>Time is life, time is money. </a:t>
            </a:r>
          </a:p>
          <a:p>
            <a:r>
              <a:rPr lang="en-US" altLang="zh-CN" sz="2000" dirty="0"/>
              <a:t>Lose no time, be always </a:t>
            </a:r>
            <a:r>
              <a:rPr lang="en-US" altLang="zh-CN" sz="2000" dirty="0">
                <a:solidFill>
                  <a:srgbClr val="FF0000"/>
                </a:solidFill>
              </a:rPr>
              <a:t>employed in</a:t>
            </a:r>
            <a:r>
              <a:rPr lang="en-US" altLang="zh-CN" sz="2000" dirty="0"/>
              <a:t>(</a:t>
            </a:r>
            <a:r>
              <a:rPr lang="zh-CN" altLang="en-US" sz="2000" dirty="0"/>
              <a:t>忙于</a:t>
            </a:r>
            <a:r>
              <a:rPr lang="en-US" altLang="zh-CN" sz="2000" dirty="0"/>
              <a:t>) something useful, cut off all unnecessary actions.</a:t>
            </a:r>
          </a:p>
          <a:p>
            <a:r>
              <a:rPr lang="en-US" altLang="zh-CN" sz="2000" dirty="0"/>
              <a:t>Silence is not always a sign of wisdom, but babbling is ever a folly.</a:t>
            </a:r>
            <a:endParaRPr lang="zh-CN" altLang="en-US" dirty="0"/>
          </a:p>
        </p:txBody>
      </p:sp>
      <p:sp>
        <p:nvSpPr>
          <p:cNvPr id="6" name="文本占位符 5">
            <a:extLst>
              <a:ext uri="{FF2B5EF4-FFF2-40B4-BE49-F238E27FC236}">
                <a16:creationId xmlns:a16="http://schemas.microsoft.com/office/drawing/2014/main" id="{C566B788-E0D9-4CD4-B523-5F1432EDFE6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0C73C755-4FB8-42CD-8BAC-F38F151542ED}"/>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1D061C78-64A2-4019-8250-58F27B9E68D5}"/>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2182047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23EA31-EA94-4FA6-9F3A-5A61AED2AB49}"/>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B35C0BA9-FC50-4556-9A57-5D96FE667716}"/>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6D4DA8F0-3AC3-4E67-9B80-47EE82D9FEAD}"/>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5E642472-1758-4EE1-805A-61224E563AA9}"/>
              </a:ext>
            </a:extLst>
          </p:cNvPr>
          <p:cNvSpPr>
            <a:spLocks noGrp="1"/>
          </p:cNvSpPr>
          <p:nvPr>
            <p:ph type="body" sz="quarter" idx="11"/>
          </p:nvPr>
        </p:nvSpPr>
        <p:spPr>
          <a:xfrm>
            <a:off x="4103301" y="268357"/>
            <a:ext cx="6908704" cy="6361043"/>
          </a:xfrm>
        </p:spPr>
        <p:txBody>
          <a:bodyPr>
            <a:normAutofit/>
          </a:bodyPr>
          <a:lstStyle/>
          <a:p>
            <a:r>
              <a:rPr lang="en-US" altLang="zh-CN" dirty="0"/>
              <a:t>Now you can know everything in the world, sport, but the only way you’re finding out that one is by giving it a shot.</a:t>
            </a:r>
          </a:p>
          <a:p>
            <a:r>
              <a:rPr lang="zh-CN" altLang="en-US" dirty="0"/>
              <a:t>你可以理解世间万物，朋友，搞清事物的唯一途径就是亲自试一试。</a:t>
            </a:r>
            <a:endParaRPr lang="en-US" altLang="zh-CN" dirty="0"/>
          </a:p>
          <a:p>
            <a:r>
              <a:rPr lang="en-US" altLang="zh-CN" dirty="0"/>
              <a:t>《</a:t>
            </a:r>
            <a:r>
              <a:rPr lang="zh-CN" altLang="en-US" dirty="0"/>
              <a:t>心灵捕手</a:t>
            </a:r>
            <a:r>
              <a:rPr lang="en-US" altLang="zh-CN" dirty="0"/>
              <a:t>》</a:t>
            </a:r>
          </a:p>
          <a:p>
            <a:endParaRPr lang="en-US" altLang="zh-CN" dirty="0"/>
          </a:p>
          <a:p>
            <a:r>
              <a:rPr lang="en-US" altLang="zh-CN" sz="2000" dirty="0"/>
              <a:t>Know yourself.</a:t>
            </a:r>
          </a:p>
          <a:p>
            <a:r>
              <a:rPr lang="en-US" altLang="zh-CN" sz="2000" dirty="0"/>
              <a:t>Give yourself a shot.</a:t>
            </a:r>
            <a:endParaRPr lang="zh-CN" altLang="en-US" sz="2000" dirty="0"/>
          </a:p>
        </p:txBody>
      </p:sp>
      <p:sp>
        <p:nvSpPr>
          <p:cNvPr id="6" name="文本占位符 5">
            <a:extLst>
              <a:ext uri="{FF2B5EF4-FFF2-40B4-BE49-F238E27FC236}">
                <a16:creationId xmlns:a16="http://schemas.microsoft.com/office/drawing/2014/main" id="{FA9376A9-DC44-43A8-B512-C0D80E25FA81}"/>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5A0FE0A6-CE0E-4497-B56E-E41083AD9CAF}"/>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5336C56C-861C-44E0-91CC-367FC8B12532}"/>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4189951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3351A8A-0CCB-4B72-8D17-23E908A0D860}"/>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8806F55C-520E-432D-BA18-4096B0C64B30}"/>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23FA1C83-655A-4E7D-86E7-6911EB8CB6FA}"/>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7CF2886A-AB0B-4B09-B7F5-547A63DB83F0}"/>
              </a:ext>
            </a:extLst>
          </p:cNvPr>
          <p:cNvSpPr>
            <a:spLocks noGrp="1"/>
          </p:cNvSpPr>
          <p:nvPr>
            <p:ph type="body" sz="quarter" idx="11"/>
          </p:nvPr>
        </p:nvSpPr>
        <p:spPr>
          <a:xfrm>
            <a:off x="4103301" y="638565"/>
            <a:ext cx="6908704" cy="6000774"/>
          </a:xfrm>
        </p:spPr>
        <p:txBody>
          <a:bodyPr>
            <a:normAutofit/>
          </a:bodyPr>
          <a:lstStyle/>
          <a:p>
            <a:r>
              <a:rPr lang="en-US" altLang="zh-CN" dirty="0"/>
              <a:t>That which does not kill us makes us stronger.</a:t>
            </a:r>
          </a:p>
          <a:p>
            <a:r>
              <a:rPr lang="zh-CN" altLang="en-US" dirty="0"/>
              <a:t>凡是杀不死你的，都会使你更强大。</a:t>
            </a:r>
            <a:endParaRPr lang="en-US" altLang="zh-CN" dirty="0"/>
          </a:p>
          <a:p>
            <a:r>
              <a:rPr lang="en-US" altLang="zh-CN" dirty="0"/>
              <a:t>	——</a:t>
            </a:r>
            <a:r>
              <a:rPr lang="zh-CN" altLang="en-US" dirty="0"/>
              <a:t>尼采</a:t>
            </a:r>
            <a:endParaRPr lang="en-US" altLang="zh-CN" dirty="0"/>
          </a:p>
          <a:p>
            <a:r>
              <a:rPr lang="zh-CN" altLang="en-US" sz="2000" dirty="0"/>
              <a:t>悲剧的诞生</a:t>
            </a:r>
            <a:endParaRPr lang="en-US" altLang="zh-CN" sz="2000" dirty="0"/>
          </a:p>
          <a:p>
            <a:r>
              <a:rPr lang="zh-CN" altLang="en-US" sz="2000" dirty="0"/>
              <a:t>查拉图斯特拉如是说</a:t>
            </a:r>
            <a:endParaRPr lang="en-US" altLang="zh-CN" sz="2000" dirty="0"/>
          </a:p>
          <a:p>
            <a:r>
              <a:rPr lang="zh-CN" altLang="en-US" sz="2000" dirty="0"/>
              <a:t>偶像的黄昏</a:t>
            </a:r>
            <a:endParaRPr lang="en-US" altLang="zh-CN" sz="2000" dirty="0"/>
          </a:p>
          <a:p>
            <a:r>
              <a:rPr lang="zh-CN" altLang="en-US" sz="2000" dirty="0"/>
              <a:t>权力意志</a:t>
            </a:r>
            <a:endParaRPr lang="en-US" altLang="zh-CN" sz="2000" dirty="0"/>
          </a:p>
          <a:p>
            <a:r>
              <a:rPr lang="en-US" altLang="zh-CN" sz="2000" dirty="0"/>
              <a:t>A day without dancing is a betrayed of life.</a:t>
            </a:r>
          </a:p>
          <a:p>
            <a:r>
              <a:rPr lang="en-US" altLang="zh-CN" sz="2000" dirty="0"/>
              <a:t>I feel sorry not because you cheated me, but I couldn’t trust you anymore.</a:t>
            </a:r>
          </a:p>
        </p:txBody>
      </p:sp>
      <p:sp>
        <p:nvSpPr>
          <p:cNvPr id="6" name="文本占位符 5">
            <a:extLst>
              <a:ext uri="{FF2B5EF4-FFF2-40B4-BE49-F238E27FC236}">
                <a16:creationId xmlns:a16="http://schemas.microsoft.com/office/drawing/2014/main" id="{217D5431-CCD5-440E-99F4-928A418FBA32}"/>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02E4746A-A85F-4889-80F6-90DAE7C3571E}"/>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83BF703C-93E1-4747-BA65-EB8ECE5DBE94}"/>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33190098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03D1EF6-57A7-4C94-B8C0-7C2279999000}"/>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655FBF71-F010-48EF-BA74-3ACB5C415A0B}"/>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7170C81D-1538-4856-8F87-DA828895DF65}"/>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327BD9FD-F488-4969-9669-C78CA339979D}"/>
              </a:ext>
            </a:extLst>
          </p:cNvPr>
          <p:cNvSpPr>
            <a:spLocks noGrp="1"/>
          </p:cNvSpPr>
          <p:nvPr>
            <p:ph type="body" sz="quarter" idx="11"/>
          </p:nvPr>
        </p:nvSpPr>
        <p:spPr>
          <a:xfrm>
            <a:off x="4103301" y="638565"/>
            <a:ext cx="6908704" cy="6030592"/>
          </a:xfrm>
        </p:spPr>
        <p:txBody>
          <a:bodyPr>
            <a:normAutofit/>
          </a:bodyPr>
          <a:lstStyle/>
          <a:p>
            <a:r>
              <a:rPr lang="en-US" altLang="zh-CN" sz="2000" dirty="0"/>
              <a:t>She walks in beauty, like the night</a:t>
            </a:r>
          </a:p>
          <a:p>
            <a:r>
              <a:rPr lang="en-US" altLang="zh-CN" sz="2000" dirty="0"/>
              <a:t>Of cloudless climes and starry skies;</a:t>
            </a:r>
          </a:p>
          <a:p>
            <a:r>
              <a:rPr lang="en-US" altLang="zh-CN" sz="2000" dirty="0"/>
              <a:t>And all that’s best of dark and bright</a:t>
            </a:r>
          </a:p>
          <a:p>
            <a:r>
              <a:rPr lang="en-US" altLang="zh-CN" sz="2000" dirty="0"/>
              <a:t>Meet in her aspect and her eyes:</a:t>
            </a:r>
          </a:p>
          <a:p>
            <a:r>
              <a:rPr lang="en-US" altLang="zh-CN" sz="2000" dirty="0"/>
              <a:t>Thus mellow to that tender light</a:t>
            </a:r>
          </a:p>
          <a:p>
            <a:r>
              <a:rPr lang="en-US" altLang="zh-CN" sz="2000" dirty="0"/>
              <a:t>Which heaven to gaudy day denies</a:t>
            </a:r>
          </a:p>
          <a:p>
            <a:endParaRPr lang="en-US" altLang="zh-CN" sz="2000" dirty="0"/>
          </a:p>
          <a:p>
            <a:r>
              <a:rPr lang="zh-CN" altLang="en-US" sz="2000" dirty="0"/>
              <a:t>她走在美的光彩中，像夜晚</a:t>
            </a:r>
            <a:endParaRPr lang="en-US" altLang="zh-CN" sz="2000" dirty="0"/>
          </a:p>
          <a:p>
            <a:r>
              <a:rPr lang="zh-CN" altLang="en-US" sz="2000" dirty="0"/>
              <a:t>皎洁无云而且繁星满天</a:t>
            </a:r>
            <a:endParaRPr lang="en-US" altLang="zh-CN" sz="2000" dirty="0"/>
          </a:p>
          <a:p>
            <a:r>
              <a:rPr lang="zh-CN" altLang="en-US" sz="2000" dirty="0"/>
              <a:t>明与暗的最美的色泽</a:t>
            </a:r>
            <a:endParaRPr lang="en-US" altLang="zh-CN" sz="2000" dirty="0"/>
          </a:p>
          <a:p>
            <a:r>
              <a:rPr lang="zh-CN" altLang="en-US" sz="2000" dirty="0"/>
              <a:t>在她的仪容和秋波里呈现</a:t>
            </a:r>
            <a:endParaRPr lang="en-US" altLang="zh-CN" sz="2000" dirty="0"/>
          </a:p>
          <a:p>
            <a:r>
              <a:rPr lang="zh-CN" altLang="en-US" sz="2000" dirty="0"/>
              <a:t>耀目的白天只嫌光太强</a:t>
            </a:r>
            <a:endParaRPr lang="en-US" altLang="zh-CN" sz="2000" dirty="0"/>
          </a:p>
          <a:p>
            <a:r>
              <a:rPr lang="zh-CN" altLang="en-US" sz="2000" dirty="0"/>
              <a:t>它比那光亮柔和而幽暗</a:t>
            </a:r>
            <a:endParaRPr lang="en-US" altLang="zh-CN" sz="2000" dirty="0"/>
          </a:p>
          <a:p>
            <a:r>
              <a:rPr lang="zh-CN" altLang="en-US" sz="2000" dirty="0">
                <a:solidFill>
                  <a:srgbClr val="FF0000"/>
                </a:solidFill>
              </a:rPr>
              <a:t>查良铮译</a:t>
            </a:r>
            <a:r>
              <a:rPr lang="en-US" altLang="zh-CN" sz="2000" dirty="0">
                <a:solidFill>
                  <a:srgbClr val="FF0000"/>
                </a:solidFill>
              </a:rPr>
              <a:t>《</a:t>
            </a:r>
            <a:r>
              <a:rPr lang="zh-CN" altLang="en-US" sz="2000" dirty="0">
                <a:solidFill>
                  <a:srgbClr val="FF0000"/>
                </a:solidFill>
              </a:rPr>
              <a:t>她走在美的光彩中</a:t>
            </a:r>
            <a:r>
              <a:rPr lang="en-US" altLang="zh-CN" sz="2000" dirty="0">
                <a:solidFill>
                  <a:srgbClr val="FF0000"/>
                </a:solidFill>
              </a:rPr>
              <a:t>》</a:t>
            </a:r>
            <a:endParaRPr lang="zh-CN" altLang="en-US" sz="2000" dirty="0">
              <a:solidFill>
                <a:srgbClr val="FF0000"/>
              </a:solidFill>
            </a:endParaRPr>
          </a:p>
        </p:txBody>
      </p:sp>
      <p:sp>
        <p:nvSpPr>
          <p:cNvPr id="6" name="文本占位符 5">
            <a:extLst>
              <a:ext uri="{FF2B5EF4-FFF2-40B4-BE49-F238E27FC236}">
                <a16:creationId xmlns:a16="http://schemas.microsoft.com/office/drawing/2014/main" id="{CFE54509-B5F9-4521-A24E-C0E31E0AB48B}"/>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28E33EC3-366D-40F5-AEEE-0D819159E709}"/>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E3D6D6F5-8EB2-462E-8C23-1D7D9A27A679}"/>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3838358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35F93-6573-48A6-B589-C2BD1095B7D9}"/>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00992575-8F43-46B0-BF22-F6343A7FEF7E}"/>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D14FDA89-6E07-42B1-A8CF-BA6E99E816BB}"/>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C6B0F236-D96A-4AC6-839C-9F8BDC9F8A8F}"/>
              </a:ext>
            </a:extLst>
          </p:cNvPr>
          <p:cNvSpPr>
            <a:spLocks noGrp="1"/>
          </p:cNvSpPr>
          <p:nvPr>
            <p:ph type="body" sz="quarter" idx="11"/>
          </p:nvPr>
        </p:nvSpPr>
        <p:spPr>
          <a:xfrm>
            <a:off x="4103301" y="638565"/>
            <a:ext cx="6908704" cy="6020652"/>
          </a:xfrm>
        </p:spPr>
        <p:txBody>
          <a:bodyPr>
            <a:normAutofit/>
          </a:bodyPr>
          <a:lstStyle/>
          <a:p>
            <a:r>
              <a:rPr lang="en-US" altLang="zh-CN" sz="2000" dirty="0"/>
              <a:t>The mother is everything. She is our consolation in sorrow, our hope in misery, and our strength in weakness. She is the source of love, mercy, sympathy, and forgiveness.</a:t>
            </a:r>
          </a:p>
          <a:p>
            <a:r>
              <a:rPr lang="en-US" altLang="zh-CN" sz="2000" dirty="0"/>
              <a:t>——Kahlil Gibran</a:t>
            </a:r>
          </a:p>
          <a:p>
            <a:r>
              <a:rPr lang="zh-CN" altLang="en-US" sz="2000" dirty="0"/>
              <a:t>人的一生中，母亲就是一切。悲伤时她给予我们慰藉，痛苦时他给予我们希望，软弱时他给予我们力量，他是慈爱，怜悯，同情和宽恕的源泉。</a:t>
            </a:r>
            <a:endParaRPr lang="en-US" altLang="zh-CN" sz="2000" dirty="0"/>
          </a:p>
          <a:p>
            <a:r>
              <a:rPr lang="en-US" altLang="zh-CN" sz="2000" dirty="0"/>
              <a:t>——</a:t>
            </a:r>
            <a:r>
              <a:rPr lang="zh-CN" altLang="en-US" sz="2000" dirty="0"/>
              <a:t>纪伯伦</a:t>
            </a:r>
            <a:endParaRPr lang="en-US" altLang="zh-CN" sz="2000" dirty="0"/>
          </a:p>
          <a:p>
            <a:endParaRPr lang="en-US" altLang="zh-CN" sz="2000" dirty="0"/>
          </a:p>
          <a:p>
            <a:r>
              <a:rPr lang="en-US" altLang="zh-CN" sz="2000" dirty="0"/>
              <a:t>《</a:t>
            </a:r>
            <a:r>
              <a:rPr lang="zh-CN" altLang="en-US" sz="2000" dirty="0"/>
              <a:t>先知</a:t>
            </a:r>
            <a:r>
              <a:rPr lang="en-US" altLang="zh-CN" sz="2000" dirty="0"/>
              <a:t>》 </a:t>
            </a:r>
            <a:r>
              <a:rPr lang="zh-CN" altLang="en-US" sz="2000" dirty="0"/>
              <a:t>冰心</a:t>
            </a:r>
          </a:p>
        </p:txBody>
      </p:sp>
      <p:sp>
        <p:nvSpPr>
          <p:cNvPr id="6" name="文本占位符 5">
            <a:extLst>
              <a:ext uri="{FF2B5EF4-FFF2-40B4-BE49-F238E27FC236}">
                <a16:creationId xmlns:a16="http://schemas.microsoft.com/office/drawing/2014/main" id="{944E9E32-8940-4D3D-BFBC-E9A6172A0FA6}"/>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803F8322-228B-44CF-ACC2-43233DDB0940}"/>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BA28889F-B7DD-497C-8068-BC42AF18692C}"/>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58752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759ED71-2C49-452C-B51C-E9D680E9397F}"/>
              </a:ext>
            </a:extLst>
          </p:cNvPr>
          <p:cNvSpPr>
            <a:spLocks noGrp="1"/>
          </p:cNvSpPr>
          <p:nvPr>
            <p:ph type="body" sz="quarter" idx="15"/>
          </p:nvPr>
        </p:nvSpPr>
        <p:spPr/>
        <p:txBody>
          <a:bodyPr/>
          <a:lstStyle/>
          <a:p>
            <a:endParaRPr lang="zh-CN" altLang="en-US"/>
          </a:p>
        </p:txBody>
      </p:sp>
      <p:sp>
        <p:nvSpPr>
          <p:cNvPr id="3" name="文本占位符 2">
            <a:extLst>
              <a:ext uri="{FF2B5EF4-FFF2-40B4-BE49-F238E27FC236}">
                <a16:creationId xmlns:a16="http://schemas.microsoft.com/office/drawing/2014/main" id="{D8C677EE-A175-4984-84EF-67D5DF93BC7B}"/>
              </a:ext>
            </a:extLst>
          </p:cNvPr>
          <p:cNvSpPr>
            <a:spLocks noGrp="1"/>
          </p:cNvSpPr>
          <p:nvPr>
            <p:ph type="body" sz="quarter" idx="14"/>
          </p:nvPr>
        </p:nvSpPr>
        <p:spPr/>
        <p:txBody>
          <a:bodyPr/>
          <a:lstStyle/>
          <a:p>
            <a:endParaRPr lang="zh-CN" altLang="en-US"/>
          </a:p>
        </p:txBody>
      </p:sp>
      <p:sp>
        <p:nvSpPr>
          <p:cNvPr id="4" name="文本占位符 3">
            <a:extLst>
              <a:ext uri="{FF2B5EF4-FFF2-40B4-BE49-F238E27FC236}">
                <a16:creationId xmlns:a16="http://schemas.microsoft.com/office/drawing/2014/main" id="{6201E7F1-4312-40A5-818E-344541459FDF}"/>
              </a:ext>
            </a:extLst>
          </p:cNvPr>
          <p:cNvSpPr>
            <a:spLocks noGrp="1"/>
          </p:cNvSpPr>
          <p:nvPr>
            <p:ph type="body" sz="quarter" idx="13"/>
          </p:nvPr>
        </p:nvSpPr>
        <p:spPr/>
        <p:txBody>
          <a:bodyPr/>
          <a:lstStyle/>
          <a:p>
            <a:endParaRPr lang="zh-CN" altLang="en-US"/>
          </a:p>
        </p:txBody>
      </p:sp>
      <p:sp>
        <p:nvSpPr>
          <p:cNvPr id="5" name="文本占位符 4">
            <a:extLst>
              <a:ext uri="{FF2B5EF4-FFF2-40B4-BE49-F238E27FC236}">
                <a16:creationId xmlns:a16="http://schemas.microsoft.com/office/drawing/2014/main" id="{AA979DC6-78F8-4102-8BED-380FBD90B402}"/>
              </a:ext>
            </a:extLst>
          </p:cNvPr>
          <p:cNvSpPr>
            <a:spLocks noGrp="1"/>
          </p:cNvSpPr>
          <p:nvPr>
            <p:ph type="body" sz="quarter" idx="11"/>
          </p:nvPr>
        </p:nvSpPr>
        <p:spPr>
          <a:xfrm>
            <a:off x="4103301" y="638565"/>
            <a:ext cx="6908704" cy="6000774"/>
          </a:xfrm>
        </p:spPr>
        <p:txBody>
          <a:bodyPr>
            <a:normAutofit/>
          </a:bodyPr>
          <a:lstStyle/>
          <a:p>
            <a:r>
              <a:rPr lang="en-US" altLang="zh-CN" sz="2000" dirty="0"/>
              <a:t>The</a:t>
            </a:r>
            <a:r>
              <a:rPr lang="zh-CN" altLang="en-US" sz="2000" dirty="0"/>
              <a:t> </a:t>
            </a:r>
            <a:r>
              <a:rPr lang="en-US" altLang="zh-CN" sz="2000" dirty="0"/>
              <a:t>meaning</a:t>
            </a:r>
            <a:r>
              <a:rPr lang="zh-CN" altLang="en-US" sz="2000" dirty="0"/>
              <a:t> </a:t>
            </a:r>
            <a:r>
              <a:rPr lang="en-US" altLang="zh-CN" sz="2000" dirty="0"/>
              <a:t>of</a:t>
            </a:r>
            <a:r>
              <a:rPr lang="zh-CN" altLang="en-US" sz="2000" dirty="0"/>
              <a:t> </a:t>
            </a:r>
            <a:r>
              <a:rPr lang="en-US" altLang="zh-CN" sz="2000" dirty="0"/>
              <a:t>life</a:t>
            </a:r>
            <a:r>
              <a:rPr lang="zh-CN" altLang="en-US" sz="2000" dirty="0"/>
              <a:t> </a:t>
            </a:r>
            <a:r>
              <a:rPr lang="en-US" altLang="zh-CN" sz="2000" dirty="0"/>
              <a:t>is</a:t>
            </a:r>
            <a:r>
              <a:rPr lang="zh-CN" altLang="en-US" sz="2000" dirty="0"/>
              <a:t> </a:t>
            </a:r>
            <a:r>
              <a:rPr lang="en-US" altLang="zh-CN" sz="2000" dirty="0"/>
              <a:t>not</a:t>
            </a:r>
            <a:r>
              <a:rPr lang="zh-CN" altLang="en-US" sz="2000" dirty="0"/>
              <a:t> </a:t>
            </a:r>
            <a:r>
              <a:rPr lang="en-US" altLang="zh-CN" sz="2000" dirty="0"/>
              <a:t>simply</a:t>
            </a:r>
            <a:r>
              <a:rPr lang="zh-CN" altLang="en-US" sz="2000" dirty="0"/>
              <a:t> </a:t>
            </a:r>
            <a:r>
              <a:rPr lang="en-US" altLang="zh-CN" sz="2000" dirty="0"/>
              <a:t>to</a:t>
            </a:r>
            <a:r>
              <a:rPr lang="zh-CN" altLang="en-US" sz="2000" dirty="0"/>
              <a:t> </a:t>
            </a:r>
            <a:r>
              <a:rPr lang="en-US" altLang="zh-CN" sz="2000" dirty="0"/>
              <a:t>exist,</a:t>
            </a:r>
            <a:r>
              <a:rPr lang="zh-CN" altLang="en-US" sz="2000" dirty="0"/>
              <a:t> </a:t>
            </a:r>
            <a:r>
              <a:rPr lang="en-US" altLang="zh-CN" sz="2000" dirty="0"/>
              <a:t>to</a:t>
            </a:r>
            <a:r>
              <a:rPr lang="zh-CN" altLang="en-US" sz="2000" dirty="0"/>
              <a:t> </a:t>
            </a:r>
            <a:r>
              <a:rPr lang="en-US" altLang="zh-CN" sz="2000" dirty="0"/>
              <a:t>survive,</a:t>
            </a:r>
            <a:r>
              <a:rPr lang="zh-CN" altLang="en-US" sz="2000" dirty="0"/>
              <a:t> </a:t>
            </a:r>
            <a:r>
              <a:rPr lang="en-US" altLang="zh-CN" sz="2000" dirty="0"/>
              <a:t>but to move ahead, to go up, to achieve, to </a:t>
            </a:r>
            <a:r>
              <a:rPr lang="en-US" altLang="zh-CN" sz="2000"/>
              <a:t>conquer.</a:t>
            </a:r>
            <a:endParaRPr lang="en-US" altLang="zh-CN" sz="2000" dirty="0"/>
          </a:p>
          <a:p>
            <a:r>
              <a:rPr lang="zh-CN" altLang="en-US" sz="2000" dirty="0"/>
              <a:t>生命的意义不仅在于简单的存在与活着，而是去前行，进步，获取和征服。</a:t>
            </a:r>
          </a:p>
        </p:txBody>
      </p:sp>
      <p:sp>
        <p:nvSpPr>
          <p:cNvPr id="6" name="文本占位符 5">
            <a:extLst>
              <a:ext uri="{FF2B5EF4-FFF2-40B4-BE49-F238E27FC236}">
                <a16:creationId xmlns:a16="http://schemas.microsoft.com/office/drawing/2014/main" id="{BE7A1DD5-9151-44B0-A365-B87D05763903}"/>
              </a:ext>
            </a:extLst>
          </p:cNvPr>
          <p:cNvSpPr>
            <a:spLocks noGrp="1"/>
          </p:cNvSpPr>
          <p:nvPr>
            <p:ph type="body" sz="quarter" idx="12"/>
          </p:nvPr>
        </p:nvSpPr>
        <p:spPr/>
        <p:txBody>
          <a:bodyPr/>
          <a:lstStyle/>
          <a:p>
            <a:endParaRPr lang="zh-CN" altLang="en-US"/>
          </a:p>
        </p:txBody>
      </p:sp>
      <p:sp>
        <p:nvSpPr>
          <p:cNvPr id="7" name="文本占位符 6">
            <a:extLst>
              <a:ext uri="{FF2B5EF4-FFF2-40B4-BE49-F238E27FC236}">
                <a16:creationId xmlns:a16="http://schemas.microsoft.com/office/drawing/2014/main" id="{4C16BD62-AF69-4672-97EC-958015DC106A}"/>
              </a:ext>
            </a:extLst>
          </p:cNvPr>
          <p:cNvSpPr>
            <a:spLocks noGrp="1"/>
          </p:cNvSpPr>
          <p:nvPr>
            <p:ph type="body" sz="quarter" idx="10"/>
          </p:nvPr>
        </p:nvSpPr>
        <p:spPr/>
        <p:txBody>
          <a:bodyPr/>
          <a:lstStyle/>
          <a:p>
            <a:endParaRPr lang="zh-CN" altLang="en-US"/>
          </a:p>
        </p:txBody>
      </p:sp>
      <p:sp>
        <p:nvSpPr>
          <p:cNvPr id="8" name="竖排标题 7">
            <a:extLst>
              <a:ext uri="{FF2B5EF4-FFF2-40B4-BE49-F238E27FC236}">
                <a16:creationId xmlns:a16="http://schemas.microsoft.com/office/drawing/2014/main" id="{3663043D-DFFF-4CBF-AB7D-46D426A7260F}"/>
              </a:ext>
            </a:extLst>
          </p:cNvPr>
          <p:cNvSpPr>
            <a:spLocks noGrp="1"/>
          </p:cNvSpPr>
          <p:nvPr>
            <p:ph type="title" orient="vert"/>
          </p:nvPr>
        </p:nvSpPr>
        <p:spPr/>
        <p:txBody>
          <a:bodyPr/>
          <a:lstStyle/>
          <a:p>
            <a:endParaRPr lang="zh-CN" altLang="en-US"/>
          </a:p>
        </p:txBody>
      </p:sp>
    </p:spTree>
    <p:extLst>
      <p:ext uri="{BB962C8B-B14F-4D97-AF65-F5344CB8AC3E}">
        <p14:creationId xmlns:p14="http://schemas.microsoft.com/office/powerpoint/2010/main" val="167793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20190313</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207010"/>
            <a:ext cx="6908800" cy="6386830"/>
          </a:xfrm>
        </p:spPr>
        <p:txBody>
          <a:bodyPr/>
          <a:lstStyle/>
          <a:p>
            <a:pPr algn="l"/>
            <a:r>
              <a:rPr lang="zh-CN" altLang="en-US" sz="2400"/>
              <a:t>美国女飞行员</a:t>
            </a:r>
            <a:r>
              <a:rPr lang="en-US" altLang="zh-CN" sz="2400"/>
              <a:t>Amelia Mary Earhart</a:t>
            </a:r>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p>
          <a:p>
            <a:pPr algn="l"/>
            <a:endParaRPr lang="en-US" altLang="zh-CN" sz="2400"/>
          </a:p>
          <a:p>
            <a:pPr algn="l"/>
            <a:r>
              <a:rPr lang="zh-CN" altLang="en-US" sz="2400"/>
              <a:t>世界上最困难的事情就是要下决心去做，一旦下了决定以后，剩下的就仅仅是拼命地坚持就行了。</a:t>
            </a:r>
          </a:p>
          <a:p>
            <a:pPr algn="l"/>
            <a:endParaRPr lang="zh-CN" altLang="en-US" sz="2400"/>
          </a:p>
          <a:p>
            <a:pPr algn="l"/>
            <a:r>
              <a:rPr lang="zh-CN" altLang="en-US" sz="2400"/>
              <a:t>《坚持到底》</a:t>
            </a:r>
            <a:r>
              <a:rPr lang="en-US" altLang="zh-CN" sz="2400"/>
              <a:t>——</a:t>
            </a:r>
            <a:r>
              <a:rPr lang="zh-CN" altLang="en-US" sz="2400"/>
              <a:t>阿杜</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20190314</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a:bodyPr>
          <a:lstStyle/>
          <a:p>
            <a:pPr algn="l"/>
            <a:r>
              <a:rPr lang="en-US" altLang="zh-CN" sz="2400"/>
              <a:t>Remember, hope is a good thing, maybe the best of things and no good thing ever dies!</a:t>
            </a:r>
          </a:p>
          <a:p>
            <a:pPr algn="l"/>
            <a:endParaRPr lang="en-US" altLang="zh-CN" sz="2400"/>
          </a:p>
          <a:p>
            <a:pPr algn="l"/>
            <a:r>
              <a:rPr lang="zh-CN" altLang="en-US" sz="2400"/>
              <a:t>请记住，希望是一个特别好的东西，也许是世界上最好的东西，好的东西是不会死亡，不会消失的。</a:t>
            </a:r>
          </a:p>
          <a:p>
            <a:pPr algn="l"/>
            <a:endParaRPr lang="zh-CN" altLang="en-US" sz="2400"/>
          </a:p>
          <a:p>
            <a:pPr algn="l"/>
            <a:r>
              <a:rPr lang="zh-CN" altLang="en-US" sz="2400"/>
              <a:t>《相信未来》 食指</a:t>
            </a:r>
          </a:p>
          <a:p>
            <a:pPr algn="l"/>
            <a:endParaRPr lang="zh-CN" altLang="en-US" sz="2400"/>
          </a:p>
          <a:p>
            <a:pPr algn="l"/>
            <a:r>
              <a:rPr lang="zh-CN" altLang="en-US" sz="2000"/>
              <a:t>I'm the type of person,if you ask me a question, and I don't know the answer,I'm gonna to tell you that I don't know. </a:t>
            </a:r>
          </a:p>
          <a:p>
            <a:pPr algn="l"/>
            <a:r>
              <a:rPr lang="zh-CN" altLang="en-US" sz="2000"/>
              <a:t>But I bet you what: I know how to find the answer, and I'll find the answer. </a:t>
            </a:r>
          </a:p>
          <a:p>
            <a:pPr algn="l"/>
            <a:r>
              <a:rPr lang="zh-CN" altLang="en-US" sz="2000"/>
              <a:t>我是这样的人，如果你问的问题我不知道答案，我会直接告诉你“我不知道”。但我向你保证：我知道如何寻找答案，而且我一定会找出答案的。</a:t>
            </a:r>
          </a:p>
        </p:txBody>
      </p:sp>
      <p:sp>
        <p:nvSpPr>
          <p:cNvPr id="7" name="文本占位符 6"/>
          <p:cNvSpPr>
            <a:spLocks noGrp="1"/>
          </p:cNvSpPr>
          <p:nvPr>
            <p:ph type="body" sz="quarter" idx="10"/>
          </p:nvPr>
        </p:nvSpPr>
        <p:spPr/>
        <p:txBody>
          <a:bodyPr/>
          <a:lstStyle/>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endParaRPr lang="zh-CN" altLang="en-US"/>
          </a:p>
        </p:txBody>
      </p:sp>
      <p:sp>
        <p:nvSpPr>
          <p:cNvPr id="3" name="文本占位符 2"/>
          <p:cNvSpPr>
            <a:spLocks noGrp="1"/>
          </p:cNvSpPr>
          <p:nvPr>
            <p:ph type="body" sz="quarter" idx="14"/>
          </p:nvPr>
        </p:nvSpPr>
        <p:spPr/>
        <p:txBody>
          <a:bodyPr/>
          <a:lstStyle/>
          <a:p>
            <a:endParaRPr lang="zh-CN" altLang="en-US"/>
          </a:p>
        </p:txBody>
      </p:sp>
      <p:sp>
        <p:nvSpPr>
          <p:cNvPr id="4" name="文本占位符 3"/>
          <p:cNvSpPr>
            <a:spLocks noGrp="1"/>
          </p:cNvSpPr>
          <p:nvPr>
            <p:ph type="body" sz="quarter" idx="13"/>
          </p:nvPr>
        </p:nvSpPr>
        <p:spPr/>
        <p:txBody>
          <a:bodyPr>
            <a:normAutofit fontScale="82500" lnSpcReduction="20000"/>
          </a:bodyPr>
          <a:lstStyle/>
          <a:p>
            <a:r>
              <a:rPr lang="en-US" altLang="zh-CN"/>
              <a:t>20190315</a:t>
            </a:r>
          </a:p>
        </p:txBody>
      </p:sp>
      <p:sp>
        <p:nvSpPr>
          <p:cNvPr id="5" name="文本占位符 4"/>
          <p:cNvSpPr>
            <a:spLocks noGrp="1"/>
          </p:cNvSpPr>
          <p:nvPr>
            <p:ph type="body" sz="quarter" idx="12"/>
          </p:nvPr>
        </p:nvSpPr>
        <p:spPr/>
        <p:txBody>
          <a:bodyPr/>
          <a:lstStyle/>
          <a:p>
            <a:endParaRPr lang="zh-CN" altLang="en-US"/>
          </a:p>
        </p:txBody>
      </p:sp>
      <p:sp>
        <p:nvSpPr>
          <p:cNvPr id="6" name="文本占位符 5"/>
          <p:cNvSpPr>
            <a:spLocks noGrp="1"/>
          </p:cNvSpPr>
          <p:nvPr>
            <p:ph type="body" sz="quarter" idx="11"/>
          </p:nvPr>
        </p:nvSpPr>
        <p:spPr>
          <a:xfrm>
            <a:off x="4686300" y="187325"/>
            <a:ext cx="6908800" cy="6493510"/>
          </a:xfrm>
        </p:spPr>
        <p:txBody>
          <a:bodyPr/>
          <a:lstStyle/>
          <a:p>
            <a:pPr algn="l"/>
            <a:r>
              <a:rPr lang="en-US" altLang="zh-CN" sz="2400"/>
              <a:t>Sometimes when you take two ordinary things and put them together at just the right time, there's a chance they'll become two less ordinary things.</a:t>
            </a:r>
          </a:p>
          <a:p>
            <a:pPr algn="l"/>
            <a:endParaRPr lang="en-US" altLang="zh-CN" sz="2400"/>
          </a:p>
          <a:p>
            <a:pPr algn="l"/>
            <a:r>
              <a:rPr lang="zh-CN" altLang="en-US" sz="2400"/>
              <a:t>有时候，当你把很平常，很普通的东西在恰到好处的时间放到一起，就可能这两个东西变得不那么平常了。</a:t>
            </a:r>
          </a:p>
          <a:p>
            <a:pPr algn="l"/>
            <a:endParaRPr lang="zh-CN" altLang="en-US" sz="2400"/>
          </a:p>
          <a:p>
            <a:pPr algn="l"/>
            <a:r>
              <a:rPr lang="en-US" altLang="zh-CN" sz="2400"/>
              <a:t>we can be ordinary, but should not be mediocre.</a:t>
            </a:r>
          </a:p>
          <a:p>
            <a:pPr algn="l"/>
            <a:endParaRPr lang="en-US" altLang="zh-CN" sz="2400"/>
          </a:p>
          <a:p>
            <a:pPr algn="l"/>
            <a:r>
              <a:rPr lang="zh-CN" altLang="en-US" sz="2400"/>
              <a:t>《小斯图亚特》、《夏洛的网》、《风格的要素》</a:t>
            </a:r>
          </a:p>
        </p:txBody>
      </p:sp>
      <p:sp>
        <p:nvSpPr>
          <p:cNvPr id="7" name="文本占位符 6"/>
          <p:cNvSpPr>
            <a:spLocks noGrp="1"/>
          </p:cNvSpPr>
          <p:nvPr>
            <p:ph type="body" sz="quarter" idx="10"/>
          </p:nvPr>
        </p:nvSpPr>
        <p:spPr/>
        <p:txBody>
          <a:bodyPr/>
          <a:lstStyle/>
          <a:p>
            <a:endParaRPr lang="zh-CN" altLang="en-US"/>
          </a:p>
          <a:p>
            <a:endParaRPr lang="zh-CN" altLang="en-US"/>
          </a:p>
        </p:txBody>
      </p:sp>
      <p:sp>
        <p:nvSpPr>
          <p:cNvPr id="8" name="标题 7"/>
          <p:cNvSpPr>
            <a:spLocks noGrp="1"/>
          </p:cNvSpPr>
          <p:nvPr>
            <p:ph type="title" orient="vert"/>
          </p:nvPr>
        </p:nvSpPr>
        <p:spPr/>
        <p:txBody>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5358</Words>
  <Application>Microsoft Office PowerPoint</Application>
  <PresentationFormat>宽屏</PresentationFormat>
  <Paragraphs>492</Paragraphs>
  <Slides>68</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68</vt:i4>
      </vt:variant>
    </vt:vector>
  </HeadingPairs>
  <TitlesOfParts>
    <vt:vector size="71" baseType="lpstr">
      <vt:lpstr>Microsoft YaHei UI</vt:lpstr>
      <vt:lpstr>Arial</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190</cp:revision>
  <dcterms:created xsi:type="dcterms:W3CDTF">2018-08-16T08:03:00Z</dcterms:created>
  <dcterms:modified xsi:type="dcterms:W3CDTF">2019-06-17T23:43:03Z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