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51"/>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Lst>
  <p:sldSz cx="12192000" cy="6858000"/>
  <p:notesSz cx="6858000" cy="9144000"/>
  <p:custDataLst>
    <p:tags r:id="rId55"/>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gs" Target="tags/tag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a:p>
            <a:pPr algn="l"/>
            <a:r>
              <a:rPr lang="zh-CN" altLang="en-US" sz="2000"/>
              <a:t>《太阳照常升起》《永别了，武器》《丧钟为谁而鸣</a:t>
            </a:r>
            <a:r>
              <a:rPr lang="zh-CN" altLang="en-US" sz="2000"/>
              <a:t>》</a:t>
            </a:r>
            <a:endParaRPr lang="zh-CN" altLang="en-US" sz="2000"/>
          </a:p>
          <a:p>
            <a:pPr algn="l"/>
            <a:r>
              <a:rPr lang="zh-CN" altLang="en-US" sz="2000"/>
              <a:t>《乞力马扎罗的雪</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45250"/>
          </a:xfrm>
        </p:spPr>
        <p:txBody>
          <a:bodyPr/>
          <a:p>
            <a:pPr algn="l"/>
            <a:r>
              <a:rPr lang="en-US" altLang="zh-CN" sz="2000"/>
              <a:t>A world where men ran half our homes and women ran half our institutions would be just a much better world.</a:t>
            </a:r>
            <a:endParaRPr lang="en-US" altLang="zh-CN" sz="2000"/>
          </a:p>
          <a:p>
            <a:pPr algn="l"/>
            <a:endParaRPr lang="en-US" altLang="zh-CN" sz="2000"/>
          </a:p>
          <a:p>
            <a:pPr algn="l"/>
            <a:r>
              <a:rPr lang="zh-CN" altLang="en-US" sz="2000"/>
              <a:t>一个由男性和女性平均分担家庭和社会责任的世界一定会是个更美好的世界。</a:t>
            </a:r>
            <a:endParaRPr lang="zh-CN" altLang="en-US" sz="2000"/>
          </a:p>
          <a:p>
            <a:pPr algn="l"/>
            <a:endParaRPr lang="zh-CN" altLang="en-US" sz="2000"/>
          </a:p>
          <a:p>
            <a:pPr algn="l"/>
            <a:r>
              <a:rPr lang="zh-CN" altLang="en-US" sz="2000"/>
              <a:t>雪莉</a:t>
            </a:r>
            <a:r>
              <a:rPr lang="en-US" altLang="zh-CN" sz="2000"/>
              <a:t>-</a:t>
            </a:r>
            <a:r>
              <a:rPr lang="zh-CN" altLang="en-US" sz="2000"/>
              <a:t>桑德伯格</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37935"/>
          </a:xfrm>
        </p:spPr>
        <p:txBody>
          <a:bodyPr/>
          <a:p>
            <a:pPr algn="l"/>
            <a:r>
              <a:rPr lang="en-US" altLang="zh-CN" sz="2000"/>
              <a:t>Try to make the world a better place. </a:t>
            </a:r>
            <a:r>
              <a:rPr lang="en-US" altLang="zh-CN" sz="2000" b="1"/>
              <a:t>Look inside</a:t>
            </a:r>
            <a:r>
              <a:rPr lang="zh-CN" altLang="en-US" sz="2000" b="1"/>
              <a:t>（反省）</a:t>
            </a:r>
            <a:r>
              <a:rPr lang="en-US" altLang="zh-CN" sz="2000" b="1"/>
              <a:t> </a:t>
            </a:r>
            <a:r>
              <a:rPr lang="en-US" altLang="zh-CN" sz="2000"/>
              <a:t>yourself and </a:t>
            </a:r>
            <a:r>
              <a:rPr lang="en-US" altLang="zh-CN" sz="2000" b="1"/>
              <a:t>recognize</a:t>
            </a:r>
            <a:r>
              <a:rPr lang="zh-CN" altLang="en-US" sz="2000" b="1"/>
              <a:t>（意识到</a:t>
            </a:r>
            <a:r>
              <a:rPr lang="zh-CN" altLang="en-US" sz="2000" b="1"/>
              <a:t>）</a:t>
            </a:r>
            <a:r>
              <a:rPr lang="en-US" altLang="zh-CN" sz="2000" b="1"/>
              <a:t> </a:t>
            </a:r>
            <a:r>
              <a:rPr lang="en-US" altLang="zh-CN" sz="2000"/>
              <a:t>that change starts with you.</a:t>
            </a:r>
            <a:endParaRPr lang="en-US" altLang="zh-CN" sz="2000"/>
          </a:p>
          <a:p>
            <a:pPr algn="l"/>
            <a:endParaRPr lang="en-US" altLang="zh-CN" sz="2000"/>
          </a:p>
          <a:p>
            <a:pPr algn="l"/>
            <a:r>
              <a:rPr lang="zh-CN" altLang="en-US" sz="2000"/>
              <a:t>试着让我们的世界变得更加美好。试着观察自己的内心，你要认识到，改变从你自身开始。</a:t>
            </a:r>
            <a:endParaRPr lang="zh-CN" altLang="en-US" sz="2000"/>
          </a:p>
          <a:p>
            <a:pPr algn="l"/>
            <a:endParaRPr lang="zh-CN" altLang="en-US" sz="2000"/>
          </a:p>
          <a:p>
            <a:pPr algn="l"/>
            <a:r>
              <a:rPr lang="zh-CN" altLang="en-US" sz="2000"/>
              <a:t>《疯狂动物城》  </a:t>
            </a:r>
            <a:r>
              <a:rPr lang="en-US" altLang="zh-CN" sz="2000" i="1"/>
              <a:t>Zootopia</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67145"/>
          </a:xfrm>
        </p:spPr>
        <p:txBody>
          <a:bodyPr/>
          <a:p>
            <a:pPr algn="l"/>
            <a:r>
              <a:rPr lang="en-US" altLang="zh-CN" sz="2000"/>
              <a:t>It was neither possible nor neccessary to educate people who never questioned anything.</a:t>
            </a:r>
            <a:endParaRPr lang="en-US" altLang="zh-CN" sz="2000"/>
          </a:p>
          <a:p>
            <a:pPr algn="l"/>
            <a:endParaRPr lang="zh-CN" altLang="en-US" sz="2000"/>
          </a:p>
          <a:p>
            <a:pPr algn="l"/>
            <a:r>
              <a:rPr lang="zh-CN" altLang="en-US" sz="2000"/>
              <a:t>对于从不质疑任何事情的人，你有没有办法也没有必要教育他们。                 </a:t>
            </a:r>
            <a:r>
              <a:rPr lang="en-US" altLang="zh-CN" sz="2000"/>
              <a:t>--</a:t>
            </a:r>
            <a:r>
              <a:rPr lang="zh-CN" altLang="en-US" sz="2000"/>
              <a:t>约瑟夫</a:t>
            </a:r>
            <a:r>
              <a:rPr lang="en-US" altLang="zh-CN" sz="2000"/>
              <a:t>-</a:t>
            </a:r>
            <a:r>
              <a:rPr lang="zh-CN" altLang="en-US" sz="2000"/>
              <a:t>海勒《第二十二条军规</a:t>
            </a:r>
            <a:r>
              <a:rPr lang="zh-CN" altLang="en-US" sz="2000"/>
              <a:t>》</a:t>
            </a:r>
            <a:endParaRPr lang="zh-CN" altLang="en-US" sz="2000"/>
          </a:p>
          <a:p>
            <a:pPr algn="l"/>
            <a:r>
              <a:rPr lang="en-US" altLang="zh-CN" sz="2000" i="1"/>
              <a:t>Catch 22</a:t>
            </a:r>
            <a:endParaRPr lang="en-US" altLang="zh-CN" sz="2000" i="1"/>
          </a:p>
          <a:p>
            <a:pPr algn="l"/>
            <a:r>
              <a:rPr lang="zh-CN" altLang="en-US" sz="2000"/>
              <a:t>完全不能拜托的循环困境。</a:t>
            </a:r>
            <a:endParaRPr lang="zh-CN" altLang="en-US" sz="2000"/>
          </a:p>
          <a:p>
            <a:pPr algn="l"/>
            <a:endParaRPr lang="zh-CN" altLang="en-US" sz="2000"/>
          </a:p>
          <a:p>
            <a:pPr algn="l"/>
            <a:r>
              <a:rPr lang="zh-CN" altLang="en-US" sz="2000"/>
              <a:t>《学会提问》</a:t>
            </a:r>
            <a:endParaRPr lang="zh-CN" altLang="en-US" sz="2000"/>
          </a:p>
          <a:p>
            <a:pPr algn="l"/>
            <a:r>
              <a:rPr lang="zh-CN" altLang="en-US" sz="2000"/>
              <a:t>[美] 尼尔·布朗，[美] 斯图尔特·基利 著，吴礼敬 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pic>
        <p:nvPicPr>
          <p:cNvPr id="9" name="图片 8" descr="greek-city-states"/>
          <p:cNvPicPr>
            <a:picLocks noChangeAspect="1"/>
          </p:cNvPicPr>
          <p:nvPr/>
        </p:nvPicPr>
        <p:blipFill>
          <a:blip r:embed="rId1"/>
          <a:stretch>
            <a:fillRect/>
          </a:stretch>
        </p:blipFill>
        <p:spPr>
          <a:xfrm>
            <a:off x="5177155" y="1395730"/>
            <a:ext cx="4622800" cy="34671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000"/>
              <a:t>Drink from the well, replenish the well.</a:t>
            </a:r>
            <a:endParaRPr lang="en-US" altLang="zh-CN" sz="2000"/>
          </a:p>
          <a:p>
            <a:pPr algn="l"/>
            <a:r>
              <a:rPr lang="zh-CN" altLang="en-US" sz="2000"/>
              <a:t>取水于井，还井于水。</a:t>
            </a:r>
            <a:endParaRPr lang="zh-CN" altLang="en-US" sz="2000"/>
          </a:p>
          <a:p>
            <a:pPr algn="l"/>
            <a:endParaRPr lang="zh-CN" altLang="en-US" sz="2000"/>
          </a:p>
          <a:p>
            <a:pPr algn="l"/>
            <a:r>
              <a:rPr lang="en-US" altLang="zh-CN" sz="2000"/>
              <a:t>The people who </a:t>
            </a:r>
            <a:r>
              <a:rPr lang="en-US" altLang="zh-CN" sz="2000" b="1"/>
              <a:t>get on(</a:t>
            </a:r>
            <a:r>
              <a:rPr lang="zh-CN" altLang="en-US" sz="2000" b="1"/>
              <a:t>成功，成就</a:t>
            </a:r>
            <a:r>
              <a:rPr lang="en-US" altLang="zh-CN" sz="2000" b="1"/>
              <a:t>)</a:t>
            </a:r>
            <a:r>
              <a:rPr lang="en-US" altLang="zh-CN" sz="2000"/>
              <a:t> in this world are the people who get up and look for circumstances they want, and if they cannot find them, make them. </a:t>
            </a:r>
            <a:endParaRPr lang="en-US" altLang="zh-CN" sz="2000"/>
          </a:p>
          <a:p>
            <a:pPr algn="l"/>
            <a:r>
              <a:rPr lang="en-US" altLang="zh-CN" sz="2000"/>
              <a:t>					--Bernard Shaw</a:t>
            </a:r>
            <a:endParaRPr lang="en-US" altLang="zh-CN" sz="2000"/>
          </a:p>
          <a:p>
            <a:pPr algn="l"/>
            <a:r>
              <a:rPr lang="zh-CN" altLang="en-US" sz="2000"/>
              <a:t>在这个世界取得成功的人，都努力去寻找他们想要的机会，如果找不到就自己创造机会。 </a:t>
            </a:r>
            <a:endParaRPr lang="zh-CN" altLang="en-US" sz="2000"/>
          </a:p>
          <a:p>
            <a:pPr algn="l"/>
            <a:r>
              <a:rPr lang="en-US" altLang="zh-CN" sz="2000"/>
              <a:t>					--</a:t>
            </a:r>
            <a:r>
              <a:rPr lang="zh-CN" altLang="en-US" sz="2000"/>
              <a:t>萧伯纳</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42900"/>
            <a:ext cx="6908800" cy="6280150"/>
          </a:xfrm>
        </p:spPr>
        <p:txBody>
          <a:bodyPr/>
          <a:p>
            <a:pPr algn="l"/>
            <a:r>
              <a:rPr lang="en-US" altLang="zh-CN" sz="2000"/>
              <a:t>The biggest risk is not taking any risk...In a world that changing really quickly, the only strategy that is guaranteed to fail is not taking risks.</a:t>
            </a:r>
            <a:endParaRPr lang="en-US" altLang="zh-CN" sz="2000"/>
          </a:p>
          <a:p>
            <a:pPr algn="l"/>
            <a:endParaRPr lang="en-US" altLang="zh-CN" sz="2000"/>
          </a:p>
          <a:p>
            <a:pPr algn="l"/>
            <a:r>
              <a:rPr lang="zh-CN" altLang="en-US" sz="2000"/>
              <a:t>不冒任何风险才是最大的风险</a:t>
            </a:r>
            <a:r>
              <a:rPr lang="en-US" altLang="zh-CN" sz="2000"/>
              <a:t>……</a:t>
            </a:r>
            <a:r>
              <a:rPr lang="zh-CN" altLang="en-US" sz="2000"/>
              <a:t>再瞬息万变的世界中，必然会失败的唯一的做法使不去冒风险。</a:t>
            </a:r>
            <a:endParaRPr lang="zh-CN" altLang="en-US" sz="2000"/>
          </a:p>
          <a:p>
            <a:pPr algn="l"/>
            <a:r>
              <a:rPr lang="en-US" altLang="zh-CN" sz="2000"/>
              <a:t>				--</a:t>
            </a:r>
            <a:r>
              <a:rPr lang="zh-CN" altLang="en-US" sz="2000"/>
              <a:t>马克</a:t>
            </a:r>
            <a:r>
              <a:rPr lang="en-US" altLang="zh-CN" sz="2000"/>
              <a:t>-</a:t>
            </a:r>
            <a:r>
              <a:rPr lang="zh-CN" altLang="en-US" sz="2000"/>
              <a:t>艾略特</a:t>
            </a:r>
            <a:r>
              <a:rPr lang="en-US" altLang="zh-CN" sz="2000"/>
              <a:t>-</a:t>
            </a:r>
            <a:r>
              <a:rPr lang="zh-CN" altLang="en-US" sz="2000"/>
              <a:t>扎克伯格</a:t>
            </a:r>
            <a:endParaRPr lang="zh-CN" altLang="en-US" sz="2000"/>
          </a:p>
          <a:p>
            <a:pPr algn="l"/>
            <a:endParaRPr lang="zh-CN" altLang="en-US" sz="2000"/>
          </a:p>
          <a:p>
            <a:pPr algn="l"/>
            <a:r>
              <a:rPr lang="en-US" altLang="zh-CN" sz="2000"/>
              <a:t>We must accept finite disappointment, but we must never lose infinite hope.</a:t>
            </a:r>
            <a:endParaRPr lang="en-US" altLang="zh-CN" sz="2000"/>
          </a:p>
          <a:p>
            <a:pPr algn="l"/>
            <a:endParaRPr lang="en-US" altLang="zh-CN" sz="2000"/>
          </a:p>
          <a:p>
            <a:pPr algn="l"/>
            <a:r>
              <a:rPr lang="zh-CN" altLang="en-US" sz="2000"/>
              <a:t>我们必须接受失望，因为它使有限的，但千万不可以失去希望，因为它是无穷的。</a:t>
            </a:r>
            <a:endParaRPr lang="zh-CN" altLang="en-US" sz="2000"/>
          </a:p>
          <a:p>
            <a:pPr algn="l"/>
            <a:r>
              <a:rPr lang="en-US" altLang="zh-CN" sz="2000"/>
              <a:t>				--</a:t>
            </a:r>
            <a:r>
              <a:rPr lang="zh-CN" altLang="en-US" sz="2000"/>
              <a:t>马丁</a:t>
            </a:r>
            <a:r>
              <a:rPr lang="en-US" altLang="zh-CN" sz="2000"/>
              <a:t>·</a:t>
            </a:r>
            <a:r>
              <a:rPr lang="zh-CN" altLang="en-US" sz="2000"/>
              <a:t>路德</a:t>
            </a:r>
            <a:r>
              <a:rPr lang="en-US" altLang="zh-CN" sz="2000"/>
              <a:t>·</a:t>
            </a:r>
            <a:r>
              <a:rPr lang="zh-CN" altLang="en-US" sz="2000"/>
              <a:t>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64795"/>
            <a:ext cx="6908800" cy="6386195"/>
          </a:xfrm>
        </p:spPr>
        <p:txBody>
          <a:bodyPr/>
          <a:p>
            <a:pPr algn="l"/>
            <a:r>
              <a:rPr lang="zh-CN" altLang="en-US" sz="2000"/>
              <a:t>Sometimes that thing you're searching for your whole life... it's right there by your side all along.</a:t>
            </a:r>
            <a:endParaRPr lang="zh-CN" altLang="en-US" sz="2000"/>
          </a:p>
          <a:p>
            <a:pPr algn="l"/>
            <a:r>
              <a:rPr lang="zh-CN" altLang="en-US" sz="2000"/>
              <a:t>有时候你寻找了一生的东西，其实一直就在你身边。</a:t>
            </a:r>
            <a:endParaRPr lang="zh-CN" altLang="en-US" sz="2000"/>
          </a:p>
          <a:p>
            <a:pPr algn="l"/>
            <a:endParaRPr lang="zh-CN" altLang="en-US" sz="2000"/>
          </a:p>
          <a:p>
            <a:pPr algn="l"/>
            <a:r>
              <a:rPr lang="en-US" altLang="zh-CN" sz="2000"/>
              <a:t>In times of crisis, the wise build bridges, while the foolish build barriers. </a:t>
            </a:r>
            <a:r>
              <a:rPr lang="en-US" altLang="zh-CN" sz="2000" b="1"/>
              <a:t>We must find a way to look after each other, as if we are one single tribe.</a:t>
            </a:r>
            <a:endParaRPr lang="en-US" altLang="zh-CN" sz="2000" b="1"/>
          </a:p>
          <a:p>
            <a:pPr algn="l"/>
            <a:r>
              <a:rPr lang="zh-CN" altLang="en-US" sz="2000"/>
              <a:t>在危急之时，智者建起桥梁而愚者建起高墙。</a:t>
            </a:r>
            <a:endParaRPr lang="zh-CN" altLang="en-US" sz="2000"/>
          </a:p>
          <a:p>
            <a:pPr algn="l"/>
            <a:r>
              <a:rPr lang="zh-CN" altLang="en-US" sz="2000"/>
              <a:t>《黑豹</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377305"/>
          </a:xfrm>
        </p:spPr>
        <p:txBody>
          <a:bodyPr/>
          <a:p>
            <a:pPr algn="l"/>
            <a:r>
              <a:rPr lang="en-US" altLang="zh-CN" sz="2000"/>
              <a:t>To see a world in a grain of sand</a:t>
            </a:r>
            <a:endParaRPr lang="en-US" altLang="zh-CN" sz="2000"/>
          </a:p>
          <a:p>
            <a:pPr algn="l"/>
            <a:r>
              <a:rPr lang="en-US" altLang="zh-CN" sz="2000"/>
              <a:t>And a heaven in a wild flower,</a:t>
            </a:r>
            <a:endParaRPr lang="en-US" altLang="zh-CN" sz="2000"/>
          </a:p>
          <a:p>
            <a:pPr algn="l"/>
            <a:r>
              <a:rPr lang="en-US" altLang="zh-CN" sz="2000"/>
              <a:t>Hold infinity in the palm of your hand</a:t>
            </a:r>
            <a:endParaRPr lang="en-US" altLang="zh-CN" sz="2000"/>
          </a:p>
          <a:p>
            <a:pPr algn="l"/>
            <a:r>
              <a:rPr lang="en-US" altLang="zh-CN" sz="2000"/>
              <a:t>And eternity in an hour.</a:t>
            </a:r>
            <a:endParaRPr lang="en-US" altLang="zh-CN" sz="2000"/>
          </a:p>
          <a:p>
            <a:pPr algn="l"/>
            <a:endParaRPr lang="en-US" altLang="zh-CN" sz="2000"/>
          </a:p>
          <a:p>
            <a:pPr algn="l"/>
            <a:r>
              <a:rPr lang="zh-CN" altLang="en-US" sz="2000"/>
              <a:t>一粒沙里有一个世界，</a:t>
            </a:r>
            <a:endParaRPr lang="zh-CN" altLang="en-US" sz="2000"/>
          </a:p>
          <a:p>
            <a:pPr algn="l"/>
            <a:r>
              <a:rPr lang="zh-CN" altLang="en-US" sz="2000"/>
              <a:t>一朵花里有一个天堂，</a:t>
            </a:r>
            <a:endParaRPr lang="zh-CN" altLang="en-US" sz="2000"/>
          </a:p>
          <a:p>
            <a:pPr algn="l"/>
            <a:r>
              <a:rPr lang="zh-CN" altLang="en-US" sz="2000"/>
              <a:t>把无穷无尽握于手掌，</a:t>
            </a:r>
            <a:endParaRPr lang="zh-CN" altLang="en-US" sz="2000"/>
          </a:p>
          <a:p>
            <a:pPr algn="l"/>
            <a:r>
              <a:rPr lang="zh-CN" altLang="en-US" sz="2000"/>
              <a:t>永恒不过是刹那时光！</a:t>
            </a:r>
            <a:endParaRPr lang="zh-CN" altLang="en-US" sz="2000"/>
          </a:p>
          <a:p>
            <a:pPr algn="l"/>
            <a:r>
              <a:rPr lang="zh-CN" altLang="en-US" sz="2000"/>
              <a:t>威廉</a:t>
            </a:r>
            <a:r>
              <a:rPr lang="en-US" altLang="zh-CN" sz="2000"/>
              <a:t>-</a:t>
            </a:r>
            <a:r>
              <a:rPr lang="zh-CN" altLang="en-US" sz="2000"/>
              <a:t>布萊克  《天真的預言</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16040"/>
          </a:xfrm>
        </p:spPr>
        <p:txBody>
          <a:bodyPr/>
          <a:p>
            <a:pPr algn="l"/>
            <a:r>
              <a:rPr lang="en-US" altLang="zh-CN" sz="2000"/>
              <a:t>Do all the other things, the ambitious things-travel, get rich, get famous, innovate, lead, fall in love, make and lose fortunes, swim naked in wild jungle rivers-but as you do, to the extent that you can, </a:t>
            </a:r>
            <a:r>
              <a:rPr lang="en-US" altLang="zh-CN" sz="2000" b="1"/>
              <a:t>err in the direction</a:t>
            </a:r>
            <a:r>
              <a:rPr lang="en-US" altLang="zh-CN" sz="2000"/>
              <a:t> (</a:t>
            </a:r>
            <a:r>
              <a:rPr lang="zh-CN" altLang="en-US" sz="2000"/>
              <a:t>力求</a:t>
            </a:r>
            <a:r>
              <a:rPr lang="en-US" altLang="zh-CN" sz="2000"/>
              <a:t>) of kindness.</a:t>
            </a:r>
            <a:endParaRPr lang="en-US" altLang="zh-CN" sz="2000"/>
          </a:p>
          <a:p>
            <a:pPr algn="l"/>
            <a:r>
              <a:rPr lang="en-US" altLang="zh-CN" sz="2000"/>
              <a:t>			----George Saunders </a:t>
            </a:r>
            <a:r>
              <a:rPr lang="en-US" altLang="zh-CN" sz="2000" i="1"/>
              <a:t>Kindness</a:t>
            </a:r>
            <a:endParaRPr lang="en-US" altLang="zh-CN" sz="2000" i="1"/>
          </a:p>
          <a:p>
            <a:pPr algn="l"/>
            <a:endParaRPr lang="en-US" altLang="zh-CN" sz="2000" i="1"/>
          </a:p>
          <a:p>
            <a:pPr algn="l"/>
            <a:r>
              <a:rPr lang="zh-CN" altLang="en-US" sz="2000"/>
              <a:t>去做所有你有报复的大事</a:t>
            </a:r>
            <a:r>
              <a:rPr lang="en-US" altLang="zh-CN" sz="2000"/>
              <a:t>----</a:t>
            </a:r>
            <a:r>
              <a:rPr lang="zh-CN" altLang="en-US" sz="2000"/>
              <a:t>旅行、赚钱、成名、创新、领导、坠入爱河、赚到钱赔光钱、在野生丛林的河里裸游，但在你做这些事的同时，尽你所能，力求行善。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570345"/>
          </a:xfrm>
        </p:spPr>
        <p:txBody>
          <a:bodyPr/>
          <a:p>
            <a:pPr algn="l"/>
            <a:r>
              <a:rPr lang="en-US" altLang="zh-CN" sz="2000"/>
              <a:t>The only people for me are the mad ones, the ones who are mad to live, mad to talk, mad to saved, desirous of everything at the same time, the ones who never yawn or say a commonplace thing, but burn, burn, burn, like fabulous yellow Roman candles exploding </a:t>
            </a:r>
            <a:r>
              <a:rPr lang="en-US" altLang="zh-CN" sz="2000" b="1"/>
              <a:t>like spiders across the stars(</a:t>
            </a:r>
            <a:r>
              <a:rPr lang="zh-CN" altLang="en-US" sz="2000" b="1"/>
              <a:t>金星直冒</a:t>
            </a:r>
            <a:r>
              <a:rPr lang="en-US" altLang="zh-CN" sz="2000" b="1"/>
              <a:t>)</a:t>
            </a:r>
            <a:r>
              <a:rPr lang="en-US" altLang="zh-CN" sz="2000"/>
              <a:t>, and in the middle, you see the blue center-light pop, and everybody goes ahh!</a:t>
            </a:r>
            <a:endParaRPr lang="en-US" altLang="zh-CN" sz="2000"/>
          </a:p>
          <a:p>
            <a:pPr algn="l"/>
            <a:endParaRPr lang="en-US" altLang="zh-CN" sz="2000"/>
          </a:p>
          <a:p>
            <a:pPr algn="l"/>
            <a:r>
              <a:rPr lang="zh-CN" altLang="en-US" sz="2000"/>
              <a:t>《在路上》 </a:t>
            </a:r>
            <a:r>
              <a:rPr lang="en-US" altLang="zh-CN" sz="2000"/>
              <a:t>Jack Kerouac, </a:t>
            </a:r>
            <a:r>
              <a:rPr lang="en-US" altLang="zh-CN" sz="2000" i="1"/>
              <a:t>On the Road</a:t>
            </a:r>
            <a:endParaRPr lang="en-US" altLang="zh-CN" sz="2000" i="1"/>
          </a:p>
          <a:p>
            <a:pPr algn="l"/>
            <a:endParaRPr lang="en-US" altLang="zh-CN" sz="2000" i="1"/>
          </a:p>
          <a:p>
            <a:pPr algn="l"/>
            <a:r>
              <a:rPr lang="zh-CN" altLang="en-US" sz="2000"/>
              <a:t>我只喜欢一类人，他们生活狂放不羁，说起话来热情洋溢，对生活什么苛求，希望拥有一切，他们对平凡的事情不屑一顾，但他们渴望燃烧，像神话中巨型的黄色罗马蜡烛那样燃烧 ，渴望爆炸，像行星撞击那样在爆炸声中发出蓝色的光，令人惊叹不已。</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000"/>
              <a:t>To travel hopefully is a better thing than to arrive, and the true success is to labour.</a:t>
            </a:r>
            <a:endParaRPr lang="en-US" altLang="zh-CN" sz="2000"/>
          </a:p>
          <a:p>
            <a:pPr algn="l"/>
            <a:r>
              <a:rPr lang="en-US" altLang="zh-CN" sz="2000"/>
              <a:t>			---Robert-Louis-Stevenson</a:t>
            </a:r>
            <a:endParaRPr lang="en-US" altLang="zh-CN" sz="2000"/>
          </a:p>
          <a:p>
            <a:pPr algn="l"/>
            <a:r>
              <a:rPr lang="zh-CN" altLang="en-US" sz="2000"/>
              <a:t>满怀希望的旅行比到达目的地更美好，真正的成功在于努力的过程。</a:t>
            </a:r>
            <a:endParaRPr lang="zh-CN" altLang="en-US" sz="2000"/>
          </a:p>
          <a:p>
            <a:pPr algn="l"/>
            <a:r>
              <a:rPr lang="en-US" altLang="zh-CN" sz="2000"/>
              <a:t>			---</a:t>
            </a:r>
            <a:r>
              <a:rPr lang="zh-CN" altLang="en-US" sz="2000"/>
              <a:t>罗伯特</a:t>
            </a:r>
            <a:r>
              <a:rPr lang="en-US" altLang="zh-CN" sz="2000"/>
              <a:t>·</a:t>
            </a:r>
            <a:r>
              <a:rPr lang="zh-CN" altLang="en-US" sz="2000"/>
              <a:t>路易斯</a:t>
            </a:r>
            <a:r>
              <a:rPr lang="en-US" altLang="zh-CN" sz="2000"/>
              <a:t>·</a:t>
            </a:r>
            <a:r>
              <a:rPr lang="zh-CN" altLang="en-US" sz="2000"/>
              <a:t>史蒂文森</a:t>
            </a:r>
            <a:endParaRPr lang="zh-CN" altLang="en-US" sz="2000"/>
          </a:p>
          <a:p>
            <a:pPr algn="l"/>
            <a:endParaRPr lang="zh-CN" altLang="en-US" sz="2000"/>
          </a:p>
          <a:p>
            <a:pPr algn="l"/>
            <a:r>
              <a:rPr lang="en-US" altLang="zh-CN" sz="2000"/>
              <a:t>Judge each day not by the harvest you reap but by the seeds you plant.</a:t>
            </a:r>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299200"/>
          </a:xfrm>
        </p:spPr>
        <p:txBody>
          <a:bodyPr/>
          <a:p>
            <a:pPr algn="l"/>
            <a:r>
              <a:rPr lang="en-US" altLang="zh-CN" sz="2000"/>
              <a:t>The world doesn't care how many times you fall down, as long as it's one fewer than the number of times you get back up.</a:t>
            </a:r>
            <a:endParaRPr lang="en-US" altLang="zh-CN" sz="2000"/>
          </a:p>
          <a:p>
            <a:pPr algn="l"/>
            <a:endParaRPr lang="en-US" altLang="zh-CN" sz="2000"/>
          </a:p>
          <a:p>
            <a:pPr algn="l"/>
            <a:r>
              <a:rPr lang="zh-CN" altLang="en-US" sz="2000"/>
              <a:t>这个世界不在乎你摔倒多少次，只要比你站起来的次数少一次就可以了。</a:t>
            </a:r>
            <a:endParaRPr lang="zh-CN" altLang="en-US" sz="2000"/>
          </a:p>
          <a:p>
            <a:pPr algn="l"/>
            <a:r>
              <a:rPr lang="zh-CN" altLang="en-US" sz="2000"/>
              <a:t>艾伦</a:t>
            </a:r>
            <a:r>
              <a:rPr lang="en-US" altLang="zh-CN" sz="2000"/>
              <a:t>-</a:t>
            </a:r>
            <a:r>
              <a:rPr lang="zh-CN" altLang="en-US" sz="2000"/>
              <a:t>索金</a:t>
            </a:r>
            <a:endParaRPr lang="zh-CN" altLang="en-US" sz="2000"/>
          </a:p>
          <a:p>
            <a:pPr algn="l"/>
            <a:endParaRPr lang="zh-CN" altLang="en-US" sz="2000"/>
          </a:p>
          <a:p>
            <a:pPr algn="l"/>
            <a:r>
              <a:rPr lang="zh-CN" altLang="en-US" sz="2000"/>
              <a:t>《白宫风云》《新闻编辑部》《社交网络》</a:t>
            </a:r>
            <a:endParaRPr lang="zh-CN" altLang="en-US" sz="2000"/>
          </a:p>
          <a:p>
            <a:pPr algn="l"/>
            <a:endParaRPr lang="zh-CN" altLang="en-US" sz="2000"/>
          </a:p>
          <a:p>
            <a:pPr algn="l"/>
            <a:r>
              <a:rPr lang="en-US" altLang="zh-CN" sz="2000"/>
              <a:t>Syracuse University </a:t>
            </a:r>
            <a:r>
              <a:rPr lang="zh-CN" altLang="en-US" sz="2000"/>
              <a:t>雪城大学</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5745"/>
            <a:ext cx="6908800" cy="6406515"/>
          </a:xfrm>
        </p:spPr>
        <p:txBody>
          <a:bodyPr/>
          <a:p>
            <a:pPr algn="l"/>
            <a:r>
              <a:rPr lang="en-US" altLang="zh-CN" sz="2000"/>
              <a:t>I want to tell you a secret. A great secret that will see you through all the trials(</a:t>
            </a:r>
            <a:r>
              <a:rPr lang="zh-CN" altLang="en-US" sz="2000"/>
              <a:t>考验；磨难</a:t>
            </a:r>
            <a:r>
              <a:rPr lang="en-US" altLang="zh-CN" sz="2000"/>
              <a:t>) that life can offer. You must always remember this. Have courage and be kind.</a:t>
            </a:r>
            <a:endParaRPr lang="en-US" altLang="zh-CN" sz="2000"/>
          </a:p>
          <a:p>
            <a:pPr algn="l"/>
            <a:r>
              <a:rPr lang="en-US" altLang="zh-CN" sz="2000"/>
              <a:t>				---Cinderella</a:t>
            </a:r>
            <a:endParaRPr lang="en-US" altLang="zh-CN" sz="2000"/>
          </a:p>
          <a:p>
            <a:pPr algn="l"/>
            <a:r>
              <a:rPr lang="zh-CN" altLang="en-US" sz="2000"/>
              <a:t>我要告诉你一个秘密，这个巨大的秘密能帮你度过人生所有艰难困苦。你一定要记住。秘密就是，要勇敢，要善良。</a:t>
            </a:r>
            <a:endParaRPr lang="zh-CN" altLang="en-US" sz="2000"/>
          </a:p>
          <a:p>
            <a:pPr algn="l"/>
            <a:r>
              <a:rPr lang="en-US" altLang="zh-CN" sz="2000"/>
              <a:t>				---</a:t>
            </a:r>
            <a:r>
              <a:rPr lang="zh-CN" altLang="en-US" sz="2000"/>
              <a:t>《灰姑娘》</a:t>
            </a:r>
            <a:endParaRPr lang="en-US" altLang="zh-CN" sz="2000"/>
          </a:p>
          <a:p>
            <a:pPr algn="l"/>
            <a:r>
              <a:rPr lang="en-US" altLang="zh-CN" sz="2000"/>
              <a:t>Let excel</a:t>
            </a:r>
            <a:r>
              <a:rPr lang="en-US" altLang="zh-CN" sz="2000"/>
              <a:t>lence be your brand.</a:t>
            </a:r>
            <a:endParaRPr lang="en-US" altLang="zh-CN" sz="2000"/>
          </a:p>
          <a:p>
            <a:pPr algn="l"/>
            <a:r>
              <a:rPr lang="zh-CN" altLang="en-US" sz="2000"/>
              <a:t>让优秀成为你的招牌。</a:t>
            </a:r>
            <a:endParaRPr lang="zh-CN" altLang="en-US" sz="2000"/>
          </a:p>
          <a:p>
            <a:pPr algn="l"/>
            <a:r>
              <a:rPr lang="en-US" altLang="zh-CN" sz="2000"/>
              <a:t>	--</a:t>
            </a:r>
            <a:r>
              <a:rPr lang="zh-CN" altLang="en-US" sz="2000"/>
              <a:t>奥普拉</a:t>
            </a:r>
            <a:r>
              <a:rPr lang="en-US" altLang="zh-CN" sz="2000"/>
              <a:t>-</a:t>
            </a:r>
            <a:r>
              <a:rPr lang="zh-CN" altLang="en-US" sz="2000"/>
              <a:t>温弗里</a:t>
            </a:r>
            <a:endParaRPr lang="zh-CN" altLang="en-US" sz="2000"/>
          </a:p>
          <a:p>
            <a:pPr algn="l"/>
            <a:r>
              <a:rPr lang="en-US" altLang="zh-CN" sz="2000"/>
              <a:t>Some say the soul of the city is the toll of the bell.</a:t>
            </a:r>
            <a:endParaRPr lang="en-US" altLang="zh-CN" sz="2000"/>
          </a:p>
          <a:p>
            <a:pPr algn="l"/>
            <a:r>
              <a:rPr lang="zh-CN" altLang="en-US" sz="2000"/>
              <a:t>有人说巴黎圣母院的钟声，就是这座城市的灵魂。</a:t>
            </a:r>
            <a:endParaRPr lang="zh-CN" altLang="en-US" sz="2000"/>
          </a:p>
          <a:p>
            <a:pPr algn="l"/>
            <a:r>
              <a:rPr lang="en-US" altLang="zh-CN" sz="2000"/>
              <a:t>Life's a mixed bag, no matter who you are.</a:t>
            </a:r>
            <a:endParaRPr lang="en-US" altLang="zh-CN" sz="2000"/>
          </a:p>
          <a:p>
            <a:pPr algn="l"/>
            <a:r>
              <a:rPr lang="zh-CN" altLang="en-US" sz="2000"/>
              <a:t>无论你是谁，生活总是喜忧参半。</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39700"/>
            <a:ext cx="6908800" cy="6424930"/>
          </a:xfrm>
        </p:spPr>
        <p:txBody>
          <a:bodyPr/>
          <a:p>
            <a:pPr algn="l"/>
            <a:r>
              <a:rPr lang="en-US" altLang="zh-CN" sz="2000"/>
              <a:t>When you stay in your room and rage(</a:t>
            </a:r>
            <a:r>
              <a:rPr lang="zh-CN" altLang="en-US" sz="2000"/>
              <a:t>暴怒，愤怒</a:t>
            </a:r>
            <a:r>
              <a:rPr lang="en-US" altLang="zh-CN" sz="2000"/>
              <a:t>) or sneer(</a:t>
            </a:r>
            <a:r>
              <a:rPr lang="zh-CN" altLang="en-US" sz="2000"/>
              <a:t>嘲笑</a:t>
            </a:r>
            <a:r>
              <a:rPr lang="en-US" altLang="zh-CN" sz="2000"/>
              <a:t>) or shrug your shoulders, as I did for many years, the world and its problems are impossibly daunting(</a:t>
            </a:r>
            <a:r>
              <a:rPr lang="zh-CN" altLang="en-US" sz="2000"/>
              <a:t>令人畏惧</a:t>
            </a:r>
            <a:r>
              <a:rPr lang="en-US" altLang="zh-CN" sz="2000"/>
              <a:t>). But when you go out and put yourself in real relation to real people, or even just real animals, there's very real danger that you might love some of them.</a:t>
            </a:r>
            <a:endParaRPr lang="en-US" altLang="zh-CN" sz="2000"/>
          </a:p>
          <a:p>
            <a:pPr algn="l"/>
            <a:r>
              <a:rPr lang="en-US" altLang="zh-CN" sz="2000"/>
              <a:t>				——JonathanFranzen</a:t>
            </a:r>
            <a:endParaRPr lang="en-US" altLang="zh-CN" sz="2000"/>
          </a:p>
          <a:p>
            <a:pPr algn="l"/>
            <a:r>
              <a:rPr lang="zh-CN" altLang="en-US" sz="2000"/>
              <a:t>当你宅在房间里愤怒，嘲笑或耸肩的时候，就像我过去很多年一样，这个世界和所有问题会让你畏惧。但是，当你走出去和活生生的人建立起互动关系，哪怕是和活生生的动物互动起来，你可能会遇到的危险是爱上某些人，某些动物。</a:t>
            </a:r>
            <a:endParaRPr lang="zh-CN" altLang="en-US" sz="2000"/>
          </a:p>
          <a:p>
            <a:pPr algn="l"/>
            <a:r>
              <a:rPr lang="en-US" altLang="zh-CN" sz="2000"/>
              <a:t>				——</a:t>
            </a:r>
            <a:r>
              <a:rPr lang="zh-CN" altLang="en-US" sz="2000"/>
              <a:t>乔纳森</a:t>
            </a:r>
            <a:r>
              <a:rPr lang="en-US" altLang="zh-CN" sz="2000"/>
              <a:t>·</a:t>
            </a:r>
            <a:r>
              <a:rPr lang="zh-CN" altLang="en-US" sz="2000"/>
              <a:t>弗兰岑</a:t>
            </a:r>
            <a:r>
              <a:rPr lang="en-US" altLang="zh-CN" sz="2000"/>
              <a:t>		</a:t>
            </a:r>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414770"/>
          </a:xfrm>
        </p:spPr>
        <p:txBody>
          <a:bodyPr/>
          <a:p>
            <a:pPr algn="l"/>
            <a:r>
              <a:rPr lang="en-US" altLang="zh-CN" sz="2000"/>
              <a:t>What makes life valuable is that it doesn't last forever. What makes it precious is that it ends.</a:t>
            </a:r>
            <a:endParaRPr lang="en-US" altLang="zh-CN" sz="2000"/>
          </a:p>
          <a:p>
            <a:pPr algn="l"/>
            <a:r>
              <a:rPr lang="zh-CN" altLang="en-US" sz="2000"/>
              <a:t>生命的可贵之处就是它无法永垂不朽，正因为有限，所以才显得更加珍贵。</a:t>
            </a:r>
            <a:endParaRPr lang="zh-CN" altLang="en-US" sz="2000"/>
          </a:p>
          <a:p>
            <a:pPr algn="l"/>
            <a:r>
              <a:rPr lang="zh-CN" altLang="en-US" sz="2000"/>
              <a:t>《超凡蜘蛛侠</a:t>
            </a:r>
            <a:r>
              <a:rPr lang="en-US" altLang="zh-CN" sz="2000"/>
              <a:t>2</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14015</Words>
  <Application>WPS 演示</Application>
  <PresentationFormat>Widescreen</PresentationFormat>
  <Paragraphs>434</Paragraphs>
  <Slides>47</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47</vt:i4>
      </vt:variant>
    </vt:vector>
  </HeadingPairs>
  <TitlesOfParts>
    <vt:vector size="55"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143</cp:revision>
  <dcterms:created xsi:type="dcterms:W3CDTF">2018-08-16T08:03:00Z</dcterms:created>
  <dcterms:modified xsi:type="dcterms:W3CDTF">2019-04-21T22:58:03Z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