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62" r:id="rId4"/>
    <p:sldId id="263" r:id="rId5"/>
    <p:sldId id="274" r:id="rId6"/>
    <p:sldId id="257" r:id="rId7"/>
    <p:sldId id="258" r:id="rId8"/>
    <p:sldId id="259" r:id="rId9"/>
    <p:sldId id="293" r:id="rId10"/>
    <p:sldId id="275" r:id="rId11"/>
    <p:sldId id="265" r:id="rId12"/>
    <p:sldId id="276" r:id="rId13"/>
    <p:sldId id="277" r:id="rId14"/>
    <p:sldId id="278" r:id="rId15"/>
    <p:sldId id="280" r:id="rId16"/>
    <p:sldId id="279" r:id="rId17"/>
    <p:sldId id="281" r:id="rId18"/>
    <p:sldId id="290" r:id="rId19"/>
    <p:sldId id="283" r:id="rId20"/>
    <p:sldId id="268" r:id="rId21"/>
    <p:sldId id="269" r:id="rId22"/>
    <p:sldId id="270" r:id="rId23"/>
    <p:sldId id="292" r:id="rId24"/>
    <p:sldId id="284" r:id="rId25"/>
    <p:sldId id="285" r:id="rId26"/>
    <p:sldId id="288" r:id="rId27"/>
    <p:sldId id="291" r:id="rId28"/>
    <p:sldId id="273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3"/>
    <p:restoredTop sz="94580"/>
  </p:normalViewPr>
  <p:slideViewPr>
    <p:cSldViewPr snapToGrid="0" snapToObjects="1">
      <p:cViewPr>
        <p:scale>
          <a:sx n="103" d="100"/>
          <a:sy n="103" d="100"/>
        </p:scale>
        <p:origin x="18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5749-356B-8F42-9150-9EB2FD307554}" type="datetimeFigureOut">
              <a:rPr kumimoji="1" lang="zh-CN" altLang="en-US" smtClean="0"/>
              <a:t>2019/3/16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9C028-C91D-7F40-B1DE-DF921CFD36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8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116" y="2859156"/>
            <a:ext cx="7982710" cy="3872949"/>
          </a:xfrm>
        </p:spPr>
        <p:txBody>
          <a:bodyPr>
            <a:normAutofit/>
          </a:bodyPr>
          <a:lstStyle/>
          <a:p>
            <a:r>
              <a:rPr kumimoji="1" lang="zh-CN" altLang="en-US" sz="7200" dirty="0" smtClean="0">
                <a:latin typeface="Heiti SC Light" charset="-122"/>
                <a:ea typeface="Heiti SC Light" charset="-122"/>
                <a:cs typeface="Heiti SC Light" charset="-122"/>
              </a:rPr>
              <a:t>点评的维度</a:t>
            </a:r>
            <a:r>
              <a:rPr kumimoji="1" lang="en-US" altLang="zh-CN" sz="7200" dirty="0" smtClean="0">
                <a:latin typeface="Heiti SC Light" charset="-122"/>
                <a:ea typeface="Heiti SC Light" charset="-122"/>
                <a:cs typeface="Heiti SC Light" charset="-122"/>
              </a:rPr>
              <a:t/>
            </a:r>
            <a:br>
              <a:rPr kumimoji="1" lang="en-US" altLang="zh-CN" sz="7200" dirty="0" smtClean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kumimoji="1" lang="zh-CN" altLang="en-US" sz="7200" dirty="0" smtClean="0">
                <a:latin typeface="Heiti SC Light" charset="-122"/>
                <a:ea typeface="Heiti SC Light" charset="-122"/>
                <a:cs typeface="Heiti SC Light" charset="-122"/>
              </a:rPr>
              <a:t>             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-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姚来婧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/>
            </a:r>
            <a:b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kumimoji="1" lang="en-US" altLang="zh-CN" sz="2400" dirty="0">
                <a:latin typeface="Heiti SC Light" charset="-122"/>
                <a:ea typeface="Heiti SC Light" charset="-122"/>
                <a:cs typeface="Heiti SC Light" charset="-122"/>
              </a:rPr>
              <a:t/>
            </a:r>
            <a:br>
              <a:rPr kumimoji="1" lang="en-US" altLang="zh-CN" sz="2400" dirty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/>
            </a:r>
            <a:b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2019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年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月版 大连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·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中国</a:t>
            </a:r>
            <a:endParaRPr kumimoji="1" lang="zh-CN" altLang="en-US" sz="1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6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268" y="1236418"/>
            <a:ext cx="7982710" cy="3872949"/>
          </a:xfrm>
        </p:spPr>
        <p:txBody>
          <a:bodyPr>
            <a:normAutofit/>
          </a:bodyPr>
          <a:lstStyle/>
          <a:p>
            <a:r>
              <a:rPr kumimoji="1" lang="en-US" altLang="zh-CN" sz="7200" dirty="0" err="1" smtClean="0">
                <a:latin typeface="Heiti SC Light" charset="-122"/>
                <a:ea typeface="Heiti SC Light" charset="-122"/>
                <a:cs typeface="Heiti SC Light" charset="-122"/>
              </a:rPr>
              <a:t>Ie</a:t>
            </a:r>
            <a:r>
              <a:rPr kumimoji="1" lang="zh-CN" altLang="en-US" sz="7200" dirty="0"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en-US" altLang="zh-CN" sz="7200" dirty="0" smtClean="0">
                <a:latin typeface="Heiti SC Light" charset="-122"/>
                <a:ea typeface="Heiti SC Light" charset="-122"/>
                <a:cs typeface="Heiti SC Light" charset="-122"/>
              </a:rPr>
              <a:t/>
            </a:r>
            <a:br>
              <a:rPr kumimoji="1" lang="en-US" altLang="zh-CN" sz="7200" dirty="0" smtClean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kumimoji="1" lang="en-US" altLang="zh-CN" sz="7200" dirty="0" smtClean="0">
                <a:latin typeface="Heiti SC Light" charset="-122"/>
                <a:ea typeface="Heiti SC Light" charset="-122"/>
                <a:cs typeface="Heiti SC Light" charset="-122"/>
              </a:rPr>
              <a:t>2-3</a:t>
            </a:r>
            <a:r>
              <a:rPr kumimoji="1" lang="zh-CN" altLang="en-US" sz="7200" dirty="0" smtClean="0">
                <a:latin typeface="Heiti SC Light" charset="-122"/>
                <a:ea typeface="Heiti SC Light" charset="-122"/>
                <a:cs typeface="Heiti SC Light" charset="-122"/>
              </a:rPr>
              <a:t>分钟以外？</a:t>
            </a:r>
            <a:endParaRPr kumimoji="1" lang="zh-CN" altLang="en-US" sz="1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6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644" y="2321648"/>
            <a:ext cx="9822576" cy="1507067"/>
          </a:xfrm>
        </p:spPr>
        <p:txBody>
          <a:bodyPr>
            <a:normAutofit fontScale="90000"/>
          </a:bodyPr>
          <a:lstStyle/>
          <a:p>
            <a:r>
              <a:rPr kumimoji="1" lang="zh-CN" altLang="en-US" sz="7200" dirty="0" smtClean="0">
                <a:solidFill>
                  <a:schemeClr val="bg1"/>
                </a:solidFill>
              </a:rPr>
              <a:t>至少</a:t>
            </a:r>
            <a:r>
              <a:rPr kumimoji="1" lang="en-US" altLang="zh-CN" sz="7200" dirty="0" smtClean="0">
                <a:solidFill>
                  <a:schemeClr val="bg1"/>
                </a:solidFill>
              </a:rPr>
              <a:t>30</a:t>
            </a:r>
            <a:r>
              <a:rPr kumimoji="1" lang="zh-CN" altLang="en-US" sz="7200" dirty="0" smtClean="0">
                <a:solidFill>
                  <a:schemeClr val="bg1"/>
                </a:solidFill>
              </a:rPr>
              <a:t>分钟</a:t>
            </a:r>
            <a:r>
              <a:rPr kumimoji="1" lang="en-US" altLang="zh-CN" sz="7200" dirty="0" smtClean="0">
                <a:solidFill>
                  <a:schemeClr val="bg1"/>
                </a:solidFill>
              </a:rPr>
              <a:t/>
            </a:r>
            <a:br>
              <a:rPr kumimoji="1" lang="en-US" altLang="zh-CN" sz="7200" dirty="0" smtClean="0">
                <a:solidFill>
                  <a:schemeClr val="bg1"/>
                </a:solidFill>
              </a:rPr>
            </a:br>
            <a:r>
              <a:rPr kumimoji="1" lang="en-US" altLang="zh-CN" sz="7200" dirty="0" smtClean="0">
                <a:solidFill>
                  <a:schemeClr val="bg1"/>
                </a:solidFill>
              </a:rPr>
              <a:t>-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what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？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/>
            </a:r>
            <a:br>
              <a:rPr kumimoji="1" lang="en-US" altLang="zh-CN" sz="6000" dirty="0" smtClean="0">
                <a:solidFill>
                  <a:schemeClr val="bg1"/>
                </a:solidFill>
              </a:rPr>
            </a:br>
            <a:r>
              <a:rPr kumimoji="1" lang="en-US" altLang="zh-CN" sz="6000" dirty="0" smtClean="0">
                <a:solidFill>
                  <a:schemeClr val="bg1"/>
                </a:solidFill>
              </a:rPr>
              <a:t>-who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？</a:t>
            </a:r>
            <a:r>
              <a:rPr kumimoji="1" lang="en-US" altLang="zh-CN" sz="6000" dirty="0">
                <a:solidFill>
                  <a:schemeClr val="bg1"/>
                </a:solidFill>
              </a:rPr>
              <a:t/>
            </a:r>
            <a:br>
              <a:rPr kumimoji="1" lang="en-US" altLang="zh-CN" sz="6000" dirty="0">
                <a:solidFill>
                  <a:schemeClr val="bg1"/>
                </a:solidFill>
              </a:rPr>
            </a:br>
            <a:r>
              <a:rPr kumimoji="1" lang="en-US" altLang="zh-CN" sz="6000" dirty="0" smtClean="0">
                <a:solidFill>
                  <a:schemeClr val="bg1"/>
                </a:solidFill>
              </a:rPr>
              <a:t>-anything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else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？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268" y="1236418"/>
            <a:ext cx="7982710" cy="3872949"/>
          </a:xfrm>
        </p:spPr>
        <p:txBody>
          <a:bodyPr>
            <a:normAutofit/>
          </a:bodyPr>
          <a:lstStyle/>
          <a:p>
            <a:r>
              <a:rPr kumimoji="1" lang="en-US" altLang="zh-CN" sz="7200" dirty="0" err="1" smtClean="0">
                <a:latin typeface="Heiti SC Light" charset="-122"/>
                <a:ea typeface="Heiti SC Light" charset="-122"/>
                <a:cs typeface="Heiti SC Light" charset="-122"/>
              </a:rPr>
              <a:t>Ie</a:t>
            </a:r>
            <a:r>
              <a:rPr kumimoji="1" lang="zh-CN" altLang="en-US" sz="7200" dirty="0" smtClean="0">
                <a:latin typeface="Heiti SC Light" charset="-122"/>
                <a:ea typeface="Heiti SC Light" charset="-122"/>
                <a:cs typeface="Heiti SC Light" charset="-122"/>
              </a:rPr>
              <a:t>发言的</a:t>
            </a:r>
            <a:r>
              <a:rPr kumimoji="1" lang="en-US" altLang="zh-CN" sz="7200" dirty="0" smtClean="0">
                <a:latin typeface="Heiti SC Light" charset="-122"/>
                <a:ea typeface="Heiti SC Light" charset="-122"/>
                <a:cs typeface="Heiti SC Light" charset="-122"/>
              </a:rPr>
              <a:t>2-3</a:t>
            </a:r>
            <a:r>
              <a:rPr kumimoji="1" lang="zh-CN" altLang="en-US" sz="7200" dirty="0" smtClean="0">
                <a:latin typeface="Heiti SC Light" charset="-122"/>
                <a:ea typeface="Heiti SC Light" charset="-122"/>
                <a:cs typeface="Heiti SC Light" charset="-122"/>
              </a:rPr>
              <a:t>分钟，要避开哪些坑？</a:t>
            </a:r>
            <a:endParaRPr kumimoji="1" lang="zh-CN" altLang="en-US" sz="1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748832" y="1018735"/>
            <a:ext cx="9822576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7200" dirty="0" smtClean="0">
                <a:solidFill>
                  <a:schemeClr val="bg1"/>
                </a:solidFill>
              </a:rPr>
              <a:t>A.</a:t>
            </a:r>
            <a:r>
              <a:rPr kumimoji="1" lang="zh-CN" altLang="en-US" sz="7200" dirty="0" smtClean="0">
                <a:solidFill>
                  <a:schemeClr val="bg1"/>
                </a:solidFill>
              </a:rPr>
              <a:t>太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模糊，太概括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953" y="2669377"/>
            <a:ext cx="9822576" cy="1507067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  <a:t>I like the way you played an </a:t>
            </a:r>
            <a:r>
              <a:rPr lang="en-US" altLang="zh-CN" sz="2800" dirty="0" err="1" smtClean="0">
                <a:solidFill>
                  <a:schemeClr val="bg1"/>
                </a:solidFill>
                <a:latin typeface="MyriadPro" charset="0"/>
              </a:rPr>
              <a:t>ai</a:t>
            </a:r>
            <a: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  <a:t> boy friend and a human boy friend. The ROLE PLAY could have been more VIVID though.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6627" y="2669377"/>
            <a:ext cx="9403492" cy="22609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953" y="2669377"/>
            <a:ext cx="9822576" cy="1507067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  <a:t>When you described the </a:t>
            </a:r>
            <a:r>
              <a:rPr lang="en-US" altLang="zh-CN" sz="2800" dirty="0" err="1" smtClean="0">
                <a:solidFill>
                  <a:schemeClr val="bg1"/>
                </a:solidFill>
                <a:latin typeface="MyriadPro" charset="0"/>
              </a:rPr>
              <a:t>ai</a:t>
            </a:r>
            <a: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  <a:t> boyfriend’s reaction to his girlfriend’s new lipstick. </a:t>
            </a:r>
            <a:b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  <a:t>Using a shorter conversation like this may have worked better. </a:t>
            </a:r>
            <a:b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  <a:t/>
            </a:r>
            <a:b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  <a:t>“ruby red”</a:t>
            </a:r>
            <a:b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  <a:t>“what?”</a:t>
            </a:r>
            <a:b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  <a:t>“ruby red looks good on you, I like your new lipstick” </a:t>
            </a:r>
            <a:b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  <a:t/>
            </a:r>
            <a:b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MyriadPro" charset="0"/>
              </a:rPr>
              <a:t>Maybe it would have added more humor.”</a:t>
            </a:r>
            <a:r>
              <a:rPr lang="en-US" altLang="zh-CN" sz="2800" dirty="0" smtClean="0">
                <a:solidFill>
                  <a:schemeClr val="bg1"/>
                </a:solidFill>
              </a:rPr>
              <a:t/>
            </a:r>
            <a:br>
              <a:rPr lang="en-US" altLang="zh-CN" sz="2800" dirty="0" smtClean="0">
                <a:solidFill>
                  <a:schemeClr val="bg1"/>
                </a:solidFill>
              </a:rPr>
            </a:b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748832" y="1018735"/>
            <a:ext cx="9822576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7200" dirty="0" smtClean="0">
                <a:solidFill>
                  <a:schemeClr val="bg1"/>
                </a:solidFill>
              </a:rPr>
              <a:t>b.</a:t>
            </a:r>
            <a:r>
              <a:rPr kumimoji="1" lang="zh-CN" altLang="en-US" sz="7200" dirty="0" smtClean="0">
                <a:solidFill>
                  <a:schemeClr val="bg1"/>
                </a:solidFill>
              </a:rPr>
              <a:t>想说的太多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1826" y="1120676"/>
            <a:ext cx="472116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select two or three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points</a:t>
            </a:r>
          </a:p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which you feel are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most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important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elaborate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on them </a:t>
            </a:r>
          </a:p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endParaRPr lang="en-US" altLang="zh-CN" sz="24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23" y="0"/>
            <a:ext cx="6618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60" y="296562"/>
            <a:ext cx="5788325" cy="5943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08" y="296562"/>
            <a:ext cx="525460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268" y="1236418"/>
            <a:ext cx="7982710" cy="3872949"/>
          </a:xfrm>
        </p:spPr>
        <p:txBody>
          <a:bodyPr>
            <a:normAutofit/>
          </a:bodyPr>
          <a:lstStyle/>
          <a:p>
            <a:r>
              <a:rPr kumimoji="1" lang="zh-CN" altLang="en-US" sz="7200" dirty="0" smtClean="0">
                <a:latin typeface="Heiti SC Light" charset="-122"/>
                <a:ea typeface="Heiti SC Light" charset="-122"/>
                <a:cs typeface="Heiti SC Light" charset="-122"/>
              </a:rPr>
              <a:t>怎么说？</a:t>
            </a:r>
            <a:endParaRPr kumimoji="1" lang="zh-CN" altLang="en-US" sz="1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5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152" y="1775791"/>
            <a:ext cx="8830848" cy="1593575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In Toastmasters, </a:t>
            </a:r>
            <a:r>
              <a:rPr lang="en-US" altLang="zh-CN" sz="2800" b="1" dirty="0">
                <a:solidFill>
                  <a:srgbClr val="FF0000"/>
                </a:solidFill>
              </a:rPr>
              <a:t>feedback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is called </a:t>
            </a:r>
            <a:r>
              <a:rPr lang="en-US" altLang="zh-CN" sz="2800" b="1" dirty="0">
                <a:solidFill>
                  <a:srgbClr val="FF0000"/>
                </a:solidFill>
              </a:rPr>
              <a:t>evaluation</a:t>
            </a:r>
            <a:r>
              <a:rPr lang="en-US" altLang="zh-CN" sz="2800" dirty="0"/>
              <a:t>, and it is </a:t>
            </a:r>
            <a:r>
              <a:rPr lang="en-US" altLang="zh-CN" sz="2800" i="1" dirty="0"/>
              <a:t>the </a:t>
            </a:r>
            <a:r>
              <a:rPr lang="en-US" altLang="zh-CN" sz="2800" i="1" dirty="0">
                <a:solidFill>
                  <a:srgbClr val="FF0000"/>
                </a:solidFill>
              </a:rPr>
              <a:t>heart</a:t>
            </a:r>
            <a:r>
              <a:rPr lang="en-US" altLang="zh-CN" sz="2800" i="1" dirty="0"/>
              <a:t> of the Toastmasters educational program</a:t>
            </a:r>
            <a:r>
              <a:rPr lang="en-US" altLang="zh-CN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27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753" y="1078650"/>
            <a:ext cx="708880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别说</a:t>
            </a:r>
            <a:r>
              <a:rPr lang="en-US" altLang="zh-CN" sz="3200" b="1" dirty="0" smtClean="0"/>
              <a:t>:</a:t>
            </a:r>
          </a:p>
          <a:p>
            <a:endParaRPr lang="en-US" altLang="zh-CN" sz="3200" b="1" dirty="0" smtClean="0"/>
          </a:p>
          <a:p>
            <a:r>
              <a:rPr lang="en-US" altLang="zh-CN" sz="3200" b="1" dirty="0" smtClean="0"/>
              <a:t>“we </a:t>
            </a:r>
            <a:r>
              <a:rPr lang="en-US" altLang="zh-CN" sz="3200" b="1" dirty="0"/>
              <a:t>think,” 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“</a:t>
            </a:r>
            <a:r>
              <a:rPr lang="en-US" altLang="zh-CN" sz="3200" b="1" dirty="0"/>
              <a:t>we believe</a:t>
            </a:r>
            <a:r>
              <a:rPr lang="en-US" altLang="zh-CN" sz="3200" b="1" dirty="0" smtClean="0"/>
              <a:t>,”</a:t>
            </a:r>
          </a:p>
          <a:p>
            <a:r>
              <a:rPr lang="en-US" altLang="zh-CN" sz="3200" b="1" dirty="0" smtClean="0"/>
              <a:t> </a:t>
            </a:r>
            <a:r>
              <a:rPr lang="en-US" altLang="zh-CN" sz="3200" b="1" dirty="0"/>
              <a:t>“the audience would have,” 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“</a:t>
            </a:r>
            <a:r>
              <a:rPr lang="en-US" altLang="zh-CN" sz="3200" b="1" dirty="0"/>
              <a:t>the audience didn’t understand,” 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157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3469" y="903756"/>
            <a:ext cx="887627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MyriadPro" charset="0"/>
            </a:endParaRPr>
          </a:p>
          <a:p>
            <a:r>
              <a:rPr lang="zh-CN" altLang="en-US" sz="2800" dirty="0" smtClean="0">
                <a:latin typeface="MyriadPro" charset="0"/>
              </a:rPr>
              <a:t>别下判断：</a:t>
            </a:r>
            <a:endParaRPr lang="en-US" altLang="zh-CN" sz="2800" dirty="0" smtClean="0">
              <a:latin typeface="MyriadPro" charset="0"/>
            </a:endParaRPr>
          </a:p>
          <a:p>
            <a:r>
              <a:rPr lang="en-US" altLang="zh-CN" sz="2800" dirty="0" smtClean="0">
                <a:latin typeface="MyriadPro" charset="0"/>
              </a:rPr>
              <a:t>“good public</a:t>
            </a:r>
            <a:r>
              <a:rPr lang="zh-CN" altLang="en-US" sz="2800" dirty="0" smtClean="0">
                <a:latin typeface="MyriadPro" charset="0"/>
              </a:rPr>
              <a:t> </a:t>
            </a:r>
            <a:r>
              <a:rPr lang="en-US" altLang="zh-CN" sz="2800" dirty="0" smtClean="0">
                <a:latin typeface="MyriadPro" charset="0"/>
              </a:rPr>
              <a:t>speakers</a:t>
            </a:r>
            <a:r>
              <a:rPr lang="zh-CN" altLang="en-US" sz="2800" dirty="0" smtClean="0">
                <a:latin typeface="MyriadPro" charset="0"/>
              </a:rPr>
              <a:t> </a:t>
            </a:r>
            <a:r>
              <a:rPr lang="en-US" altLang="zh-CN" sz="2800" dirty="0" smtClean="0">
                <a:latin typeface="MyriadPro" charset="0"/>
              </a:rPr>
              <a:t>don’t</a:t>
            </a:r>
            <a:r>
              <a:rPr lang="en-US" altLang="zh-CN" sz="2800" dirty="0">
                <a:latin typeface="MyriadPro" charset="0"/>
              </a:rPr>
              <a:t>,” </a:t>
            </a:r>
            <a:endParaRPr lang="en-US" altLang="zh-CN" sz="2800" dirty="0" smtClean="0">
              <a:latin typeface="MyriadPro" charset="0"/>
            </a:endParaRPr>
          </a:p>
          <a:p>
            <a:r>
              <a:rPr lang="en-US" altLang="zh-CN" sz="2800" dirty="0" smtClean="0">
                <a:latin typeface="MyriadPro" charset="0"/>
              </a:rPr>
              <a:t>“</a:t>
            </a:r>
            <a:r>
              <a:rPr lang="en-US" altLang="zh-CN" sz="2800" dirty="0">
                <a:latin typeface="MyriadPro" charset="0"/>
              </a:rPr>
              <a:t>that was the wrong thing to say,” </a:t>
            </a:r>
            <a:endParaRPr lang="en-US" altLang="zh-CN" sz="2800" dirty="0" smtClean="0">
              <a:latin typeface="MyriadPro" charset="0"/>
            </a:endParaRPr>
          </a:p>
          <a:p>
            <a:r>
              <a:rPr lang="en-US" altLang="zh-CN" sz="2800" dirty="0" smtClean="0">
                <a:latin typeface="MyriadPro" charset="0"/>
              </a:rPr>
              <a:t>“</a:t>
            </a:r>
            <a:r>
              <a:rPr lang="en-US" altLang="zh-CN" sz="2800" dirty="0">
                <a:latin typeface="MyriadPro" charset="0"/>
              </a:rPr>
              <a:t>if you want to do it right, you must,” </a:t>
            </a:r>
            <a:endParaRPr lang="en-US" altLang="zh-CN" sz="2800" dirty="0" smtClean="0">
              <a:latin typeface="MyriadPro" charset="0"/>
            </a:endParaRPr>
          </a:p>
          <a:p>
            <a:r>
              <a:rPr lang="en-US" altLang="zh-CN" sz="2800" dirty="0" smtClean="0">
                <a:latin typeface="MyriadPro" charset="0"/>
              </a:rPr>
              <a:t>“</a:t>
            </a:r>
            <a:r>
              <a:rPr lang="en-US" altLang="zh-CN" sz="2800" dirty="0">
                <a:latin typeface="MyriadPro" charset="0"/>
              </a:rPr>
              <a:t>you did,” and “you were.” </a:t>
            </a:r>
            <a:endParaRPr lang="en-US" altLang="zh-CN" sz="2800" dirty="0" smtClean="0">
              <a:latin typeface="MyriadPro" charset="0"/>
            </a:endParaRPr>
          </a:p>
          <a:p>
            <a:endParaRPr lang="en-US" altLang="zh-CN" sz="2800" dirty="0">
              <a:effectLst/>
              <a:latin typeface="MyriadPro" charset="0"/>
            </a:endParaRPr>
          </a:p>
          <a:p>
            <a:r>
              <a:rPr lang="en-US" altLang="zh-CN" sz="2800" dirty="0" err="1" smtClean="0">
                <a:latin typeface="MyriadPro" charset="0"/>
              </a:rPr>
              <a:t>Eg</a:t>
            </a:r>
            <a:r>
              <a:rPr lang="en-US" altLang="zh-CN" sz="2800" dirty="0" smtClean="0">
                <a:latin typeface="MyriadPro" charset="0"/>
              </a:rPr>
              <a:t>. “You were too serious!” </a:t>
            </a:r>
          </a:p>
          <a:p>
            <a:endParaRPr lang="en-US" altLang="zh-CN" sz="2800" dirty="0" smtClean="0">
              <a:latin typeface="MyriadPro" charset="0"/>
            </a:endParaRPr>
          </a:p>
          <a:p>
            <a:r>
              <a:rPr lang="en-US" altLang="zh-CN" sz="4800" dirty="0">
                <a:latin typeface="MyriadPro" charset="0"/>
              </a:rPr>
              <a:t>C</a:t>
            </a:r>
            <a:r>
              <a:rPr lang="en-US" altLang="zh-CN" sz="4800" dirty="0" smtClean="0">
                <a:latin typeface="MyriadPro" charset="0"/>
              </a:rPr>
              <a:t>ompared to what?</a:t>
            </a:r>
            <a:endParaRPr lang="en-US" altLang="zh-CN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81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5611" y="827902"/>
            <a:ext cx="109110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MyriadPro" charset="0"/>
              </a:rPr>
              <a:t>可以说：</a:t>
            </a:r>
            <a:endParaRPr lang="en-US" altLang="zh-CN" sz="3600" dirty="0" smtClean="0">
              <a:latin typeface="MyriadPro" charset="0"/>
            </a:endParaRPr>
          </a:p>
          <a:p>
            <a:r>
              <a:rPr lang="en-US" altLang="zh-CN" sz="3600" dirty="0" smtClean="0">
                <a:latin typeface="MyriadPro" charset="0"/>
              </a:rPr>
              <a:t>“I </a:t>
            </a:r>
            <a:r>
              <a:rPr lang="en-US" altLang="zh-CN" sz="3600" dirty="0">
                <a:latin typeface="MyriadPro" charset="0"/>
              </a:rPr>
              <a:t>was impressed with</a:t>
            </a:r>
            <a:r>
              <a:rPr lang="en-US" altLang="zh-CN" sz="3600" dirty="0" smtClean="0">
                <a:latin typeface="MyriadPro" charset="0"/>
              </a:rPr>
              <a:t>,”</a:t>
            </a:r>
          </a:p>
          <a:p>
            <a:r>
              <a:rPr lang="en-US" altLang="zh-CN" sz="3600" dirty="0" smtClean="0">
                <a:latin typeface="MyriadPro" charset="0"/>
              </a:rPr>
              <a:t> </a:t>
            </a:r>
            <a:r>
              <a:rPr lang="en-US" altLang="zh-CN" sz="3600" dirty="0">
                <a:latin typeface="MyriadPro" charset="0"/>
              </a:rPr>
              <a:t>“I was </a:t>
            </a:r>
            <a:r>
              <a:rPr lang="en-US" altLang="zh-CN" sz="3600" dirty="0" smtClean="0">
                <a:latin typeface="MyriadPro" charset="0"/>
              </a:rPr>
              <a:t>confused </a:t>
            </a:r>
            <a:r>
              <a:rPr lang="en-US" altLang="zh-CN" sz="3600" dirty="0">
                <a:latin typeface="MyriadPro" charset="0"/>
              </a:rPr>
              <a:t>about,” </a:t>
            </a:r>
            <a:endParaRPr lang="en-US" altLang="zh-CN" sz="3600" dirty="0" smtClean="0">
              <a:latin typeface="MyriadPro" charset="0"/>
            </a:endParaRPr>
          </a:p>
          <a:p>
            <a:r>
              <a:rPr lang="en-US" altLang="zh-CN" sz="3600" dirty="0" smtClean="0">
                <a:latin typeface="MyriadPro" charset="0"/>
              </a:rPr>
              <a:t>“</a:t>
            </a:r>
            <a:r>
              <a:rPr lang="en-US" altLang="zh-CN" sz="3600" dirty="0">
                <a:latin typeface="MyriadPro" charset="0"/>
              </a:rPr>
              <a:t>W</a:t>
            </a:r>
            <a:r>
              <a:rPr lang="en-US" altLang="zh-CN" sz="3600" dirty="0" smtClean="0">
                <a:latin typeface="MyriadPro" charset="0"/>
              </a:rPr>
              <a:t>hen </a:t>
            </a:r>
            <a:r>
              <a:rPr lang="en-US" altLang="zh-CN" sz="3600" dirty="0">
                <a:latin typeface="MyriadPro" charset="0"/>
              </a:rPr>
              <a:t>I heard,” </a:t>
            </a:r>
          </a:p>
          <a:p>
            <a:r>
              <a:rPr lang="en-US" altLang="zh-CN" sz="3600" dirty="0" smtClean="0">
                <a:latin typeface="MyriadPro" charset="0"/>
              </a:rPr>
              <a:t> </a:t>
            </a:r>
            <a:r>
              <a:rPr lang="en-US" altLang="zh-CN" sz="3600" dirty="0">
                <a:latin typeface="MyriadPro" charset="0"/>
              </a:rPr>
              <a:t>“I think the speech’s purpose would have been clearer if,” </a:t>
            </a:r>
          </a:p>
          <a:p>
            <a:r>
              <a:rPr lang="en-US" altLang="zh-CN" sz="3600" dirty="0" smtClean="0">
                <a:latin typeface="MyriadPro" charset="0"/>
              </a:rPr>
              <a:t> </a:t>
            </a:r>
            <a:r>
              <a:rPr lang="en-US" altLang="zh-CN" sz="3600" dirty="0">
                <a:latin typeface="MyriadPro" charset="0"/>
              </a:rPr>
              <a:t>“I liked it </a:t>
            </a:r>
            <a:r>
              <a:rPr lang="en-US" altLang="zh-CN" sz="3600" dirty="0" smtClean="0">
                <a:latin typeface="MyriadPro" charset="0"/>
              </a:rPr>
              <a:t>when</a:t>
            </a:r>
            <a:r>
              <a:rPr lang="mr-IN" altLang="zh-CN" sz="3600" dirty="0" smtClean="0">
                <a:latin typeface="MyriadPro" charset="0"/>
              </a:rPr>
              <a:t>…</a:t>
            </a:r>
            <a:r>
              <a:rPr lang="en-US" altLang="zh-CN" sz="3600" dirty="0" smtClean="0">
                <a:latin typeface="MyriadPro" charset="0"/>
              </a:rPr>
              <a:t>” </a:t>
            </a:r>
            <a:endParaRPr lang="en-US" altLang="zh-CN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8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90550"/>
            <a:ext cx="8572500" cy="5676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18789" y="60827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8100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4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268" y="1236418"/>
            <a:ext cx="7982710" cy="3872949"/>
          </a:xfrm>
        </p:spPr>
        <p:txBody>
          <a:bodyPr>
            <a:normAutofit/>
          </a:bodyPr>
          <a:lstStyle/>
          <a:p>
            <a:r>
              <a:rPr kumimoji="1" lang="zh-CN" altLang="en-US" sz="7200" dirty="0" smtClean="0">
                <a:latin typeface="Heiti SC Light" charset="-122"/>
                <a:ea typeface="Heiti SC Light" charset="-122"/>
                <a:cs typeface="Heiti SC Light" charset="-122"/>
              </a:rPr>
              <a:t>这就大功告成了？</a:t>
            </a:r>
            <a:endParaRPr kumimoji="1" lang="zh-CN" altLang="en-US" sz="1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0"/>
            <a:ext cx="12193920" cy="7621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3059" y="1622738"/>
            <a:ext cx="11808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 smtClean="0"/>
              <a:t>维度</a:t>
            </a:r>
            <a:r>
              <a:rPr kumimoji="1" lang="en-US" altLang="zh-CN" sz="6000" dirty="0" smtClean="0"/>
              <a:t>2</a:t>
            </a:r>
          </a:p>
          <a:p>
            <a:endParaRPr kumimoji="1" lang="en-US" altLang="zh-CN" sz="6000" dirty="0" smtClean="0"/>
          </a:p>
          <a:p>
            <a:r>
              <a:rPr kumimoji="1" lang="en-US" altLang="zh-CN" sz="6000" dirty="0" smtClean="0"/>
              <a:t>speakers/leadership role takers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40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431800"/>
            <a:ext cx="85217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0"/>
            <a:ext cx="12193920" cy="7621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6823" y="1622738"/>
            <a:ext cx="6213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 smtClean="0"/>
              <a:t>维度</a:t>
            </a:r>
            <a:r>
              <a:rPr kumimoji="1" lang="en-US" altLang="zh-CN" sz="6000" dirty="0"/>
              <a:t>3</a:t>
            </a:r>
            <a:endParaRPr kumimoji="1" lang="en-US" altLang="zh-CN" sz="6000" dirty="0" smtClean="0"/>
          </a:p>
          <a:p>
            <a:endParaRPr kumimoji="1" lang="en-US" altLang="zh-CN" sz="6000" dirty="0"/>
          </a:p>
          <a:p>
            <a:r>
              <a:rPr kumimoji="1" lang="en-US" altLang="zh-CN" sz="6000" dirty="0" smtClean="0"/>
              <a:t>GEs/officers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044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7394" y="2132726"/>
            <a:ext cx="67220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Arial" charset="0"/>
                <a:ea typeface="Arial" charset="0"/>
                <a:cs typeface="Arial" charset="0"/>
              </a:rPr>
              <a:t>Specialized </a:t>
            </a:r>
            <a:r>
              <a:rPr lang="en-US" altLang="zh-CN" sz="3200" b="1" dirty="0">
                <a:latin typeface="Arial" charset="0"/>
                <a:ea typeface="Arial" charset="0"/>
                <a:cs typeface="Arial" charset="0"/>
              </a:rPr>
              <a:t>Evaluation. </a:t>
            </a:r>
            <a:endParaRPr lang="en-US" altLang="zh-CN" sz="3200" b="1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3200" b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3200" b="1" dirty="0" smtClean="0">
                <a:latin typeface="Arial" charset="0"/>
                <a:ea typeface="Arial" charset="0"/>
                <a:cs typeface="Arial" charset="0"/>
              </a:rPr>
              <a:t>Panel </a:t>
            </a:r>
            <a:r>
              <a:rPr lang="en-US" altLang="zh-CN" sz="3200" b="1" dirty="0">
                <a:latin typeface="Arial" charset="0"/>
                <a:ea typeface="Arial" charset="0"/>
                <a:cs typeface="Arial" charset="0"/>
              </a:rPr>
              <a:t>Discussions. </a:t>
            </a:r>
            <a:endParaRPr lang="en-US" altLang="zh-CN" sz="3200" b="1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32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3200" b="1" dirty="0" smtClean="0">
                <a:latin typeface="Arial" charset="0"/>
                <a:ea typeface="Arial" charset="0"/>
                <a:cs typeface="Arial" charset="0"/>
              </a:rPr>
              <a:t>Video </a:t>
            </a:r>
            <a:r>
              <a:rPr lang="en-US" altLang="zh-CN" sz="3200" b="1" dirty="0">
                <a:latin typeface="Arial" charset="0"/>
                <a:ea typeface="Arial" charset="0"/>
                <a:cs typeface="Arial" charset="0"/>
              </a:rPr>
              <a:t>Evaluations. </a:t>
            </a:r>
            <a:endParaRPr lang="en-US" altLang="zh-CN" sz="3200" b="1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32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3200" b="1" dirty="0" smtClean="0">
                <a:latin typeface="Arial" charset="0"/>
                <a:ea typeface="Arial" charset="0"/>
                <a:cs typeface="Arial" charset="0"/>
              </a:rPr>
              <a:t>Audio </a:t>
            </a:r>
            <a:r>
              <a:rPr lang="en-US" altLang="zh-CN" sz="3200" b="1" dirty="0">
                <a:latin typeface="Arial" charset="0"/>
                <a:ea typeface="Arial" charset="0"/>
                <a:cs typeface="Arial" charset="0"/>
              </a:rPr>
              <a:t>Recorded Evaluations. </a:t>
            </a:r>
            <a:endParaRPr lang="en-US" altLang="zh-CN" sz="32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7395" y="1309817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To spice things up: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88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直线连接符 3"/>
          <p:cNvCxnSpPr/>
          <p:nvPr/>
        </p:nvCxnSpPr>
        <p:spPr>
          <a:xfrm flipV="1">
            <a:off x="5870713" y="2213113"/>
            <a:ext cx="1510748" cy="1325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4220817" y="2869096"/>
            <a:ext cx="1755913" cy="662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4558748" y="3518453"/>
            <a:ext cx="1755913" cy="662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5320748" y="4214191"/>
            <a:ext cx="186193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04522" y="369406"/>
            <a:ext cx="3313043" cy="1010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smtClean="0"/>
              <a:t>Evaluator</a:t>
            </a:r>
            <a:endParaRPr kumimoji="1" lang="zh-CN" altLang="en-US" dirty="0"/>
          </a:p>
        </p:txBody>
      </p:sp>
      <p:sp>
        <p:nvSpPr>
          <p:cNvPr id="12" name="下箭头 11"/>
          <p:cNvSpPr/>
          <p:nvPr/>
        </p:nvSpPr>
        <p:spPr>
          <a:xfrm rot="10800000" flipH="1">
            <a:off x="6228522" y="1501640"/>
            <a:ext cx="467139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6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5217" y="1456587"/>
            <a:ext cx="70899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MyriadPro" charset="0"/>
              </a:rPr>
              <a:t>当我们说“点评”的时候，我们到底在说什么？</a:t>
            </a:r>
            <a:endParaRPr lang="en-US" altLang="zh-CN" sz="4000" dirty="0" smtClean="0">
              <a:latin typeface="MyriadPro" charset="0"/>
            </a:endParaRPr>
          </a:p>
          <a:p>
            <a:endParaRPr lang="en-US" altLang="zh-CN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78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295" y="793978"/>
            <a:ext cx="108005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zh-CN" altLang="en-US" sz="4000" dirty="0" smtClean="0">
                <a:latin typeface="MyriadPro" charset="0"/>
              </a:rPr>
              <a:t>当我们说“点评”的时候，我们到底在说什么？</a:t>
            </a:r>
            <a:endParaRPr lang="en-US" altLang="zh-CN" sz="4000" dirty="0" smtClean="0">
              <a:latin typeface="MyriadPro" charset="0"/>
            </a:endParaRPr>
          </a:p>
          <a:p>
            <a:r>
              <a:rPr lang="zh-CN" altLang="en-US" sz="4000" dirty="0" smtClean="0">
                <a:latin typeface="MyriadPro" charset="0"/>
              </a:rPr>
              <a:t> </a:t>
            </a:r>
            <a:endParaRPr lang="en-US" altLang="zh-CN" sz="4000" dirty="0" smtClean="0">
              <a:latin typeface="MyriadPro" charset="0"/>
            </a:endParaRPr>
          </a:p>
          <a:p>
            <a:r>
              <a:rPr lang="en-US" altLang="zh-CN" sz="4000" dirty="0">
                <a:latin typeface="MyriadPro" charset="0"/>
              </a:rPr>
              <a:t>-</a:t>
            </a:r>
            <a:r>
              <a:rPr lang="en-US" altLang="zh-CN" sz="4000" dirty="0" smtClean="0"/>
              <a:t>You </a:t>
            </a:r>
            <a:r>
              <a:rPr lang="en-US" altLang="zh-CN" sz="4000" dirty="0"/>
              <a:t>observe the speeches and leadership roles of your fellow </a:t>
            </a:r>
          </a:p>
          <a:p>
            <a:r>
              <a:rPr lang="en-US" altLang="zh-CN" sz="4000" dirty="0"/>
              <a:t>club members and offer evaluations of their efforts, and they do the same for you. </a:t>
            </a:r>
          </a:p>
          <a:p>
            <a:pPr marL="571500" indent="-571500">
              <a:buFontTx/>
              <a:buChar char="-"/>
            </a:pPr>
            <a:endParaRPr lang="en-US" altLang="zh-CN" sz="4000" dirty="0" smtClean="0">
              <a:latin typeface="MyriadPro" charset="0"/>
            </a:endParaRPr>
          </a:p>
          <a:p>
            <a:endParaRPr lang="en-US" altLang="zh-CN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1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295" y="793978"/>
            <a:ext cx="108005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zh-CN" altLang="en-US" sz="4000" dirty="0" smtClean="0">
                <a:latin typeface="MyriadPro" charset="0"/>
              </a:rPr>
              <a:t>当我们说“点评”的时候，我们到底在说什么？</a:t>
            </a:r>
            <a:endParaRPr lang="en-US" altLang="zh-CN" sz="4000" dirty="0" smtClean="0">
              <a:latin typeface="MyriadPro" charset="0"/>
            </a:endParaRPr>
          </a:p>
          <a:p>
            <a:r>
              <a:rPr lang="zh-CN" altLang="en-US" sz="4000" dirty="0" smtClean="0">
                <a:latin typeface="MyriadPro" charset="0"/>
              </a:rPr>
              <a:t> </a:t>
            </a:r>
            <a:endParaRPr lang="en-US" altLang="zh-CN" sz="4000" dirty="0" smtClean="0">
              <a:latin typeface="MyriadPro" charset="0"/>
            </a:endParaRPr>
          </a:p>
          <a:p>
            <a:r>
              <a:rPr lang="en-US" altLang="zh-CN" sz="4000" dirty="0">
                <a:latin typeface="MyriadPro" charset="0"/>
              </a:rPr>
              <a:t>-</a:t>
            </a:r>
            <a:r>
              <a:rPr lang="en-US" altLang="zh-CN" sz="4000" dirty="0" smtClean="0"/>
              <a:t>You </a:t>
            </a:r>
            <a:r>
              <a:rPr lang="en-US" altLang="zh-CN" sz="4000" dirty="0">
                <a:solidFill>
                  <a:srgbClr val="FF0000"/>
                </a:solidFill>
              </a:rPr>
              <a:t>observe</a:t>
            </a:r>
            <a:r>
              <a:rPr lang="en-US" altLang="zh-CN" sz="4000" dirty="0"/>
              <a:t> the speeches and leadership roles of your fellow </a:t>
            </a:r>
          </a:p>
          <a:p>
            <a:r>
              <a:rPr lang="en-US" altLang="zh-CN" sz="4000" dirty="0"/>
              <a:t>club members and </a:t>
            </a:r>
            <a:r>
              <a:rPr lang="en-US" altLang="zh-CN" sz="4000" dirty="0">
                <a:solidFill>
                  <a:srgbClr val="FF0000"/>
                </a:solidFill>
              </a:rPr>
              <a:t>offer evaluations </a:t>
            </a:r>
            <a:r>
              <a:rPr lang="en-US" altLang="zh-CN" sz="4000" dirty="0"/>
              <a:t>of their efforts, and they do the same for you. </a:t>
            </a:r>
          </a:p>
          <a:p>
            <a:pPr marL="571500" indent="-571500">
              <a:buFontTx/>
              <a:buChar char="-"/>
            </a:pPr>
            <a:endParaRPr lang="en-US" altLang="zh-CN" sz="4000" dirty="0" smtClean="0">
              <a:latin typeface="MyriadPro" charset="0"/>
            </a:endParaRPr>
          </a:p>
          <a:p>
            <a:endParaRPr lang="en-US" altLang="zh-CN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29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直线连接符 3"/>
          <p:cNvCxnSpPr/>
          <p:nvPr/>
        </p:nvCxnSpPr>
        <p:spPr>
          <a:xfrm flipV="1">
            <a:off x="5870713" y="2213113"/>
            <a:ext cx="1510748" cy="1325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4220817" y="2869096"/>
            <a:ext cx="1755913" cy="662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4558748" y="3518453"/>
            <a:ext cx="1755913" cy="662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5320748" y="4214191"/>
            <a:ext cx="186193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04522" y="369406"/>
            <a:ext cx="3313043" cy="1010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smtClean="0"/>
              <a:t>Evaluator</a:t>
            </a:r>
            <a:endParaRPr kumimoji="1" lang="zh-CN" altLang="en-US" dirty="0"/>
          </a:p>
        </p:txBody>
      </p:sp>
      <p:sp>
        <p:nvSpPr>
          <p:cNvPr id="12" name="下箭头 11"/>
          <p:cNvSpPr/>
          <p:nvPr/>
        </p:nvSpPr>
        <p:spPr>
          <a:xfrm rot="10800000" flipH="1">
            <a:off x="6228522" y="1501640"/>
            <a:ext cx="467139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8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5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6824" y="1622738"/>
            <a:ext cx="3903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 smtClean="0"/>
              <a:t>维度</a:t>
            </a:r>
            <a:r>
              <a:rPr kumimoji="1" lang="en-US" altLang="zh-CN" sz="6000" dirty="0" smtClean="0"/>
              <a:t>1</a:t>
            </a:r>
          </a:p>
          <a:p>
            <a:endParaRPr kumimoji="1" lang="en-US" altLang="zh-CN" sz="6000" dirty="0"/>
          </a:p>
          <a:p>
            <a:r>
              <a:rPr kumimoji="1" lang="en-US" altLang="zh-CN" sz="6000" dirty="0" smtClean="0"/>
              <a:t>evaluator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310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CCE8C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619</TotalTime>
  <Words>366</Words>
  <Application>Microsoft Office PowerPoint</Application>
  <PresentationFormat>自定义</PresentationFormat>
  <Paragraphs>66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切片</vt:lpstr>
      <vt:lpstr>点评的维度               - 姚来婧    2019年3月版 大连·中国</vt:lpstr>
      <vt:lpstr>In Toastmasters, feedback is called evaluation, and it is the heart of the Toastmasters educational program.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Ie： 2-3分钟以外？</vt:lpstr>
      <vt:lpstr>至少30分钟 -what？ -who？ -anything else？</vt:lpstr>
      <vt:lpstr>Ie发言的2-3分钟，要避开哪些坑？</vt:lpstr>
      <vt:lpstr>PowerPoint 演示文稿</vt:lpstr>
      <vt:lpstr>I like the way you played an ai boy friend and a human boy friend. The ROLE PLAY could have been more VIVID though.</vt:lpstr>
      <vt:lpstr>When you described the ai boyfriend’s reaction to his girlfriend’s new lipstick.  Using a shorter conversation like this may have worked better.   “ruby red” “what?” “ruby red looks good on you, I like your new lipstick”   Maybe it would have added more humor.” </vt:lpstr>
      <vt:lpstr>PowerPoint 演示文稿</vt:lpstr>
      <vt:lpstr>PowerPoint 演示文稿</vt:lpstr>
      <vt:lpstr>PowerPoint 演示文稿</vt:lpstr>
      <vt:lpstr>怎么说？</vt:lpstr>
      <vt:lpstr>PowerPoint 演示文稿</vt:lpstr>
      <vt:lpstr>PowerPoint 演示文稿</vt:lpstr>
      <vt:lpstr>PowerPoint 演示文稿</vt:lpstr>
      <vt:lpstr>PowerPoint 演示文稿</vt:lpstr>
      <vt:lpstr>这就大功告成了？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点评的维度</dc:title>
  <dc:creator>Office</dc:creator>
  <cp:lastModifiedBy>Windows 用户</cp:lastModifiedBy>
  <cp:revision>22</cp:revision>
  <dcterms:created xsi:type="dcterms:W3CDTF">2019-03-15T07:14:31Z</dcterms:created>
  <dcterms:modified xsi:type="dcterms:W3CDTF">2019-03-16T04:20:20Z</dcterms:modified>
</cp:coreProperties>
</file>