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1" r:id="rId3"/>
    <p:sldId id="262" r:id="rId4"/>
    <p:sldId id="260" r:id="rId5"/>
    <p:sldId id="263" r:id="rId6"/>
    <p:sldId id="266" r:id="rId7"/>
    <p:sldId id="270" r:id="rId8"/>
    <p:sldId id="265" r:id="rId9"/>
    <p:sldId id="268" r:id="rId10"/>
    <p:sldId id="267" r:id="rId11"/>
    <p:sldId id="264" r:id="rId12"/>
    <p:sldId id="271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68172-53CE-413B-A7A0-599734051418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266C7-259F-4F61-81E0-745A79A65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C0D9298-5CE9-4770-8787-B79DAA998A31}" type="slidenum"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ko-KR" altLang="en-US" sz="12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304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D6CDDCA-B944-4AEE-A974-076A3613DF77}" type="slidenum"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z="12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44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D6CDDCA-B944-4AEE-A974-076A3613DF77}" type="slidenum"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z="12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387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D6CDDCA-B944-4AEE-A974-076A3613DF77}" type="slidenum"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z="12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56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D6CDDCA-B944-4AEE-A974-076A3613DF77}" type="slidenum"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2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16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D6CDDCA-B944-4AEE-A974-076A3613DF77}" type="slidenum"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2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78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D6CDDCA-B944-4AEE-A974-076A3613DF77}" type="slidenum"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2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016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D6CDDCA-B944-4AEE-A974-076A3613DF77}" type="slidenum"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2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52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D6CDDCA-B944-4AEE-A974-076A3613DF77}" type="slidenum"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2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62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D6CDDCA-B944-4AEE-A974-076A3613DF77}" type="slidenum"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2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86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D6CDDCA-B944-4AEE-A974-076A3613DF77}" type="slidenum"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2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635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D6CDDCA-B944-4AEE-A974-076A3613DF77}" type="slidenum"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2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96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1EBC-C8E8-4FBF-A483-7A236B7F6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5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1EBC-C8E8-4FBF-A483-7A236B7F6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9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1EBC-C8E8-4FBF-A483-7A236B7F6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43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25" y="6584950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2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25" y="6584950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72480" y="186210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>
              <a:defRPr/>
            </a:pPr>
            <a:fld id="{355F832C-6F5E-4699-8C90-67513BD7FB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40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1EBC-C8E8-4FBF-A483-7A236B7F6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9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1EBC-C8E8-4FBF-A483-7A236B7F6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1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1EBC-C8E8-4FBF-A483-7A236B7F6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1EBC-C8E8-4FBF-A483-7A236B7F6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1EBC-C8E8-4FBF-A483-7A236B7F6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7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1EBC-C8E8-4FBF-A483-7A236B7F6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6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1EBC-C8E8-4FBF-A483-7A236B7F6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3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1EBC-C8E8-4FBF-A483-7A236B7F6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0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51EBC-C8E8-4FBF-A483-7A236B7F6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1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82522"/>
              </p:ext>
            </p:extLst>
          </p:nvPr>
        </p:nvGraphicFramePr>
        <p:xfrm>
          <a:off x="8547100" y="1719263"/>
          <a:ext cx="1079500" cy="850900"/>
        </p:xfrm>
        <a:graphic>
          <a:graphicData uri="http://schemas.openxmlformats.org/drawingml/2006/table">
            <a:tbl>
              <a:tblPr/>
              <a:tblGrid>
                <a:gridCol w="287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07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○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의사결정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8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●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정보전달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07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○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지시사항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61" name="Text Box 5"/>
          <p:cNvSpPr txBox="1">
            <a:spLocks noChangeArrowheads="1"/>
          </p:cNvSpPr>
          <p:nvPr/>
        </p:nvSpPr>
        <p:spPr bwMode="auto">
          <a:xfrm>
            <a:off x="465686" y="1634497"/>
            <a:ext cx="6732588" cy="102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ko-KR" altLang="en-US" sz="3200" b="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주식 투자 가이드</a:t>
            </a:r>
          </a:p>
          <a:p>
            <a:pPr eaLnBrk="1" hangingPunct="1">
              <a:buFontTx/>
              <a:buNone/>
            </a:pPr>
            <a:r>
              <a:rPr lang="ko-KR" altLang="en-US" sz="2400" b="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볼린저</a:t>
            </a:r>
            <a:r>
              <a:rPr lang="ko-KR" altLang="en-US" sz="2400" b="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밴드</a:t>
            </a:r>
            <a:r>
              <a:rPr lang="en-US" altLang="ko-KR" sz="2400" b="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(Bollinger Bands) </a:t>
            </a:r>
            <a:r>
              <a:rPr lang="ko-KR" altLang="en-US" sz="2400" b="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매매 기법</a:t>
            </a:r>
            <a:endParaRPr lang="en-US" altLang="ko-KR" sz="2400" b="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6177" name="Text Box 10"/>
          <p:cNvSpPr txBox="1">
            <a:spLocks noChangeArrowheads="1"/>
          </p:cNvSpPr>
          <p:nvPr/>
        </p:nvSpPr>
        <p:spPr bwMode="auto">
          <a:xfrm>
            <a:off x="547688" y="4508500"/>
            <a:ext cx="1307710" cy="121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en-US" altLang="ko-KR" sz="1600" b="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eaLnBrk="1" hangingPunct="1">
              <a:buFontTx/>
              <a:buNone/>
            </a:pPr>
            <a:endParaRPr lang="en-US" altLang="ko-KR" sz="16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eaLnBrk="1" hangingPunct="1">
              <a:buFontTx/>
              <a:buNone/>
            </a:pPr>
            <a:r>
              <a:rPr lang="ko-KR" altLang="en-US" sz="16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기술협력</a:t>
            </a:r>
            <a:r>
              <a:rPr lang="en-US" altLang="ko-KR" sz="16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r>
              <a:rPr lang="ko-KR" altLang="en-US" sz="16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팀</a:t>
            </a:r>
          </a:p>
          <a:p>
            <a:pPr eaLnBrk="1" hangingPunct="1">
              <a:buFontTx/>
              <a:buNone/>
            </a:pPr>
            <a:r>
              <a:rPr lang="ko-KR" altLang="en-US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조민규</a:t>
            </a:r>
            <a:r>
              <a:rPr lang="ko-KR" altLang="en-US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6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매니저</a:t>
            </a:r>
          </a:p>
        </p:txBody>
      </p:sp>
    </p:spTree>
    <p:extLst>
      <p:ext uri="{BB962C8B-B14F-4D97-AF65-F5344CB8AC3E}">
        <p14:creationId xmlns:p14="http://schemas.microsoft.com/office/powerpoint/2010/main" val="6997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ChangeArrowheads="1"/>
          </p:cNvSpPr>
          <p:nvPr/>
        </p:nvSpPr>
        <p:spPr bwMode="auto">
          <a:xfrm>
            <a:off x="514350" y="746747"/>
            <a:ext cx="1128174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6</a:t>
            </a:r>
            <a:r>
              <a:rPr kumimoji="0" lang="en-US" altLang="ko-KR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</a:t>
            </a:r>
            <a:r>
              <a:rPr lang="ko-KR" altLang="en-US" sz="16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넷플릭스</a:t>
            </a:r>
            <a:endParaRPr kumimoji="0" lang="en-US" altLang="ko-KR" sz="16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20" name="제목 1"/>
          <p:cNvSpPr>
            <a:spLocks noGrp="1"/>
          </p:cNvSpPr>
          <p:nvPr>
            <p:ph type="ctrTitle"/>
          </p:nvPr>
        </p:nvSpPr>
        <p:spPr>
          <a:xfrm>
            <a:off x="273050" y="193675"/>
            <a:ext cx="6873875" cy="508000"/>
          </a:xfrm>
        </p:spPr>
        <p:txBody>
          <a:bodyPr/>
          <a:lstStyle/>
          <a:p>
            <a:r>
              <a:rPr lang="en-US" altLang="ko-KR" sz="2400" dirty="0"/>
              <a:t>Ⅲ. </a:t>
            </a:r>
            <a:r>
              <a:rPr lang="ko-KR" altLang="en-US" sz="2400" dirty="0" smtClean="0"/>
              <a:t>차트 예시</a:t>
            </a:r>
            <a:endParaRPr lang="ko-KR" altLang="en-US" dirty="0" smtClean="0"/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527051" y="1094617"/>
            <a:ext cx="6124122" cy="291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en-US" altLang="ko-KR" sz="1400" dirty="0">
                <a:ea typeface="현대하모니 L" panose="02020603020101020101" pitchFamily="18" charset="-127"/>
              </a:rPr>
              <a:t>OTT</a:t>
            </a:r>
            <a:r>
              <a:rPr lang="ko-KR" altLang="en-US" sz="1400" dirty="0">
                <a:ea typeface="현대하모니 L" panose="02020603020101020101" pitchFamily="18" charset="-127"/>
              </a:rPr>
              <a:t>의 과도기를 통해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망할줄만</a:t>
            </a:r>
            <a:r>
              <a:rPr lang="ko-KR" altLang="en-US" sz="1400" dirty="0">
                <a:ea typeface="현대하모니 L" panose="02020603020101020101" pitchFamily="18" charset="-127"/>
              </a:rPr>
              <a:t> 알았던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넷플릭스</a:t>
            </a:r>
            <a:r>
              <a:rPr lang="ko-KR" altLang="en-US" sz="1400" dirty="0">
                <a:ea typeface="현대하모니 L" panose="02020603020101020101" pitchFamily="18" charset="-127"/>
              </a:rPr>
              <a:t> 입니다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디즈니플러스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애플</a:t>
            </a:r>
            <a:r>
              <a:rPr lang="en-US" altLang="ko-KR" sz="1400" dirty="0">
                <a:ea typeface="현대하모니 L" panose="02020603020101020101" pitchFamily="18" charset="-127"/>
              </a:rPr>
              <a:t>TV</a:t>
            </a:r>
            <a:r>
              <a:rPr lang="ko-KR" altLang="en-US" sz="1400" dirty="0">
                <a:ea typeface="현대하모니 L" panose="02020603020101020101" pitchFamily="18" charset="-127"/>
              </a:rPr>
              <a:t>등의 등장으로 더이상 자리를 굳건히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잡을수</a:t>
            </a:r>
            <a:r>
              <a:rPr lang="ko-KR" altLang="en-US" sz="1400" dirty="0">
                <a:ea typeface="현대하모니 L" panose="02020603020101020101" pitchFamily="18" charset="-127"/>
              </a:rPr>
              <a:t> 없다 생각했던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넷플릭스는</a:t>
            </a:r>
            <a:r>
              <a:rPr lang="ko-KR" altLang="en-US" sz="1400" dirty="0">
                <a:ea typeface="현대하모니 L" panose="02020603020101020101" pitchFamily="18" charset="-127"/>
              </a:rPr>
              <a:t>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어느세</a:t>
            </a:r>
            <a:r>
              <a:rPr lang="ko-KR" altLang="en-US" sz="1400" dirty="0">
                <a:ea typeface="현대하모니 L" panose="02020603020101020101" pitchFamily="18" charset="-127"/>
              </a:rPr>
              <a:t> 이 셋을 밀어버리고 압도적인 </a:t>
            </a:r>
            <a:r>
              <a:rPr lang="en-US" altLang="ko-KR" sz="1400" dirty="0">
                <a:ea typeface="현대하모니 L" panose="02020603020101020101" pitchFamily="18" charset="-127"/>
              </a:rPr>
              <a:t>OTT </a:t>
            </a:r>
            <a:r>
              <a:rPr lang="ko-KR" altLang="en-US" sz="1400" dirty="0">
                <a:ea typeface="현대하모니 L" panose="02020603020101020101" pitchFamily="18" charset="-127"/>
              </a:rPr>
              <a:t>점유율을 보이고 있습니다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경영진의 끊임없는 투자와 공격적인 마케팅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경쟁기업을</a:t>
            </a:r>
            <a:r>
              <a:rPr lang="ko-KR" altLang="en-US" sz="1400" dirty="0">
                <a:ea typeface="현대하모니 L" panose="02020603020101020101" pitchFamily="18" charset="-127"/>
              </a:rPr>
              <a:t> 집어 삼키기 위한 전략 등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좋은 흐름으로 가고있기에 현재도 계속해서 오르는 모습을 보이고 있습니다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endParaRPr lang="en-US" altLang="ko-KR" sz="1400" dirty="0">
              <a:ea typeface="현대하모니 L" panose="02020603020101020101" pitchFamily="18" charset="-127"/>
            </a:endParaRP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ko-KR" altLang="en-US" sz="1400" dirty="0">
                <a:ea typeface="현대하모니 L" panose="02020603020101020101" pitchFamily="18" charset="-127"/>
              </a:rPr>
              <a:t>이렇게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우상향하는</a:t>
            </a:r>
            <a:r>
              <a:rPr lang="ko-KR" altLang="en-US" sz="1400" dirty="0">
                <a:ea typeface="현대하모니 L" panose="02020603020101020101" pitchFamily="18" charset="-127"/>
              </a:rPr>
              <a:t> 그래프에서 상한선을 타고 올라가다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떨어질때</a:t>
            </a:r>
            <a:r>
              <a:rPr lang="ko-KR" altLang="en-US" sz="1400" dirty="0">
                <a:ea typeface="현대하모니 L" panose="02020603020101020101" pitchFamily="18" charset="-127"/>
              </a:rPr>
              <a:t> 쯤 팔면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곧 하한선을 금방 찍습니다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하지만 기업 전망이 매우 좋기에 다시 계속해서 올라갑니다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중간선은</a:t>
            </a:r>
            <a:r>
              <a:rPr lang="ko-KR" altLang="en-US" sz="1400" dirty="0">
                <a:ea typeface="현대하모니 L" panose="02020603020101020101" pitchFamily="18" charset="-127"/>
              </a:rPr>
              <a:t> 완벽한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우상향을</a:t>
            </a:r>
            <a:r>
              <a:rPr lang="ko-KR" altLang="en-US" sz="1400" dirty="0">
                <a:ea typeface="현대하모니 L" panose="02020603020101020101" pitchFamily="18" charset="-127"/>
              </a:rPr>
              <a:t> 보이고 있고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기업 실적과 전망은 앞으로 매우 좋은 편이니 관심을 가져봐도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좋을것</a:t>
            </a:r>
            <a:r>
              <a:rPr lang="ko-KR" altLang="en-US" sz="1400" dirty="0">
                <a:ea typeface="현대하모니 L" panose="02020603020101020101" pitchFamily="18" charset="-127"/>
              </a:rPr>
              <a:t> 같습니다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하지만 항상 뉴스를 보셔야 합니다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이렇게 거의 독점을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하다싶이</a:t>
            </a:r>
            <a:r>
              <a:rPr lang="ko-KR" altLang="en-US" sz="1400" dirty="0">
                <a:ea typeface="현대하모니 L" panose="02020603020101020101" pitchFamily="18" charset="-127"/>
              </a:rPr>
              <a:t> 하는 기업들은 미국이 가만히 두지 않습니다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소위 </a:t>
            </a:r>
            <a:r>
              <a:rPr lang="en-US" altLang="ko-KR" sz="1400" dirty="0">
                <a:ea typeface="현대하모니 L" panose="02020603020101020101" pitchFamily="18" charset="-127"/>
              </a:rPr>
              <a:t>'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반독점법</a:t>
            </a:r>
            <a:r>
              <a:rPr lang="en-US" altLang="ko-KR" sz="1400" dirty="0">
                <a:ea typeface="현대하모니 L" panose="02020603020101020101" pitchFamily="18" charset="-127"/>
              </a:rPr>
              <a:t>'</a:t>
            </a:r>
            <a:r>
              <a:rPr lang="ko-KR" altLang="en-US" sz="1400" dirty="0">
                <a:ea typeface="현대하모니 L" panose="02020603020101020101" pitchFamily="18" charset="-127"/>
              </a:rPr>
              <a:t>이라고 하는 법으로 다른 기업들도 성장할 수 있도록 기회를 주는데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이러한 흐름을 잘 읽어 투자 방향을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정하시길</a:t>
            </a:r>
            <a:r>
              <a:rPr lang="ko-KR" altLang="en-US" sz="1400" dirty="0">
                <a:ea typeface="현대하모니 L" panose="02020603020101020101" pitchFamily="18" charset="-127"/>
              </a:rPr>
              <a:t> 바랍니다</a:t>
            </a:r>
            <a:r>
              <a:rPr lang="en-US" altLang="ko-KR" sz="1400" dirty="0">
                <a:ea typeface="현대하모니 L" panose="02020603020101020101" pitchFamily="18" charset="-127"/>
              </a:rPr>
              <a:t>.</a:t>
            </a:r>
            <a:endParaRPr kumimoji="0" lang="en-US" altLang="ko-KR" sz="1400" b="0" dirty="0">
              <a:ea typeface="현대하모니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73" y="1257903"/>
            <a:ext cx="2973842" cy="435337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5F832C-6F5E-4699-8C90-67513BD7FB5B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4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ChangeArrowheads="1"/>
          </p:cNvSpPr>
          <p:nvPr/>
        </p:nvSpPr>
        <p:spPr bwMode="auto">
          <a:xfrm>
            <a:off x="514350" y="746747"/>
            <a:ext cx="1307710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7</a:t>
            </a:r>
            <a:r>
              <a:rPr kumimoji="0" lang="en-US" altLang="ko-KR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</a:t>
            </a:r>
            <a:r>
              <a:rPr lang="ko-KR" altLang="en-US" sz="16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서비스나우</a:t>
            </a:r>
            <a:endParaRPr kumimoji="0" lang="en-US" altLang="ko-KR" sz="16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527051" y="1094617"/>
            <a:ext cx="6124122" cy="139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ko-KR" altLang="en-US" sz="1400" dirty="0">
                <a:ea typeface="현대하모니 L" panose="02020603020101020101" pitchFamily="18" charset="-127"/>
              </a:rPr>
              <a:t>마지막으로 많이 들어보지 못하셨을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서비스나우</a:t>
            </a:r>
            <a:r>
              <a:rPr lang="ko-KR" altLang="en-US" sz="1400" dirty="0">
                <a:ea typeface="현대하모니 L" panose="02020603020101020101" pitchFamily="18" charset="-127"/>
              </a:rPr>
              <a:t> 입니다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구독형</a:t>
            </a:r>
            <a:r>
              <a:rPr lang="ko-KR" altLang="en-US" sz="1400" dirty="0">
                <a:ea typeface="현대하모니 L" panose="02020603020101020101" pitchFamily="18" charset="-127"/>
              </a:rPr>
              <a:t>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클라우드</a:t>
            </a:r>
            <a:r>
              <a:rPr lang="ko-KR" altLang="en-US" sz="1400" dirty="0">
                <a:ea typeface="현대하모니 L" panose="02020603020101020101" pitchFamily="18" charset="-127"/>
              </a:rPr>
              <a:t> 서비스를 제동하는 업체로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최근 </a:t>
            </a:r>
            <a:r>
              <a:rPr lang="en-US" altLang="ko-KR" sz="1400" dirty="0">
                <a:ea typeface="현대하모니 L" panose="02020603020101020101" pitchFamily="18" charset="-127"/>
              </a:rPr>
              <a:t>AI</a:t>
            </a:r>
            <a:r>
              <a:rPr lang="ko-KR" altLang="en-US" sz="1400" dirty="0">
                <a:ea typeface="현대하모니 L" panose="02020603020101020101" pitchFamily="18" charset="-127"/>
              </a:rPr>
              <a:t>의 독주로 인해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데이터량이</a:t>
            </a:r>
            <a:r>
              <a:rPr lang="ko-KR" altLang="en-US" sz="1400" dirty="0">
                <a:ea typeface="현대하모니 L" panose="02020603020101020101" pitchFamily="18" charset="-127"/>
              </a:rPr>
              <a:t> 많아지자 같이 수혜를 본 주식입니다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사실 이 주식에서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볼린저밴드</a:t>
            </a:r>
            <a:r>
              <a:rPr lang="ko-KR" altLang="en-US" sz="1400" dirty="0">
                <a:ea typeface="현대하모니 L" panose="02020603020101020101" pitchFamily="18" charset="-127"/>
              </a:rPr>
              <a:t>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매매법을</a:t>
            </a:r>
            <a:r>
              <a:rPr lang="ko-KR" altLang="en-US" sz="1400" dirty="0">
                <a:ea typeface="현대하모니 L" panose="02020603020101020101" pitchFamily="18" charset="-127"/>
              </a:rPr>
              <a:t> 실현하기에는 어려움이 있습니다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하한선은 찍지도 않고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중간선까지만</a:t>
            </a:r>
            <a:r>
              <a:rPr lang="ko-KR" altLang="en-US" sz="1400" dirty="0">
                <a:ea typeface="현대하모니 L" panose="02020603020101020101" pitchFamily="18" charset="-127"/>
              </a:rPr>
              <a:t> 내려오고 바로바로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올가가는</a:t>
            </a:r>
            <a:r>
              <a:rPr lang="ko-KR" altLang="en-US" sz="1400" dirty="0">
                <a:ea typeface="현대하모니 L" panose="02020603020101020101" pitchFamily="18" charset="-127"/>
              </a:rPr>
              <a:t> 모습을 보이기 때문입니다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이렇게 상한선을 찍고 살짝 떨어질 때 팔게 되면 살 타이밍도 잡지 못한 채 올라가는 모습만 볼 수 있습니다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이렇게 두고두고 후회하는 경우가 생기는데</a:t>
            </a:r>
            <a:r>
              <a:rPr lang="en-US" altLang="ko-KR" sz="1400" dirty="0">
                <a:ea typeface="현대하모니 L" panose="02020603020101020101" pitchFamily="18" charset="-127"/>
              </a:rPr>
              <a:t>...</a:t>
            </a:r>
            <a:endParaRPr kumimoji="0" lang="en-US" altLang="ko-KR" sz="1400" b="0" dirty="0">
              <a:ea typeface="현대하모니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72" y="1523999"/>
            <a:ext cx="2973842" cy="4372649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273050" y="193675"/>
            <a:ext cx="6873875" cy="508000"/>
          </a:xfrm>
        </p:spPr>
        <p:txBody>
          <a:bodyPr/>
          <a:lstStyle/>
          <a:p>
            <a:r>
              <a:rPr lang="en-US" altLang="ko-KR" sz="2400" dirty="0" smtClean="0"/>
              <a:t>Ⅲ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차트 예시</a:t>
            </a:r>
            <a:endParaRPr lang="ko-KR" altLang="en-US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5F832C-6F5E-4699-8C90-67513BD7FB5B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ChangeArrowheads="1"/>
          </p:cNvSpPr>
          <p:nvPr/>
        </p:nvSpPr>
        <p:spPr bwMode="auto">
          <a:xfrm>
            <a:off x="514350" y="746747"/>
            <a:ext cx="1727697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언제나 </a:t>
            </a:r>
            <a:r>
              <a:rPr lang="ko-KR" altLang="en-US" sz="16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익절은</a:t>
            </a:r>
            <a:r>
              <a:rPr lang="ko-KR" altLang="en-US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옳다</a:t>
            </a:r>
            <a:endParaRPr kumimoji="0" lang="en-US" altLang="ko-KR" sz="16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20" name="제목 1"/>
          <p:cNvSpPr>
            <a:spLocks noGrp="1"/>
          </p:cNvSpPr>
          <p:nvPr>
            <p:ph type="ctrTitle"/>
          </p:nvPr>
        </p:nvSpPr>
        <p:spPr>
          <a:xfrm>
            <a:off x="273050" y="193675"/>
            <a:ext cx="6873875" cy="508000"/>
          </a:xfrm>
        </p:spPr>
        <p:txBody>
          <a:bodyPr/>
          <a:lstStyle/>
          <a:p>
            <a:r>
              <a:rPr lang="en-US" altLang="ko-KR" sz="2400" dirty="0" smtClean="0"/>
              <a:t>Ⅳ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결론</a:t>
            </a:r>
            <a:endParaRPr lang="ko-KR" altLang="en-US" dirty="0" smtClean="0"/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527050" y="1094617"/>
            <a:ext cx="9097963" cy="313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ea typeface="현대하모니 L" panose="02020603020101020101" pitchFamily="18" charset="-127"/>
              </a:rPr>
              <a:t>만약 본인이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익절에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성공했다 하면 다시는 그 종목을 돌아보지 마십시오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팔았을 때가 가장 최고점이면 기분만 좋고 상관 없지만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팔았을 때 계속 더 오른다면 후회만 남게 됩니다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그런데 이런 경우가 이성을 잃고 제 타이밍을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못잡는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경우가 생기기 마련입니다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조금이라도 이익을 보면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다음 이익을 볼 종목을 찾으면 됩니다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endParaRPr kumimoji="0" lang="en-US" altLang="ko-KR" sz="1400" b="0" dirty="0">
              <a:ea typeface="현대하모니 L" panose="02020603020101020101" pitchFamily="18" charset="-127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ea typeface="현대하모니 L" panose="02020603020101020101" pitchFamily="18" charset="-127"/>
              </a:rPr>
              <a:t>그리고 또한 여러 종목을 한번에 하려하지 마십시오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저 또한 최대 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2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종목만 관리하고</a:t>
            </a:r>
            <a:r>
              <a:rPr lang="en-US" altLang="ko-KR" sz="1400" dirty="0">
                <a:ea typeface="현대하모니 L" panose="02020603020101020101" pitchFamily="18" charset="-127"/>
              </a:rPr>
              <a:t>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있습니다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하나만 제대로 해도 충분히 이익을 실현할 수 있습니다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그러니 너무 정신이 팔리게 여러 종목을 사는 것은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비추합니다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이것도 오르고 저것도 오를 것 같다면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그 모든 종목을 포함하는 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ETF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를 사면 됩니다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endParaRPr kumimoji="0" lang="en-US" altLang="ko-KR" sz="1400" b="0" dirty="0">
              <a:ea typeface="현대하모니 L" panose="02020603020101020101" pitchFamily="18" charset="-127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ea typeface="현대하모니 L" panose="02020603020101020101" pitchFamily="18" charset="-127"/>
              </a:rPr>
              <a:t>여러분들도 부디 수익실현을 하여 추후 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‘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한남더힐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’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에서 뵐 수 있었으면 좋겠습니다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endParaRPr kumimoji="0" lang="en-US" altLang="ko-KR" sz="1400" b="0" dirty="0">
              <a:ea typeface="현대하모니 L" panose="02020603020101020101" pitchFamily="18" charset="-127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ea typeface="현대하모니 L" panose="02020603020101020101" pitchFamily="18" charset="-127"/>
              </a:rPr>
              <a:t>도움이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되었길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바라며</a:t>
            </a:r>
            <a:endParaRPr lang="en-US" altLang="ko-KR" sz="1400" dirty="0" smtClean="0">
              <a:ea typeface="현대하모니 L" panose="02020603020101020101" pitchFamily="18" charset="-127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endParaRPr kumimoji="0" lang="en-US" altLang="ko-KR" sz="1400" b="0" dirty="0">
              <a:ea typeface="현대하모니 L" panose="02020603020101020101" pitchFamily="18" charset="-127"/>
            </a:endParaRPr>
          </a:p>
          <a:p>
            <a:pPr algn="r"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ea typeface="현대하모니 L" panose="02020603020101020101" pitchFamily="18" charset="-127"/>
              </a:rPr>
              <a:t>기술협력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1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팀</a:t>
            </a:r>
            <a:endParaRPr lang="en-US" altLang="ko-KR" sz="1400" dirty="0" smtClean="0">
              <a:ea typeface="현대하모니 L" panose="02020603020101020101" pitchFamily="18" charset="-127"/>
            </a:endParaRPr>
          </a:p>
          <a:p>
            <a:pPr algn="r"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조민규 매니저</a:t>
            </a:r>
            <a:endParaRPr kumimoji="0" lang="en-US" altLang="ko-KR" sz="1400" b="0" dirty="0">
              <a:ea typeface="현대하모니 L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5F832C-6F5E-4699-8C90-67513BD7FB5B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1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ChangeArrowheads="1"/>
          </p:cNvSpPr>
          <p:nvPr/>
        </p:nvSpPr>
        <p:spPr bwMode="auto">
          <a:xfrm>
            <a:off x="514350" y="824663"/>
            <a:ext cx="1548161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1. </a:t>
            </a:r>
            <a:r>
              <a:rPr kumimoji="0" lang="ko-KR" altLang="en-US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들어가기 앞서</a:t>
            </a:r>
            <a:endParaRPr kumimoji="0" lang="en-US" altLang="ko-KR" sz="16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20" name="제목 1"/>
          <p:cNvSpPr>
            <a:spLocks noGrp="1"/>
          </p:cNvSpPr>
          <p:nvPr>
            <p:ph type="ctrTitle"/>
          </p:nvPr>
        </p:nvSpPr>
        <p:spPr>
          <a:xfrm>
            <a:off x="273050" y="193675"/>
            <a:ext cx="6873875" cy="508000"/>
          </a:xfrm>
        </p:spPr>
        <p:txBody>
          <a:bodyPr/>
          <a:lstStyle/>
          <a:p>
            <a:r>
              <a:rPr lang="en-US" altLang="ko-KR" sz="2400" dirty="0" smtClean="0"/>
              <a:t>I. </a:t>
            </a:r>
            <a:r>
              <a:rPr lang="ko-KR" altLang="en-US" sz="2400" dirty="0" smtClean="0"/>
              <a:t>개요</a:t>
            </a:r>
            <a:endParaRPr lang="ko-KR" altLang="en-US" dirty="0" smtClean="0"/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527050" y="1127461"/>
            <a:ext cx="9097963" cy="52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ea typeface="현대하모니 L" panose="02020603020101020101" pitchFamily="18" charset="-127"/>
              </a:rPr>
              <a:t>주식에는 여러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매매법이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존재합니다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정답은 없다고 생각합니다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그러므로 자신에게 맞는 투자 방법은 무엇인지 잘 생각해보고 참고하시길 바라겠습니다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</a:t>
            </a:r>
            <a:endParaRPr kumimoji="0" lang="en-US" altLang="ko-KR" sz="1400" b="0" dirty="0">
              <a:ea typeface="현대하모니 L" panose="02020603020101020101" pitchFamily="18" charset="-127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514349" y="1863755"/>
            <a:ext cx="2463476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kumimoji="0" lang="en-US" altLang="ko-KR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</a:t>
            </a:r>
            <a:r>
              <a:rPr lang="en-US" altLang="ko-KR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Why Bollinger Bands?</a:t>
            </a:r>
            <a:endParaRPr kumimoji="0" lang="en-US" altLang="ko-KR" sz="16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514349" y="2166553"/>
            <a:ext cx="9097963" cy="161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ea typeface="현대하모니 L" panose="02020603020101020101" pitchFamily="18" charset="-127"/>
              </a:rPr>
              <a:t>단타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장기매매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국채거래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광물 등 뿐만 아니라 피보나치 수열 매매 등 들어보신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매매법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뿐만 아니라 기상천외한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매매법이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많습니다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필자가 이 매매방법을 추천하는 이유는 그동안 잃기만 했던 주식시장에서 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(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국내 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-50%,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미국 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-10%)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확실한 전략을 세운 뒤 약 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60%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가 넘는 수익률을 보게 해준 방법입니다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먼저 이해하기 쉽고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계산할 필요 없이 시각적인 정보만을 갖고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세울수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있는 전략이기에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하루하루 시간이 촉박하여 차트만 볼 수 없는 여러분께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추천드리고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싶은 방법입니다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endParaRPr kumimoji="0" lang="en-US" altLang="ko-KR" sz="1400" b="0" dirty="0">
              <a:ea typeface="현대하모니 L" panose="02020603020101020101" pitchFamily="18" charset="-127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ea typeface="현대하모니 L" panose="02020603020101020101" pitchFamily="18" charset="-127"/>
              </a:rPr>
              <a:t>하지만 저는 전문가가 아닙니다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이 가이드를 보고 바로 투자하라는 것도 분명 아닙니다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이 가이드는 단지 참고자료로서 본인의 전략을 세우는데 도움을 주기 위한 전략이므로 꼭 스스로 많이 공부하고 알아본 후에 거래하는 것을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추천드립니다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</a:t>
            </a:r>
            <a:endParaRPr kumimoji="0" lang="en-US" altLang="ko-KR" sz="1400" b="0" dirty="0">
              <a:ea typeface="현대하모니 L" panose="02020603020101020101" pitchFamily="18" charset="-127"/>
            </a:endParaRPr>
          </a:p>
        </p:txBody>
      </p:sp>
      <p:pic>
        <p:nvPicPr>
          <p:cNvPr id="1026" name="Picture 2" descr="시장을 이기는 기발한 주식투자 전략들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03" y="4555430"/>
            <a:ext cx="2466821" cy="16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27050" y="3933624"/>
            <a:ext cx="2663851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en-US" altLang="ko-KR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3. </a:t>
            </a:r>
            <a:r>
              <a:rPr lang="ko-KR" altLang="en-US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어떤 종목을 사면 좋은가요</a:t>
            </a:r>
            <a:r>
              <a:rPr lang="en-US" altLang="ko-KR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?</a:t>
            </a:r>
            <a:endParaRPr kumimoji="0" lang="en-US" altLang="ko-KR" sz="16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27050" y="4225040"/>
            <a:ext cx="6788853" cy="139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ko-KR" altLang="en-US" sz="1400" u="sng" dirty="0" err="1" smtClean="0">
                <a:solidFill>
                  <a:srgbClr val="FF0000"/>
                </a:solidFill>
                <a:ea typeface="현대하모니 L" panose="02020603020101020101" pitchFamily="18" charset="-127"/>
              </a:rPr>
              <a:t>국내주식이</a:t>
            </a:r>
            <a:r>
              <a:rPr lang="ko-KR" altLang="en-US" sz="1400" u="sng" dirty="0" smtClean="0">
                <a:solidFill>
                  <a:srgbClr val="FF0000"/>
                </a:solidFill>
                <a:ea typeface="현대하모니 L" panose="02020603020101020101" pitchFamily="18" charset="-127"/>
              </a:rPr>
              <a:t> 아닌 미국주식에서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본인이 가장 익숙한 주식을 고르면 됩니다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혹시 이러한 종목이 없다면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가장 큰 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10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개의 기업들 중에서 본인이 선택하면 됩니다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또한 </a:t>
            </a:r>
            <a:r>
              <a:rPr lang="ko-KR" altLang="en-US" sz="1400" dirty="0" smtClean="0">
                <a:solidFill>
                  <a:srgbClr val="FF0000"/>
                </a:solidFill>
                <a:ea typeface="현대하모니 L" panose="02020603020101020101" pitchFamily="18" charset="-127"/>
              </a:rPr>
              <a:t>미래 성장 가능성이 높은 주식을 골라야 오를 수 있습니다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성장 가능성이 낮고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실적이 낮다면 절대 오르지 않을 것입니다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그리고 다시 한번 말하지만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u="sng" dirty="0" smtClean="0">
                <a:solidFill>
                  <a:srgbClr val="FF0000"/>
                </a:solidFill>
                <a:ea typeface="현대하모니 L" panose="02020603020101020101" pitchFamily="18" charset="-127"/>
              </a:rPr>
              <a:t>국내 주식은 지표를 추종하지 않고 휩쓸리는 경향이 높기에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저는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추천드리지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않습니다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이번 가이드는 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‘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어떤 종목을 사라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’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가 아닌 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‘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언제 사고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팔아야하는가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’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에 초점이 맞추어져 있기에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종목에 대한 내용은 최대한 배제하고 보시길 바랍니다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</a:t>
            </a:r>
            <a:endParaRPr kumimoji="0" lang="en-US" altLang="ko-KR" sz="1400" b="0" dirty="0">
              <a:ea typeface="현대하모니 L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050" y="5840105"/>
            <a:ext cx="116386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NASDAQ TOP10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8669" y="5617880"/>
            <a:ext cx="20617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애플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(AAPL)</a:t>
            </a:r>
          </a:p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엔비디아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(NVDA)</a:t>
            </a:r>
          </a:p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마이크로소프트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(MSFT)</a:t>
            </a:r>
          </a:p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알파벳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 (GOOGL)</a:t>
            </a:r>
          </a:p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4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아마존닷컴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(AMZN)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94476" y="5617880"/>
            <a:ext cx="16224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META (META)</a:t>
            </a:r>
          </a:p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4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브로드컴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(AVGO)</a:t>
            </a:r>
          </a:p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4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테슬라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(TSLA)</a:t>
            </a:r>
          </a:p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4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코스트코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(COST)</a:t>
            </a:r>
          </a:p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ASML (ASML)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5F832C-6F5E-4699-8C90-67513BD7FB5B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ChangeArrowheads="1"/>
          </p:cNvSpPr>
          <p:nvPr/>
        </p:nvSpPr>
        <p:spPr bwMode="auto">
          <a:xfrm>
            <a:off x="514350" y="824663"/>
            <a:ext cx="3221696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r>
            <a:r>
              <a:rPr kumimoji="0" lang="en-US" altLang="ko-KR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</a:t>
            </a:r>
            <a:r>
              <a:rPr kumimoji="0" lang="ko-KR" altLang="en-US" sz="1600" b="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하이킨</a:t>
            </a:r>
            <a:r>
              <a:rPr kumimoji="0" lang="ko-KR" altLang="en-US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아시</a:t>
            </a:r>
            <a:r>
              <a:rPr kumimoji="0" lang="en-US" altLang="ko-KR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kumimoji="0" lang="en-US" altLang="ko-KR" sz="1600" b="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Heikin-Ashi</a:t>
            </a:r>
            <a:r>
              <a:rPr kumimoji="0" lang="en-US" altLang="ko-KR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kumimoji="0" lang="ko-KR" altLang="en-US" sz="1600" b="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차트봉</a:t>
            </a:r>
            <a:endParaRPr kumimoji="0" lang="en-US" altLang="ko-KR" sz="16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20" name="제목 1"/>
          <p:cNvSpPr>
            <a:spLocks noGrp="1"/>
          </p:cNvSpPr>
          <p:nvPr>
            <p:ph type="ctrTitle"/>
          </p:nvPr>
        </p:nvSpPr>
        <p:spPr>
          <a:xfrm>
            <a:off x="273050" y="193675"/>
            <a:ext cx="6873875" cy="508000"/>
          </a:xfrm>
        </p:spPr>
        <p:txBody>
          <a:bodyPr/>
          <a:lstStyle/>
          <a:p>
            <a:r>
              <a:rPr lang="en-US" altLang="ko-KR" sz="2400" dirty="0" smtClean="0"/>
              <a:t>I. </a:t>
            </a:r>
            <a:r>
              <a:rPr lang="ko-KR" altLang="en-US" sz="2400" dirty="0" smtClean="0"/>
              <a:t>개요</a:t>
            </a:r>
            <a:endParaRPr lang="ko-KR" altLang="en-US" dirty="0" smtClean="0"/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527050" y="1127461"/>
            <a:ext cx="6619875" cy="226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0" dirty="0" err="1" smtClean="0">
                <a:ea typeface="현대하모니 L" panose="02020603020101020101" pitchFamily="18" charset="-127"/>
              </a:rPr>
              <a:t>볼린저</a:t>
            </a: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 밴드를 더욱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잘 보고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추세를 잘 보기 위해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하이킨아시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차트봉을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설정해주면 좋습니다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하이킨아시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차트는 캔들 이동 평균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(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주가봉의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평균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)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을 토대로 등락을 보여주는 차트입니다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이 차트의 장점은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일반적인 차트에서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시초가보다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떨어지면 떨어지는 빨간색 봉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(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하락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)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을 그리지만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하이킨아시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차트에서는 평균적으로 전일보다 상승했으니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파란색 봉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(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상승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)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을 그려줍니다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이를 토대로 현재의 장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내가보는 종목이 상승하는지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하락하는지 알기 쉽습니다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이번 매매법에서는 이 </a:t>
            </a:r>
            <a:r>
              <a:rPr kumimoji="0" lang="ko-KR" altLang="en-US" sz="1400" b="0" dirty="0" err="1" smtClean="0">
                <a:ea typeface="현대하모니 L" panose="02020603020101020101" pitchFamily="18" charset="-127"/>
              </a:rPr>
              <a:t>차트봉을</a:t>
            </a: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 기본으로 하고 설명하니</a:t>
            </a:r>
            <a:r>
              <a:rPr kumimoji="0" lang="en-US" altLang="ko-KR" sz="1400" b="0" dirty="0" smtClean="0">
                <a:ea typeface="현대하모니 L" panose="02020603020101020101" pitchFamily="18" charset="-127"/>
              </a:rPr>
              <a:t>, </a:t>
            </a: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참고하면 좋을 듯 합니다</a:t>
            </a:r>
            <a:r>
              <a:rPr kumimoji="0" lang="en-US" altLang="ko-KR" sz="1400" b="0" dirty="0" smtClean="0">
                <a:ea typeface="현대하모니 L" panose="02020603020101020101" pitchFamily="18" charset="-127"/>
              </a:rPr>
              <a:t>.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endParaRPr lang="en-US" altLang="ko-KR" sz="1400" dirty="0">
              <a:ea typeface="현대하모니 L" panose="02020603020101020101" pitchFamily="18" charset="-127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 smtClean="0">
                <a:ea typeface="현대하모니 L" panose="02020603020101020101" pitchFamily="18" charset="-127"/>
              </a:rPr>
              <a:t>(</a:t>
            </a: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모든 주식거래 플랫폼과 사이트에서는 </a:t>
            </a:r>
            <a:r>
              <a:rPr kumimoji="0" lang="ko-KR" altLang="en-US" sz="1400" b="0" dirty="0" err="1" smtClean="0">
                <a:ea typeface="현대하모니 L" panose="02020603020101020101" pitchFamily="18" charset="-127"/>
              </a:rPr>
              <a:t>볼린저밴드</a:t>
            </a:r>
            <a:r>
              <a:rPr kumimoji="0" lang="en-US" altLang="ko-KR" sz="1400" b="0" dirty="0" smtClean="0">
                <a:ea typeface="현대하모니 L" panose="02020603020101020101" pitchFamily="18" charset="-127"/>
              </a:rPr>
              <a:t>, </a:t>
            </a:r>
            <a:r>
              <a:rPr kumimoji="0" lang="ko-KR" altLang="en-US" sz="1400" b="0" dirty="0" err="1" smtClean="0">
                <a:ea typeface="현대하모니 L" panose="02020603020101020101" pitchFamily="18" charset="-127"/>
              </a:rPr>
              <a:t>하이킨아시</a:t>
            </a: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 </a:t>
            </a:r>
            <a:r>
              <a:rPr kumimoji="0" lang="ko-KR" altLang="en-US" sz="1400" b="0" dirty="0" err="1" smtClean="0">
                <a:ea typeface="현대하모니 L" panose="02020603020101020101" pitchFamily="18" charset="-127"/>
              </a:rPr>
              <a:t>차트봉</a:t>
            </a:r>
            <a:r>
              <a:rPr kumimoji="0" lang="en-US" altLang="ko-KR" sz="1400" b="0" dirty="0" smtClean="0">
                <a:ea typeface="현대하모니 L" panose="02020603020101020101" pitchFamily="18" charset="-127"/>
              </a:rPr>
              <a:t>, RSI </a:t>
            </a: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지표 등 설정을 바꿀 수 있도록 되어있습니다</a:t>
            </a:r>
            <a:r>
              <a:rPr kumimoji="0" lang="en-US" altLang="ko-KR" sz="1400" b="0" dirty="0" smtClean="0">
                <a:ea typeface="현대하모니 L" panose="02020603020101020101" pitchFamily="18" charset="-127"/>
              </a:rPr>
              <a:t>. </a:t>
            </a:r>
            <a:r>
              <a:rPr kumimoji="0" lang="ko-KR" altLang="en-US" sz="1400" b="0" dirty="0" err="1" smtClean="0">
                <a:ea typeface="현대하모니 L" panose="02020603020101020101" pitchFamily="18" charset="-127"/>
              </a:rPr>
              <a:t>지수차트</a:t>
            </a: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 설정에 들어가서 변경을 하시면 바로 변경 가능합니다</a:t>
            </a:r>
            <a:r>
              <a:rPr kumimoji="0" lang="en-US" altLang="ko-KR" sz="1400" b="0" dirty="0" smtClean="0">
                <a:ea typeface="현대하모니 L" panose="02020603020101020101" pitchFamily="18" charset="-127"/>
              </a:rPr>
              <a:t>.)</a:t>
            </a:r>
            <a:endParaRPr kumimoji="0" lang="en-US" altLang="ko-KR" sz="1400" b="0" dirty="0">
              <a:ea typeface="현대하모니 L" panose="02020603020101020101" pitchFamily="18" charset="-127"/>
            </a:endParaRPr>
          </a:p>
        </p:txBody>
      </p:sp>
      <p:pic>
        <p:nvPicPr>
          <p:cNvPr id="2050" name="Picture 2" descr="하이킨아시 캔들: 정의, 계산 및 사용 방법 | LiteFina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976062"/>
            <a:ext cx="2490788" cy="28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48502" y="1976181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일반적인 차트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48502" y="3304007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하이킨아시</a:t>
            </a:r>
            <a:r>
              <a:rPr lang="ko-KR" altLang="en-US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차트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27050" y="3939101"/>
            <a:ext cx="5416549" cy="291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en-US" altLang="ko-KR" sz="1400" dirty="0" smtClean="0">
                <a:ea typeface="현대하모니 L" panose="02020603020101020101" pitchFamily="18" charset="-127"/>
              </a:rPr>
              <a:t>RSI(Relative Strength Index)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는 상대강도지수 입니다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일정 기간 동안 주가 변동폭 사이에서 상승압력과 하락압력을 서로 비교함으로써 주가의 움직임 강도를 측정하여 백분율로 나타낸 지표입니다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endParaRPr lang="en-US" altLang="ko-KR" sz="1400" dirty="0">
              <a:ea typeface="현대하모니 L" panose="02020603020101020101" pitchFamily="18" charset="-127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ea typeface="현대하모니 L" panose="02020603020101020101" pitchFamily="18" charset="-127"/>
              </a:rPr>
              <a:t>오른쪽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테슬라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주식의 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RSI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지표는 아래 보라색 부분입니다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보라색 부분에서 그래프를 봤을 때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그래프가 점선 위로 간다면 상대적으로 과도하게 주식을 샀다고 보고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이 지점이 오래 가지 않게 됩니다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(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매도 타이밍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).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반대로 점선 아래로 간다면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과도하게 팔았다고 보고 올라갈 타이밍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(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매수 타이밍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)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을 볼 수 있습니다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이를 참고하면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볼린저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밴드를 이해하기에 도움이 될 것입니다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endParaRPr lang="en-US" altLang="ko-KR" sz="1400" dirty="0">
              <a:ea typeface="현대하모니 L" panose="02020603020101020101" pitchFamily="18" charset="-127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en-US" altLang="ko-KR" sz="1100" b="0" dirty="0" smtClean="0">
                <a:ea typeface="현대하모니 L" panose="02020603020101020101" pitchFamily="18" charset="-127"/>
              </a:rPr>
              <a:t>(</a:t>
            </a:r>
            <a:r>
              <a:rPr kumimoji="0" lang="ko-KR" altLang="en-US" sz="1100" b="0" dirty="0" smtClean="0">
                <a:ea typeface="현대하모니 L" panose="02020603020101020101" pitchFamily="18" charset="-127"/>
              </a:rPr>
              <a:t>모든 주식거래 플랫폼과 사이트에서는 </a:t>
            </a:r>
            <a:r>
              <a:rPr kumimoji="0" lang="ko-KR" altLang="en-US" sz="1100" b="0" dirty="0" err="1" smtClean="0">
                <a:ea typeface="현대하모니 L" panose="02020603020101020101" pitchFamily="18" charset="-127"/>
              </a:rPr>
              <a:t>볼린저밴드</a:t>
            </a:r>
            <a:r>
              <a:rPr kumimoji="0" lang="en-US" altLang="ko-KR" sz="1100" b="0" dirty="0" smtClean="0">
                <a:ea typeface="현대하모니 L" panose="02020603020101020101" pitchFamily="18" charset="-127"/>
              </a:rPr>
              <a:t>, </a:t>
            </a:r>
            <a:r>
              <a:rPr kumimoji="0" lang="ko-KR" altLang="en-US" sz="1100" b="0" dirty="0" err="1" smtClean="0">
                <a:ea typeface="현대하모니 L" panose="02020603020101020101" pitchFamily="18" charset="-127"/>
              </a:rPr>
              <a:t>하이킨아시</a:t>
            </a:r>
            <a:r>
              <a:rPr kumimoji="0" lang="ko-KR" altLang="en-US" sz="1100" b="0" dirty="0" smtClean="0">
                <a:ea typeface="현대하모니 L" panose="02020603020101020101" pitchFamily="18" charset="-127"/>
              </a:rPr>
              <a:t> </a:t>
            </a:r>
            <a:r>
              <a:rPr kumimoji="0" lang="ko-KR" altLang="en-US" sz="1100" b="0" dirty="0" err="1" smtClean="0">
                <a:ea typeface="현대하모니 L" panose="02020603020101020101" pitchFamily="18" charset="-127"/>
              </a:rPr>
              <a:t>차트봉</a:t>
            </a:r>
            <a:r>
              <a:rPr kumimoji="0" lang="en-US" altLang="ko-KR" sz="1100" b="0" dirty="0" smtClean="0">
                <a:ea typeface="현대하모니 L" panose="02020603020101020101" pitchFamily="18" charset="-127"/>
              </a:rPr>
              <a:t>, RSI </a:t>
            </a:r>
            <a:r>
              <a:rPr kumimoji="0" lang="ko-KR" altLang="en-US" sz="1100" b="0" dirty="0" smtClean="0">
                <a:ea typeface="현대하모니 L" panose="02020603020101020101" pitchFamily="18" charset="-127"/>
              </a:rPr>
              <a:t>지표 등의 설정을 바꿀 수 있도록 되어있습니다</a:t>
            </a:r>
            <a:r>
              <a:rPr kumimoji="0" lang="en-US" altLang="ko-KR" sz="1100" b="0" dirty="0" smtClean="0">
                <a:ea typeface="현대하모니 L" panose="02020603020101020101" pitchFamily="18" charset="-127"/>
              </a:rPr>
              <a:t>. </a:t>
            </a:r>
            <a:r>
              <a:rPr kumimoji="0" lang="ko-KR" altLang="en-US" sz="1100" b="0" dirty="0" err="1" smtClean="0">
                <a:ea typeface="현대하모니 L" panose="02020603020101020101" pitchFamily="18" charset="-127"/>
              </a:rPr>
              <a:t>지수차트</a:t>
            </a:r>
            <a:r>
              <a:rPr kumimoji="0" lang="ko-KR" altLang="en-US" sz="1100" b="0" dirty="0" smtClean="0">
                <a:ea typeface="현대하모니 L" panose="02020603020101020101" pitchFamily="18" charset="-127"/>
              </a:rPr>
              <a:t> 설정에 들어가서 변경을 하시면 바로 변경 가능합니다</a:t>
            </a:r>
            <a:r>
              <a:rPr kumimoji="0" lang="en-US" altLang="ko-KR" sz="1100" b="0" dirty="0" smtClean="0">
                <a:ea typeface="현대하모니 L" panose="02020603020101020101" pitchFamily="18" charset="-127"/>
              </a:rPr>
              <a:t>.)</a:t>
            </a:r>
            <a:endParaRPr kumimoji="0" lang="en-US" altLang="ko-KR" sz="1100" b="0" dirty="0">
              <a:ea typeface="현대하모니 L" panose="02020603020101020101" pitchFamily="18" charset="-127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27050" y="3636303"/>
            <a:ext cx="1129777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</a:t>
            </a:r>
            <a:r>
              <a:rPr kumimoji="0" lang="en-US" altLang="ko-KR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RSI </a:t>
            </a:r>
            <a:r>
              <a:rPr kumimoji="0" lang="ko-KR" altLang="en-US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지표</a:t>
            </a:r>
            <a:endParaRPr kumimoji="0" lang="en-US" altLang="ko-KR" sz="16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99" y="4392454"/>
            <a:ext cx="3859540" cy="1880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20330" y="551133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RSI 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지표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5F832C-6F5E-4699-8C90-67513BD7FB5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ChangeArrowheads="1"/>
          </p:cNvSpPr>
          <p:nvPr/>
        </p:nvSpPr>
        <p:spPr bwMode="auto">
          <a:xfrm>
            <a:off x="514350" y="746747"/>
            <a:ext cx="1403890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ko-KR" altLang="en-US" sz="16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볼린저</a:t>
            </a:r>
            <a:r>
              <a:rPr lang="ko-KR" altLang="en-US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6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밴드란</a:t>
            </a:r>
            <a:r>
              <a:rPr lang="en-US" altLang="ko-KR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?</a:t>
            </a:r>
            <a:endParaRPr kumimoji="0" lang="en-US" altLang="ko-KR" sz="16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20" name="제목 1"/>
          <p:cNvSpPr>
            <a:spLocks noGrp="1"/>
          </p:cNvSpPr>
          <p:nvPr>
            <p:ph type="ctrTitle"/>
          </p:nvPr>
        </p:nvSpPr>
        <p:spPr>
          <a:xfrm>
            <a:off x="273050" y="193675"/>
            <a:ext cx="6873875" cy="508000"/>
          </a:xfrm>
        </p:spPr>
        <p:txBody>
          <a:bodyPr/>
          <a:lstStyle/>
          <a:p>
            <a:r>
              <a:rPr lang="en-US" altLang="ko-KR" sz="2400" dirty="0"/>
              <a:t>Ⅱ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볼린저</a:t>
            </a:r>
            <a:r>
              <a:rPr lang="ko-KR" altLang="en-US" sz="2400" dirty="0" smtClean="0"/>
              <a:t> 밴드 </a:t>
            </a:r>
            <a:r>
              <a:rPr lang="en-US" altLang="ko-KR" sz="2400" dirty="0" smtClean="0"/>
              <a:t>(Bollinger Bands)</a:t>
            </a:r>
            <a:endParaRPr lang="ko-KR" altLang="en-US" dirty="0" smtClean="0"/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527050" y="1094617"/>
            <a:ext cx="9097963" cy="466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ea typeface="현대하모니 L" panose="02020603020101020101" pitchFamily="18" charset="-127"/>
              </a:rPr>
              <a:t>미국의 재무분석가인 존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볼린저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(John A. Bollinger)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가 만든 지표로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주가가 이동평균선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(20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일동안 주가평균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)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을 중심으로 일정한 범위 안에서 움직인다는 것을 토대로 만든 지표입니다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상한선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중간선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(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중심선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),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하한선으로 구성되어 있으며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주가의 변동폭이 클 수록 밴드 폭이 넓어지고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변동폭이 작을 수록 폭이 좁아집니다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주가가 상한선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하한선 사이에서 움직일 확률은 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90%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이며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상한선과 하한선을 돌파할 확률은 각각 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5%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밖에 되지 않습니다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endParaRPr lang="en-US" altLang="ko-KR" sz="1400" dirty="0">
              <a:ea typeface="현대하모니 L" panose="02020603020101020101" pitchFamily="18" charset="-127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주요 방법은 다음과 같습니다</a:t>
            </a:r>
            <a:r>
              <a:rPr kumimoji="0" lang="en-US" altLang="ko-KR" sz="1400" b="0" dirty="0" smtClean="0">
                <a:ea typeface="현대하모니 L" panose="02020603020101020101" pitchFamily="18" charset="-127"/>
              </a:rPr>
              <a:t>. </a:t>
            </a: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상승할 힘이 있는 주식에서 주가가 하한선을 터치했을 때 매수</a:t>
            </a:r>
            <a:r>
              <a:rPr kumimoji="0" lang="en-US" altLang="ko-KR" sz="1400" b="0" dirty="0" smtClean="0">
                <a:ea typeface="현대하모니 L" panose="02020603020101020101" pitchFamily="18" charset="-127"/>
              </a:rPr>
              <a:t>, </a:t>
            </a: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상한선을 터치했을 때 매도를 하는 것입니다</a:t>
            </a:r>
            <a:r>
              <a:rPr kumimoji="0" lang="en-US" altLang="ko-KR" sz="1400" b="0" dirty="0" smtClean="0">
                <a:ea typeface="현대하모니 L" panose="02020603020101020101" pitchFamily="18" charset="-127"/>
              </a:rPr>
              <a:t>. </a:t>
            </a: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아래 그림은 </a:t>
            </a:r>
            <a:r>
              <a:rPr kumimoji="0" lang="ko-KR" altLang="en-US" sz="1400" b="0" dirty="0" err="1" smtClean="0">
                <a:ea typeface="현대하모니 L" panose="02020603020101020101" pitchFamily="18" charset="-127"/>
              </a:rPr>
              <a:t>일반봉으로</a:t>
            </a:r>
            <a:r>
              <a:rPr lang="ko-KR" altLang="en-US" sz="1400" dirty="0">
                <a:ea typeface="현대하모니 L" panose="02020603020101020101" pitchFamily="18" charset="-127"/>
              </a:rPr>
              <a:t>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보고있기에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추세가 잘 보이지 않지만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하이킨아시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차트로 보면 추세가 더욱 잘 보일 것입니다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endParaRPr kumimoji="0" lang="en-US" altLang="ko-KR" sz="1400" b="0" dirty="0">
              <a:ea typeface="현대하모니 L" panose="02020603020101020101" pitchFamily="18" charset="-127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ea typeface="현대하모니 L" panose="02020603020101020101" pitchFamily="18" charset="-127"/>
              </a:rPr>
              <a:t>결국은 확률 싸움입니다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95%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의 상승에 걸고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95%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하락에 팔아 낮은 점에서 팔아 높은 점에서 판다는 주식의 기초 원리에 기반합니다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하지만 확률이기에 예외 상황이 분명 존</a:t>
            </a:r>
            <a:endParaRPr lang="en-US" altLang="ko-KR" sz="1400" dirty="0" smtClean="0">
              <a:ea typeface="현대하모니 L" panose="02020603020101020101" pitchFamily="18" charset="-127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0" dirty="0" err="1" smtClean="0">
                <a:ea typeface="현대하모니 L" panose="02020603020101020101" pitchFamily="18" charset="-127"/>
              </a:rPr>
              <a:t>재합니다</a:t>
            </a:r>
            <a:r>
              <a:rPr kumimoji="0" lang="en-US" altLang="ko-KR" sz="1400" b="0" dirty="0" smtClean="0">
                <a:ea typeface="현대하모니 L" panose="02020603020101020101" pitchFamily="18" charset="-127"/>
              </a:rPr>
              <a:t>. </a:t>
            </a: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이때 주식의 기본 원칙이 존재합니다</a:t>
            </a:r>
            <a:r>
              <a:rPr kumimoji="0" lang="en-US" altLang="ko-KR" sz="1400" b="0" dirty="0" smtClean="0">
                <a:ea typeface="현대하모니 L" panose="02020603020101020101" pitchFamily="18" charset="-127"/>
              </a:rPr>
              <a:t>.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en-US" altLang="ko-KR" sz="1400" dirty="0" smtClean="0">
                <a:solidFill>
                  <a:srgbClr val="FF0000"/>
                </a:solidFill>
                <a:ea typeface="현대하모니 L" panose="02020603020101020101" pitchFamily="18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ea typeface="현대하모니 L" panose="02020603020101020101" pitchFamily="18" charset="-127"/>
              </a:rPr>
              <a:t>돈을 절대 잃지 마라</a:t>
            </a:r>
            <a:r>
              <a:rPr lang="en-US" altLang="ko-KR" sz="1400" dirty="0" smtClean="0">
                <a:solidFill>
                  <a:srgbClr val="FF0000"/>
                </a:solidFill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ea typeface="현대하모니 L" panose="02020603020101020101" pitchFamily="18" charset="-127"/>
              </a:rPr>
              <a:t>이것을 잊지 말라</a:t>
            </a:r>
            <a:r>
              <a:rPr lang="en-US" altLang="ko-KR" sz="1400" dirty="0" smtClean="0">
                <a:solidFill>
                  <a:srgbClr val="FF0000"/>
                </a:solidFill>
                <a:ea typeface="현대하모니 L" panose="02020603020101020101" pitchFamily="18" charset="-127"/>
              </a:rPr>
              <a:t>’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입니다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조금이라도 </a:t>
            </a:r>
            <a:r>
              <a:rPr kumimoji="0" lang="ko-KR" altLang="en-US" sz="1400" b="0" dirty="0" err="1" smtClean="0">
                <a:ea typeface="현대하모니 L" panose="02020603020101020101" pitchFamily="18" charset="-127"/>
              </a:rPr>
              <a:t>익절을</a:t>
            </a: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 할 수 있다면 됩니다</a:t>
            </a:r>
            <a:r>
              <a:rPr kumimoji="0" lang="en-US" altLang="ko-KR" sz="1400" b="0" dirty="0" smtClean="0">
                <a:ea typeface="현대하모니 L" panose="02020603020101020101" pitchFamily="18" charset="-127"/>
              </a:rPr>
              <a:t>. </a:t>
            </a:r>
            <a:r>
              <a:rPr kumimoji="0" lang="ko-KR" altLang="en-US" sz="1400" b="0" dirty="0" err="1" smtClean="0">
                <a:ea typeface="현대하모니 L" panose="02020603020101020101" pitchFamily="18" charset="-127"/>
              </a:rPr>
              <a:t>조금조</a:t>
            </a:r>
            <a:endParaRPr kumimoji="0" lang="en-US" altLang="ko-KR" sz="1400" b="0" dirty="0" smtClean="0">
              <a:ea typeface="현대하모니 L" panose="02020603020101020101" pitchFamily="18" charset="-127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ea typeface="현대하모니 L" panose="02020603020101020101" pitchFamily="18" charset="-127"/>
              </a:rPr>
              <a:t>금씩 벌 수 있다면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복리의 힘을 보여줄 수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있습</a:t>
            </a:r>
            <a:endParaRPr lang="en-US" altLang="ko-KR" sz="1400" dirty="0" smtClean="0">
              <a:ea typeface="현대하모니 L" panose="02020603020101020101" pitchFamily="18" charset="-127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0" dirty="0" err="1" smtClean="0">
                <a:ea typeface="현대하모니 L" panose="02020603020101020101" pitchFamily="18" charset="-127"/>
              </a:rPr>
              <a:t>니다</a:t>
            </a:r>
            <a:r>
              <a:rPr kumimoji="0" lang="en-US" altLang="ko-KR" sz="1400" b="0" dirty="0" smtClean="0">
                <a:ea typeface="현대하모니 L" panose="02020603020101020101" pitchFamily="18" charset="-127"/>
              </a:rPr>
              <a:t>. </a:t>
            </a: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본능과 감각을 믿어 타이밍을 놓치지 말고</a:t>
            </a:r>
            <a:r>
              <a:rPr kumimoji="0" lang="en-US" altLang="ko-KR" sz="1400" b="0" dirty="0" smtClean="0">
                <a:ea typeface="현대하모니 L" panose="02020603020101020101" pitchFamily="18" charset="-127"/>
              </a:rPr>
              <a:t>,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ea typeface="현대하모니 L" panose="02020603020101020101" pitchFamily="18" charset="-127"/>
              </a:rPr>
              <a:t>부디 이성과 확률에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집중하시길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바랍니다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 smtClean="0">
                <a:ea typeface="현대하모니 L" panose="02020603020101020101" pitchFamily="18" charset="-127"/>
              </a:rPr>
              <a:t>‘</a:t>
            </a:r>
            <a:r>
              <a:rPr kumimoji="0" lang="ko-KR" altLang="en-US" sz="1400" b="0" dirty="0" err="1" smtClean="0">
                <a:ea typeface="현대하모니 L" panose="02020603020101020101" pitchFamily="18" charset="-127"/>
              </a:rPr>
              <a:t>익절은</a:t>
            </a: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 언제나 옳습니다</a:t>
            </a:r>
            <a:r>
              <a:rPr kumimoji="0" lang="en-US" altLang="ko-KR" sz="1400" b="0" dirty="0" smtClean="0">
                <a:ea typeface="현대하모니 L" panose="02020603020101020101" pitchFamily="18" charset="-127"/>
              </a:rPr>
              <a:t>.’</a:t>
            </a: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endParaRPr lang="en-US" altLang="ko-KR" sz="1400" dirty="0">
              <a:ea typeface="현대하모니 L" panose="02020603020101020101" pitchFamily="18" charset="-127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0" dirty="0" smtClean="0">
                <a:ea typeface="현대하모니 L" panose="02020603020101020101" pitchFamily="18" charset="-127"/>
              </a:rPr>
              <a:t>다음은 실제 미국 차트를 보면서 예시를 보겠</a:t>
            </a:r>
            <a:endParaRPr kumimoji="0" lang="en-US" altLang="ko-KR" sz="1400" b="0" dirty="0" smtClean="0">
              <a:ea typeface="현대하모니 L" panose="02020603020101020101" pitchFamily="18" charset="-127"/>
            </a:endParaRPr>
          </a:p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ea typeface="현대하모니 L" panose="02020603020101020101" pitchFamily="18" charset="-127"/>
              </a:rPr>
              <a:t>습니다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</a:t>
            </a:r>
            <a:endParaRPr kumimoji="0" lang="en-US" altLang="ko-KR" sz="1400" b="0" dirty="0">
              <a:ea typeface="현대하모니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455" y="3359491"/>
            <a:ext cx="5751301" cy="2921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69086" y="5357727"/>
            <a:ext cx="790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상한선</a:t>
            </a:r>
            <a:endParaRPr lang="en-US" altLang="ko-KR" dirty="0" smtClean="0">
              <a:solidFill>
                <a:srgbClr val="FF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ko-KR" altLang="en-US" dirty="0" smtClean="0">
                <a:solidFill>
                  <a:srgbClr val="FFC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중간선</a:t>
            </a:r>
            <a:endParaRPr lang="en-US" altLang="ko-KR" dirty="0" smtClean="0">
              <a:solidFill>
                <a:srgbClr val="FFC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하한선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5F832C-6F5E-4699-8C90-67513BD7FB5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ChangeArrowheads="1"/>
          </p:cNvSpPr>
          <p:nvPr/>
        </p:nvSpPr>
        <p:spPr bwMode="auto">
          <a:xfrm>
            <a:off x="514350" y="746747"/>
            <a:ext cx="1128174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1. </a:t>
            </a:r>
            <a:r>
              <a:rPr lang="ko-KR" altLang="en-US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엔비디아</a:t>
            </a:r>
            <a:endParaRPr kumimoji="0" lang="en-US" altLang="ko-KR" sz="16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20" name="제목 1"/>
          <p:cNvSpPr>
            <a:spLocks noGrp="1"/>
          </p:cNvSpPr>
          <p:nvPr>
            <p:ph type="ctrTitle"/>
          </p:nvPr>
        </p:nvSpPr>
        <p:spPr>
          <a:xfrm>
            <a:off x="273050" y="193675"/>
            <a:ext cx="6873875" cy="508000"/>
          </a:xfrm>
        </p:spPr>
        <p:txBody>
          <a:bodyPr/>
          <a:lstStyle/>
          <a:p>
            <a:r>
              <a:rPr lang="en-US" altLang="ko-KR" sz="2400" dirty="0" smtClean="0"/>
              <a:t>Ⅲ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차트 예시</a:t>
            </a:r>
            <a:endParaRPr lang="ko-KR" altLang="en-US" dirty="0" smtClean="0"/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527050" y="1094617"/>
            <a:ext cx="5971721" cy="182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ko-KR" altLang="en-US" sz="1400" dirty="0">
                <a:ea typeface="현대하모니 L" panose="02020603020101020101" pitchFamily="18" charset="-127"/>
              </a:rPr>
              <a:t>이제는 모두가 알고있는 전체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시총</a:t>
            </a:r>
            <a:r>
              <a:rPr lang="ko-KR" altLang="en-US" sz="1400" dirty="0">
                <a:ea typeface="현대하모니 L" panose="02020603020101020101" pitchFamily="18" charset="-127"/>
              </a:rPr>
              <a:t> </a:t>
            </a:r>
            <a:r>
              <a:rPr lang="en-US" altLang="ko-KR" sz="1400" dirty="0">
                <a:ea typeface="현대하모니 L" panose="02020603020101020101" pitchFamily="18" charset="-127"/>
              </a:rPr>
              <a:t>1</a:t>
            </a:r>
            <a:r>
              <a:rPr lang="ko-KR" altLang="en-US" sz="1400" dirty="0">
                <a:ea typeface="현대하모니 L" panose="02020603020101020101" pitchFamily="18" charset="-127"/>
              </a:rPr>
              <a:t>위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엔비디아 입니다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이후 예시들도 마찬가지지만</a:t>
            </a:r>
            <a:r>
              <a:rPr lang="en-US" altLang="ko-KR" sz="1400" dirty="0">
                <a:ea typeface="현대하모니 L" panose="02020603020101020101" pitchFamily="18" charset="-127"/>
              </a:rPr>
              <a:t>, 7</a:t>
            </a:r>
            <a:r>
              <a:rPr lang="ko-KR" altLang="en-US" sz="1400" dirty="0">
                <a:ea typeface="현대하모니 L" panose="02020603020101020101" pitchFamily="18" charset="-127"/>
              </a:rPr>
              <a:t>월부터 </a:t>
            </a:r>
            <a:r>
              <a:rPr lang="en-US" altLang="ko-KR" sz="1400" dirty="0">
                <a:ea typeface="현대하모니 L" panose="02020603020101020101" pitchFamily="18" charset="-127"/>
              </a:rPr>
              <a:t>8</a:t>
            </a:r>
            <a:r>
              <a:rPr lang="ko-KR" altLang="en-US" sz="1400" dirty="0">
                <a:ea typeface="현대하모니 L" panose="02020603020101020101" pitchFamily="18" charset="-127"/>
              </a:rPr>
              <a:t>월간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미국의 낮은 고용지표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좋지 않은 경제 지표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그리고 산업계의 불황과 </a:t>
            </a:r>
            <a:r>
              <a:rPr lang="en-US" altLang="ko-KR" sz="1400" dirty="0">
                <a:ea typeface="현대하모니 L" panose="02020603020101020101" pitchFamily="18" charset="-127"/>
              </a:rPr>
              <a:t>AI</a:t>
            </a:r>
            <a:r>
              <a:rPr lang="ko-KR" altLang="en-US" sz="1400" dirty="0">
                <a:ea typeface="현대하모니 L" panose="02020603020101020101" pitchFamily="18" charset="-127"/>
              </a:rPr>
              <a:t>에 대한 불신으로 인해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빅테크</a:t>
            </a:r>
            <a:r>
              <a:rPr lang="ko-KR" altLang="en-US" sz="1400" dirty="0">
                <a:ea typeface="현대하모니 L" panose="02020603020101020101" pitchFamily="18" charset="-127"/>
              </a:rPr>
              <a:t> 주식들이 모두 떨어지던 시기가 있었습니다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이 시기가 어느정도 완화된 뒤를 보게 되면</a:t>
            </a:r>
            <a:r>
              <a:rPr lang="en-US" altLang="ko-KR" sz="1400" dirty="0">
                <a:ea typeface="현대하모니 L" panose="02020603020101020101" pitchFamily="18" charset="-127"/>
              </a:rPr>
              <a:t>, 8</a:t>
            </a:r>
            <a:r>
              <a:rPr lang="ko-KR" altLang="en-US" sz="1400" dirty="0">
                <a:ea typeface="현대하모니 L" panose="02020603020101020101" pitchFamily="18" charset="-127"/>
              </a:rPr>
              <a:t>월 </a:t>
            </a:r>
            <a:r>
              <a:rPr lang="en-US" altLang="ko-KR" sz="1400" dirty="0">
                <a:ea typeface="현대하모니 L" panose="02020603020101020101" pitchFamily="18" charset="-127"/>
              </a:rPr>
              <a:t>5</a:t>
            </a:r>
            <a:r>
              <a:rPr lang="ko-KR" altLang="en-US" sz="1400" dirty="0">
                <a:ea typeface="현대하모니 L" panose="02020603020101020101" pitchFamily="18" charset="-127"/>
              </a:rPr>
              <a:t>일에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볼린저밴드</a:t>
            </a:r>
            <a:r>
              <a:rPr lang="ko-KR" altLang="en-US" sz="1400" dirty="0">
                <a:ea typeface="현대하모니 L" panose="02020603020101020101" pitchFamily="18" charset="-127"/>
              </a:rPr>
              <a:t> 하한선을 찍고 약 </a:t>
            </a:r>
            <a:r>
              <a:rPr lang="en-US" altLang="ko-KR" sz="1400" dirty="0">
                <a:ea typeface="현대하모니 L" panose="02020603020101020101" pitchFamily="18" charset="-127"/>
              </a:rPr>
              <a:t>5</a:t>
            </a:r>
            <a:r>
              <a:rPr lang="ko-KR" altLang="en-US" sz="1400" dirty="0">
                <a:ea typeface="현대하모니 L" panose="02020603020101020101" pitchFamily="18" charset="-127"/>
              </a:rPr>
              <a:t>일간 같은 가격대를 유지했다가 이후 상단을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찍을때</a:t>
            </a:r>
            <a:r>
              <a:rPr lang="ko-KR" altLang="en-US" sz="1400" dirty="0">
                <a:ea typeface="현대하모니 L" panose="02020603020101020101" pitchFamily="18" charset="-127"/>
              </a:rPr>
              <a:t> 까지 고공행진을 하게 됩니다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상단을 찍고 난 후에도 그 가격대를 유지하다가 한순간 떨어지는 모습을 보이게 됩니다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이후 한번 더 아래를 찍게 되고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이후에 계속 오르다가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현재는 상단을 터치했는데도 불구하고 계속해서 오르고 있습니다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</a:t>
            </a:r>
            <a:endParaRPr kumimoji="0" lang="en-US" altLang="ko-KR" sz="1400" b="0" dirty="0">
              <a:ea typeface="현대하모니 L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71" y="1238579"/>
            <a:ext cx="3126242" cy="459383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5F832C-6F5E-4699-8C90-67513BD7FB5B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3049" y="3189514"/>
            <a:ext cx="622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 </a:t>
            </a:r>
            <a:r>
              <a:rPr lang="ko-KR" altLang="en-US" sz="14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볼린저밴드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하한선을 찍는다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(+RSI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지수가 아래 점선에 근접하거나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넘어있다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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매수타이밍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lang="ko-KR" altLang="en-US" sz="14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볼린저밴드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상한선을 찍는다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(+RSI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지수가 위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점섬에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근접하거나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넘어있다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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매도타이밍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050" y="4249355"/>
            <a:ext cx="6225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Q. 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그렇다면 하한선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상한선을 </a:t>
            </a:r>
            <a:r>
              <a:rPr lang="ko-KR" altLang="en-US" sz="14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찍자마자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매수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매도를 하는게 가장 </a:t>
            </a:r>
            <a:r>
              <a:rPr lang="ko-KR" altLang="en-US" sz="14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적절한가요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  <a:p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A. 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사실 그렇지 않습니다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하한선을 찍고도 더 떨어질 수도 있고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상한선을 찍어도 더 </a:t>
            </a:r>
            <a:r>
              <a:rPr lang="ko-KR" altLang="en-US" sz="14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오를수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있습니다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엔비디아의 경우 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7</a:t>
            </a:r>
            <a:r>
              <a:rPr lang="ko-KR" altLang="en-US" sz="14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월달과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최근에 그런 모습을 보여줍니다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그렇다면 어떻게 하는게 좋을지는 다음 예시들로 한번 보겠습니다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2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ChangeArrowheads="1"/>
          </p:cNvSpPr>
          <p:nvPr/>
        </p:nvSpPr>
        <p:spPr bwMode="auto">
          <a:xfrm>
            <a:off x="514350" y="746747"/>
            <a:ext cx="3362760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kumimoji="0" lang="en-US" altLang="ko-KR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</a:t>
            </a:r>
            <a:r>
              <a:rPr lang="en-US" altLang="ko-KR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QQQ (</a:t>
            </a:r>
            <a:r>
              <a:rPr lang="ko-KR" altLang="en-US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나스닥 상위 </a:t>
            </a:r>
            <a:r>
              <a:rPr lang="en-US" altLang="ko-KR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10</a:t>
            </a:r>
            <a:r>
              <a:rPr lang="ko-KR" altLang="en-US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 종목 추종</a:t>
            </a:r>
            <a:r>
              <a:rPr lang="en-US" altLang="ko-KR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kumimoji="0" lang="en-US" altLang="ko-KR" sz="16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527051" y="1094617"/>
            <a:ext cx="5884636" cy="48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ko-KR" altLang="en-US" sz="1400" dirty="0">
                <a:ea typeface="현대하모니 L" panose="02020603020101020101" pitchFamily="18" charset="-127"/>
              </a:rPr>
              <a:t>다음은 매우 유명한 </a:t>
            </a:r>
            <a:r>
              <a:rPr lang="en-US" altLang="ko-KR" sz="1400" dirty="0">
                <a:ea typeface="현대하모니 L" panose="02020603020101020101" pitchFamily="18" charset="-127"/>
              </a:rPr>
              <a:t>ETF</a:t>
            </a:r>
            <a:r>
              <a:rPr lang="ko-KR" altLang="en-US" sz="1400" dirty="0">
                <a:ea typeface="현대하모니 L" panose="02020603020101020101" pitchFamily="18" charset="-127"/>
              </a:rPr>
              <a:t>인 </a:t>
            </a:r>
            <a:r>
              <a:rPr lang="en-US" altLang="ko-KR" sz="1400" dirty="0">
                <a:ea typeface="현대하모니 L" panose="02020603020101020101" pitchFamily="18" charset="-127"/>
              </a:rPr>
              <a:t>QQQ </a:t>
            </a:r>
            <a:r>
              <a:rPr lang="ko-KR" altLang="en-US" sz="1400" dirty="0">
                <a:ea typeface="현대하모니 L" panose="02020603020101020101" pitchFamily="18" charset="-127"/>
              </a:rPr>
              <a:t>입니다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나스닥 상위 </a:t>
            </a:r>
            <a:r>
              <a:rPr lang="en-US" altLang="ko-KR" sz="1400" dirty="0">
                <a:ea typeface="현대하모니 L" panose="02020603020101020101" pitchFamily="18" charset="-127"/>
              </a:rPr>
              <a:t>10</a:t>
            </a:r>
            <a:r>
              <a:rPr lang="ko-KR" altLang="en-US" sz="1400" dirty="0">
                <a:ea typeface="현대하모니 L" panose="02020603020101020101" pitchFamily="18" charset="-127"/>
              </a:rPr>
              <a:t>개 종목을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평균내어</a:t>
            </a:r>
            <a:r>
              <a:rPr lang="ko-KR" altLang="en-US" sz="1400" dirty="0">
                <a:ea typeface="현대하모니 L" panose="02020603020101020101" pitchFamily="18" charset="-127"/>
              </a:rPr>
              <a:t> 따라가는 지표라 생각하면 편합니다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개별 종목의 경우 </a:t>
            </a:r>
            <a:r>
              <a:rPr lang="en-US" altLang="ko-KR" sz="1400" dirty="0">
                <a:ea typeface="현대하모니 L" panose="02020603020101020101" pitchFamily="18" charset="-127"/>
              </a:rPr>
              <a:t>CEO</a:t>
            </a:r>
            <a:r>
              <a:rPr lang="ko-KR" altLang="en-US" sz="1400" dirty="0">
                <a:ea typeface="현대하모니 L" panose="02020603020101020101" pitchFamily="18" charset="-127"/>
              </a:rPr>
              <a:t>의 돌발 발언 및 행보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회사의 소송 싸움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정부와의 갈등 등 여러 예측할 수 없는 상황을 마주할 수 있는 경우가 큽니다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반면에 </a:t>
            </a:r>
            <a:r>
              <a:rPr lang="en-US" altLang="ko-KR" sz="1400" dirty="0">
                <a:ea typeface="현대하모니 L" panose="02020603020101020101" pitchFamily="18" charset="-127"/>
              </a:rPr>
              <a:t>ETF</a:t>
            </a:r>
            <a:r>
              <a:rPr lang="ko-KR" altLang="en-US" sz="1400" dirty="0">
                <a:ea typeface="현대하모니 L" panose="02020603020101020101" pitchFamily="18" charset="-127"/>
              </a:rPr>
              <a:t>의 경우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여러 지수를 동시에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평균내기에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엄청난 안정성을 갖고 있고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이에 따라 그래프 또한 어느정도 예측 가능한 선에서 따라 갑니다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물론 변동 범위가 작기에 얼핏 보면 재미 없을 수 있습니다만</a:t>
            </a:r>
            <a:r>
              <a:rPr lang="en-US" altLang="ko-KR" sz="1400" dirty="0">
                <a:ea typeface="현대하모니 L" panose="02020603020101020101" pitchFamily="18" charset="-127"/>
              </a:rPr>
              <a:t>... </a:t>
            </a:r>
            <a:r>
              <a:rPr lang="ko-KR" altLang="en-US" sz="1400" dirty="0">
                <a:ea typeface="현대하모니 L" panose="02020603020101020101" pitchFamily="18" charset="-127"/>
              </a:rPr>
              <a:t>그런 경우는 </a:t>
            </a:r>
            <a:r>
              <a:rPr lang="en-US" altLang="ko-KR" sz="1400" dirty="0">
                <a:ea typeface="현대하모니 L" panose="02020603020101020101" pitchFamily="18" charset="-127"/>
              </a:rPr>
              <a:t>TQQQ</a:t>
            </a:r>
            <a:r>
              <a:rPr lang="ko-KR" altLang="en-US" sz="1400" dirty="0">
                <a:ea typeface="현대하모니 L" panose="02020603020101020101" pitchFamily="18" charset="-127"/>
              </a:rPr>
              <a:t>와 같이 나스닥 상위 </a:t>
            </a:r>
            <a:r>
              <a:rPr lang="en-US" altLang="ko-KR" sz="1400" dirty="0">
                <a:ea typeface="현대하모니 L" panose="02020603020101020101" pitchFamily="18" charset="-127"/>
              </a:rPr>
              <a:t>10</a:t>
            </a:r>
            <a:r>
              <a:rPr lang="ko-KR" altLang="en-US" sz="1400" dirty="0">
                <a:ea typeface="현대하모니 L" panose="02020603020101020101" pitchFamily="18" charset="-127"/>
              </a:rPr>
              <a:t>개 종목의 등락률을 </a:t>
            </a:r>
            <a:r>
              <a:rPr lang="en-US" altLang="ko-KR" sz="1400" dirty="0">
                <a:ea typeface="현대하모니 L" panose="02020603020101020101" pitchFamily="18" charset="-127"/>
              </a:rPr>
              <a:t>X3</a:t>
            </a:r>
            <a:r>
              <a:rPr lang="ko-KR" altLang="en-US" sz="1400" dirty="0">
                <a:ea typeface="현대하모니 L" panose="02020603020101020101" pitchFamily="18" charset="-127"/>
              </a:rPr>
              <a:t>하여 추정하는 </a:t>
            </a:r>
            <a:r>
              <a:rPr lang="en-US" altLang="ko-KR" sz="1400" dirty="0">
                <a:ea typeface="현대하모니 L" panose="02020603020101020101" pitchFamily="18" charset="-127"/>
              </a:rPr>
              <a:t>ETF</a:t>
            </a:r>
            <a:r>
              <a:rPr lang="ko-KR" altLang="en-US" sz="1400" dirty="0">
                <a:ea typeface="현대하모니 L" panose="02020603020101020101" pitchFamily="18" charset="-127"/>
              </a:rPr>
              <a:t>를 보면 됩니다만</a:t>
            </a:r>
            <a:r>
              <a:rPr lang="en-US" altLang="ko-KR" sz="1400" dirty="0">
                <a:ea typeface="현대하모니 L" panose="02020603020101020101" pitchFamily="18" charset="-127"/>
              </a:rPr>
              <a:t>.. </a:t>
            </a:r>
            <a:r>
              <a:rPr lang="ko-KR" altLang="en-US" sz="1400" dirty="0">
                <a:ea typeface="현대하모니 L" panose="02020603020101020101" pitchFamily="18" charset="-127"/>
              </a:rPr>
              <a:t>추천하지 않습니다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endParaRPr lang="en-US" altLang="ko-KR" sz="1400" dirty="0">
              <a:ea typeface="현대하모니 L" panose="02020603020101020101" pitchFamily="18" charset="-127"/>
            </a:endParaRP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ko-KR" altLang="en-US" sz="1400" dirty="0">
                <a:ea typeface="현대하모니 L" panose="02020603020101020101" pitchFamily="18" charset="-127"/>
              </a:rPr>
              <a:t>여기를 보아도 엔비디아와 비슷합니다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그리고 두 종목이 오르기 직전과 떨어지기 직전의 공통점이 있습니다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endParaRPr lang="en-US" altLang="ko-KR" sz="1400" dirty="0">
              <a:ea typeface="현대하모니 L" panose="02020603020101020101" pitchFamily="18" charset="-127"/>
            </a:endParaRP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en-US" altLang="ko-KR" sz="1400" dirty="0">
                <a:ea typeface="현대하모니 L" panose="02020603020101020101" pitchFamily="18" charset="-127"/>
              </a:rPr>
              <a:t>1.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올가가기</a:t>
            </a:r>
            <a:r>
              <a:rPr lang="ko-KR" altLang="en-US" sz="1400" dirty="0">
                <a:ea typeface="현대하모니 L" panose="02020603020101020101" pitchFamily="18" charset="-127"/>
              </a:rPr>
              <a:t> 직전에는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볼린저밴드</a:t>
            </a:r>
            <a:r>
              <a:rPr lang="ko-KR" altLang="en-US" sz="1400" dirty="0">
                <a:ea typeface="현대하모니 L" panose="02020603020101020101" pitchFamily="18" charset="-127"/>
              </a:rPr>
              <a:t> 하한선에서 떨어져 나와 </a:t>
            </a:r>
            <a:r>
              <a:rPr lang="en-US" altLang="ko-KR" sz="1400" dirty="0">
                <a:ea typeface="현대하모니 L" panose="02020603020101020101" pitchFamily="18" charset="-127"/>
              </a:rPr>
              <a:t>3~5</a:t>
            </a:r>
            <a:r>
              <a:rPr lang="ko-KR" altLang="en-US" sz="1400" dirty="0">
                <a:ea typeface="현대하모니 L" panose="02020603020101020101" pitchFamily="18" charset="-127"/>
              </a:rPr>
              <a:t>일 정도 같은 가격대를 유지하다가 치솟습니다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en-US" altLang="ko-KR" sz="1400" dirty="0">
                <a:ea typeface="현대하모니 L" panose="02020603020101020101" pitchFamily="18" charset="-127"/>
              </a:rPr>
              <a:t>2.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내려갈때도</a:t>
            </a:r>
            <a:r>
              <a:rPr lang="ko-KR" altLang="en-US" sz="1400" dirty="0">
                <a:ea typeface="현대하모니 L" panose="02020603020101020101" pitchFamily="18" charset="-127"/>
              </a:rPr>
              <a:t> 마찬가지로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볼린저밴드</a:t>
            </a:r>
            <a:r>
              <a:rPr lang="ko-KR" altLang="en-US" sz="1400" dirty="0">
                <a:ea typeface="현대하모니 L" panose="02020603020101020101" pitchFamily="18" charset="-127"/>
              </a:rPr>
              <a:t> 상한선에서 떨어져 나와 </a:t>
            </a:r>
            <a:r>
              <a:rPr lang="en-US" altLang="ko-KR" sz="1400" dirty="0">
                <a:ea typeface="현대하모니 L" panose="02020603020101020101" pitchFamily="18" charset="-127"/>
              </a:rPr>
              <a:t>3~5</a:t>
            </a:r>
            <a:r>
              <a:rPr lang="ko-KR" altLang="en-US" sz="1400" dirty="0">
                <a:ea typeface="현대하모니 L" panose="02020603020101020101" pitchFamily="18" charset="-127"/>
              </a:rPr>
              <a:t>일 정도 같은 가격대를 유지하다가 내려옵니다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endParaRPr kumimoji="0" lang="en-US" altLang="ko-KR" sz="1400" b="0" dirty="0">
              <a:ea typeface="현대하모니 L" panose="02020603020101020101" pitchFamily="18" charset="-127"/>
            </a:endParaRP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ko-KR" altLang="en-US" sz="1400" dirty="0">
                <a:ea typeface="현대하모니 L" panose="02020603020101020101" pitchFamily="18" charset="-127"/>
              </a:rPr>
              <a:t>그래서 결론은 기다려라</a:t>
            </a:r>
            <a:r>
              <a:rPr lang="en-US" altLang="ko-KR" sz="1400" dirty="0">
                <a:ea typeface="현대하모니 L" panose="02020603020101020101" pitchFamily="18" charset="-127"/>
              </a:rPr>
              <a:t>! </a:t>
            </a:r>
            <a:r>
              <a:rPr lang="ko-KR" altLang="en-US" sz="1400" dirty="0">
                <a:ea typeface="현대하모니 L" panose="02020603020101020101" pitchFamily="18" charset="-127"/>
              </a:rPr>
              <a:t>입니다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오르고 내리고 하는 신호는 명확합니다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en-US" altLang="ko-KR" sz="1400" dirty="0">
                <a:ea typeface="현대하모니 L" panose="02020603020101020101" pitchFamily="18" charset="-127"/>
              </a:rPr>
              <a:t>Q. </a:t>
            </a:r>
            <a:r>
              <a:rPr lang="ko-KR" altLang="en-US" sz="1400" dirty="0">
                <a:ea typeface="현대하모니 L" panose="02020603020101020101" pitchFamily="18" charset="-127"/>
              </a:rPr>
              <a:t>그러면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볼린저밴드에서</a:t>
            </a:r>
            <a:r>
              <a:rPr lang="ko-KR" altLang="en-US" sz="1400" dirty="0">
                <a:ea typeface="현대하모니 L" panose="02020603020101020101" pitchFamily="18" charset="-127"/>
              </a:rPr>
              <a:t> 떨어져 나와 가격대를 유지하면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풀매수</a:t>
            </a:r>
            <a:r>
              <a:rPr lang="ko-KR" altLang="en-US" sz="1400" dirty="0">
                <a:ea typeface="현대하모니 L" panose="02020603020101020101" pitchFamily="18" charset="-127"/>
              </a:rPr>
              <a:t> 하면 되겠네요</a:t>
            </a:r>
            <a:r>
              <a:rPr lang="en-US" altLang="ko-KR" sz="1400" dirty="0">
                <a:ea typeface="현대하모니 L" panose="02020603020101020101" pitchFamily="18" charset="-127"/>
              </a:rPr>
              <a:t>?</a:t>
            </a: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en-US" altLang="ko-KR" sz="1400" dirty="0">
                <a:ea typeface="현대하모니 L" panose="02020603020101020101" pitchFamily="18" charset="-127"/>
              </a:rPr>
              <a:t>A. </a:t>
            </a:r>
            <a:r>
              <a:rPr lang="ko-KR" altLang="en-US" sz="1400" dirty="0">
                <a:ea typeface="현대하모니 L" panose="02020603020101020101" pitchFamily="18" charset="-127"/>
              </a:rPr>
              <a:t>저는 이 부분도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비추천합니다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저는 개인적인 기준으로 갖고있는 자본의 절반만 넣습니다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이 이유도 다음에 설명하겠습니다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endParaRPr kumimoji="0" lang="en-US" altLang="ko-KR" sz="1400" b="0" dirty="0">
              <a:ea typeface="현대하모니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6" y="1373370"/>
            <a:ext cx="3060928" cy="449503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73050" y="193675"/>
            <a:ext cx="6873875" cy="508000"/>
          </a:xfrm>
        </p:spPr>
        <p:txBody>
          <a:bodyPr/>
          <a:lstStyle/>
          <a:p>
            <a:r>
              <a:rPr lang="en-US" altLang="ko-KR" sz="2400" dirty="0" smtClean="0"/>
              <a:t>Ⅲ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차트 예시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5F832C-6F5E-4699-8C90-67513BD7FB5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ChangeArrowheads="1"/>
          </p:cNvSpPr>
          <p:nvPr/>
        </p:nvSpPr>
        <p:spPr bwMode="auto">
          <a:xfrm>
            <a:off x="514350" y="746747"/>
            <a:ext cx="769101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</a:t>
            </a:r>
            <a:r>
              <a:rPr kumimoji="0" lang="en-US" altLang="ko-KR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</a:t>
            </a:r>
            <a:r>
              <a:rPr lang="ko-KR" altLang="en-US" sz="16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퀄컴</a:t>
            </a:r>
            <a:endParaRPr kumimoji="0" lang="en-US" altLang="ko-KR" sz="16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20" name="제목 1"/>
          <p:cNvSpPr>
            <a:spLocks noGrp="1"/>
          </p:cNvSpPr>
          <p:nvPr>
            <p:ph type="ctrTitle"/>
          </p:nvPr>
        </p:nvSpPr>
        <p:spPr>
          <a:xfrm>
            <a:off x="273050" y="193675"/>
            <a:ext cx="6873875" cy="508000"/>
          </a:xfrm>
        </p:spPr>
        <p:txBody>
          <a:bodyPr/>
          <a:lstStyle/>
          <a:p>
            <a:r>
              <a:rPr lang="en-US" altLang="ko-KR" sz="2400" dirty="0"/>
              <a:t>Ⅲ. </a:t>
            </a:r>
            <a:r>
              <a:rPr lang="ko-KR" altLang="en-US" sz="2400" dirty="0" smtClean="0"/>
              <a:t>차트 예시</a:t>
            </a:r>
            <a:endParaRPr lang="ko-KR" altLang="en-US" dirty="0" smtClean="0"/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527051" y="1094617"/>
            <a:ext cx="6037036" cy="444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ko-KR" altLang="en-US" sz="1400" dirty="0">
                <a:ea typeface="현대하모니 L" panose="02020603020101020101" pitchFamily="18" charset="-127"/>
              </a:rPr>
              <a:t>갤럭시에 들어가는 칩으로 유명한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퀄컴입니다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퀄컴같은</a:t>
            </a:r>
            <a:r>
              <a:rPr lang="ko-KR" altLang="en-US" sz="1400" dirty="0">
                <a:ea typeface="현대하모니 L" panose="02020603020101020101" pitchFamily="18" charset="-127"/>
              </a:rPr>
              <a:t> 경우</a:t>
            </a:r>
            <a:r>
              <a:rPr lang="en-US" altLang="ko-KR" sz="1400" dirty="0">
                <a:ea typeface="현대하모니 L" panose="02020603020101020101" pitchFamily="18" charset="-127"/>
              </a:rPr>
              <a:t>, 7</a:t>
            </a:r>
            <a:r>
              <a:rPr lang="ko-KR" altLang="en-US" sz="1400" dirty="0">
                <a:ea typeface="현대하모니 L" panose="02020603020101020101" pitchFamily="18" charset="-127"/>
              </a:rPr>
              <a:t>월에 하한선 아래를 찍고 난 후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올라가는 모습을 보이다가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중간선을</a:t>
            </a:r>
            <a:r>
              <a:rPr lang="ko-KR" altLang="en-US" sz="1400" dirty="0">
                <a:ea typeface="현대하모니 L" panose="02020603020101020101" pitchFamily="18" charset="-127"/>
              </a:rPr>
              <a:t> 찍고 계속해서 미끄러지다가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지금은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박스권에</a:t>
            </a:r>
            <a:r>
              <a:rPr lang="ko-KR" altLang="en-US" sz="1400" dirty="0">
                <a:ea typeface="현대하모니 L" panose="02020603020101020101" pitchFamily="18" charset="-127"/>
              </a:rPr>
              <a:t> 갇힌 모습입니다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이렇게 되면 팔지도 못한 채 계속해서 미끄러지는 모습을 볼 수 있는데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이럴때도</a:t>
            </a:r>
            <a:r>
              <a:rPr lang="ko-KR" altLang="en-US" sz="1400" dirty="0">
                <a:ea typeface="현대하모니 L" panose="02020603020101020101" pitchFamily="18" charset="-127"/>
              </a:rPr>
              <a:t> 대처하는 방법이 있습니다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endParaRPr lang="en-US" altLang="ko-KR" sz="1400" dirty="0">
              <a:ea typeface="현대하모니 L" panose="02020603020101020101" pitchFamily="18" charset="-127"/>
            </a:endParaRP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en-US" altLang="ko-KR" sz="1400" dirty="0">
                <a:ea typeface="현대하모니 L" panose="02020603020101020101" pitchFamily="18" charset="-127"/>
              </a:rPr>
              <a:t>1. </a:t>
            </a:r>
            <a:r>
              <a:rPr lang="ko-KR" altLang="en-US" sz="1400" dirty="0">
                <a:ea typeface="현대하모니 L" panose="02020603020101020101" pitchFamily="18" charset="-127"/>
              </a:rPr>
              <a:t>내가 산 가격까지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왔을때</a:t>
            </a:r>
            <a:r>
              <a:rPr lang="ko-KR" altLang="en-US" sz="1400" dirty="0">
                <a:ea typeface="현대하모니 L" panose="02020603020101020101" pitchFamily="18" charset="-127"/>
              </a:rPr>
              <a:t> 다시 되팔아서 본전은 지킨다</a:t>
            </a:r>
            <a:r>
              <a:rPr lang="en-US" altLang="ko-KR" sz="1400" dirty="0"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en-US" altLang="ko-KR" sz="1400" dirty="0">
                <a:ea typeface="현대하모니 L" panose="02020603020101020101" pitchFamily="18" charset="-127"/>
              </a:rPr>
              <a:t>2. </a:t>
            </a:r>
            <a:r>
              <a:rPr lang="ko-KR" altLang="en-US" sz="1400" dirty="0">
                <a:ea typeface="현대하모니 L" panose="02020603020101020101" pitchFamily="18" charset="-127"/>
              </a:rPr>
              <a:t>계속해서 갖고 있다가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다시 아래를 찍고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하한선에서 벗어난 후 가격을 유지하면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추가매수를</a:t>
            </a:r>
            <a:r>
              <a:rPr lang="ko-KR" altLang="en-US" sz="1400" dirty="0">
                <a:ea typeface="현대하모니 L" panose="02020603020101020101" pitchFamily="18" charset="-127"/>
              </a:rPr>
              <a:t> 한다</a:t>
            </a:r>
            <a:r>
              <a:rPr lang="en-US" altLang="ko-KR" sz="1400" dirty="0"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endParaRPr lang="en-US" altLang="ko-KR" sz="1400" dirty="0">
              <a:ea typeface="현대하모니 L" panose="02020603020101020101" pitchFamily="18" charset="-127"/>
            </a:endParaRP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en-US" altLang="ko-KR" sz="1400" dirty="0">
                <a:ea typeface="현대하모니 L" panose="02020603020101020101" pitchFamily="18" charset="-127"/>
              </a:rPr>
              <a:t>2</a:t>
            </a:r>
            <a:r>
              <a:rPr lang="ko-KR" altLang="en-US" sz="1400" dirty="0">
                <a:ea typeface="현대하모니 L" panose="02020603020101020101" pitchFamily="18" charset="-127"/>
              </a:rPr>
              <a:t>번의 이유로 인해서 처음에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절만만</a:t>
            </a:r>
            <a:r>
              <a:rPr lang="ko-KR" altLang="en-US" sz="1400" dirty="0">
                <a:ea typeface="현대하모니 L" panose="02020603020101020101" pitchFamily="18" charset="-127"/>
              </a:rPr>
              <a:t>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매수하는것이</a:t>
            </a:r>
            <a:r>
              <a:rPr lang="ko-KR" altLang="en-US" sz="1400" dirty="0">
                <a:ea typeface="현대하모니 L" panose="02020603020101020101" pitchFamily="18" charset="-127"/>
              </a:rPr>
              <a:t>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맞다고</a:t>
            </a:r>
            <a:r>
              <a:rPr lang="ko-KR" altLang="en-US" sz="1400" dirty="0">
                <a:ea typeface="현대하모니 L" panose="02020603020101020101" pitchFamily="18" charset="-127"/>
              </a:rPr>
              <a:t> 하였습니다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평균단가를</a:t>
            </a:r>
            <a:r>
              <a:rPr lang="ko-KR" altLang="en-US" sz="1400" dirty="0">
                <a:ea typeface="현대하모니 L" panose="02020603020101020101" pitchFamily="18" charset="-127"/>
              </a:rPr>
              <a:t> 낮추는 것이죠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두 번째 살 때도 나머지 절반을 다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사는것이</a:t>
            </a:r>
            <a:r>
              <a:rPr lang="ko-KR" altLang="en-US" sz="1400" dirty="0">
                <a:ea typeface="현대하모니 L" panose="02020603020101020101" pitchFamily="18" charset="-127"/>
              </a:rPr>
              <a:t> 아닌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남은 자본의 절반을 넣고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그 다음에 더 떨어지면 또 그 절반에서 넣는</a:t>
            </a:r>
            <a:r>
              <a:rPr lang="en-US" altLang="ko-KR" sz="1400" dirty="0">
                <a:ea typeface="현대하모니 L" panose="02020603020101020101" pitchFamily="18" charset="-127"/>
              </a:rPr>
              <a:t>, 1/4, 1/8</a:t>
            </a:r>
            <a:r>
              <a:rPr lang="ko-KR" altLang="en-US" sz="1400" dirty="0">
                <a:ea typeface="현대하모니 L" panose="02020603020101020101" pitchFamily="18" charset="-127"/>
              </a:rPr>
              <a:t>을 순차적으로 넣으면 된다고 보시면 됩니다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그렇게 된다면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이러한 하락장에서도 손실을 최소화할 수 있고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나중에 결국 오르게 된다면 수익실현까지 할 수 있습니다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endParaRPr lang="en-US" altLang="ko-KR" sz="1400" dirty="0">
              <a:ea typeface="현대하모니 L" panose="02020603020101020101" pitchFamily="18" charset="-127"/>
            </a:endParaRP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ko-KR" altLang="en-US" sz="1400" dirty="0">
                <a:ea typeface="현대하모니 L" panose="02020603020101020101" pitchFamily="18" charset="-127"/>
              </a:rPr>
              <a:t>그러나</a:t>
            </a:r>
            <a:r>
              <a:rPr lang="en-US" altLang="ko-KR" sz="1400" dirty="0">
                <a:ea typeface="현대하모니 L" panose="02020603020101020101" pitchFamily="18" charset="-127"/>
              </a:rPr>
              <a:t>! </a:t>
            </a:r>
            <a:r>
              <a:rPr lang="ko-KR" altLang="en-US" sz="1400" dirty="0">
                <a:ea typeface="현대하모니 L" panose="02020603020101020101" pitchFamily="18" charset="-127"/>
              </a:rPr>
              <a:t>사실은 이 주식은 처음 하한선을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찍을때</a:t>
            </a:r>
            <a:r>
              <a:rPr lang="ko-KR" altLang="en-US" sz="1400" dirty="0">
                <a:ea typeface="현대하모니 L" panose="02020603020101020101" pitchFamily="18" charset="-127"/>
              </a:rPr>
              <a:t> 샀으면 안되는 주식이었습니다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바로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중간선이</a:t>
            </a:r>
            <a:r>
              <a:rPr lang="ko-KR" altLang="en-US" sz="1400" dirty="0">
                <a:ea typeface="현대하모니 L" panose="02020603020101020101" pitchFamily="18" charset="-127"/>
              </a:rPr>
              <a:t> 오른쪽 아래를 향하는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즉 떨어지는 추세를 보여주는 그래프를 그리고 있기 때문입니다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이렇게 되었을 때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하한선을 찍고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상한선을 찍더라도 그 금액이 비슷하여 수익실현을 많이 할 수 없는 모습을 보여주는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전형적인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나만잃는</a:t>
            </a:r>
            <a:r>
              <a:rPr lang="ko-KR" altLang="en-US" sz="1400" dirty="0">
                <a:ea typeface="현대하모니 L" panose="02020603020101020101" pitchFamily="18" charset="-127"/>
              </a:rPr>
              <a:t> 주식이 됩니다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이러한 예시를 극단적으로 보여주는 주식이 있습니다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</a:t>
            </a:r>
            <a:endParaRPr kumimoji="0" lang="en-US" altLang="ko-KR" sz="1400" b="0" dirty="0">
              <a:ea typeface="현대하모니 L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6" y="1396671"/>
            <a:ext cx="3060927" cy="451337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5F832C-6F5E-4699-8C90-67513BD7FB5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ChangeArrowheads="1"/>
          </p:cNvSpPr>
          <p:nvPr/>
        </p:nvSpPr>
        <p:spPr bwMode="auto">
          <a:xfrm>
            <a:off x="514350" y="746747"/>
            <a:ext cx="2147684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r>
            <a:r>
              <a:rPr kumimoji="0" lang="en-US" altLang="ko-KR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</a:t>
            </a:r>
            <a:r>
              <a:rPr lang="ko-KR" altLang="en-US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슈퍼 마이크로 컴퓨터</a:t>
            </a:r>
            <a:endParaRPr kumimoji="0" lang="en-US" altLang="ko-KR" sz="16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527051" y="1094617"/>
            <a:ext cx="6060166" cy="379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ko-KR" altLang="en-US" sz="1400" dirty="0">
                <a:ea typeface="현대하모니 L" panose="02020603020101020101" pitchFamily="18" charset="-127"/>
              </a:rPr>
              <a:t>슈퍼 마이크로 컴퓨터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통칭 </a:t>
            </a:r>
            <a:r>
              <a:rPr lang="en-US" altLang="ko-KR" sz="1400" dirty="0">
                <a:ea typeface="현대하모니 L" panose="02020603020101020101" pitchFamily="18" charset="-127"/>
              </a:rPr>
              <a:t>'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슈마컴</a:t>
            </a:r>
            <a:r>
              <a:rPr lang="en-US" altLang="ko-KR" sz="1400" dirty="0">
                <a:ea typeface="현대하모니 L" panose="02020603020101020101" pitchFamily="18" charset="-127"/>
              </a:rPr>
              <a:t>' </a:t>
            </a:r>
            <a:r>
              <a:rPr lang="ko-KR" altLang="en-US" sz="1400" dirty="0">
                <a:ea typeface="현대하모니 L" panose="02020603020101020101" pitchFamily="18" charset="-127"/>
              </a:rPr>
              <a:t>입니다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한때 반도체를 주도하고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역대 최고가를 찍었던 시절이 </a:t>
            </a:r>
            <a:r>
              <a:rPr lang="en-US" altLang="ko-KR" sz="1400" dirty="0">
                <a:ea typeface="현대하모니 L" panose="02020603020101020101" pitchFamily="18" charset="-127"/>
              </a:rPr>
              <a:t>7</a:t>
            </a:r>
            <a:r>
              <a:rPr lang="ko-KR" altLang="en-US" sz="1400" dirty="0">
                <a:ea typeface="현대하모니 L" panose="02020603020101020101" pitchFamily="18" charset="-127"/>
              </a:rPr>
              <a:t>월까지 있었습니다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그러나 경영진의 잘못된 선택과 엄청난 실적 저하 등 좋지 않은 뉴스로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뒤덮히면서</a:t>
            </a:r>
            <a:r>
              <a:rPr lang="ko-KR" altLang="en-US" sz="1400" dirty="0">
                <a:ea typeface="현대하모니 L" panose="02020603020101020101" pitchFamily="18" charset="-127"/>
              </a:rPr>
              <a:t> 점점 나락으로 떨어지고 있습니다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중간선을</a:t>
            </a:r>
            <a:r>
              <a:rPr lang="ko-KR" altLang="en-US" sz="1400" dirty="0">
                <a:ea typeface="현대하모니 L" panose="02020603020101020101" pitchFamily="18" charset="-127"/>
              </a:rPr>
              <a:t> 보더라도 급격하게 오른쪽 아래를 향하는 모습을 볼 수 있고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이렇게 꺾여버린 추세는 다시 회복하기 힘들 뿐더러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여기에서 이익을 보기에도 굉장히 힘들어 보입니다</a:t>
            </a:r>
            <a:r>
              <a:rPr lang="en-US" altLang="ko-KR" sz="1400" dirty="0"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endParaRPr lang="en-US" altLang="ko-KR" sz="1400" dirty="0">
              <a:ea typeface="현대하모니 L" panose="02020603020101020101" pitchFamily="18" charset="-127"/>
            </a:endParaRP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ko-KR" altLang="en-US" sz="1400" dirty="0">
                <a:ea typeface="현대하모니 L" panose="02020603020101020101" pitchFamily="18" charset="-127"/>
              </a:rPr>
              <a:t>그렇기에 반드시 자기가 알아본 주식 중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뉴스를 빨리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접할수</a:t>
            </a:r>
            <a:r>
              <a:rPr lang="ko-KR" altLang="en-US" sz="1400" dirty="0">
                <a:ea typeface="현대하모니 L" panose="02020603020101020101" pitchFamily="18" charset="-127"/>
              </a:rPr>
              <a:t> 있고 회사 실정에 상대적으로 밝으며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미래 전망이 유망한 주식들로 알아보시는 것이 필요합니다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그러기 위해서는 회사에 대한 공부와 미국의 실정을 파악하는 것이 언제나 중요합니다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나스닥 </a:t>
            </a:r>
            <a:r>
              <a:rPr lang="en-US" altLang="ko-KR" sz="1400" dirty="0">
                <a:ea typeface="현대하모니 L" panose="02020603020101020101" pitchFamily="18" charset="-127"/>
              </a:rPr>
              <a:t>TOP 10</a:t>
            </a:r>
            <a:r>
              <a:rPr lang="ko-KR" altLang="en-US" sz="1400" dirty="0">
                <a:ea typeface="현대하모니 L" panose="02020603020101020101" pitchFamily="18" charset="-127"/>
              </a:rPr>
              <a:t>개의 종목은 가진 자본을 토대로 미래에 투자를 엄청나게 많이 하기에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믿을수</a:t>
            </a:r>
            <a:r>
              <a:rPr lang="ko-KR" altLang="en-US" sz="1400" dirty="0">
                <a:ea typeface="현대하모니 L" panose="02020603020101020101" pitchFamily="18" charset="-127"/>
              </a:rPr>
              <a:t> 있고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주가가 떨어지면 </a:t>
            </a:r>
            <a:r>
              <a:rPr lang="en-US" altLang="ko-KR" sz="1400" dirty="0">
                <a:ea typeface="현대하모니 L" panose="02020603020101020101" pitchFamily="18" charset="-127"/>
              </a:rPr>
              <a:t>CEO</a:t>
            </a:r>
            <a:r>
              <a:rPr lang="ko-KR" altLang="en-US" sz="1400" dirty="0">
                <a:ea typeface="현대하모니 L" panose="02020603020101020101" pitchFamily="18" charset="-127"/>
              </a:rPr>
              <a:t>가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짤리기</a:t>
            </a:r>
            <a:r>
              <a:rPr lang="ko-KR" altLang="en-US" sz="1400" dirty="0">
                <a:ea typeface="현대하모니 L" panose="02020603020101020101" pitchFamily="18" charset="-127"/>
              </a:rPr>
              <a:t> 때문에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어느정도의</a:t>
            </a:r>
            <a:r>
              <a:rPr lang="ko-KR" altLang="en-US" sz="1400" dirty="0">
                <a:ea typeface="현대하모니 L" panose="02020603020101020101" pitchFamily="18" charset="-127"/>
              </a:rPr>
              <a:t> 주가 방어는 가능합니다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또한 유명한 </a:t>
            </a:r>
            <a:r>
              <a:rPr lang="en-US" altLang="ko-KR" sz="1400" dirty="0">
                <a:ea typeface="현대하모니 L" panose="02020603020101020101" pitchFamily="18" charset="-127"/>
              </a:rPr>
              <a:t>ETF</a:t>
            </a:r>
            <a:r>
              <a:rPr lang="ko-KR" altLang="en-US" sz="1400" dirty="0">
                <a:ea typeface="현대하모니 L" panose="02020603020101020101" pitchFamily="18" charset="-127"/>
              </a:rPr>
              <a:t>의 경우에도 거래가 많고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지수를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평균내어</a:t>
            </a:r>
            <a:r>
              <a:rPr lang="ko-KR" altLang="en-US" sz="1400" dirty="0">
                <a:ea typeface="현대하모니 L" panose="02020603020101020101" pitchFamily="18" charset="-127"/>
              </a:rPr>
              <a:t> 추정하기에 원금이 어느정도 보장된 거래를 할 수 있을 것입니다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en-US" altLang="ko-KR" sz="1400" dirty="0">
                <a:ea typeface="현대하모니 L" panose="02020603020101020101" pitchFamily="18" charset="-127"/>
              </a:rPr>
              <a:t>(</a:t>
            </a:r>
            <a:r>
              <a:rPr lang="ko-KR" altLang="en-US" sz="1400" dirty="0">
                <a:ea typeface="현대하모니 L" panose="02020603020101020101" pitchFamily="18" charset="-127"/>
              </a:rPr>
              <a:t>새로운 신진 기업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스타트업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유니콘</a:t>
            </a:r>
            <a:r>
              <a:rPr lang="ko-KR" altLang="en-US" sz="1400" dirty="0">
                <a:ea typeface="현대하모니 L" panose="02020603020101020101" pitchFamily="18" charset="-127"/>
              </a:rPr>
              <a:t> 기업도 분명 좋습니다만</a:t>
            </a:r>
            <a:r>
              <a:rPr lang="en-US" altLang="ko-KR" sz="1400" dirty="0">
                <a:ea typeface="현대하모니 L" panose="02020603020101020101" pitchFamily="18" charset="-127"/>
              </a:rPr>
              <a:t>.. </a:t>
            </a:r>
            <a:r>
              <a:rPr lang="ko-KR" altLang="en-US" sz="1400" dirty="0">
                <a:ea typeface="현대하모니 L" panose="02020603020101020101" pitchFamily="18" charset="-127"/>
              </a:rPr>
              <a:t>여기는 정말 변동성이 커 밤에 잠을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못잘수도</a:t>
            </a:r>
            <a:r>
              <a:rPr lang="ko-KR" altLang="en-US" sz="1400" dirty="0">
                <a:ea typeface="현대하모니 L" panose="02020603020101020101" pitchFamily="18" charset="-127"/>
              </a:rPr>
              <a:t> 있습니다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.)</a:t>
            </a: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endParaRPr lang="en-US" altLang="ko-KR" sz="1400" dirty="0">
              <a:ea typeface="현대하모니 L" panose="02020603020101020101" pitchFamily="18" charset="-127"/>
            </a:endParaRP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ko-KR" altLang="en-US" sz="1400" dirty="0">
                <a:ea typeface="현대하모니 L" panose="02020603020101020101" pitchFamily="18" charset="-127"/>
              </a:rPr>
              <a:t>다음은 가장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익숙해하실</a:t>
            </a:r>
            <a:r>
              <a:rPr lang="ko-KR" altLang="en-US" sz="1400" dirty="0">
                <a:ea typeface="현대하모니 L" panose="02020603020101020101" pitchFamily="18" charset="-127"/>
              </a:rPr>
              <a:t> 애플입니다</a:t>
            </a:r>
            <a:r>
              <a:rPr lang="en-US" altLang="ko-KR" sz="1400" dirty="0">
                <a:ea typeface="현대하모니 L" panose="02020603020101020101" pitchFamily="18" charset="-127"/>
              </a:rPr>
              <a:t>.</a:t>
            </a:r>
            <a:endParaRPr kumimoji="0" lang="en-US" altLang="ko-KR" sz="1400" b="0" dirty="0">
              <a:ea typeface="현대하모니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216" y="1373371"/>
            <a:ext cx="3037797" cy="4441371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73050" y="193675"/>
            <a:ext cx="6873875" cy="508000"/>
          </a:xfrm>
        </p:spPr>
        <p:txBody>
          <a:bodyPr/>
          <a:lstStyle/>
          <a:p>
            <a:r>
              <a:rPr lang="en-US" altLang="ko-KR" sz="2400" dirty="0" smtClean="0"/>
              <a:t>Ⅲ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차트 예시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5F832C-6F5E-4699-8C90-67513BD7FB5B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ChangeArrowheads="1"/>
          </p:cNvSpPr>
          <p:nvPr/>
        </p:nvSpPr>
        <p:spPr bwMode="auto">
          <a:xfrm>
            <a:off x="514350" y="746747"/>
            <a:ext cx="769101" cy="30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65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</a:t>
            </a:r>
            <a:r>
              <a:rPr kumimoji="0" lang="en-US" altLang="ko-KR" sz="16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</a:t>
            </a:r>
            <a:r>
              <a:rPr lang="ko-KR" altLang="en-US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애플</a:t>
            </a:r>
            <a:endParaRPr kumimoji="0" lang="en-US" altLang="ko-KR" sz="1600"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220" name="제목 1"/>
          <p:cNvSpPr>
            <a:spLocks noGrp="1"/>
          </p:cNvSpPr>
          <p:nvPr>
            <p:ph type="ctrTitle"/>
          </p:nvPr>
        </p:nvSpPr>
        <p:spPr>
          <a:xfrm>
            <a:off x="273050" y="193675"/>
            <a:ext cx="6873875" cy="508000"/>
          </a:xfrm>
        </p:spPr>
        <p:txBody>
          <a:bodyPr/>
          <a:lstStyle/>
          <a:p>
            <a:r>
              <a:rPr lang="en-US" altLang="ko-KR" sz="2400" dirty="0"/>
              <a:t>Ⅲ. </a:t>
            </a:r>
            <a:r>
              <a:rPr lang="ko-KR" altLang="en-US" sz="2400" dirty="0" smtClean="0"/>
              <a:t>차트 예시</a:t>
            </a:r>
            <a:endParaRPr lang="ko-KR" altLang="en-US" dirty="0" smtClean="0"/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527050" y="1094617"/>
            <a:ext cx="5801277" cy="313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5pPr>
            <a:lvl6pPr marL="25146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6pPr>
            <a:lvl7pPr marL="29718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7pPr>
            <a:lvl8pPr marL="34290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8pPr>
            <a:lvl9pPr marL="3886200" indent="-228600" defTabSz="838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현대하모니 L" panose="02020603020101020101" pitchFamily="18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ko-KR" altLang="en-US" sz="1400" dirty="0">
                <a:ea typeface="현대하모니 L" panose="02020603020101020101" pitchFamily="18" charset="-127"/>
              </a:rPr>
              <a:t>애플은 모르는 사람이 없을 정도로 유명하고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엔비디아가 최근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시총</a:t>
            </a:r>
            <a:r>
              <a:rPr lang="ko-KR" altLang="en-US" sz="1400" dirty="0">
                <a:ea typeface="현대하모니 L" panose="02020603020101020101" pitchFamily="18" charset="-127"/>
              </a:rPr>
              <a:t> </a:t>
            </a:r>
            <a:r>
              <a:rPr lang="en-US" altLang="ko-KR" sz="1400" dirty="0">
                <a:ea typeface="현대하모니 L" panose="02020603020101020101" pitchFamily="18" charset="-127"/>
              </a:rPr>
              <a:t>1</a:t>
            </a:r>
            <a:r>
              <a:rPr lang="ko-KR" altLang="en-US" sz="1400" dirty="0">
                <a:ea typeface="현대하모니 L" panose="02020603020101020101" pitchFamily="18" charset="-127"/>
              </a:rPr>
              <a:t>위를 하기 전에 마이크로소프트와 자본을 양분하던 기업입니다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애플의 경우는 변동성이 적고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별다른 이슈가 없어 재미가 없어 보이지만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우상향하는</a:t>
            </a:r>
            <a:r>
              <a:rPr lang="ko-KR" altLang="en-US" sz="1400" dirty="0">
                <a:ea typeface="현대하모니 L" panose="02020603020101020101" pitchFamily="18" charset="-127"/>
              </a:rPr>
              <a:t> 중앙선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하한선을 찍은 후에 무조건 오르는 정직한 그래프 등 일부 수익실현을 하기에 매우 좋은 주식입니다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애플같은 경우는 점점 계속해서 오르기 때문에 본인이 주식 차트를 보는 것이 귀찮다 하는 사람들에게 저는 애플을 추천하고 싶습니다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이와 비슷한 주식으로는 비자카드로 유명한 </a:t>
            </a:r>
            <a:r>
              <a:rPr lang="en-US" altLang="ko-KR" sz="1400" dirty="0">
                <a:ea typeface="현대하모니 L" panose="02020603020101020101" pitchFamily="18" charset="-127"/>
              </a:rPr>
              <a:t>VISA </a:t>
            </a:r>
            <a:r>
              <a:rPr lang="ko-KR" altLang="en-US" sz="1400" dirty="0">
                <a:ea typeface="현대하모니 L" panose="02020603020101020101" pitchFamily="18" charset="-127"/>
              </a:rPr>
              <a:t>가 있는데</a:t>
            </a:r>
            <a:r>
              <a:rPr lang="en-US" altLang="ko-KR" sz="1400" dirty="0"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ea typeface="현대하모니 L" panose="02020603020101020101" pitchFamily="18" charset="-127"/>
              </a:rPr>
              <a:t>이 주식들은 언제나 원금은 보장해주니 시작으로는 나쁘지 않다고 생각합니다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en-US" altLang="ko-KR" sz="1400" dirty="0" smtClean="0">
                <a:ea typeface="현대하모니 L" panose="02020603020101020101" pitchFamily="18" charset="-127"/>
              </a:rPr>
              <a:t>(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현재 애플이 매우 살만한 모습을 보이고 있습니다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다만 이것은 지금 당장 사라는 말이 아닙니다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현재 달러 환율이 너무 높고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, 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또 이전처럼 떨어질 수도 있으니 부디 신중하게 </a:t>
            </a:r>
            <a:r>
              <a:rPr lang="ko-KR" altLang="en-US" sz="1400" dirty="0" err="1" smtClean="0">
                <a:ea typeface="현대하모니 L" panose="02020603020101020101" pitchFamily="18" charset="-127"/>
              </a:rPr>
              <a:t>투자하시길</a:t>
            </a:r>
            <a:r>
              <a:rPr lang="ko-KR" altLang="en-US" sz="1400" dirty="0" smtClean="0">
                <a:ea typeface="현대하모니 L" panose="02020603020101020101" pitchFamily="18" charset="-127"/>
              </a:rPr>
              <a:t> 바랍니다</a:t>
            </a:r>
            <a:r>
              <a:rPr lang="en-US" altLang="ko-KR" sz="1400" dirty="0" smtClean="0">
                <a:ea typeface="현대하모니 L" panose="02020603020101020101" pitchFamily="18" charset="-127"/>
              </a:rPr>
              <a:t>.)</a:t>
            </a:r>
            <a:endParaRPr lang="en-US" altLang="ko-KR" sz="1400" dirty="0">
              <a:ea typeface="현대하모니 L" panose="02020603020101020101" pitchFamily="18" charset="-127"/>
            </a:endParaRP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endParaRPr lang="en-US" altLang="ko-KR" sz="1400" dirty="0">
              <a:ea typeface="현대하모니 L" panose="02020603020101020101" pitchFamily="18" charset="-127"/>
            </a:endParaRPr>
          </a:p>
          <a:p>
            <a:pPr>
              <a:lnSpc>
                <a:spcPts val="1650"/>
              </a:lnSpc>
              <a:spcBef>
                <a:spcPct val="0"/>
              </a:spcBef>
              <a:buNone/>
            </a:pPr>
            <a:r>
              <a:rPr lang="ko-KR" altLang="en-US" sz="1400" dirty="0">
                <a:ea typeface="현대하모니 L" panose="02020603020101020101" pitchFamily="18" charset="-127"/>
              </a:rPr>
              <a:t>그렇다면 큰 기업가치와 미래가치를 창출해 낼 수 있는 기업을 </a:t>
            </a:r>
            <a:r>
              <a:rPr lang="ko-KR" altLang="en-US" sz="1400" dirty="0" err="1">
                <a:ea typeface="현대하모니 L" panose="02020603020101020101" pitchFamily="18" charset="-127"/>
              </a:rPr>
              <a:t>추천받고</a:t>
            </a:r>
            <a:r>
              <a:rPr lang="ko-KR" altLang="en-US" sz="1400" dirty="0">
                <a:ea typeface="현대하모니 L" panose="02020603020101020101" pitchFamily="18" charset="-127"/>
              </a:rPr>
              <a:t> 싶을 수 있습니다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 </a:t>
            </a:r>
            <a:r>
              <a:rPr lang="ko-KR" altLang="en-US" sz="1400" dirty="0">
                <a:ea typeface="현대하모니 L" panose="02020603020101020101" pitchFamily="18" charset="-127"/>
              </a:rPr>
              <a:t>그런 여러분을 위해 여러분들도 익숙하실 기업을 가지고 왔습니다</a:t>
            </a:r>
            <a:r>
              <a:rPr lang="en-US" altLang="ko-KR" sz="1400" dirty="0">
                <a:ea typeface="현대하모니 L" panose="02020603020101020101" pitchFamily="18" charset="-127"/>
              </a:rPr>
              <a:t>.</a:t>
            </a:r>
            <a:endParaRPr kumimoji="0" lang="en-US" altLang="ko-KR" sz="1400" b="0" dirty="0">
              <a:ea typeface="현대하모니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65" y="1230085"/>
            <a:ext cx="3173548" cy="465296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5F832C-6F5E-4699-8C90-67513BD7FB5B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2129</Words>
  <Application>Microsoft Office PowerPoint</Application>
  <PresentationFormat>A4 용지(210x297mm)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굴림</vt:lpstr>
      <vt:lpstr>맑은 고딕</vt:lpstr>
      <vt:lpstr>현대하모니 B</vt:lpstr>
      <vt:lpstr>현대하모니 L</vt:lpstr>
      <vt:lpstr>현대하모니 M</vt:lpstr>
      <vt:lpstr>Arial</vt:lpstr>
      <vt:lpstr>Calibri</vt:lpstr>
      <vt:lpstr>Calibri Light</vt:lpstr>
      <vt:lpstr>Wingdings</vt:lpstr>
      <vt:lpstr>Office 테마</vt:lpstr>
      <vt:lpstr>PowerPoint 프레젠테이션</vt:lpstr>
      <vt:lpstr>I. 개요</vt:lpstr>
      <vt:lpstr>I. 개요</vt:lpstr>
      <vt:lpstr>Ⅱ. 볼린저 밴드 (Bollinger Bands)</vt:lpstr>
      <vt:lpstr>Ⅲ. 차트 예시</vt:lpstr>
      <vt:lpstr>Ⅲ. 차트 예시</vt:lpstr>
      <vt:lpstr>Ⅲ. 차트 예시</vt:lpstr>
      <vt:lpstr>Ⅲ. 차트 예시</vt:lpstr>
      <vt:lpstr>Ⅲ. 차트 예시</vt:lpstr>
      <vt:lpstr>Ⅲ. 차트 예시</vt:lpstr>
      <vt:lpstr>Ⅲ. 차트 예시</vt:lpstr>
      <vt:lpstr>Ⅳ.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조민규/매니저/기술협력1팀</cp:lastModifiedBy>
  <cp:revision>42</cp:revision>
  <dcterms:created xsi:type="dcterms:W3CDTF">2024-07-04T05:04:26Z</dcterms:created>
  <dcterms:modified xsi:type="dcterms:W3CDTF">2024-11-07T05:37:51Z</dcterms:modified>
</cp:coreProperties>
</file>