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8" r:id="rId2"/>
    <p:sldId id="307" r:id="rId3"/>
    <p:sldId id="297" r:id="rId4"/>
    <p:sldId id="308" r:id="rId5"/>
    <p:sldId id="302" r:id="rId6"/>
    <p:sldId id="305" r:id="rId7"/>
    <p:sldId id="306" r:id="rId8"/>
    <p:sldId id="301" r:id="rId9"/>
  </p:sldIdLst>
  <p:sldSz cx="9906000" cy="6858000" type="A4"/>
  <p:notesSz cx="6797675" cy="9928225"/>
  <p:defaultTextStyle>
    <a:defPPr>
      <a:defRPr lang="ko-KR"/>
    </a:defPPr>
    <a:lvl1pPr algn="l" defTabSz="957263" rtl="0" eaLnBrk="0" fontAlgn="base" hangingPunct="0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77838" indent="-57150" algn="l" defTabSz="957263" rtl="0" eaLnBrk="0" fontAlgn="base" hangingPunct="0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57263" indent="-117475" algn="l" defTabSz="957263" rtl="0" eaLnBrk="0" fontAlgn="base" hangingPunct="0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435100" indent="-176213" algn="l" defTabSz="957263" rtl="0" eaLnBrk="0" fontAlgn="base" hangingPunct="0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914525" indent="-234950" algn="l" defTabSz="957263" rtl="0" eaLnBrk="0" fontAlgn="base" hangingPunct="0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9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9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9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9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156" userDrawn="1">
          <p15:clr>
            <a:srgbClr val="A4A3A4"/>
          </p15:clr>
        </p15:guide>
        <p15:guide id="3" pos="172" userDrawn="1">
          <p15:clr>
            <a:srgbClr val="A4A3A4"/>
          </p15:clr>
        </p15:guide>
        <p15:guide id="4" pos="61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C1E"/>
    <a:srgbClr val="0000FF"/>
    <a:srgbClr val="EFF4FB"/>
    <a:srgbClr val="000000"/>
    <a:srgbClr val="003B83"/>
    <a:srgbClr val="F19B22"/>
    <a:srgbClr val="E48D0E"/>
    <a:srgbClr val="F8CE90"/>
    <a:srgbClr val="F5B961"/>
    <a:srgbClr val="F6B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94899" autoAdjust="0"/>
  </p:normalViewPr>
  <p:slideViewPr>
    <p:cSldViewPr showGuides="1">
      <p:cViewPr varScale="1">
        <p:scale>
          <a:sx n="107" d="100"/>
          <a:sy n="107" d="100"/>
        </p:scale>
        <p:origin x="1656" y="96"/>
      </p:cViewPr>
      <p:guideLst>
        <p:guide orient="horz" pos="4156"/>
        <p:guide pos="172"/>
        <p:guide pos="6114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howGuides="1">
      <p:cViewPr varScale="1">
        <p:scale>
          <a:sx n="78" d="100"/>
          <a:sy n="78" d="100"/>
        </p:scale>
        <p:origin x="-4086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defRPr>
            </a:pPr>
            <a:r>
              <a:rPr lang="ko-KR" altLang="ko-KR" sz="1050" b="0" i="0" u="none" strike="noStrike" baseline="0" dirty="0" smtClean="0">
                <a:effectLst/>
              </a:rPr>
              <a:t>○</a:t>
            </a:r>
            <a:r>
              <a:rPr lang="en-US" altLang="ko-KR" sz="1050" b="0" i="0" u="none" strike="noStrike" baseline="0" dirty="0" smtClean="0">
                <a:effectLst/>
              </a:rPr>
              <a:t> </a:t>
            </a:r>
            <a:r>
              <a:rPr kumimoji="1" lang="en-US" altLang="ko-KR" sz="1050" b="0" i="0" u="none" strike="noStrike" baseline="0" dirty="0" smtClean="0">
                <a:effectLst/>
              </a:rPr>
              <a:t>’</a:t>
            </a:r>
            <a:r>
              <a:rPr lang="en-US" altLang="ko-KR" sz="105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23</a:t>
            </a:r>
            <a:r>
              <a:rPr lang="ko-KR" altLang="en-US" sz="105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년 세계 자동차 시장 규모 </a:t>
            </a:r>
            <a:r>
              <a:rPr lang="en-US" altLang="ko-KR" sz="105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1~3</a:t>
            </a:r>
            <a:r>
              <a:rPr lang="ko-KR" altLang="en-US" sz="105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위</a:t>
            </a:r>
            <a:endParaRPr lang="ko-KR" altLang="en-US" sz="105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c:rich>
      </c:tx>
      <c:layout>
        <c:manualLayout>
          <c:xMode val="edge"/>
          <c:yMode val="edge"/>
          <c:x val="0.10843767609430212"/>
          <c:y val="2.47180814284552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128917812148447"/>
          <c:y val="0.27205650573497114"/>
          <c:w val="0.7312009526269142"/>
          <c:h val="0.539555031318636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중국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4.7364793885267305E-17"/>
                  <c:y val="4.287799825246835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현대하모니 M" panose="02020603020101020101" pitchFamily="18" charset="-127"/>
                      <a:ea typeface="현대하모니 M" panose="02020603020101020101" pitchFamily="18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3409-44C9-BBB0-15BB8BA2D8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#,##0</c:formatCode>
                <c:ptCount val="1"/>
                <c:pt idx="0">
                  <c:v>2680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09-44C9-BBB0-15BB8BA2D81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미국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0334256228525395E-2"/>
                  <c:y val="4.287799825246827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3409-44C9-BBB0-15BB8BA2D8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#,##0</c:formatCode>
                <c:ptCount val="1"/>
                <c:pt idx="0">
                  <c:v>1370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09-44C9-BBB0-15BB8BA2D81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인도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0334052798284581E-2"/>
                  <c:y val="4.287833587450183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099172242350513"/>
                      <c:h val="0.1149130353166151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3409-44C9-BBB0-15BB8BA2D8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09-44C9-BBB0-15BB8BA2D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7599856"/>
        <c:axId val="1827596528"/>
      </c:barChart>
      <c:catAx>
        <c:axId val="1827599856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+mn-cs"/>
                  </a:defRPr>
                </a:pPr>
                <a:r>
                  <a:rPr lang="en-US" altLang="ko-KR" sz="900" dirty="0" smtClean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(</a:t>
                </a:r>
                <a:r>
                  <a:rPr lang="ko-KR" altLang="en-US" sz="900" dirty="0" smtClean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단위</a:t>
                </a:r>
                <a:r>
                  <a:rPr lang="en-US" altLang="ko-KR" sz="900" dirty="0" smtClean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: </a:t>
                </a:r>
                <a:r>
                  <a:rPr lang="ko-KR" altLang="en-US" sz="900" dirty="0" smtClean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만 대</a:t>
                </a:r>
                <a:r>
                  <a:rPr lang="en-US" altLang="ko-KR" sz="900" dirty="0" smtClean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)</a:t>
                </a:r>
                <a:endParaRPr lang="ko-KR" altLang="en-US" sz="900" dirty="0"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c:rich>
          </c:tx>
          <c:layout>
            <c:manualLayout>
              <c:xMode val="edge"/>
              <c:yMode val="edge"/>
              <c:x val="2.583564057131349E-2"/>
              <c:y val="0.829771645961432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crossAx val="1827596528"/>
        <c:crosses val="autoZero"/>
        <c:auto val="1"/>
        <c:lblAlgn val="ctr"/>
        <c:lblOffset val="100"/>
        <c:noMultiLvlLbl val="0"/>
      </c:catAx>
      <c:valAx>
        <c:axId val="182759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defRPr>
            </a:pPr>
            <a:endParaRPr lang="ko-KR"/>
          </a:p>
        </c:txPr>
        <c:crossAx val="1827599856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793121616700812"/>
          <c:y val="0.82925981095867096"/>
          <c:w val="0.4427195368300279"/>
          <c:h val="0.127862190788860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defRPr>
            </a:pPr>
            <a:r>
              <a:rPr lang="ko-KR" altLang="ko-KR" sz="1050" b="0" i="0" u="none" strike="noStrike" baseline="0" dirty="0" smtClean="0">
                <a:effectLst/>
              </a:rPr>
              <a:t>○</a:t>
            </a:r>
            <a:r>
              <a:rPr lang="en-US" altLang="ko-KR" sz="1050" b="0" i="0" u="none" strike="noStrike" baseline="0" dirty="0" smtClean="0">
                <a:effectLst/>
              </a:rPr>
              <a:t> </a:t>
            </a:r>
            <a:r>
              <a:rPr lang="en-US" altLang="ko-KR" sz="105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’24</a:t>
            </a:r>
            <a:r>
              <a:rPr lang="ko-KR" altLang="en-US" sz="105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년 </a:t>
            </a:r>
            <a:r>
              <a:rPr lang="en-US" altLang="ko-KR" sz="105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5</a:t>
            </a:r>
            <a:r>
              <a:rPr lang="ko-KR" altLang="en-US" sz="105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월 인도</a:t>
            </a:r>
            <a:r>
              <a:rPr lang="ko-KR" altLang="en-US" sz="1050" baseline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내 승용차 판매 점유율 </a:t>
            </a:r>
            <a:r>
              <a:rPr lang="en-US" altLang="ko-KR" sz="105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(%)</a:t>
            </a:r>
          </a:p>
        </c:rich>
      </c:tx>
      <c:layout>
        <c:manualLayout>
          <c:xMode val="edge"/>
          <c:yMode val="edge"/>
          <c:x val="0.11412898566825909"/>
          <c:y val="0.114875386777722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0102180004690837"/>
          <c:y val="0.26582612603952605"/>
          <c:w val="0.39863546481934969"/>
          <c:h val="0.632686517142923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5D6-46B4-9CFB-2657721102A2}"/>
              </c:ext>
            </c:extLst>
          </c:dPt>
          <c:dPt>
            <c:idx val="1"/>
            <c:bubble3D val="0"/>
            <c:explosion val="15"/>
            <c:spPr>
              <a:solidFill>
                <a:srgbClr val="F49C1E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5D6-46B4-9CFB-2657721102A2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D6-46B4-9CFB-2657721102A2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CA-45B4-B837-1FFBC3EEF47B}"/>
              </c:ext>
            </c:extLst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FCA-45B4-B837-1FFBC3EEF47B}"/>
              </c:ext>
            </c:extLst>
          </c:dPt>
          <c:dPt>
            <c:idx val="5"/>
            <c:bubble3D val="0"/>
            <c:spPr>
              <a:solidFill>
                <a:schemeClr val="accent1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430-4C58-B053-E52FC579D85D}"/>
              </c:ext>
            </c:extLst>
          </c:dPt>
          <c:cat>
            <c:strRef>
              <c:f>Sheet1!$A$2:$A$7</c:f>
              <c:strCache>
                <c:ptCount val="6"/>
                <c:pt idx="0">
                  <c:v>마루티스즈키</c:v>
                </c:pt>
                <c:pt idx="1">
                  <c:v>HMCKIA (2위)</c:v>
                </c:pt>
                <c:pt idx="2">
                  <c:v>타타모터스</c:v>
                </c:pt>
                <c:pt idx="3">
                  <c:v>마힌드라</c:v>
                </c:pt>
                <c:pt idx="4">
                  <c:v>도요타</c:v>
                </c:pt>
                <c:pt idx="5">
                  <c:v>기타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39.869999999999997</c:v>
                </c:pt>
                <c:pt idx="1">
                  <c:v>20.83</c:v>
                </c:pt>
                <c:pt idx="2">
                  <c:v>13.7</c:v>
                </c:pt>
                <c:pt idx="3">
                  <c:v>10.89</c:v>
                </c:pt>
                <c:pt idx="4">
                  <c:v>6</c:v>
                </c:pt>
                <c:pt idx="5">
                  <c:v>8.710000000000008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D6-46B4-9CFB-2657721102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defRPr>
            </a:pPr>
            <a:r>
              <a:rPr lang="ko-KR" altLang="ko-KR" sz="1050" b="0" i="0" u="none" strike="noStrike" baseline="0" dirty="0" smtClean="0">
                <a:effectLst/>
              </a:rPr>
              <a:t>○</a:t>
            </a:r>
            <a:r>
              <a:rPr lang="en-US" altLang="ko-KR" sz="1050" b="0" i="0" u="none" strike="noStrike" baseline="0" dirty="0" smtClean="0">
                <a:effectLst/>
              </a:rPr>
              <a:t> </a:t>
            </a:r>
            <a:r>
              <a:rPr lang="en-US" altLang="ko-KR" sz="105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'23</a:t>
            </a:r>
            <a:r>
              <a:rPr lang="ko-KR" altLang="en-US" sz="105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년 세계 자동차 시장 규모 </a:t>
            </a:r>
            <a:r>
              <a:rPr lang="en-US" altLang="ko-KR" sz="105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1~3</a:t>
            </a:r>
            <a:r>
              <a:rPr lang="ko-KR" altLang="en-US" sz="105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위</a:t>
            </a:r>
            <a:endParaRPr lang="ko-KR" altLang="en-US" sz="105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c:rich>
      </c:tx>
      <c:layout>
        <c:manualLayout>
          <c:xMode val="edge"/>
          <c:yMode val="edge"/>
          <c:x val="0.10843767609430212"/>
          <c:y val="2.47180814284552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128917812148447"/>
          <c:y val="0.27205650573497114"/>
          <c:w val="0.7312009526269142"/>
          <c:h val="0.539555031318636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중국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4.7364793885267305E-17"/>
                  <c:y val="4.287799825246835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현대하모니 M" panose="02020603020101020101" pitchFamily="18" charset="-127"/>
                      <a:ea typeface="현대하모니 M" panose="02020603020101020101" pitchFamily="18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3409-44C9-BBB0-15BB8BA2D8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#,##0</c:formatCode>
                <c:ptCount val="1"/>
                <c:pt idx="0">
                  <c:v>2680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09-44C9-BBB0-15BB8BA2D81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미국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0334256228525395E-2"/>
                  <c:y val="4.287799825246827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3409-44C9-BBB0-15BB8BA2D8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#,##0</c:formatCode>
                <c:ptCount val="1"/>
                <c:pt idx="0">
                  <c:v>1370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09-44C9-BBB0-15BB8BA2D81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인도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0334052798284581E-2"/>
                  <c:y val="4.287833587450183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099172242350513"/>
                      <c:h val="0.1149130353166151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3409-44C9-BBB0-15BB8BA2D8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09-44C9-BBB0-15BB8BA2D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7599856"/>
        <c:axId val="1827596528"/>
      </c:barChart>
      <c:catAx>
        <c:axId val="1827599856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+mn-cs"/>
                  </a:defRPr>
                </a:pPr>
                <a:r>
                  <a:rPr lang="en-US" altLang="ko-KR" sz="900" dirty="0" smtClean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(</a:t>
                </a:r>
                <a:r>
                  <a:rPr lang="ko-KR" altLang="en-US" sz="900" dirty="0" smtClean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단위</a:t>
                </a:r>
                <a:r>
                  <a:rPr lang="en-US" altLang="ko-KR" sz="900" dirty="0" smtClean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: </a:t>
                </a:r>
                <a:r>
                  <a:rPr lang="ko-KR" altLang="en-US" sz="900" dirty="0" smtClean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만 대</a:t>
                </a:r>
                <a:r>
                  <a:rPr lang="en-US" altLang="ko-KR" sz="900" dirty="0" smtClean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)</a:t>
                </a:r>
                <a:endParaRPr lang="ko-KR" altLang="en-US" sz="900" dirty="0"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c:rich>
          </c:tx>
          <c:layout>
            <c:manualLayout>
              <c:xMode val="edge"/>
              <c:yMode val="edge"/>
              <c:x val="2.583564057131349E-2"/>
              <c:y val="0.829771645961432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crossAx val="1827596528"/>
        <c:crosses val="autoZero"/>
        <c:auto val="1"/>
        <c:lblAlgn val="ctr"/>
        <c:lblOffset val="100"/>
        <c:noMultiLvlLbl val="0"/>
      </c:catAx>
      <c:valAx>
        <c:axId val="182759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defRPr>
            </a:pPr>
            <a:endParaRPr lang="ko-KR"/>
          </a:p>
        </c:txPr>
        <c:crossAx val="1827599856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793121616700812"/>
          <c:y val="0.82925981095867096"/>
          <c:w val="0.4427195368300279"/>
          <c:h val="0.127862190788860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defRPr>
            </a:pPr>
            <a:r>
              <a:rPr lang="ko-KR" altLang="ko-KR" sz="1050" b="0" i="0" u="none" strike="noStrike" baseline="0" dirty="0" smtClean="0">
                <a:effectLst/>
              </a:rPr>
              <a:t>○</a:t>
            </a:r>
            <a:r>
              <a:rPr lang="en-US" altLang="ko-KR" sz="1050" b="0" i="0" u="none" strike="noStrike" baseline="0" dirty="0" smtClean="0">
                <a:effectLst/>
              </a:rPr>
              <a:t> </a:t>
            </a:r>
            <a:r>
              <a:rPr lang="en-US" altLang="ko-KR" sz="105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’24</a:t>
            </a:r>
            <a:r>
              <a:rPr lang="ko-KR" altLang="en-US" sz="105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년 </a:t>
            </a:r>
            <a:r>
              <a:rPr lang="en-US" altLang="ko-KR" sz="105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5</a:t>
            </a:r>
            <a:r>
              <a:rPr lang="ko-KR" altLang="en-US" sz="105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월 인도</a:t>
            </a:r>
            <a:r>
              <a:rPr lang="ko-KR" altLang="en-US" sz="1050" baseline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내 승용차 판매 점유율 </a:t>
            </a:r>
            <a:r>
              <a:rPr lang="en-US" altLang="ko-KR" sz="105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(%)</a:t>
            </a:r>
          </a:p>
        </c:rich>
      </c:tx>
      <c:layout>
        <c:manualLayout>
          <c:xMode val="edge"/>
          <c:yMode val="edge"/>
          <c:x val="0.11412898566825909"/>
          <c:y val="0.114875386777722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0102180004690837"/>
          <c:y val="0.26582612603952605"/>
          <c:w val="0.39863546481934969"/>
          <c:h val="0.632686517142923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5D6-46B4-9CFB-2657721102A2}"/>
              </c:ext>
            </c:extLst>
          </c:dPt>
          <c:dPt>
            <c:idx val="1"/>
            <c:bubble3D val="0"/>
            <c:explosion val="15"/>
            <c:spPr>
              <a:solidFill>
                <a:srgbClr val="F49C1E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5D6-46B4-9CFB-2657721102A2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D6-46B4-9CFB-2657721102A2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CA-45B4-B837-1FFBC3EEF47B}"/>
              </c:ext>
            </c:extLst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FCA-45B4-B837-1FFBC3EEF47B}"/>
              </c:ext>
            </c:extLst>
          </c:dPt>
          <c:dPt>
            <c:idx val="5"/>
            <c:bubble3D val="0"/>
            <c:spPr>
              <a:solidFill>
                <a:schemeClr val="accent1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430-4C58-B053-E52FC579D85D}"/>
              </c:ext>
            </c:extLst>
          </c:dPt>
          <c:cat>
            <c:strRef>
              <c:f>Sheet1!$A$2:$A$7</c:f>
              <c:strCache>
                <c:ptCount val="6"/>
                <c:pt idx="0">
                  <c:v>마루티스즈키</c:v>
                </c:pt>
                <c:pt idx="1">
                  <c:v>HMCKIA (2위)</c:v>
                </c:pt>
                <c:pt idx="2">
                  <c:v>타타모터스</c:v>
                </c:pt>
                <c:pt idx="3">
                  <c:v>마힌드라</c:v>
                </c:pt>
                <c:pt idx="4">
                  <c:v>도요타</c:v>
                </c:pt>
                <c:pt idx="5">
                  <c:v>기타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39.869999999999997</c:v>
                </c:pt>
                <c:pt idx="1">
                  <c:v>20.83</c:v>
                </c:pt>
                <c:pt idx="2">
                  <c:v>13.7</c:v>
                </c:pt>
                <c:pt idx="3">
                  <c:v>10.89</c:v>
                </c:pt>
                <c:pt idx="4">
                  <c:v>6</c:v>
                </c:pt>
                <c:pt idx="5">
                  <c:v>8.710000000000008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D6-46B4-9CFB-2657721102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CA532B1-91DD-45E5-83E4-5B656187AA16}" type="datetimeFigureOut">
              <a:rPr lang="ko-KR" altLang="en-US"/>
              <a:pPr>
                <a:defRPr/>
              </a:pPr>
              <a:t>2024-12-13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41309FAB-A88C-4130-8B16-6F532530C92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l" defTabSz="957776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r" defTabSz="957776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349FC64-E411-4B5C-8B7F-132060249218}" type="datetimeFigureOut">
              <a:rPr lang="ko-KR" altLang="en-US"/>
              <a:pPr>
                <a:defRPr/>
              </a:pPr>
              <a:t>2024-12-13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2" rIns="91422" bIns="45712" rtlCol="0" anchor="ctr"/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22" tIns="45712" rIns="91422" bIns="45712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l" defTabSz="957776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22" tIns="45712" rIns="91422" bIns="45712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3E809294-DCB0-4AFE-8C9C-B71375E5B2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9100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38200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58888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77988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99234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19081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38927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58774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8D58F7F-E958-43DA-8E51-01E226B844ED}" type="slidenum"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0</a:t>
            </a:fld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z="900" smtClean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endParaRPr lang="ko-KR" altLang="en-US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kumimoji="1" sz="19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defTabSz="963613">
              <a:defRPr kumimoji="1" sz="19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963613">
              <a:defRPr kumimoji="1" sz="19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963613">
              <a:defRPr kumimoji="1" sz="19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963613">
              <a:defRPr kumimoji="1" sz="19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371725" indent="-234950" defTabSz="963613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28925" indent="-234950" defTabSz="963613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286125" indent="-234950" defTabSz="963613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43325" indent="-234950" defTabSz="963613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24C1E8C-1AF1-45F1-AD48-36A0AC3C3057}" type="slidenum">
              <a:rPr lang="ko-KR" altLang="en-US" sz="1200" smtClean="0"/>
              <a:pPr/>
              <a:t>1</a:t>
            </a:fld>
            <a:endParaRPr lang="ko-KR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572280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1BE6F67-98B5-4FBC-90CE-0A8E4756CED7}" type="slidenum"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5832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1BE6F67-98B5-4FBC-90CE-0A8E4756CED7}" type="slidenum"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9642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1BE6F67-98B5-4FBC-90CE-0A8E4756CED7}" type="slidenum"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228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1BE6F67-98B5-4FBC-90CE-0A8E4756CED7}" type="slidenum"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393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1BE6F67-98B5-4FBC-90CE-0A8E4756CED7}" type="slidenum"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1463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1BE6F67-98B5-4FBC-90CE-0A8E4756CED7}" type="slidenum"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7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147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 userDrawn="1"/>
        </p:nvGrpSpPr>
        <p:grpSpPr bwMode="auto">
          <a:xfrm>
            <a:off x="269875" y="2689225"/>
            <a:ext cx="9363075" cy="230188"/>
            <a:chOff x="329" y="1821"/>
            <a:chExt cx="6071" cy="0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825" y="6584950"/>
            <a:ext cx="62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16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7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825" y="6584950"/>
            <a:ext cx="62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272480" y="186210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0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3"/>
            <a:ext cx="495300" cy="363537"/>
          </a:xfrm>
        </p:spPr>
        <p:txBody>
          <a:bodyPr/>
          <a:lstStyle>
            <a:lvl1pPr>
              <a:defRPr sz="140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>
              <a:defRPr/>
            </a:pPr>
            <a:fld id="{8A9BCF9F-0AD5-4D38-A52E-F9DA9125D87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58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9326F-3532-4736-87AE-ACD25152A3C6}" type="datetime1">
              <a:rPr lang="ko-KR" altLang="en-US"/>
              <a:pPr>
                <a:defRPr/>
              </a:pPr>
              <a:t>2024-12-13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58ABE-44DD-4428-AB09-A7ADC1101F0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1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7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825" y="6584950"/>
            <a:ext cx="62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2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11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FF666BC-74F2-458E-BA95-33F94EDA2FF2}" type="datetime1">
              <a:rPr lang="ko-KR" altLang="en-US"/>
              <a:pPr>
                <a:defRPr/>
              </a:pPr>
              <a:t>2024-12-13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 b="0" smtClean="0">
                <a:solidFill>
                  <a:srgbClr val="898989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9E16EF9-0C3B-4064-909E-4607AF1A29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07" r:id="rId3"/>
    <p:sldLayoutId id="214748391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57263" rtl="0" eaLnBrk="0" fontAlgn="base" latinLnBrk="1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현대하모니 B" panose="02020603020101020101" pitchFamily="18" charset="-127"/>
          <a:ea typeface="맑은 고딕" pitchFamily="50" charset="-127"/>
        </a:defRPr>
      </a:lvl2pPr>
      <a:lvl3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현대하모니 B" panose="02020603020101020101" pitchFamily="18" charset="-127"/>
          <a:ea typeface="맑은 고딕" pitchFamily="50" charset="-127"/>
        </a:defRPr>
      </a:lvl3pPr>
      <a:lvl4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현대하모니 B" panose="02020603020101020101" pitchFamily="18" charset="-127"/>
          <a:ea typeface="맑은 고딕" pitchFamily="50" charset="-127"/>
        </a:defRPr>
      </a:lvl4pPr>
      <a:lvl5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현대하모니 B" panose="02020603020101020101" pitchFamily="18" charset="-127"/>
          <a:ea typeface="맑은 고딕" pitchFamily="50" charset="-127"/>
        </a:defRPr>
      </a:lvl5pPr>
      <a:lvl6pPr marL="41984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irfindia.org/Rankings/2023/OverallRanking.html" TargetMode="External"/><Relationship Id="rId3" Type="http://schemas.openxmlformats.org/officeDocument/2006/relationships/chart" Target="../charts/chart1.xml"/><Relationship Id="rId7" Type="http://schemas.openxmlformats.org/officeDocument/2006/relationships/hyperlink" Target="https://theguru.co.kr/news/article.html?no=831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ni.co.kr/arti/economy/car/1145008.html" TargetMode="External"/><Relationship Id="rId5" Type="http://schemas.openxmlformats.org/officeDocument/2006/relationships/hyperlink" Target="https://www.hankyung.com/article/2024042575401" TargetMode="Externa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haastra.org/" TargetMode="Externa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1" name="Text Box 5"/>
          <p:cNvSpPr txBox="1">
            <a:spLocks noChangeArrowheads="1"/>
          </p:cNvSpPr>
          <p:nvPr/>
        </p:nvSpPr>
        <p:spPr bwMode="auto">
          <a:xfrm>
            <a:off x="523875" y="2132856"/>
            <a:ext cx="6732588" cy="57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FontTx/>
              <a:buNone/>
            </a:pPr>
            <a:r>
              <a:rPr lang="ko-KR" altLang="en-US" sz="3200" b="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해외산학체계수립</a:t>
            </a:r>
            <a:r>
              <a:rPr lang="en-US" altLang="ko-KR" sz="3200" b="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_</a:t>
            </a:r>
            <a:r>
              <a:rPr lang="ko-KR" altLang="en-US" sz="3200" b="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벤치마킹 </a:t>
            </a:r>
            <a:endParaRPr lang="ko-KR" altLang="en-US" sz="3200" b="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6162" name="Text Box 10"/>
          <p:cNvSpPr txBox="1">
            <a:spLocks noChangeArrowheads="1"/>
          </p:cNvSpPr>
          <p:nvPr/>
        </p:nvSpPr>
        <p:spPr bwMode="auto">
          <a:xfrm>
            <a:off x="523875" y="4509120"/>
            <a:ext cx="2381722" cy="921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 anchor="ctr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6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2024.07.25</a:t>
            </a:r>
            <a:endParaRPr lang="en-US" altLang="ko-KR" sz="1600" b="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eaLnBrk="1" hangingPunct="1">
              <a:buFontTx/>
              <a:buNone/>
            </a:pPr>
            <a:r>
              <a:rPr lang="en-US" altLang="ko-KR" sz="160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</a:p>
          <a:p>
            <a:pPr eaLnBrk="1" hangingPunct="1">
              <a:buFontTx/>
              <a:buNone/>
            </a:pPr>
            <a:r>
              <a:rPr lang="ko-KR" altLang="en-US" sz="160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기술협력</a:t>
            </a:r>
            <a:r>
              <a:rPr lang="en-US" altLang="ko-KR" sz="160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1</a:t>
            </a:r>
            <a:r>
              <a:rPr lang="ko-KR" altLang="en-US" sz="16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팀 </a:t>
            </a:r>
            <a:r>
              <a:rPr lang="ko-KR" altLang="en-US" sz="1600" b="0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류소희</a:t>
            </a:r>
            <a:r>
              <a:rPr lang="ko-KR" altLang="en-US" sz="16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60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매니저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523875" y="2733793"/>
            <a:ext cx="7021413" cy="331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3969" tIns="41985" rIns="83969" bIns="41985" anchor="ctr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None/>
            </a:pPr>
            <a:r>
              <a:rPr lang="ko-KR" altLang="en-US" sz="16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인도 내 대학과의 산학협력을 위한 벤치마킹 사례 소개 및 산학협력 제안</a:t>
            </a:r>
            <a:endParaRPr lang="en-US" altLang="ko-KR" sz="1200" b="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200025" y="188913"/>
            <a:ext cx="4724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40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목차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33265" y="1520825"/>
            <a:ext cx="6336158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 defTabSz="914400" latinLnBrk="1">
              <a:lnSpc>
                <a:spcPct val="150000"/>
              </a:lnSpc>
              <a:buFont typeface="+mj-lt"/>
              <a:buAutoNum type="romanUcPeriod"/>
              <a:defRPr/>
            </a:pPr>
            <a:r>
              <a:rPr kumimoji="0" lang="ko-KR" altLang="en-US" sz="1800" b="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개요</a:t>
            </a:r>
            <a:r>
              <a:rPr kumimoji="0" lang="en-US" altLang="ko-KR" sz="1800" b="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/>
            </a:r>
            <a:br>
              <a:rPr kumimoji="0" lang="en-US" altLang="ko-KR" sz="1800" b="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endParaRPr kumimoji="0" lang="ko-KR" altLang="en-US" sz="1200" b="0" dirty="0" smtClean="0"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400050" indent="-400050" defTabSz="914400" latinLnBrk="1">
              <a:lnSpc>
                <a:spcPct val="150000"/>
              </a:lnSpc>
              <a:buFont typeface="+mj-lt"/>
              <a:buAutoNum type="romanUcPeriod"/>
              <a:defRPr/>
            </a:pPr>
            <a:r>
              <a:rPr lang="ko-KR" altLang="en-US" sz="1800" b="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벤치마킹 사례 소개</a:t>
            </a:r>
            <a:r>
              <a:rPr kumimoji="0" lang="en-US" altLang="ko-KR" sz="1800" b="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/>
            </a:r>
            <a:br>
              <a:rPr kumimoji="0" lang="en-US" altLang="ko-KR" sz="1800" b="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1400" b="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① </a:t>
            </a:r>
            <a:r>
              <a:rPr lang="ko-KR" altLang="en-US" sz="1400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국내기업 </a:t>
            </a:r>
            <a:r>
              <a:rPr lang="en-US" altLang="ko-KR" sz="1400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– </a:t>
            </a:r>
            <a:r>
              <a:rPr lang="ko-KR" altLang="en-US" sz="1400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신흥국</a:t>
            </a:r>
            <a:r>
              <a:rPr lang="en-US" altLang="ko-KR" sz="1400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(Emerging market)</a:t>
            </a:r>
            <a:r>
              <a:rPr lang="ko-KR" altLang="en-US" sz="1400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대학 중심</a:t>
            </a:r>
            <a:r>
              <a:rPr kumimoji="0" lang="ko-KR" altLang="en-US" sz="1400" b="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kumimoji="0" lang="en-US" altLang="ko-KR" sz="1400" b="0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/>
            </a:r>
            <a:br>
              <a:rPr kumimoji="0" lang="en-US" altLang="ko-KR" sz="1400" b="0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1400" b="0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② </a:t>
            </a:r>
            <a:r>
              <a:rPr lang="ko-KR" altLang="en-US" sz="1400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삼성그룹</a:t>
            </a:r>
            <a:r>
              <a:rPr lang="en-US" altLang="ko-KR" sz="1400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– </a:t>
            </a:r>
            <a:r>
              <a:rPr lang="ko-KR" altLang="en-US" sz="1400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베트남 내 대학 중심</a:t>
            </a:r>
            <a:endParaRPr lang="en-US" altLang="ko-KR" sz="1400" b="0" dirty="0" smtClean="0"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400050" indent="-400050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endParaRPr lang="ko-KR" altLang="en-US" sz="12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400050" indent="-400050" defTabSz="914400" latinLnBrk="1">
              <a:lnSpc>
                <a:spcPct val="150000"/>
              </a:lnSpc>
              <a:buFont typeface="+mj-lt"/>
              <a:buAutoNum type="romanUcPeriod"/>
              <a:defRPr/>
            </a:pPr>
            <a:r>
              <a:rPr lang="ko-KR" altLang="en-US" sz="18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인도 내 대학과의 산학협력 제안</a:t>
            </a:r>
            <a:endParaRPr kumimoji="0" lang="ko-KR" altLang="en-US" sz="1200" b="0" dirty="0"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" name="Rectangle 77"/>
          <p:cNvSpPr>
            <a:spLocks noChangeArrowheads="1"/>
          </p:cNvSpPr>
          <p:nvPr/>
        </p:nvSpPr>
        <p:spPr bwMode="auto">
          <a:xfrm>
            <a:off x="1892367" y="5027926"/>
            <a:ext cx="4833938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ko-KR" sz="14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1400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[</a:t>
            </a:r>
            <a:r>
              <a:rPr lang="ko-KR" altLang="en-US" sz="1400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첨부</a:t>
            </a:r>
            <a:r>
              <a:rPr lang="en-US" altLang="ko-KR" sz="1400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] </a:t>
            </a:r>
            <a:r>
              <a:rPr lang="ko-KR" altLang="en-US" sz="1400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인도 내 </a:t>
            </a:r>
            <a:r>
              <a:rPr lang="en-US" altLang="ko-KR" sz="1400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HMCKIA </a:t>
            </a:r>
            <a:r>
              <a:rPr lang="ko-KR" altLang="en-US" sz="1400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주요 거점 및 인근 주요 대학 위치 </a:t>
            </a:r>
            <a:endParaRPr lang="en-US" altLang="ko-KR" sz="1400" b="0" dirty="0"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eaLnBrk="1" latin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 </a:t>
            </a:r>
            <a:endParaRPr lang="en-US" altLang="ko-KR" sz="1400" b="0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09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1</a:t>
            </a: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9220" name="제목 1"/>
          <p:cNvSpPr>
            <a:spLocks noGrp="1"/>
          </p:cNvSpPr>
          <p:nvPr>
            <p:ph type="ctrTitle"/>
          </p:nvPr>
        </p:nvSpPr>
        <p:spPr>
          <a:xfrm>
            <a:off x="83351" y="328613"/>
            <a:ext cx="7488262" cy="373062"/>
          </a:xfrm>
        </p:spPr>
        <p:txBody>
          <a:bodyPr/>
          <a:lstStyle/>
          <a:p>
            <a:r>
              <a:rPr lang="en-US" altLang="ko-KR" sz="1800" dirty="0" smtClean="0"/>
              <a:t>Ⅰ. </a:t>
            </a:r>
            <a:r>
              <a:rPr lang="ko-KR" altLang="en-US" sz="1800" dirty="0" smtClean="0"/>
              <a:t>개요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80857" y="801626"/>
            <a:ext cx="9359900" cy="658800"/>
          </a:xfrm>
          <a:prstGeom prst="rect">
            <a:avLst/>
          </a:prstGeom>
          <a:solidFill>
            <a:srgbClr val="EFF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0"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○</a:t>
            </a:r>
            <a:r>
              <a:rPr kumimoji="0"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kumimoji="0"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인도의 자동차 시장 규모는 세계 </a:t>
            </a:r>
            <a:r>
              <a:rPr kumimoji="0"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3</a:t>
            </a:r>
            <a:r>
              <a:rPr kumimoji="0"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위이며</a:t>
            </a:r>
            <a:r>
              <a:rPr kumimoji="0"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‘24</a:t>
            </a:r>
            <a:r>
              <a:rPr kumimoji="0"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년 </a:t>
            </a:r>
            <a:r>
              <a:rPr kumimoji="0"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5</a:t>
            </a:r>
            <a:r>
              <a:rPr kumimoji="0"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월 </a:t>
            </a:r>
            <a:r>
              <a:rPr kumimoji="0" lang="en-US" altLang="ko-KR" sz="1200" b="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HMCKIA</a:t>
            </a:r>
            <a:r>
              <a:rPr kumimoji="0" lang="ko-KR" altLang="en-US" sz="1200" b="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의 인도 내 승용차 판매 점유율은 </a:t>
            </a:r>
            <a:r>
              <a:rPr kumimoji="0" lang="en-US" altLang="ko-KR" sz="1200" b="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20.83%</a:t>
            </a:r>
            <a:r>
              <a:rPr kumimoji="0" lang="ko-KR" altLang="en-US" sz="1200" b="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로</a:t>
            </a:r>
            <a:r>
              <a:rPr kumimoji="0" lang="en-US" altLang="ko-KR" sz="1200" b="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2</a:t>
            </a:r>
            <a:r>
              <a:rPr kumimoji="0" lang="ko-KR" altLang="en-US" sz="1200" b="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위 </a:t>
            </a:r>
            <a:r>
              <a:rPr kumimoji="0"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kumimoji="0"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현대차</a:t>
            </a:r>
            <a:r>
              <a:rPr kumimoji="0"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: 14.65%, </a:t>
            </a:r>
            <a:r>
              <a:rPr kumimoji="0"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기아</a:t>
            </a:r>
            <a:r>
              <a:rPr kumimoji="0"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: 6.18%) </a:t>
            </a:r>
          </a:p>
          <a:p>
            <a:pPr eaLnBrk="1" hangingPunct="1">
              <a:lnSpc>
                <a:spcPct val="150000"/>
              </a:lnSpc>
            </a:pPr>
            <a:r>
              <a:rPr kumimoji="0"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○ 현대차는 인도를 글로벌 전기차 생산</a:t>
            </a:r>
            <a:r>
              <a:rPr kumimoji="0"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kumimoji="0"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수출 허브 </a:t>
            </a:r>
            <a:r>
              <a:rPr kumimoji="0" lang="ko-KR" altLang="en-US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및 소형 차종 </a:t>
            </a:r>
            <a:r>
              <a:rPr kumimoji="0" lang="en-US" altLang="ko-KR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R&amp;D </a:t>
            </a:r>
            <a:r>
              <a:rPr kumimoji="0"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거점으로 육성할 예정으로</a:t>
            </a:r>
            <a:r>
              <a:rPr kumimoji="0"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kumimoji="0" lang="ko-KR" altLang="en-US" sz="1200" b="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글로벌 거점으로서 인도의 중요성 증대</a:t>
            </a:r>
            <a:endParaRPr kumimoji="0" lang="en-US" altLang="ko-KR" sz="1200" b="0" dirty="0">
              <a:solidFill>
                <a:srgbClr val="0070C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8795" y="1909950"/>
            <a:ext cx="9351962" cy="1758442"/>
          </a:xfrm>
          <a:prstGeom prst="rect">
            <a:avLst/>
          </a:prstGeom>
          <a:pattFill prst="dk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3081356210"/>
              </p:ext>
            </p:extLst>
          </p:nvPr>
        </p:nvGraphicFramePr>
        <p:xfrm>
          <a:off x="344488" y="1923508"/>
          <a:ext cx="2691514" cy="1573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차트 12"/>
          <p:cNvGraphicFramePr/>
          <p:nvPr>
            <p:extLst>
              <p:ext uri="{D42A27DB-BD31-4B8C-83A1-F6EECF244321}">
                <p14:modId xmlns:p14="http://schemas.microsoft.com/office/powerpoint/2010/main" val="494462506"/>
              </p:ext>
            </p:extLst>
          </p:nvPr>
        </p:nvGraphicFramePr>
        <p:xfrm>
          <a:off x="2936776" y="1741343"/>
          <a:ext cx="3240360" cy="1924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130638" y="3496186"/>
            <a:ext cx="190442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*</a:t>
            </a:r>
            <a:r>
              <a:rPr lang="ko-KR" altLang="en-US" sz="800" i="1" kern="0" spc="-5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한국자동차모빌리티산업협회</a:t>
            </a:r>
            <a:r>
              <a:rPr lang="en-US" altLang="ko-KR" sz="80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(KAMA), 2023</a:t>
            </a:r>
            <a:endParaRPr lang="en-US" altLang="ko-KR" sz="800" i="1" kern="0" spc="-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FFFFFF">
                  <a:lumMod val="65000"/>
                </a:srgb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77967" y="3495482"/>
            <a:ext cx="159431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*</a:t>
            </a:r>
            <a:r>
              <a:rPr lang="ko-KR" altLang="en-US" sz="80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인도자동차딜러협회</a:t>
            </a:r>
            <a:r>
              <a:rPr lang="en-US" altLang="ko-KR" sz="80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(FADA), 2024</a:t>
            </a:r>
            <a:endParaRPr lang="en-US" altLang="ko-KR" sz="800" i="1" kern="0" spc="-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FFFFFF">
                  <a:lumMod val="65000"/>
                </a:srgb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164342" y="1566380"/>
            <a:ext cx="2580494" cy="30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 smtClean="0">
                <a:solidFill>
                  <a:schemeClr val="tx2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■</a:t>
            </a:r>
            <a:r>
              <a:rPr kumimoji="0" lang="ko-KR" altLang="en-US" sz="1400" b="0" dirty="0" smtClean="0">
                <a:solidFill>
                  <a:schemeClr val="tx2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인도 대학과의 산학협력 필요성</a:t>
            </a:r>
            <a:endParaRPr kumimoji="0" lang="en-US" altLang="ko-KR" sz="1400" b="0" dirty="0" smtClean="0">
              <a:solidFill>
                <a:schemeClr val="tx2">
                  <a:lumMod val="7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61548" y="2667986"/>
            <a:ext cx="806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현대하모니 M" panose="02020603020101020101" pitchFamily="18" charset="-127"/>
                <a:ea typeface="현대하모니 M" panose="02020603020101020101" pitchFamily="18" charset="-127"/>
              </a:rPr>
              <a:t>마루티스즈키</a:t>
            </a:r>
            <a:endParaRPr lang="en-US" altLang="ko-KR" sz="800" b="0" dirty="0" smtClean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/>
            <a:r>
              <a:rPr lang="en-US" altLang="ko-KR" sz="800" b="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현대하모니 M" panose="02020603020101020101" pitchFamily="18" charset="-127"/>
                <a:ea typeface="현대하모니 M" panose="02020603020101020101" pitchFamily="18" charset="-127"/>
              </a:rPr>
              <a:t>(39.87)</a:t>
            </a:r>
            <a:endParaRPr lang="ko-KR" altLang="en-US" sz="800" b="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22617" y="3190223"/>
            <a:ext cx="633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현대하모니 M" panose="02020603020101020101" pitchFamily="18" charset="-127"/>
                <a:ea typeface="현대하모니 M" panose="02020603020101020101" pitchFamily="18" charset="-127"/>
              </a:rPr>
              <a:t>HMCKIA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현대하모니 M" panose="02020603020101020101" pitchFamily="18" charset="-127"/>
                <a:ea typeface="현대하모니 M" panose="02020603020101020101" pitchFamily="18" charset="-127"/>
              </a:rPr>
              <a:t>(20.83)</a:t>
            </a:r>
            <a:endParaRPr lang="ko-KR" altLang="en-US" sz="8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53722" y="2868851"/>
            <a:ext cx="675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0" dirty="0" err="1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현대하모니 M" panose="02020603020101020101" pitchFamily="18" charset="-127"/>
                <a:ea typeface="현대하모니 M" panose="02020603020101020101" pitchFamily="18" charset="-127"/>
              </a:rPr>
              <a:t>타타모터스</a:t>
            </a:r>
            <a:endParaRPr lang="en-US" altLang="ko-KR" sz="800" b="0" dirty="0" smtClean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/>
            <a:r>
              <a:rPr lang="en-US" altLang="ko-KR" sz="800" b="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현대하모니 M" panose="02020603020101020101" pitchFamily="18" charset="-127"/>
                <a:ea typeface="현대하모니 M" panose="02020603020101020101" pitchFamily="18" charset="-127"/>
              </a:rPr>
              <a:t>(13.7)</a:t>
            </a:r>
            <a:endParaRPr lang="ko-KR" altLang="en-US" sz="800" b="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14988" y="2250555"/>
            <a:ext cx="560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도요타</a:t>
            </a:r>
            <a:endParaRPr lang="en-US" altLang="ko-KR" sz="800" b="0" dirty="0" smtClean="0">
              <a:solidFill>
                <a:schemeClr val="tx1">
                  <a:lumMod val="50000"/>
                  <a:lumOff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/>
            <a:r>
              <a:rPr lang="en-US" altLang="ko-KR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(6.0)</a:t>
            </a:r>
            <a:endParaRPr lang="ko-KR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48364" y="2141542"/>
            <a:ext cx="46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기타</a:t>
            </a:r>
            <a:r>
              <a:rPr lang="en-US" altLang="ko-KR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(8.71)</a:t>
            </a:r>
            <a:endParaRPr lang="ko-KR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31" name="꺾인 연결선 30"/>
          <p:cNvCxnSpPr/>
          <p:nvPr/>
        </p:nvCxnSpPr>
        <p:spPr>
          <a:xfrm rot="10800000">
            <a:off x="3853463" y="2368851"/>
            <a:ext cx="334629" cy="101961"/>
          </a:xfrm>
          <a:prstGeom prst="bentConnector3">
            <a:avLst>
              <a:gd name="adj1" fmla="val -708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/>
          <p:nvPr/>
        </p:nvCxnSpPr>
        <p:spPr>
          <a:xfrm flipV="1">
            <a:off x="4398359" y="2245530"/>
            <a:ext cx="641763" cy="84383"/>
          </a:xfrm>
          <a:prstGeom prst="bentConnector3">
            <a:avLst>
              <a:gd name="adj1" fmla="val -1411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69983" y="2586551"/>
            <a:ext cx="560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0" dirty="0" err="1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현대하모니 M" panose="02020603020101020101" pitchFamily="18" charset="-127"/>
                <a:ea typeface="현대하모니 M" panose="02020603020101020101" pitchFamily="18" charset="-127"/>
              </a:rPr>
              <a:t>마힌드라</a:t>
            </a:r>
            <a:r>
              <a:rPr lang="en-US" altLang="ko-KR" sz="800" b="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현대하모니 M" panose="02020603020101020101" pitchFamily="18" charset="-127"/>
                <a:ea typeface="현대하모니 M" panose="02020603020101020101" pitchFamily="18" charset="-127"/>
              </a:rPr>
              <a:t>(10.89)</a:t>
            </a:r>
            <a:endParaRPr lang="ko-KR" altLang="en-US" sz="800" b="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93160" y="1938490"/>
            <a:ext cx="28825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○ 현대차의</a:t>
            </a:r>
            <a:r>
              <a:rPr lang="en-US" altLang="ko-KR" sz="10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0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글로벌 거점으로서 인도의 중요성 </a:t>
            </a:r>
            <a:r>
              <a:rPr lang="ko-KR" altLang="en-US" sz="10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증</a:t>
            </a:r>
            <a:r>
              <a:rPr lang="ko-KR" altLang="en-US" sz="10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대</a:t>
            </a:r>
            <a:endParaRPr lang="ko-KR" altLang="en-US" sz="1050" b="0" dirty="0"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32649" y="2341428"/>
            <a:ext cx="2174760" cy="31831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글로벌 전기차 생산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수출 허브로 육성</a:t>
            </a:r>
            <a:endParaRPr lang="ko-KR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732649" y="2732381"/>
            <a:ext cx="2174760" cy="32035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글로벌 소형 </a:t>
            </a:r>
            <a:r>
              <a:rPr lang="ko-KR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차종 </a:t>
            </a:r>
            <a:r>
              <a:rPr lang="en-US" altLang="ko-KR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R&amp;D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거점으로 육성</a:t>
            </a:r>
            <a:endParaRPr lang="ko-KR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732649" y="3118236"/>
            <a:ext cx="2174760" cy="32035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현대차 인도 법인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증시 </a:t>
            </a:r>
            <a:r>
              <a:rPr lang="ko-KR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상장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추진</a:t>
            </a:r>
            <a:endParaRPr lang="ko-KR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164101" y="3875330"/>
            <a:ext cx="2828960" cy="30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 smtClean="0">
                <a:solidFill>
                  <a:schemeClr val="tx2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■</a:t>
            </a:r>
            <a:r>
              <a:rPr kumimoji="0" lang="ko-KR" altLang="en-US" sz="1400" b="0" dirty="0" smtClean="0">
                <a:solidFill>
                  <a:schemeClr val="tx2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인도 현황 </a:t>
            </a:r>
            <a:r>
              <a:rPr kumimoji="0" lang="en-US" altLang="ko-KR" sz="1400" b="0" dirty="0" smtClean="0">
                <a:solidFill>
                  <a:schemeClr val="tx2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– </a:t>
            </a:r>
            <a:r>
              <a:rPr kumimoji="0" lang="ko-KR" altLang="en-US" sz="1400" b="0" dirty="0" smtClean="0">
                <a:solidFill>
                  <a:schemeClr val="tx2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자동차 관련 정책 동향</a:t>
            </a:r>
            <a:endParaRPr kumimoji="0" lang="en-US" altLang="ko-KR" sz="1400" b="0" dirty="0" smtClean="0">
              <a:solidFill>
                <a:schemeClr val="tx2">
                  <a:lumMod val="7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847248" y="2211818"/>
            <a:ext cx="69349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보도자료</a:t>
            </a:r>
            <a:endParaRPr lang="en-US" altLang="ko-KR" sz="800" i="1" kern="0" spc="-5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FFFFFF">
                  <a:lumMod val="65000"/>
                </a:srgb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7" name="Rectangle 13"/>
          <p:cNvSpPr>
            <a:spLocks noChangeArrowheads="1"/>
          </p:cNvSpPr>
          <p:nvPr/>
        </p:nvSpPr>
        <p:spPr bwMode="auto">
          <a:xfrm>
            <a:off x="6285004" y="3875628"/>
            <a:ext cx="1937691" cy="30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 smtClean="0">
                <a:solidFill>
                  <a:schemeClr val="tx2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■</a:t>
            </a:r>
            <a:r>
              <a:rPr kumimoji="0" lang="ko-KR" altLang="en-US" sz="1400" b="0" dirty="0" smtClean="0">
                <a:solidFill>
                  <a:schemeClr val="tx2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인도 현황 </a:t>
            </a:r>
            <a:r>
              <a:rPr kumimoji="0" lang="en-US" altLang="ko-KR" sz="1400" b="0" dirty="0" smtClean="0">
                <a:solidFill>
                  <a:schemeClr val="tx2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– </a:t>
            </a:r>
            <a:r>
              <a:rPr kumimoji="0" lang="ko-KR" altLang="en-US" sz="1400" b="0" dirty="0" smtClean="0">
                <a:solidFill>
                  <a:schemeClr val="tx2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주요 대학</a:t>
            </a:r>
            <a:endParaRPr kumimoji="0" lang="en-US" altLang="ko-KR" sz="1400" b="0" dirty="0" smtClean="0">
              <a:solidFill>
                <a:schemeClr val="tx2">
                  <a:lumMod val="7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02283"/>
              </p:ext>
            </p:extLst>
          </p:nvPr>
        </p:nvGraphicFramePr>
        <p:xfrm>
          <a:off x="6393160" y="4343130"/>
          <a:ext cx="3231853" cy="2164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1853">
                  <a:extLst>
                    <a:ext uri="{9D8B030D-6E8A-4147-A177-3AD203B41FA5}">
                      <a16:colId xmlns:a16="http://schemas.microsoft.com/office/drawing/2014/main" val="3690871208"/>
                    </a:ext>
                  </a:extLst>
                </a:gridCol>
              </a:tblGrid>
              <a:tr h="250204">
                <a:tc>
                  <a:txBody>
                    <a:bodyPr/>
                    <a:lstStyle/>
                    <a:p>
                      <a:pPr marL="0" indent="0" algn="l" defTabSz="957838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105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IIT (Indian Institute of Technology)</a:t>
                      </a:r>
                      <a:endParaRPr kumimoji="1" lang="ko-KR" altLang="en-US" sz="1050" b="0" kern="1200" spc="-10" dirty="0" smtClean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50862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92075" indent="-92075" algn="l" defTabSz="957838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전국 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23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개 캠퍼스 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델리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봄베이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칸푸르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마드라스 등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92075" marR="0" lvl="0" indent="-92075" algn="l" defTabSz="9578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’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23</a:t>
                      </a:r>
                      <a:r>
                        <a:rPr kumimoji="1" lang="en-US" altLang="ko-KR" sz="1000" b="0" kern="1200" spc="-10" baseline="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NIRF</a:t>
                      </a:r>
                      <a:r>
                        <a:rPr kumimoji="1" lang="en-US" altLang="ko-KR" sz="1000" b="0" kern="1200" spc="-10" baseline="3000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*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최상위권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~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상위권 분포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8768"/>
                  </a:ext>
                </a:extLst>
              </a:tr>
              <a:tr h="250204">
                <a:tc>
                  <a:txBody>
                    <a:bodyPr/>
                    <a:lstStyle/>
                    <a:p>
                      <a:pPr marL="0" indent="0" algn="l" defTabSz="957838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1050" b="0" kern="1200" spc="-10" dirty="0" err="1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IISc</a:t>
                      </a:r>
                      <a:r>
                        <a:rPr kumimoji="1" lang="en-US" altLang="ko-KR" sz="105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(Indian Institute of Science)</a:t>
                      </a:r>
                      <a:endParaRPr kumimoji="1" lang="ko-KR" altLang="en-US" sz="1050" b="0" kern="1200" spc="-10" dirty="0" smtClean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05587"/>
                  </a:ext>
                </a:extLst>
              </a:tr>
              <a:tr h="545899">
                <a:tc>
                  <a:txBody>
                    <a:bodyPr/>
                    <a:lstStyle/>
                    <a:p>
                      <a:pPr marL="92075" indent="-92075" algn="l" defTabSz="957838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000" b="0" kern="1200" spc="-10" dirty="0" err="1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벵갈루루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위치</a:t>
                      </a:r>
                      <a:endParaRPr kumimoji="1" lang="en-US" altLang="ko-KR" sz="1000" b="0" kern="1200" spc="-10" dirty="0" smtClean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92075" marR="0" lvl="0" indent="-92075" algn="l" defTabSz="9578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’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23 NIRF 2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708497"/>
                  </a:ext>
                </a:extLst>
              </a:tr>
              <a:tr h="250204">
                <a:tc>
                  <a:txBody>
                    <a:bodyPr/>
                    <a:lstStyle/>
                    <a:p>
                      <a:pPr marL="0" indent="0" algn="l" defTabSz="957838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105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NIT (National Institute of </a:t>
                      </a:r>
                      <a:r>
                        <a:rPr kumimoji="1" lang="en-US" altLang="ko-KR" sz="1050" b="0" kern="1200" spc="-10" dirty="0" err="1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Techonolgy</a:t>
                      </a:r>
                      <a:r>
                        <a:rPr kumimoji="1" lang="en-US" altLang="ko-KR" sz="105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kumimoji="1" lang="ko-KR" altLang="en-US" sz="1050" b="0" kern="1200" spc="-10" dirty="0" smtClean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99011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92075" indent="-92075" algn="l" defTabSz="957838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전국 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31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개 캠퍼스 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델리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kern="1200" spc="-10" dirty="0" err="1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안드라프라데시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알라하바드</a:t>
                      </a:r>
                      <a:r>
                        <a:rPr kumimoji="1" lang="ko-KR" altLang="en-US" sz="1000" b="0" kern="1200" spc="-10" baseline="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등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92075" marR="0" lvl="0" indent="-92075" algn="l" defTabSz="9578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’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23 NIRF 100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위권 내 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7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개 캠퍼스</a:t>
                      </a:r>
                      <a:r>
                        <a:rPr kumimoji="1" lang="en-US" altLang="ko-KR" sz="1000" b="0" kern="1200" spc="-10" baseline="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최상위 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21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위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kumimoji="1" lang="ko-KR" altLang="en-US" sz="1000" b="0" kern="1200" spc="-10" dirty="0" smtClean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51571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6024155" y="4175975"/>
            <a:ext cx="367317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altLang="ko-KR" sz="700" i="1" kern="0" spc="-50" baseline="30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*</a:t>
            </a:r>
            <a:r>
              <a:rPr lang="en-US" altLang="ko-KR" sz="70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NIRF</a:t>
            </a:r>
            <a:r>
              <a:rPr lang="en-US" altLang="ko-KR" sz="700" i="1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(</a:t>
            </a:r>
            <a:r>
              <a:rPr lang="en-US" altLang="ko-KR" sz="70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National Institutional </a:t>
            </a:r>
            <a:r>
              <a:rPr lang="en-US" altLang="ko-KR" sz="700" i="1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Ranking </a:t>
            </a:r>
            <a:r>
              <a:rPr lang="en-US" altLang="ko-KR" sz="70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Framework) </a:t>
            </a:r>
            <a:r>
              <a:rPr lang="en-US" altLang="ko-KR" sz="700" i="1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en-US" altLang="ko-KR" sz="70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ndia </a:t>
            </a:r>
            <a:r>
              <a:rPr lang="en-US" altLang="ko-KR" sz="700" i="1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Rankings </a:t>
            </a:r>
            <a:r>
              <a:rPr lang="en-US" altLang="ko-KR" sz="70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2023: Overall </a:t>
            </a:r>
            <a:endParaRPr lang="en-US" altLang="ko-KR" sz="700" i="1" kern="0" spc="-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FFFFFF">
                  <a:lumMod val="65000"/>
                </a:srgb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0923" y="4140439"/>
            <a:ext cx="5282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5783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0" spc="-10" dirty="0" smtClean="0">
                <a:ln>
                  <a:solidFill>
                    <a:srgbClr val="000000">
                      <a:alpha val="0"/>
                    </a:srgb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자동차 </a:t>
            </a:r>
            <a:r>
              <a:rPr lang="ko-KR" altLang="en-US" sz="1200" b="0" spc="-10" dirty="0">
                <a:ln>
                  <a:solidFill>
                    <a:srgbClr val="000000">
                      <a:alpha val="0"/>
                    </a:srgb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및 자동차 부품 </a:t>
            </a:r>
            <a:r>
              <a:rPr lang="ko-KR" altLang="en-US" sz="1200" b="0" spc="-10" dirty="0" smtClean="0">
                <a:ln>
                  <a:solidFill>
                    <a:srgbClr val="000000">
                      <a:alpha val="0"/>
                    </a:srgb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산업 육성과 외국인 투자 유치를 적극적으로 지원하고 있으며  </a:t>
            </a:r>
            <a:r>
              <a:rPr lang="ko-KR" altLang="en-US" sz="1200" b="0" spc="-10" dirty="0" err="1" smtClean="0">
                <a:ln>
                  <a:solidFill>
                    <a:srgbClr val="000000">
                      <a:alpha val="0"/>
                    </a:srgb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탄소중립을</a:t>
            </a:r>
            <a:r>
              <a:rPr lang="ko-KR" altLang="en-US" sz="1200" b="0" spc="-10" dirty="0" smtClean="0">
                <a:ln>
                  <a:solidFill>
                    <a:srgbClr val="000000">
                      <a:alpha val="0"/>
                    </a:srgb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위해 전기차 보급 확대를 추진하고 있음</a:t>
            </a:r>
            <a:endParaRPr lang="en-US" altLang="ko-KR" sz="1200" b="0" spc="-10" dirty="0">
              <a:ln>
                <a:solidFill>
                  <a:srgbClr val="000000">
                    <a:alpha val="0"/>
                  </a:srgb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2915" y="4663866"/>
            <a:ext cx="5472173" cy="558001"/>
            <a:chOff x="272915" y="4786467"/>
            <a:chExt cx="5472173" cy="558001"/>
          </a:xfrm>
        </p:grpSpPr>
        <p:sp>
          <p:nvSpPr>
            <p:cNvPr id="4" name="직사각형 3"/>
            <p:cNvSpPr/>
            <p:nvPr/>
          </p:nvSpPr>
          <p:spPr>
            <a:xfrm>
              <a:off x="272915" y="4786468"/>
              <a:ext cx="2165093" cy="5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57838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50" b="0" spc="-10" dirty="0" smtClean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FAME Ⅱ</a:t>
              </a:r>
              <a:endParaRPr lang="en-US" altLang="ko-KR" sz="1050" b="0" spc="-1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lvl="0" algn="ctr" defTabSz="957838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9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(Faster Adoption and Manufacturing of Hybrid and Electric Vehicle)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438008" y="4786467"/>
              <a:ext cx="3307080" cy="5580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5783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b="0" spc="-10" dirty="0" smtClean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’19</a:t>
              </a:r>
              <a:r>
                <a:rPr lang="ko-KR" altLang="en-US" sz="1000" b="0" spc="-10" dirty="0" smtClean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년부터 </a:t>
              </a:r>
              <a:r>
                <a:rPr lang="en-US" altLang="ko-KR" sz="1000" b="0" spc="-10" dirty="0" smtClean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5</a:t>
              </a:r>
              <a:r>
                <a:rPr lang="ko-KR" altLang="en-US" sz="1000" b="0" spc="-10" dirty="0" smtClean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년 동안</a:t>
              </a:r>
              <a:r>
                <a:rPr lang="en-US" altLang="ko-KR" sz="1000" b="0" spc="-10" dirty="0" smtClean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1,000</a:t>
              </a:r>
              <a:r>
                <a:rPr lang="ko-KR" altLang="en-US" sz="10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억 인도 </a:t>
              </a:r>
              <a:r>
                <a:rPr lang="ko-KR" altLang="en-US" sz="1000" b="0" spc="-10" dirty="0" smtClean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루피를 투자하여 전기</a:t>
              </a:r>
              <a:r>
                <a:rPr lang="en-US" altLang="ko-KR" sz="1000" b="0" spc="-10" dirty="0" smtClean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/</a:t>
              </a:r>
              <a:r>
                <a:rPr lang="ko-KR" altLang="en-US" sz="1000" b="0" spc="-10" dirty="0" err="1" smtClean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하이브리드</a:t>
              </a:r>
              <a:r>
                <a:rPr lang="ko-KR" altLang="en-US" sz="1000" b="0" spc="-10" dirty="0" smtClean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버스</a:t>
              </a:r>
              <a:r>
                <a:rPr lang="en-US" altLang="ko-KR" sz="1000" b="0" spc="-10" dirty="0" smtClean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</a:t>
              </a:r>
              <a:r>
                <a:rPr lang="ko-KR" altLang="en-US" sz="1000" b="0" spc="-10" dirty="0" smtClean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이륜차</a:t>
              </a:r>
              <a:r>
                <a:rPr lang="en-US" altLang="ko-KR" sz="1000" b="0" spc="-10" dirty="0" smtClean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</a:t>
              </a:r>
              <a:r>
                <a:rPr lang="ko-KR" altLang="en-US" sz="1000" b="0" spc="-10" dirty="0" smtClean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사륜차 보급</a:t>
              </a:r>
              <a:r>
                <a:rPr lang="en-US" altLang="ko-KR" sz="10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</a:t>
              </a:r>
              <a:r>
                <a:rPr lang="ko-KR" altLang="en-US" sz="1000" b="0" spc="-10" dirty="0" smtClean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및</a:t>
              </a:r>
              <a:r>
                <a:rPr lang="en-US" altLang="ko-KR" sz="1000" b="0" spc="-10" dirty="0" smtClean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</a:t>
              </a:r>
              <a:r>
                <a:rPr lang="ko-KR" altLang="en-US" sz="1000" b="0" spc="-10" dirty="0" smtClean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충전소 확대 추진</a:t>
              </a:r>
              <a:endParaRPr lang="en-US" altLang="ko-KR" sz="1000" b="0" spc="-1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lvl="0" defTabSz="95783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b="0" spc="-10" dirty="0" smtClean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  </a:t>
              </a:r>
              <a:r>
                <a:rPr lang="ko-KR" altLang="en-US" sz="1000" b="0" spc="-10" dirty="0" err="1" smtClean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ㄴ</a:t>
              </a:r>
              <a:r>
                <a:rPr lang="ko-KR" altLang="en-US" sz="1000" b="0" spc="-10" dirty="0" smtClean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현지 생산이 수혜 주요 요건</a:t>
              </a:r>
              <a:endParaRPr lang="en-US" altLang="ko-KR" sz="1000" b="0" spc="-1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72916" y="5317709"/>
            <a:ext cx="5472172" cy="559563"/>
            <a:chOff x="272916" y="5340343"/>
            <a:chExt cx="5390641" cy="559563"/>
          </a:xfrm>
        </p:grpSpPr>
        <p:sp>
          <p:nvSpPr>
            <p:cNvPr id="32" name="직사각형 31"/>
            <p:cNvSpPr/>
            <p:nvPr/>
          </p:nvSpPr>
          <p:spPr>
            <a:xfrm>
              <a:off x="272916" y="5341906"/>
              <a:ext cx="2165092" cy="5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57838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50" b="0" spc="-10" dirty="0" smtClean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‘</a:t>
              </a:r>
              <a:r>
                <a:rPr lang="en-US" altLang="ko-KR" sz="105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Made in India’ </a:t>
              </a:r>
              <a:r>
                <a:rPr lang="ko-KR" altLang="en-US" sz="1050" b="0" spc="-10" dirty="0" smtClean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캠페인</a:t>
              </a:r>
              <a:endParaRPr lang="ko-KR" altLang="en-US" sz="1050" b="0" spc="-1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438008" y="5340343"/>
              <a:ext cx="3225549" cy="557394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5783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’</a:t>
              </a:r>
              <a:r>
                <a:rPr lang="en-US" altLang="ko-KR" sz="1000" b="0" spc="-10" dirty="0" smtClean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23</a:t>
              </a:r>
              <a:r>
                <a:rPr lang="ko-KR" altLang="en-US" sz="10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년 </a:t>
              </a:r>
              <a:r>
                <a:rPr lang="en-US" altLang="ko-KR" sz="10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4</a:t>
              </a:r>
              <a:r>
                <a:rPr lang="ko-KR" altLang="en-US" sz="10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월 </a:t>
              </a:r>
              <a:r>
                <a:rPr lang="en-US" altLang="ko-KR" sz="10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1</a:t>
              </a:r>
              <a:r>
                <a:rPr lang="ko-KR" altLang="en-US" sz="10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일부로 자동차 수입 관세 인상</a:t>
              </a:r>
            </a:p>
            <a:p>
              <a:pPr lvl="0" defTabSz="957838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  </a:t>
              </a:r>
              <a:r>
                <a:rPr lang="ko-KR" altLang="en-US" sz="1000" b="0" spc="-10" dirty="0" err="1" smtClean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ㄴ</a:t>
              </a:r>
              <a:r>
                <a:rPr lang="ko-KR" altLang="en-US" sz="1000" b="0" spc="-10" dirty="0" smtClean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</a:t>
              </a:r>
              <a:r>
                <a:rPr lang="ko-KR" altLang="en-US" sz="10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전기차</a:t>
              </a:r>
              <a:r>
                <a:rPr lang="en-US" altLang="ko-KR" sz="10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 2</a:t>
              </a:r>
              <a:r>
                <a:rPr lang="ko-KR" altLang="en-US" sz="1000" b="0" spc="-10" dirty="0" err="1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륜차</a:t>
              </a:r>
              <a:r>
                <a:rPr lang="en-US" altLang="ko-KR" sz="10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: 60% → 70</a:t>
              </a:r>
              <a:r>
                <a:rPr lang="en-US" altLang="ko-KR" sz="1000" b="0" spc="-10" dirty="0" smtClean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%</a:t>
              </a:r>
            </a:p>
            <a:p>
              <a:pPr lvl="0" defTabSz="957838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</a:t>
              </a:r>
              <a:r>
                <a:rPr lang="en-US" altLang="ko-KR" sz="1000" b="0" spc="-10" dirty="0" smtClean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 </a:t>
              </a:r>
              <a:r>
                <a:rPr lang="ko-KR" altLang="en-US" sz="1000" b="0" spc="-10" dirty="0" smtClean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ㄴ </a:t>
              </a:r>
              <a:r>
                <a:rPr lang="ko-KR" altLang="en-US" sz="1000" b="0" spc="-10" dirty="0" err="1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반제품조립</a:t>
              </a:r>
              <a:r>
                <a:rPr lang="en-US" altLang="ko-KR" sz="10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(CKD): 30% → 35</a:t>
              </a:r>
              <a:r>
                <a:rPr lang="en-US" altLang="ko-KR" sz="1000" b="0" spc="-10" dirty="0" smtClean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%</a:t>
              </a:r>
              <a:endParaRPr lang="en-US" altLang="ko-KR" sz="1000" b="0" spc="-1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72916" y="5949408"/>
            <a:ext cx="5472172" cy="558001"/>
            <a:chOff x="272916" y="6072009"/>
            <a:chExt cx="5390641" cy="558001"/>
          </a:xfrm>
        </p:grpSpPr>
        <p:sp>
          <p:nvSpPr>
            <p:cNvPr id="38" name="직사각형 37"/>
            <p:cNvSpPr/>
            <p:nvPr/>
          </p:nvSpPr>
          <p:spPr>
            <a:xfrm>
              <a:off x="272916" y="6072010"/>
              <a:ext cx="2165092" cy="5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57838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05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현대차</a:t>
              </a:r>
              <a:r>
                <a:rPr lang="en-US" altLang="ko-KR" sz="105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-</a:t>
              </a:r>
              <a:r>
                <a:rPr lang="ko-KR" altLang="en-US" sz="1050" b="0" spc="-10" dirty="0" err="1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타밀나두주</a:t>
              </a:r>
              <a:r>
                <a:rPr lang="ko-KR" altLang="en-US" sz="105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정부 </a:t>
              </a:r>
              <a:r>
                <a:rPr lang="en-US" altLang="ko-KR" sz="105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MOU </a:t>
              </a:r>
              <a:r>
                <a:rPr lang="ko-KR" altLang="en-US" sz="1050" b="0" spc="-10" dirty="0" smtClean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체결</a:t>
              </a:r>
              <a:endParaRPr lang="ko-KR" altLang="en-US" sz="1050" b="0" spc="-1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438008" y="6072009"/>
              <a:ext cx="3225549" cy="5580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5783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전기차 </a:t>
              </a:r>
              <a:r>
                <a:rPr lang="ko-KR" altLang="en-US" sz="1000" b="0" spc="-10" dirty="0" err="1" smtClean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배터리팩</a:t>
              </a:r>
              <a:r>
                <a:rPr lang="ko-KR" altLang="en-US" sz="1000" b="0" spc="-10" dirty="0" smtClean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조립 공장 및 충전소 등 인프라 구축 예정</a:t>
              </a:r>
              <a:endParaRPr lang="en-US" altLang="ko-KR" sz="1000" b="0" spc="-1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lvl="0" defTabSz="95783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b="0" spc="-10" dirty="0" smtClean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‘</a:t>
              </a:r>
              <a:r>
                <a:rPr lang="ko-KR" altLang="en-US" sz="10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수소 밸리 혁신 클러스터</a:t>
              </a:r>
              <a:r>
                <a:rPr lang="en-US" altLang="ko-KR" sz="10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’ </a:t>
              </a:r>
              <a:r>
                <a:rPr lang="ko-KR" altLang="en-US" sz="10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조성 </a:t>
              </a:r>
              <a:r>
                <a:rPr lang="ko-KR" altLang="en-US" sz="1000" b="0" spc="-10" dirty="0" smtClean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예정</a:t>
              </a:r>
              <a:endParaRPr lang="en-US" altLang="ko-KR" sz="1000" b="0" spc="-1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lvl="0" defTabSz="95783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</a:t>
              </a:r>
              <a:r>
                <a:rPr lang="en-US" altLang="ko-KR" sz="1000" b="0" spc="-10" dirty="0" smtClean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 </a:t>
              </a:r>
              <a:r>
                <a:rPr lang="ko-KR" altLang="en-US" sz="1000" b="0" spc="-10" dirty="0" smtClean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ㄴ </a:t>
              </a:r>
              <a:r>
                <a:rPr lang="en-US" altLang="ko-KR" sz="10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IIT </a:t>
              </a:r>
              <a:r>
                <a:rPr lang="ko-KR" altLang="en-US" sz="10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마드라스와 공동 추진 </a:t>
              </a:r>
              <a:endParaRPr lang="en-US" altLang="ko-KR" sz="1000" b="0" spc="-1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sp>
        <p:nvSpPr>
          <p:cNvPr id="10" name="직사각형 9">
            <a:hlinkClick r:id="rId5"/>
          </p:cNvPr>
          <p:cNvSpPr/>
          <p:nvPr/>
        </p:nvSpPr>
        <p:spPr>
          <a:xfrm>
            <a:off x="9034924" y="2447648"/>
            <a:ext cx="108000" cy="1058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hlinkClick r:id="rId6"/>
          </p:cNvPr>
          <p:cNvSpPr/>
          <p:nvPr/>
        </p:nvSpPr>
        <p:spPr>
          <a:xfrm>
            <a:off x="9034924" y="3232494"/>
            <a:ext cx="108000" cy="1058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hlinkClick r:id="rId7"/>
          </p:cNvPr>
          <p:cNvSpPr/>
          <p:nvPr/>
        </p:nvSpPr>
        <p:spPr>
          <a:xfrm>
            <a:off x="9044832" y="2852936"/>
            <a:ext cx="108000" cy="1058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hlinkClick r:id="rId8"/>
          </p:cNvPr>
          <p:cNvSpPr/>
          <p:nvPr/>
        </p:nvSpPr>
        <p:spPr>
          <a:xfrm>
            <a:off x="9463240" y="4062664"/>
            <a:ext cx="108000" cy="1058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14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1</a:t>
            </a: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9220" name="제목 1"/>
          <p:cNvSpPr>
            <a:spLocks noGrp="1"/>
          </p:cNvSpPr>
          <p:nvPr>
            <p:ph type="ctrTitle"/>
          </p:nvPr>
        </p:nvSpPr>
        <p:spPr>
          <a:xfrm>
            <a:off x="273050" y="328613"/>
            <a:ext cx="7488262" cy="373062"/>
          </a:xfrm>
        </p:spPr>
        <p:txBody>
          <a:bodyPr/>
          <a:lstStyle/>
          <a:p>
            <a:r>
              <a:rPr lang="ko-KR" altLang="en-US" sz="1800" dirty="0" smtClean="0"/>
              <a:t>인도 내 대학과의 산학협력을 </a:t>
            </a:r>
            <a:r>
              <a:rPr lang="ko-KR" altLang="en-US" sz="1800" dirty="0"/>
              <a:t>위한 벤치마킹 사례 소개 및 </a:t>
            </a:r>
            <a:r>
              <a:rPr lang="ko-KR" altLang="en-US" sz="1800" dirty="0" smtClean="0"/>
              <a:t>산학협력 제안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80857" y="801625"/>
            <a:ext cx="9359900" cy="874739"/>
          </a:xfrm>
          <a:prstGeom prst="rect">
            <a:avLst/>
          </a:prstGeom>
          <a:solidFill>
            <a:srgbClr val="EFF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lnSpc>
                <a:spcPct val="150000"/>
              </a:lnSpc>
            </a:pPr>
            <a:r>
              <a:rPr kumimoji="0" lang="ko-KR" altLang="en-US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○</a:t>
            </a:r>
            <a:r>
              <a:rPr kumimoji="0" lang="en-US" altLang="ko-KR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kumimoji="0"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인도의 자동차 시장 규모는 세계 </a:t>
            </a:r>
            <a:r>
              <a:rPr kumimoji="0"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3</a:t>
            </a:r>
            <a:r>
              <a:rPr kumimoji="0"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위이며</a:t>
            </a:r>
            <a:r>
              <a:rPr kumimoji="0"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‘24</a:t>
            </a:r>
            <a:r>
              <a:rPr kumimoji="0"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년 </a:t>
            </a:r>
            <a:r>
              <a:rPr kumimoji="0"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5</a:t>
            </a:r>
            <a:r>
              <a:rPr kumimoji="0"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월 </a:t>
            </a:r>
            <a:r>
              <a:rPr kumimoji="0"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HMCKIA</a:t>
            </a:r>
            <a:r>
              <a:rPr kumimoji="0"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의 인도 내 승용차 판매 점유율은 </a:t>
            </a:r>
            <a:r>
              <a:rPr kumimoji="0"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20.83%</a:t>
            </a:r>
            <a:r>
              <a:rPr kumimoji="0"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로</a:t>
            </a:r>
            <a:r>
              <a:rPr kumimoji="0"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2</a:t>
            </a:r>
            <a:r>
              <a:rPr kumimoji="0"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위 </a:t>
            </a:r>
            <a:r>
              <a:rPr kumimoji="0"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kumimoji="0"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현대차</a:t>
            </a:r>
            <a:r>
              <a:rPr kumimoji="0"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: 14.65%, </a:t>
            </a:r>
            <a:r>
              <a:rPr kumimoji="0"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기아</a:t>
            </a:r>
            <a:r>
              <a:rPr kumimoji="0"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: 6.18%) </a:t>
            </a:r>
          </a:p>
          <a:p>
            <a:pPr eaLnBrk="1" hangingPunct="1">
              <a:lnSpc>
                <a:spcPct val="150000"/>
              </a:lnSpc>
            </a:pPr>
            <a:r>
              <a:rPr kumimoji="0"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○ 현대차는 현지 생산량 확대를 예고했으며</a:t>
            </a:r>
            <a:r>
              <a:rPr kumimoji="0"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kumimoji="0"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공장이 위치한 </a:t>
            </a:r>
            <a:r>
              <a:rPr kumimoji="0" lang="ko-KR" altLang="en-US" sz="1200" b="0" dirty="0" err="1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타밀나두주</a:t>
            </a:r>
            <a:r>
              <a:rPr kumimoji="0"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정부와 </a:t>
            </a:r>
            <a:r>
              <a:rPr kumimoji="0"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MOU</a:t>
            </a:r>
            <a:r>
              <a:rPr kumimoji="0"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를 체결하는 등</a:t>
            </a:r>
            <a:r>
              <a:rPr kumimoji="0" lang="en-US" altLang="ko-KR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kumimoji="0"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글로벌 거점으로서 인도의 중요성 증대</a:t>
            </a:r>
            <a:endParaRPr kumimoji="0" lang="en-US" altLang="ko-KR" sz="1200" b="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73051" y="2113892"/>
            <a:ext cx="9351962" cy="1758442"/>
          </a:xfrm>
          <a:prstGeom prst="roundRect">
            <a:avLst/>
          </a:prstGeom>
          <a:pattFill prst="dk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차트 8"/>
          <p:cNvGraphicFramePr/>
          <p:nvPr>
            <p:extLst/>
          </p:nvPr>
        </p:nvGraphicFramePr>
        <p:xfrm>
          <a:off x="638459" y="2129944"/>
          <a:ext cx="2691514" cy="1573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차트 12"/>
          <p:cNvGraphicFramePr/>
          <p:nvPr>
            <p:extLst/>
          </p:nvPr>
        </p:nvGraphicFramePr>
        <p:xfrm>
          <a:off x="3332820" y="1947779"/>
          <a:ext cx="3240360" cy="1924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424609" y="3702622"/>
            <a:ext cx="190442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*</a:t>
            </a:r>
            <a:r>
              <a:rPr lang="ko-KR" altLang="en-US" sz="800" i="1" kern="0" spc="-5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한국자동차모빌리티산업협회</a:t>
            </a:r>
            <a:r>
              <a:rPr lang="en-US" altLang="ko-KR" sz="80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(KAMA), 2023</a:t>
            </a:r>
            <a:endParaRPr lang="en-US" altLang="ko-KR" sz="800" i="1" kern="0" spc="-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FFFFFF">
                  <a:lumMod val="65000"/>
                </a:srgb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74011" y="3701918"/>
            <a:ext cx="159431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*</a:t>
            </a:r>
            <a:r>
              <a:rPr lang="ko-KR" altLang="en-US" sz="80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인도자동차딜러협회</a:t>
            </a:r>
            <a:r>
              <a:rPr lang="en-US" altLang="ko-KR" sz="80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(FADA), 2024</a:t>
            </a:r>
            <a:endParaRPr lang="en-US" altLang="ko-KR" sz="800" i="1" kern="0" spc="-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FFFFFF">
                  <a:lumMod val="65000"/>
                </a:srgb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164342" y="1772816"/>
            <a:ext cx="693760" cy="278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 smtClean="0">
                <a:solidFill>
                  <a:schemeClr val="tx2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■</a:t>
            </a:r>
            <a:r>
              <a:rPr kumimoji="0" lang="ko-KR" altLang="en-US" sz="1400" b="0" dirty="0" smtClean="0">
                <a:solidFill>
                  <a:schemeClr val="tx2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개요</a:t>
            </a:r>
            <a:endParaRPr kumimoji="0" lang="en-US" altLang="ko-KR" sz="1400" b="0" dirty="0" smtClean="0">
              <a:solidFill>
                <a:schemeClr val="tx2">
                  <a:lumMod val="7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7592" y="2874422"/>
            <a:ext cx="806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현대하모니 M" panose="02020603020101020101" pitchFamily="18" charset="-127"/>
                <a:ea typeface="현대하모니 M" panose="02020603020101020101" pitchFamily="18" charset="-127"/>
              </a:rPr>
              <a:t>마루티스즈키</a:t>
            </a:r>
            <a:endParaRPr lang="en-US" altLang="ko-KR" sz="800" b="0" dirty="0" smtClean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/>
            <a:r>
              <a:rPr lang="en-US" altLang="ko-KR" sz="800" b="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현대하모니 M" panose="02020603020101020101" pitchFamily="18" charset="-127"/>
                <a:ea typeface="현대하모니 M" panose="02020603020101020101" pitchFamily="18" charset="-127"/>
              </a:rPr>
              <a:t>(39.87)</a:t>
            </a:r>
            <a:endParaRPr lang="ko-KR" altLang="en-US" sz="800" b="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18661" y="3396659"/>
            <a:ext cx="633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현대하모니 M" panose="02020603020101020101" pitchFamily="18" charset="-127"/>
                <a:ea typeface="현대하모니 M" panose="02020603020101020101" pitchFamily="18" charset="-127"/>
              </a:rPr>
              <a:t>HMCKIA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현대하모니 M" panose="02020603020101020101" pitchFamily="18" charset="-127"/>
                <a:ea typeface="현대하모니 M" panose="02020603020101020101" pitchFamily="18" charset="-127"/>
              </a:rPr>
              <a:t>(20.83)</a:t>
            </a:r>
            <a:endParaRPr lang="ko-KR" altLang="en-US" sz="8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49766" y="3075287"/>
            <a:ext cx="675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0" dirty="0" err="1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현대하모니 M" panose="02020603020101020101" pitchFamily="18" charset="-127"/>
                <a:ea typeface="현대하모니 M" panose="02020603020101020101" pitchFamily="18" charset="-127"/>
              </a:rPr>
              <a:t>타타모터스</a:t>
            </a:r>
            <a:endParaRPr lang="en-US" altLang="ko-KR" sz="800" b="0" dirty="0" smtClean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/>
            <a:r>
              <a:rPr lang="en-US" altLang="ko-KR" sz="800" b="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현대하모니 M" panose="02020603020101020101" pitchFamily="18" charset="-127"/>
                <a:ea typeface="현대하모니 M" panose="02020603020101020101" pitchFamily="18" charset="-127"/>
              </a:rPr>
              <a:t>(13.7)</a:t>
            </a:r>
            <a:endParaRPr lang="ko-KR" altLang="en-US" sz="800" b="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11032" y="2456991"/>
            <a:ext cx="560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도요타</a:t>
            </a:r>
            <a:endParaRPr lang="en-US" altLang="ko-KR" sz="800" b="0" dirty="0" smtClean="0">
              <a:solidFill>
                <a:schemeClr val="tx1">
                  <a:lumMod val="50000"/>
                  <a:lumOff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/>
            <a:r>
              <a:rPr lang="en-US" altLang="ko-KR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(6.0)</a:t>
            </a:r>
            <a:endParaRPr lang="ko-KR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44408" y="2347978"/>
            <a:ext cx="46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기타</a:t>
            </a:r>
            <a:r>
              <a:rPr lang="en-US" altLang="ko-KR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(8.71)</a:t>
            </a:r>
            <a:endParaRPr lang="ko-KR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31" name="꺾인 연결선 30"/>
          <p:cNvCxnSpPr/>
          <p:nvPr/>
        </p:nvCxnSpPr>
        <p:spPr>
          <a:xfrm rot="10800000">
            <a:off x="4249507" y="2575287"/>
            <a:ext cx="334629" cy="101961"/>
          </a:xfrm>
          <a:prstGeom prst="bentConnector3">
            <a:avLst>
              <a:gd name="adj1" fmla="val -708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/>
          <p:nvPr/>
        </p:nvCxnSpPr>
        <p:spPr>
          <a:xfrm flipV="1">
            <a:off x="4794403" y="2451966"/>
            <a:ext cx="641763" cy="84383"/>
          </a:xfrm>
          <a:prstGeom prst="bentConnector3">
            <a:avLst>
              <a:gd name="adj1" fmla="val -1411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6175666" y="4081766"/>
            <a:ext cx="1937691" cy="30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 smtClean="0">
                <a:solidFill>
                  <a:schemeClr val="tx2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■</a:t>
            </a:r>
            <a:r>
              <a:rPr kumimoji="0" lang="ko-KR" altLang="en-US" sz="1400" b="0" dirty="0" smtClean="0">
                <a:solidFill>
                  <a:schemeClr val="tx2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인도 현황 </a:t>
            </a:r>
            <a:r>
              <a:rPr kumimoji="0" lang="en-US" altLang="ko-KR" sz="1400" b="0" dirty="0" smtClean="0">
                <a:solidFill>
                  <a:schemeClr val="tx2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– </a:t>
            </a:r>
            <a:r>
              <a:rPr kumimoji="0" lang="ko-KR" altLang="en-US" sz="1400" b="0" dirty="0" smtClean="0">
                <a:solidFill>
                  <a:schemeClr val="tx2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주요 대학</a:t>
            </a:r>
            <a:endParaRPr kumimoji="0" lang="en-US" altLang="ko-KR" sz="1400" b="0" dirty="0" smtClean="0">
              <a:solidFill>
                <a:schemeClr val="tx2">
                  <a:lumMod val="7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285842" y="4433301"/>
          <a:ext cx="3275669" cy="23704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377">
                  <a:extLst>
                    <a:ext uri="{9D8B030D-6E8A-4147-A177-3AD203B41FA5}">
                      <a16:colId xmlns:a16="http://schemas.microsoft.com/office/drawing/2014/main" val="3690871208"/>
                    </a:ext>
                  </a:extLst>
                </a:gridCol>
                <a:gridCol w="2640292">
                  <a:extLst>
                    <a:ext uri="{9D8B030D-6E8A-4147-A177-3AD203B41FA5}">
                      <a16:colId xmlns:a16="http://schemas.microsoft.com/office/drawing/2014/main" val="1516493171"/>
                    </a:ext>
                  </a:extLst>
                </a:gridCol>
              </a:tblGrid>
              <a:tr h="741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IIT</a:t>
                      </a:r>
                    </a:p>
                    <a:p>
                      <a:pPr algn="ctr" latinLnBrk="1"/>
                      <a:r>
                        <a:rPr lang="en-US" altLang="ko-KR" sz="105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</a:t>
                      </a:r>
                      <a:r>
                        <a:rPr lang="ko-KR" altLang="en-US" sz="105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인도</a:t>
                      </a:r>
                      <a:endParaRPr lang="en-US" altLang="ko-KR" sz="1050" dirty="0" smtClean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05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공과</a:t>
                      </a:r>
                      <a:endParaRPr lang="en-US" altLang="ko-KR" sz="1050" dirty="0" smtClean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05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대학교</a:t>
                      </a:r>
                      <a:r>
                        <a:rPr lang="en-US" altLang="ko-KR" sz="105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)</a:t>
                      </a:r>
                      <a:endParaRPr lang="ko-KR" altLang="en-US" sz="105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defTabSz="957838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국립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23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개 캠퍼스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1951~2016 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설립</a:t>
                      </a:r>
                      <a:endParaRPr kumimoji="1" lang="en-US" altLang="ko-KR" sz="1000" b="0" kern="1200" spc="-10" dirty="0" smtClean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92075" indent="-92075" algn="l" defTabSz="957838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학사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석사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박사 과정</a:t>
                      </a:r>
                      <a:endParaRPr kumimoji="1" lang="en-US" altLang="ko-KR" sz="1000" b="0" kern="1200" spc="-10" dirty="0" smtClean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92075" marR="0" lvl="0" indent="-92075" algn="l" defTabSz="9578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NIRF</a:t>
                      </a:r>
                      <a:r>
                        <a:rPr kumimoji="1" lang="en-US" altLang="ko-KR" sz="1000" b="0" kern="1200" spc="-10" baseline="3000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*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ranking 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최상위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~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상위권 분포 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(’23)</a:t>
                      </a:r>
                      <a:endParaRPr kumimoji="1" lang="ko-KR" altLang="en-US" sz="1000" b="0" kern="1200" spc="-10" dirty="0" smtClean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58768"/>
                  </a:ext>
                </a:extLst>
              </a:tr>
              <a:tr h="814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IISc</a:t>
                      </a:r>
                      <a:endParaRPr lang="en-US" altLang="ko-KR" sz="1050" dirty="0" smtClean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05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</a:t>
                      </a:r>
                      <a:r>
                        <a:rPr lang="ko-KR" altLang="en-US" sz="105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인도</a:t>
                      </a:r>
                      <a:r>
                        <a:rPr lang="en-US" altLang="ko-KR" sz="105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05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과학원</a:t>
                      </a:r>
                      <a:r>
                        <a:rPr lang="en-US" altLang="ko-KR" sz="105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)</a:t>
                      </a:r>
                      <a:endParaRPr lang="ko-KR" altLang="en-US" sz="105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defTabSz="957838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국립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kern="1200" spc="-10" dirty="0" err="1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벵갈루루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1909 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설립</a:t>
                      </a:r>
                      <a:endParaRPr kumimoji="1" lang="en-US" altLang="ko-KR" sz="1000" b="0" kern="1200" spc="-10" dirty="0" smtClean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92075" indent="-92075" algn="l" defTabSz="957838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석사 및 박사 과정</a:t>
                      </a:r>
                      <a:endParaRPr kumimoji="1" lang="en-US" altLang="ko-KR" sz="1000" b="0" kern="1200" spc="-10" dirty="0" smtClean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92075" indent="-92075" algn="l" defTabSz="957838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48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개 전공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2,000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명 이상 연구자</a:t>
                      </a:r>
                      <a:endParaRPr kumimoji="1" lang="en-US" altLang="ko-KR" sz="1000" b="0" kern="1200" spc="-10" dirty="0" smtClean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92075" marR="0" lvl="0" indent="-92075" algn="l" defTabSz="9578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NIRF ranking 2 (’23)</a:t>
                      </a:r>
                      <a:endParaRPr kumimoji="1" lang="ko-KR" altLang="en-US" sz="1000" b="0" kern="1200" spc="-10" dirty="0" smtClean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2708497"/>
                  </a:ext>
                </a:extLst>
              </a:tr>
              <a:tr h="814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NIT</a:t>
                      </a:r>
                    </a:p>
                    <a:p>
                      <a:pPr algn="ctr" latinLnBrk="1"/>
                      <a:r>
                        <a:rPr lang="en-US" altLang="ko-KR" sz="105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</a:t>
                      </a:r>
                      <a:r>
                        <a:rPr lang="ko-KR" altLang="en-US" sz="105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국립</a:t>
                      </a:r>
                      <a:endParaRPr lang="en-US" altLang="ko-KR" sz="1050" baseline="0" dirty="0" smtClean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05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공과</a:t>
                      </a:r>
                      <a:endParaRPr lang="en-US" altLang="ko-KR" sz="1050" baseline="0" dirty="0" smtClean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05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대학교</a:t>
                      </a:r>
                      <a:r>
                        <a:rPr lang="en-US" altLang="ko-KR" sz="105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)</a:t>
                      </a:r>
                      <a:endParaRPr lang="ko-KR" altLang="en-US" sz="1050" dirty="0" smtClean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defTabSz="957838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국립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31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개 캠퍼스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1959~2015 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설립</a:t>
                      </a:r>
                      <a:endParaRPr kumimoji="1" lang="en-US" altLang="ko-KR" sz="1000" b="0" kern="1200" spc="-10" dirty="0" smtClean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92075" indent="-92075" algn="l" defTabSz="957838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학사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석사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박사 과정</a:t>
                      </a:r>
                      <a:endParaRPr kumimoji="1" lang="en-US" altLang="ko-KR" sz="1000" b="0" kern="1200" spc="-10" dirty="0" smtClean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92075" marR="0" lvl="0" indent="-92075" algn="l" defTabSz="9578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NIRF ranking 100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위권 내 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7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개 캠퍼스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(’23, 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최상위 캠퍼스 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21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위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kumimoji="1" lang="ko-KR" altLang="en-US" sz="1000" b="0" kern="1200" spc="-10" dirty="0" smtClean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515711"/>
                  </a:ext>
                </a:extLst>
              </a:tr>
            </a:tbl>
          </a:graphicData>
        </a:graphic>
      </p:graphicFrame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172191" y="4081766"/>
            <a:ext cx="1937691" cy="30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 smtClean="0">
                <a:solidFill>
                  <a:schemeClr val="tx2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■</a:t>
            </a:r>
            <a:r>
              <a:rPr kumimoji="0" lang="ko-KR" altLang="en-US" sz="1400" b="0" dirty="0" smtClean="0">
                <a:solidFill>
                  <a:schemeClr val="tx2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인도 현황 </a:t>
            </a:r>
            <a:r>
              <a:rPr kumimoji="0" lang="en-US" altLang="ko-KR" sz="1400" b="0" dirty="0" smtClean="0">
                <a:solidFill>
                  <a:schemeClr val="tx2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– </a:t>
            </a:r>
            <a:r>
              <a:rPr kumimoji="0" lang="ko-KR" altLang="en-US" sz="1400" b="0" dirty="0" smtClean="0">
                <a:solidFill>
                  <a:schemeClr val="tx2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국가 일반</a:t>
            </a:r>
            <a:endParaRPr kumimoji="0" lang="en-US" altLang="ko-KR" sz="1400" b="0" dirty="0" smtClean="0">
              <a:solidFill>
                <a:schemeClr val="tx2">
                  <a:lumMod val="7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80898" y="4426349"/>
          <a:ext cx="2747659" cy="23774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4240">
                  <a:extLst>
                    <a:ext uri="{9D8B030D-6E8A-4147-A177-3AD203B41FA5}">
                      <a16:colId xmlns:a16="http://schemas.microsoft.com/office/drawing/2014/main" val="3690871208"/>
                    </a:ext>
                  </a:extLst>
                </a:gridCol>
                <a:gridCol w="2213419">
                  <a:extLst>
                    <a:ext uri="{9D8B030D-6E8A-4147-A177-3AD203B41FA5}">
                      <a16:colId xmlns:a16="http://schemas.microsoft.com/office/drawing/2014/main" val="1516493171"/>
                    </a:ext>
                  </a:extLst>
                </a:gridCol>
              </a:tblGrid>
              <a:tr h="3102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국호</a:t>
                      </a:r>
                      <a:endParaRPr lang="ko-KR" altLang="en-US" sz="105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defTabSz="957838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인도 공화국 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(Republic of India)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4724748"/>
                  </a:ext>
                </a:extLst>
              </a:tr>
              <a:tr h="299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인구</a:t>
                      </a:r>
                      <a:endParaRPr lang="ko-KR" altLang="en-US" sz="105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defTabSz="957838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14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억 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4,171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만 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9,852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명 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(’24)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9443593"/>
                  </a:ext>
                </a:extLst>
              </a:tr>
              <a:tr h="427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언어</a:t>
                      </a:r>
                      <a:endParaRPr lang="ko-KR" altLang="en-US" sz="105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defTabSz="957838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힌디어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(40%) 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외 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14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개 공용어</a:t>
                      </a:r>
                      <a:endParaRPr kumimoji="1" lang="en-US" altLang="ko-KR" sz="1000" b="0" kern="1200" spc="-10" dirty="0" smtClean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92075" indent="-92075" algn="l" defTabSz="957838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영어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상용어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kumimoji="1" lang="ko-KR" altLang="en-US" sz="1000" b="0" kern="1200" spc="-10" dirty="0" smtClean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7093463"/>
                  </a:ext>
                </a:extLst>
              </a:tr>
              <a:tr h="261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정치</a:t>
                      </a:r>
                      <a:endParaRPr lang="en-US" altLang="ko-KR" sz="1050" dirty="0" smtClean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defTabSz="957838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민주주의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의원내각제 </a:t>
                      </a:r>
                      <a:endParaRPr kumimoji="1" lang="en-US" altLang="ko-KR" sz="1000" b="0" kern="1200" spc="-10" dirty="0" smtClean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3820284"/>
                  </a:ext>
                </a:extLst>
              </a:tr>
              <a:tr h="448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종교</a:t>
                      </a:r>
                      <a:endParaRPr lang="en-US" altLang="ko-KR" sz="1050" dirty="0" smtClean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defTabSz="957838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힌두교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(79.8%), 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이슬람교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(14.2%), 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기독교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kern="1200" spc="-10" dirty="0" err="1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시크교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불교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kern="1200" spc="-10" dirty="0" err="1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자이나교</a:t>
                      </a:r>
                      <a:endParaRPr kumimoji="1" lang="ko-KR" altLang="en-US" sz="1000" b="0" kern="1200" spc="-10" dirty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7954283"/>
                  </a:ext>
                </a:extLst>
              </a:tr>
              <a:tr h="631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경제</a:t>
                      </a:r>
                      <a:endParaRPr lang="en-US" altLang="ko-KR" sz="1050" dirty="0" smtClean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defTabSz="957838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GDP 3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조 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3,850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억 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8,988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만 달러 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(’22, 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세계 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5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위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92075" indent="-92075" algn="l" defTabSz="957838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환율 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 INR = 16.48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원</a:t>
                      </a:r>
                      <a:endParaRPr kumimoji="1" lang="ko-KR" altLang="en-US" sz="1000" b="0" kern="1200" spc="-10" dirty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815265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266027" y="2792987"/>
            <a:ext cx="560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0" dirty="0" err="1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현대하모니 M" panose="02020603020101020101" pitchFamily="18" charset="-127"/>
                <a:ea typeface="현대하모니 M" panose="02020603020101020101" pitchFamily="18" charset="-127"/>
              </a:rPr>
              <a:t>마힌드라</a:t>
            </a:r>
            <a:r>
              <a:rPr lang="en-US" altLang="ko-KR" sz="800" b="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현대하모니 M" panose="02020603020101020101" pitchFamily="18" charset="-127"/>
                <a:ea typeface="현대하모니 M" panose="02020603020101020101" pitchFamily="18" charset="-127"/>
              </a:rPr>
              <a:t>(10.89)</a:t>
            </a:r>
            <a:endParaRPr lang="ko-KR" altLang="en-US" sz="800" b="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8323" y="2144926"/>
            <a:ext cx="23743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○ 현대차 거점으로서 인도의 중요성 </a:t>
            </a:r>
            <a:r>
              <a:rPr lang="ko-KR" altLang="en-US" sz="10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증</a:t>
            </a:r>
            <a:r>
              <a:rPr lang="ko-KR" altLang="en-US" sz="10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대</a:t>
            </a:r>
            <a:endParaRPr lang="ko-KR" altLang="en-US" sz="1050" b="0" dirty="0"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804657" y="2547864"/>
            <a:ext cx="2174760" cy="31831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글로벌 전기차 생산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수출 허브로 육성</a:t>
            </a:r>
            <a:endParaRPr lang="ko-KR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804657" y="2938817"/>
            <a:ext cx="2174760" cy="32035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소형 차종 </a:t>
            </a:r>
            <a:r>
              <a:rPr lang="en-US" altLang="ko-KR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R&amp;D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거점</a:t>
            </a:r>
            <a:endParaRPr lang="ko-KR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804657" y="3324672"/>
            <a:ext cx="2174760" cy="32035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현대차 인도 법인 기업 상장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추진</a:t>
            </a:r>
            <a:endParaRPr lang="ko-KR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578708" y="4275153"/>
            <a:ext cx="304389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altLang="ko-KR" sz="700" i="1" kern="0" spc="-50" baseline="30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*</a:t>
            </a:r>
            <a:r>
              <a:rPr lang="en-US" altLang="ko-KR" sz="70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NIRF: National  Institutional Ranking Framework (</a:t>
            </a:r>
            <a:r>
              <a:rPr lang="ko-KR" altLang="en-US" sz="70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인도 내 교육 기관 평가 지표</a:t>
            </a:r>
            <a:r>
              <a:rPr lang="en-US" altLang="ko-KR" sz="70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lang="en-US" altLang="ko-KR" sz="700" i="1" kern="0" spc="-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FFFFFF">
                  <a:lumMod val="65000"/>
                </a:srgb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3028557" y="4081766"/>
            <a:ext cx="2461872" cy="30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 smtClean="0">
                <a:solidFill>
                  <a:schemeClr val="tx2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■</a:t>
            </a:r>
            <a:r>
              <a:rPr kumimoji="0" lang="ko-KR" altLang="en-US" sz="1400" b="0" dirty="0" smtClean="0">
                <a:solidFill>
                  <a:schemeClr val="tx2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인도 현황 </a:t>
            </a:r>
            <a:r>
              <a:rPr kumimoji="0" lang="en-US" altLang="ko-KR" sz="1400" b="0" dirty="0" smtClean="0">
                <a:solidFill>
                  <a:schemeClr val="tx2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– </a:t>
            </a:r>
            <a:r>
              <a:rPr kumimoji="0" lang="ko-KR" altLang="en-US" sz="1400" b="0" dirty="0" smtClean="0">
                <a:solidFill>
                  <a:schemeClr val="tx2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자동차 관련 정책</a:t>
            </a:r>
            <a:endParaRPr kumimoji="0" lang="en-US" altLang="ko-KR" sz="1400" b="0" dirty="0" smtClean="0">
              <a:solidFill>
                <a:schemeClr val="tx2">
                  <a:lumMod val="7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3137264" y="4426349"/>
          <a:ext cx="3039872" cy="23774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1057">
                  <a:extLst>
                    <a:ext uri="{9D8B030D-6E8A-4147-A177-3AD203B41FA5}">
                      <a16:colId xmlns:a16="http://schemas.microsoft.com/office/drawing/2014/main" val="3690871208"/>
                    </a:ext>
                  </a:extLst>
                </a:gridCol>
                <a:gridCol w="2448815">
                  <a:extLst>
                    <a:ext uri="{9D8B030D-6E8A-4147-A177-3AD203B41FA5}">
                      <a16:colId xmlns:a16="http://schemas.microsoft.com/office/drawing/2014/main" val="1516493171"/>
                    </a:ext>
                  </a:extLst>
                </a:gridCol>
              </a:tblGrid>
              <a:tr h="74711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자동차 </a:t>
                      </a:r>
                      <a:endParaRPr lang="en-US" altLang="ko-KR" sz="1050" dirty="0" smtClean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05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정책</a:t>
                      </a:r>
                      <a:endParaRPr lang="ko-KR" altLang="en-US" sz="105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‘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Made in </a:t>
                      </a:r>
                      <a:r>
                        <a:rPr kumimoji="1" lang="en-US" altLang="ko-KR" sz="1000" b="0" kern="1200" spc="-10" dirty="0" err="1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india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’ 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캠페인</a:t>
                      </a:r>
                    </a:p>
                    <a:p>
                      <a:pPr marL="0" marR="0" lvl="0" indent="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- ’23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년 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4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월 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일부로 자동차 수입 관세 인상</a:t>
                      </a:r>
                    </a:p>
                    <a:p>
                      <a:pPr marL="0" marR="0" lvl="0" indent="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   </a:t>
                      </a:r>
                      <a:r>
                        <a:rPr kumimoji="1" lang="ko-KR" altLang="en-US" sz="1000" b="0" kern="1200" spc="-10" dirty="0" err="1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ㄴ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전기차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2</a:t>
                      </a:r>
                      <a:r>
                        <a:rPr kumimoji="1" lang="ko-KR" altLang="en-US" sz="1000" b="0" kern="1200" spc="-10" dirty="0" err="1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륜차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: 60% → 70%</a:t>
                      </a:r>
                    </a:p>
                    <a:p>
                      <a:pPr marL="0" marR="0" lvl="0" indent="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- </a:t>
                      </a:r>
                      <a:r>
                        <a:rPr kumimoji="1" lang="ko-KR" altLang="en-US" sz="1000" b="0" kern="1200" spc="-10" dirty="0" err="1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반제품조립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(CKD): 30% → 35%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8152650"/>
                  </a:ext>
                </a:extLst>
              </a:tr>
              <a:tr h="8151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2075" marR="0" lvl="0" indent="-92075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NEMMP(National Electric Mobile Mission Plan) 2020</a:t>
                      </a:r>
                    </a:p>
                    <a:p>
                      <a:pPr marL="92075" marR="0" lvl="0" indent="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 ‘30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년까지 신규 출시되는 자동차의     </a:t>
                      </a:r>
                      <a:endParaRPr kumimoji="1" lang="en-US" altLang="ko-KR" sz="1000" b="0" kern="1200" spc="-10" dirty="0" smtClean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36000" marR="0" lvl="0" indent="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 100%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를 전기차로 전환</a:t>
                      </a:r>
                      <a:endParaRPr kumimoji="1" lang="en-US" altLang="ko-KR" sz="1000" b="0" kern="1200" spc="-10" dirty="0" smtClean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0991934"/>
                  </a:ext>
                </a:extLst>
              </a:tr>
              <a:tr h="8151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2075" marR="0" lvl="0" indent="-92075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현대차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- </a:t>
                      </a:r>
                      <a:r>
                        <a:rPr kumimoji="1" lang="ko-KR" altLang="en-US" sz="1000" b="0" kern="1200" spc="-10" dirty="0" err="1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타밀나두주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정부 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MOU 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체결</a:t>
                      </a:r>
                      <a:endParaRPr kumimoji="1" lang="en-US" altLang="ko-KR" sz="1000" b="0" kern="1200" spc="-10" dirty="0" smtClean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92075" marR="0" lvl="0" indent="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 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전기차 충전소 구축</a:t>
                      </a:r>
                      <a:endParaRPr kumimoji="1" lang="en-US" altLang="ko-KR" sz="1000" b="0" kern="1200" spc="-10" dirty="0" smtClean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92075" marR="0" lvl="0" indent="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 ‘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수소 밸리 혁신 클러스터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’ 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조성 </a:t>
                      </a:r>
                      <a:endParaRPr kumimoji="1" lang="en-US" altLang="ko-KR" sz="1000" b="0" kern="1200" spc="-10" dirty="0" smtClean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92075" marR="0" lvl="0" indent="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 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ㄴ </a:t>
                      </a:r>
                      <a:r>
                        <a:rPr kumimoji="1" lang="en-US" altLang="ko-KR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IIT </a:t>
                      </a:r>
                      <a:r>
                        <a:rPr kumimoji="1" lang="ko-KR" altLang="en-US" sz="10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마드라스와 공동 추진 </a:t>
                      </a:r>
                      <a:endParaRPr kumimoji="1" lang="en-US" altLang="ko-KR" sz="1000" b="0" kern="1200" spc="-10" dirty="0" smtClean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1051994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1663876" y="4253488"/>
            <a:ext cx="15083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*</a:t>
            </a:r>
            <a:r>
              <a:rPr lang="ko-KR" altLang="en-US" sz="80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외교부</a:t>
            </a:r>
            <a:r>
              <a:rPr lang="en-US" altLang="ko-KR" sz="80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KOSIS, </a:t>
            </a:r>
            <a:r>
              <a:rPr lang="ko-KR" altLang="en-US" sz="80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한국은행</a:t>
            </a:r>
            <a:r>
              <a:rPr lang="en-US" altLang="ko-KR" sz="80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2024</a:t>
            </a:r>
            <a:endParaRPr lang="en-US" altLang="ko-KR" sz="800" i="1" kern="0" spc="-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FFFFFF">
                  <a:lumMod val="65000"/>
                </a:srgb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113357" y="3701918"/>
            <a:ext cx="13279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*</a:t>
            </a:r>
            <a:r>
              <a:rPr lang="ko-KR" altLang="en-US" sz="80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현대자동차그룹 뉴스</a:t>
            </a:r>
            <a:r>
              <a:rPr lang="en-US" altLang="ko-KR" sz="80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2024</a:t>
            </a:r>
            <a:endParaRPr lang="en-US" altLang="ko-KR" sz="800" i="1" kern="0" spc="-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FFFFFF">
                  <a:lumMod val="65000"/>
                </a:srgb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90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</a:t>
            </a:r>
          </a:p>
        </p:txBody>
      </p:sp>
      <p:sp>
        <p:nvSpPr>
          <p:cNvPr id="9220" name="제목 1"/>
          <p:cNvSpPr>
            <a:spLocks noGrp="1"/>
          </p:cNvSpPr>
          <p:nvPr>
            <p:ph type="ctrTitle"/>
          </p:nvPr>
        </p:nvSpPr>
        <p:spPr>
          <a:xfrm>
            <a:off x="120069" y="328613"/>
            <a:ext cx="7200230" cy="373062"/>
          </a:xfrm>
        </p:spPr>
        <p:txBody>
          <a:bodyPr/>
          <a:lstStyle/>
          <a:p>
            <a:r>
              <a:rPr lang="en-US" altLang="ko-KR" sz="1800" dirty="0" smtClean="0"/>
              <a:t>Ⅱ. </a:t>
            </a:r>
            <a:r>
              <a:rPr lang="ko-KR" altLang="en-US" sz="1800" dirty="0" smtClean="0"/>
              <a:t>벤치마킹 </a:t>
            </a:r>
            <a:r>
              <a:rPr lang="ko-KR" altLang="en-US" sz="1800" dirty="0"/>
              <a:t>사례 </a:t>
            </a:r>
            <a:r>
              <a:rPr lang="ko-KR" altLang="en-US" sz="1800" dirty="0" smtClean="0"/>
              <a:t>소개 </a:t>
            </a:r>
            <a:r>
              <a:rPr lang="en-US" altLang="ko-KR" sz="1800" dirty="0" smtClean="0"/>
              <a:t>_</a:t>
            </a:r>
            <a:r>
              <a:rPr kumimoji="1" lang="en-US" altLang="ko-KR" sz="1400" dirty="0" smtClean="0">
                <a:solidFill>
                  <a:prstClr val="black"/>
                </a:solidFill>
                <a:cs typeface="+mn-cs"/>
              </a:rPr>
              <a:t>① </a:t>
            </a:r>
            <a:r>
              <a:rPr kumimoji="1"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cs typeface="+mn-cs"/>
              </a:rPr>
              <a:t>국내기업 </a:t>
            </a:r>
            <a:r>
              <a:rPr kumimoji="1"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cs typeface="+mn-cs"/>
              </a:rPr>
              <a:t>– </a:t>
            </a:r>
            <a:r>
              <a:rPr kumimoji="1"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cs typeface="+mn-cs"/>
              </a:rPr>
              <a:t>신흥국</a:t>
            </a:r>
            <a:r>
              <a:rPr kumimoji="1"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cs typeface="+mn-cs"/>
              </a:rPr>
              <a:t>(Emerging market) </a:t>
            </a:r>
            <a:r>
              <a:rPr kumimoji="1"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cs typeface="+mn-cs"/>
              </a:rPr>
              <a:t>대학 중심</a:t>
            </a:r>
            <a:r>
              <a:rPr lang="ko-KR" altLang="en-US" sz="1400" dirty="0">
                <a:solidFill>
                  <a:prstClr val="black"/>
                </a:solidFill>
                <a:cs typeface="+mn-cs"/>
              </a:rPr>
              <a:t> </a:t>
            </a:r>
            <a:endParaRPr kumimoji="1" lang="ko-KR" altLang="en-US" sz="1400" dirty="0">
              <a:solidFill>
                <a:prstClr val="black"/>
              </a:solidFill>
              <a:cs typeface="+mn-cs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3050" y="795451"/>
            <a:ext cx="9355311" cy="442954"/>
          </a:xfrm>
          <a:prstGeom prst="rect">
            <a:avLst/>
          </a:prstGeom>
          <a:solidFill>
            <a:srgbClr val="EFF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lvl="0" eaLnBrk="1" hangingPunct="1">
              <a:lnSpc>
                <a:spcPct val="150000"/>
              </a:lnSpc>
            </a:pPr>
            <a:r>
              <a:rPr kumimoji="0" lang="ko-KR" altLang="en-US" sz="1200" b="0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○ </a:t>
            </a:r>
            <a:r>
              <a:rPr kumimoji="0" lang="ko-KR" altLang="en-US" sz="1200" b="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네이버</a:t>
            </a:r>
            <a:r>
              <a:rPr kumimoji="0" lang="en-US" altLang="ko-KR" sz="1200" b="0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kumimoji="0" lang="ko-KR" altLang="en-US" sz="1200" b="0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삼성전자</a:t>
            </a:r>
            <a:r>
              <a:rPr kumimoji="0" lang="en-US" altLang="ko-KR" sz="1200" b="0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kumimoji="0" lang="ko-KR" altLang="en-US" sz="1200" b="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현대모비스는 신흥국의 </a:t>
            </a:r>
            <a:r>
              <a:rPr kumimoji="0" lang="ko-KR" altLang="en-US" sz="1200" b="0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주요 </a:t>
            </a:r>
            <a:r>
              <a:rPr kumimoji="0" lang="ko-KR" altLang="en-US" sz="1200" b="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대학과 </a:t>
            </a:r>
            <a:r>
              <a:rPr kumimoji="0" lang="ko-KR" altLang="en-US" sz="1200" b="0" dirty="0" err="1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산학연구</a:t>
            </a:r>
            <a:r>
              <a:rPr kumimoji="0" lang="en-US" altLang="ko-KR" sz="1200" b="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kumimoji="0" lang="ko-KR" altLang="en-US" sz="1200" b="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기술교육</a:t>
            </a:r>
            <a:r>
              <a:rPr kumimoji="0" lang="en-US" altLang="ko-KR" sz="1200" b="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kumimoji="0" lang="ko-KR" altLang="en-US" sz="1200" b="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인프라 투자 등 다양한</a:t>
            </a:r>
            <a:r>
              <a:rPr kumimoji="0" lang="en-US" altLang="ko-KR" sz="1200" b="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kumimoji="0" lang="ko-KR" altLang="en-US" sz="1200" b="0" dirty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형</a:t>
            </a:r>
            <a:r>
              <a:rPr kumimoji="0" lang="ko-KR" altLang="en-US" sz="1200" b="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태의 산학협력 진행</a:t>
            </a:r>
            <a:endParaRPr kumimoji="0" lang="en-US" altLang="ko-KR" sz="1200" b="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5055600" y="1524700"/>
            <a:ext cx="4563390" cy="2351892"/>
            <a:chOff x="281907" y="1712108"/>
            <a:chExt cx="4563390" cy="2351892"/>
          </a:xfrm>
        </p:grpSpPr>
        <p:grpSp>
          <p:nvGrpSpPr>
            <p:cNvPr id="86" name="그룹 85"/>
            <p:cNvGrpSpPr/>
            <p:nvPr/>
          </p:nvGrpSpPr>
          <p:grpSpPr>
            <a:xfrm>
              <a:off x="281907" y="1712108"/>
              <a:ext cx="4563390" cy="2351892"/>
              <a:chOff x="386569" y="1498650"/>
              <a:chExt cx="4563390" cy="2351892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386569" y="1498650"/>
                <a:ext cx="4563390" cy="2351892"/>
              </a:xfrm>
              <a:prstGeom prst="rect">
                <a:avLst/>
              </a:prstGeom>
              <a:solidFill>
                <a:srgbClr val="003B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99564" y="1816603"/>
                <a:ext cx="4530202" cy="20150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8" name="Rectangle 13"/>
            <p:cNvSpPr>
              <a:spLocks noChangeArrowheads="1"/>
            </p:cNvSpPr>
            <p:nvPr/>
          </p:nvSpPr>
          <p:spPr bwMode="auto">
            <a:xfrm>
              <a:off x="385725" y="1735052"/>
              <a:ext cx="3754022" cy="302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83969" tIns="41985" rIns="83969" bIns="41985">
              <a:spAutoFit/>
            </a:bodyPr>
            <a:lstStyle>
              <a:lvl1pPr defTabSz="8382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4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1pPr>
              <a:lvl2pPr marL="742950" indent="-285750" defTabSz="8382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9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2pPr>
              <a:lvl3pPr marL="1143000" indent="-228600" defTabSz="8382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3pPr>
              <a:lvl4pPr marL="1600200" indent="-228600" defTabSz="8382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4pPr>
              <a:lvl5pPr marL="2057400" indent="-228600" defTabSz="8382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5pPr>
              <a:lvl6pPr marL="25146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6pPr>
              <a:lvl7pPr marL="29718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7pPr>
              <a:lvl8pPr marL="34290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8pPr>
              <a:lvl9pPr marL="38862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ts val="1650"/>
                </a:lnSpc>
                <a:spcBef>
                  <a:spcPct val="0"/>
                </a:spcBef>
                <a:buFontTx/>
                <a:buNone/>
              </a:pPr>
              <a:r>
                <a:rPr kumimoji="0" lang="ko-KR" altLang="en-US" sz="1200" b="0" dirty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삼성전자 노이다 연구소</a:t>
              </a:r>
              <a:r>
                <a:rPr kumimoji="0" lang="en-US" altLang="ko-KR" sz="1200" b="0" dirty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(SRI-Noida) – </a:t>
              </a:r>
              <a:r>
                <a:rPr kumimoji="0" lang="ko-KR" altLang="en-US" sz="1200" b="0" dirty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인도 </a:t>
              </a:r>
              <a:r>
                <a:rPr kumimoji="0" lang="en-US" altLang="ko-KR" sz="1200" b="0" dirty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IIT </a:t>
              </a:r>
              <a:r>
                <a:rPr kumimoji="0" lang="ko-KR" altLang="en-US" sz="1200" b="0" dirty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칸푸르 </a:t>
              </a:r>
              <a:endParaRPr kumimoji="0" lang="en-US" altLang="ko-KR" sz="1200" b="0" dirty="0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grpSp>
          <p:nvGrpSpPr>
            <p:cNvPr id="89" name="그룹 88"/>
            <p:cNvGrpSpPr/>
            <p:nvPr/>
          </p:nvGrpSpPr>
          <p:grpSpPr>
            <a:xfrm>
              <a:off x="456014" y="2132856"/>
              <a:ext cx="568605" cy="230832"/>
              <a:chOff x="1054881" y="4774214"/>
              <a:chExt cx="563469" cy="230832"/>
            </a:xfrm>
          </p:grpSpPr>
          <p:sp>
            <p:nvSpPr>
              <p:cNvPr id="99" name="모서리가 둥근 직사각형 98"/>
              <p:cNvSpPr/>
              <p:nvPr/>
            </p:nvSpPr>
            <p:spPr>
              <a:xfrm>
                <a:off x="1084587" y="4792423"/>
                <a:ext cx="504056" cy="194414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endParaRPr lang="en-US" altLang="ko-KR" sz="900" kern="0" spc="-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FFFF">
                      <a:lumMod val="65000"/>
                    </a:srgb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1054881" y="4774214"/>
                <a:ext cx="563469" cy="2308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ko-KR" altLang="en-US" sz="900" kern="0" spc="-50" dirty="0" err="1" smtClean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산학연구</a:t>
                </a:r>
                <a:endParaRPr lang="en-US" altLang="ko-KR" sz="900" kern="0" spc="-5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</p:grpSp>
        <p:sp>
          <p:nvSpPr>
            <p:cNvPr id="87" name="Rectangle 13"/>
            <p:cNvSpPr>
              <a:spLocks noChangeArrowheads="1"/>
            </p:cNvSpPr>
            <p:nvPr/>
          </p:nvSpPr>
          <p:spPr bwMode="auto">
            <a:xfrm>
              <a:off x="413109" y="2420888"/>
              <a:ext cx="4374913" cy="1296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83969" tIns="41985" rIns="83969" bIns="41985">
              <a:spAutoFit/>
            </a:bodyPr>
            <a:lstStyle>
              <a:lvl1pPr defTabSz="8382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4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1pPr>
              <a:lvl2pPr marL="742950" indent="-285750" defTabSz="8382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9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2pPr>
              <a:lvl3pPr marL="1143000" indent="-228600" defTabSz="8382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3pPr>
              <a:lvl4pPr marL="1600200" indent="-228600" defTabSz="8382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4pPr>
              <a:lvl5pPr marL="2057400" indent="-228600" defTabSz="8382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5pPr>
              <a:lvl6pPr marL="25146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6pPr>
              <a:lvl7pPr marL="29718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7pPr>
              <a:lvl8pPr marL="34290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8pPr>
              <a:lvl9pPr marL="38862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9pPr>
            </a:lstStyle>
            <a:p>
              <a:pPr marL="87313" indent="-87313" eaLnBrk="1" hangingPunct="1">
                <a:lnSpc>
                  <a:spcPct val="150000"/>
                </a:lnSpc>
                <a:spcBef>
                  <a:spcPct val="0"/>
                </a:spcBef>
              </a:pPr>
              <a:r>
                <a:rPr kumimoji="0" lang="en-US" altLang="ko-KR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’24</a:t>
              </a:r>
              <a:r>
                <a:rPr kumimoji="0" lang="ko-KR" altLang="en-US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년부터 </a:t>
              </a:r>
              <a:r>
                <a:rPr kumimoji="0" lang="en-US" altLang="ko-KR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5</a:t>
              </a:r>
              <a:r>
                <a:rPr kumimoji="0" lang="ko-KR" altLang="en-US" sz="1050" b="0" dirty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년간 </a:t>
              </a:r>
              <a:r>
                <a:rPr kumimoji="0" lang="en-US" altLang="ko-KR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MOU</a:t>
              </a:r>
              <a:r>
                <a:rPr kumimoji="0" lang="ko-KR" altLang="en-US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체결</a:t>
              </a:r>
              <a:endParaRPr kumimoji="0" lang="en-US" altLang="ko-KR" sz="1050" b="0" dirty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kumimoji="0" lang="en-US" altLang="ko-KR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ㄴ </a:t>
              </a:r>
              <a:r>
                <a:rPr kumimoji="0" lang="ko-KR" altLang="en-US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공동 </a:t>
              </a:r>
              <a:r>
                <a:rPr kumimoji="0" lang="ko-KR" altLang="en-US" sz="1050" b="0" dirty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연구 </a:t>
              </a:r>
              <a:r>
                <a:rPr kumimoji="0" lang="ko-KR" altLang="en-US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프로젝트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수행 및 논문 </a:t>
              </a: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발표 장려</a:t>
              </a:r>
              <a:endParaRPr kumimoji="0" lang="en-US" altLang="ko-KR" sz="1050" b="0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 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ㄴ 대학 연구실 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–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삼성 </a:t>
              </a: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엔지니어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협업하여 </a:t>
              </a: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실제 산업 과제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해결</a:t>
              </a:r>
              <a:endParaRPr kumimoji="0" lang="en-US" altLang="ko-KR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 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ㄴ 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AI</a:t>
              </a:r>
              <a:r>
                <a:rPr kumimoji="0" lang="en-US" altLang="ko-KR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, </a:t>
              </a:r>
              <a:r>
                <a:rPr kumimoji="0" lang="ko-KR" altLang="en-US" sz="1050" b="0" dirty="0" err="1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클라우드</a:t>
              </a: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등의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영역에서 삼성 </a:t>
              </a: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엔지니어에게 기술 향상 기회 제공 </a:t>
              </a:r>
              <a:endParaRPr kumimoji="0" lang="en-US" altLang="ko-KR" sz="1050" b="0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kumimoji="0" lang="en-US" altLang="ko-KR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ㄴ 산업 </a:t>
              </a: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혁신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촉진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, </a:t>
              </a: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기술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발전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, </a:t>
              </a: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학술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환경 풍부화 목적</a:t>
              </a:r>
              <a:endParaRPr kumimoji="0" lang="en-US" altLang="ko-KR" sz="1050" b="0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5055600" y="4037125"/>
            <a:ext cx="4627926" cy="2351892"/>
            <a:chOff x="281907" y="1712108"/>
            <a:chExt cx="4627926" cy="2351892"/>
          </a:xfrm>
        </p:grpSpPr>
        <p:grpSp>
          <p:nvGrpSpPr>
            <p:cNvPr id="104" name="그룹 103"/>
            <p:cNvGrpSpPr/>
            <p:nvPr/>
          </p:nvGrpSpPr>
          <p:grpSpPr>
            <a:xfrm>
              <a:off x="281907" y="1712108"/>
              <a:ext cx="4563390" cy="2351892"/>
              <a:chOff x="386569" y="1498650"/>
              <a:chExt cx="4563390" cy="2351892"/>
            </a:xfrm>
          </p:grpSpPr>
          <p:sp>
            <p:nvSpPr>
              <p:cNvPr id="119" name="직사각형 118"/>
              <p:cNvSpPr/>
              <p:nvPr/>
            </p:nvSpPr>
            <p:spPr>
              <a:xfrm>
                <a:off x="386569" y="1498650"/>
                <a:ext cx="4563390" cy="2351892"/>
              </a:xfrm>
              <a:prstGeom prst="rect">
                <a:avLst/>
              </a:prstGeom>
              <a:solidFill>
                <a:srgbClr val="003B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399564" y="1816603"/>
                <a:ext cx="4530202" cy="20150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5" name="Rectangle 13"/>
            <p:cNvSpPr>
              <a:spLocks noChangeArrowheads="1"/>
            </p:cNvSpPr>
            <p:nvPr/>
          </p:nvSpPr>
          <p:spPr bwMode="auto">
            <a:xfrm>
              <a:off x="413109" y="2420888"/>
              <a:ext cx="4496724" cy="1296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83969" tIns="41985" rIns="83969" bIns="41985">
              <a:spAutoFit/>
            </a:bodyPr>
            <a:lstStyle>
              <a:lvl1pPr defTabSz="8382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4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1pPr>
              <a:lvl2pPr marL="742950" indent="-285750" defTabSz="8382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9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2pPr>
              <a:lvl3pPr marL="1143000" indent="-228600" defTabSz="8382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3pPr>
              <a:lvl4pPr marL="1600200" indent="-228600" defTabSz="8382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4pPr>
              <a:lvl5pPr marL="2057400" indent="-228600" defTabSz="8382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5pPr>
              <a:lvl6pPr marL="25146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6pPr>
              <a:lvl7pPr marL="29718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7pPr>
              <a:lvl8pPr marL="34290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8pPr>
              <a:lvl9pPr marL="38862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9pPr>
            </a:lstStyle>
            <a:p>
              <a:pPr marL="87313" indent="-87313" eaLnBrk="1" hangingPunct="1">
                <a:lnSpc>
                  <a:spcPct val="150000"/>
                </a:lnSpc>
                <a:spcBef>
                  <a:spcPct val="0"/>
                </a:spcBef>
              </a:pP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현대모비스 </a:t>
              </a: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인도 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R&amp;D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센터 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– IIT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하이데라바드 </a:t>
              </a:r>
              <a:r>
                <a:rPr kumimoji="0" lang="ko-KR" altLang="en-US" sz="1050" b="0" dirty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전략적 </a:t>
              </a:r>
              <a:r>
                <a:rPr kumimoji="0" lang="ko-KR" altLang="en-US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파트너십 </a:t>
              </a:r>
              <a:r>
                <a:rPr kumimoji="0" lang="ko-KR" altLang="en-US" sz="1050" b="0" dirty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체결</a:t>
              </a:r>
              <a:r>
                <a:rPr kumimoji="0" lang="en-US" altLang="ko-KR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kumimoji="0" lang="en-US" altLang="ko-KR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 </a:t>
              </a: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ㄴ </a:t>
              </a:r>
              <a:r>
                <a:rPr kumimoji="0" lang="ko-KR" altLang="en-US" sz="1050" b="0" dirty="0" err="1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산학연구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(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첨단 자동차용 </a:t>
              </a:r>
              <a:r>
                <a:rPr kumimoji="0" lang="ko-KR" altLang="en-US" sz="1050" b="0" dirty="0" err="1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섀시</a:t>
              </a: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</a:t>
              </a:r>
              <a:r>
                <a:rPr kumimoji="0" lang="en-US" altLang="ko-KR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S/W ADAS</a:t>
              </a: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및 </a:t>
              </a:r>
              <a:r>
                <a:rPr kumimoji="0" lang="en-US" altLang="ko-KR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H/W </a:t>
              </a: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리소스 최적화 기술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개발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)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  </a:t>
              </a:r>
              <a:r>
                <a:rPr kumimoji="0" lang="ko-KR" altLang="en-US" sz="1050" b="0" dirty="0" err="1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ㄴ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현대모비스 </a:t>
              </a: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인도 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R&amp;D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센터는 현지의 우수한 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ICT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소프트웨어 인력을 </a:t>
              </a:r>
              <a:endParaRPr kumimoji="0" lang="en-US" altLang="ko-KR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ko-KR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    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바탕으로 한 소프트웨어 전문 연구소</a:t>
              </a:r>
              <a:endParaRPr kumimoji="0" lang="en-US" altLang="ko-KR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  </a:t>
              </a:r>
              <a:r>
                <a:rPr kumimoji="0" lang="ko-KR" altLang="en-US" sz="1050" b="0" dirty="0" err="1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ㄴ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서로 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40km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떨어진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근접한 위치</a:t>
              </a:r>
              <a:endParaRPr kumimoji="0" lang="en-US" altLang="ko-KR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106" name="Rectangle 13"/>
            <p:cNvSpPr>
              <a:spLocks noChangeArrowheads="1"/>
            </p:cNvSpPr>
            <p:nvPr/>
          </p:nvSpPr>
          <p:spPr bwMode="auto">
            <a:xfrm>
              <a:off x="385725" y="1735052"/>
              <a:ext cx="3468864" cy="274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83969" tIns="41985" rIns="83969" bIns="41985">
              <a:spAutoFit/>
            </a:bodyPr>
            <a:lstStyle>
              <a:lvl1pPr defTabSz="8382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4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1pPr>
              <a:lvl2pPr marL="742950" indent="-285750" defTabSz="8382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9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2pPr>
              <a:lvl3pPr marL="1143000" indent="-228600" defTabSz="8382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3pPr>
              <a:lvl4pPr marL="1600200" indent="-228600" defTabSz="8382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4pPr>
              <a:lvl5pPr marL="2057400" indent="-228600" defTabSz="8382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5pPr>
              <a:lvl6pPr marL="25146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6pPr>
              <a:lvl7pPr marL="29718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7pPr>
              <a:lvl8pPr marL="34290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8pPr>
              <a:lvl9pPr marL="38862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ts val="1650"/>
                </a:lnSpc>
                <a:spcBef>
                  <a:spcPct val="0"/>
                </a:spcBef>
                <a:buFontTx/>
                <a:buNone/>
              </a:pPr>
              <a:r>
                <a:rPr kumimoji="0" lang="ko-KR" altLang="en-US" sz="1200" b="0" dirty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현대모비스</a:t>
              </a:r>
              <a:r>
                <a:rPr kumimoji="0" lang="en-US" altLang="ko-KR" sz="1200" b="0" dirty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– </a:t>
              </a:r>
              <a:r>
                <a:rPr kumimoji="0" lang="ko-KR" altLang="en-US" sz="1200" b="0" dirty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인도 </a:t>
              </a:r>
              <a:r>
                <a:rPr kumimoji="0" lang="en-US" altLang="ko-KR" sz="1200" b="0" dirty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IIT </a:t>
              </a:r>
              <a:r>
                <a:rPr kumimoji="0" lang="ko-KR" altLang="en-US" sz="1200" b="0" dirty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하이데라바드</a:t>
              </a:r>
              <a:endParaRPr kumimoji="0" lang="en-US" altLang="ko-KR" sz="1200" b="0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456014" y="2123836"/>
              <a:ext cx="568605" cy="230832"/>
              <a:chOff x="1054881" y="4765194"/>
              <a:chExt cx="563469" cy="230832"/>
            </a:xfrm>
          </p:grpSpPr>
          <p:sp>
            <p:nvSpPr>
              <p:cNvPr id="117" name="모서리가 둥근 직사각형 116"/>
              <p:cNvSpPr/>
              <p:nvPr/>
            </p:nvSpPr>
            <p:spPr>
              <a:xfrm>
                <a:off x="1084587" y="4783403"/>
                <a:ext cx="504056" cy="194414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endParaRPr lang="en-US" altLang="ko-KR" sz="900" kern="0" spc="-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FFFF">
                      <a:lumMod val="65000"/>
                    </a:srgb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1054881" y="4765194"/>
                <a:ext cx="563469" cy="2308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ko-KR" altLang="en-US" sz="900" kern="0" spc="-50" dirty="0" err="1" smtClean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산학연구</a:t>
                </a:r>
                <a:endParaRPr lang="en-US" altLang="ko-KR" sz="900" kern="0" spc="-5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</p:grpSp>
      </p:grpSp>
      <p:sp>
        <p:nvSpPr>
          <p:cNvPr id="55" name="직사각형 54"/>
          <p:cNvSpPr/>
          <p:nvPr/>
        </p:nvSpPr>
        <p:spPr>
          <a:xfrm>
            <a:off x="7084858" y="1819362"/>
            <a:ext cx="251393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altLang="ko-KR" sz="80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* IIT </a:t>
            </a:r>
            <a:r>
              <a:rPr lang="ko-KR" altLang="en-US" sz="800" i="1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칸푸르</a:t>
            </a:r>
            <a:r>
              <a:rPr lang="en-US" altLang="ko-KR" sz="800" i="1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 QS 93, NIRF 4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421976" y="1327457"/>
            <a:ext cx="32615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altLang="ko-KR" sz="80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*QS World University  Rankings by Subject : Engineering &amp; Technology</a:t>
            </a:r>
            <a:endParaRPr lang="en-US" altLang="ko-KR" sz="800" i="1" kern="0" spc="-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FFFFFF">
                  <a:lumMod val="65000"/>
                </a:srgb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084858" y="4347451"/>
            <a:ext cx="251393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altLang="ko-KR" sz="800" i="1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*IIT </a:t>
            </a:r>
            <a:r>
              <a:rPr lang="ko-KR" altLang="en-US" sz="800" i="1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하이데라바드</a:t>
            </a:r>
            <a:r>
              <a:rPr lang="en-US" altLang="ko-KR" sz="800" i="1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 QS 691-700, NIRF 8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72235" y="1529512"/>
            <a:ext cx="4661404" cy="2490188"/>
            <a:chOff x="272235" y="1712108"/>
            <a:chExt cx="4661404" cy="2490188"/>
          </a:xfrm>
        </p:grpSpPr>
        <p:grpSp>
          <p:nvGrpSpPr>
            <p:cNvPr id="5" name="그룹 4"/>
            <p:cNvGrpSpPr/>
            <p:nvPr/>
          </p:nvGrpSpPr>
          <p:grpSpPr>
            <a:xfrm>
              <a:off x="272235" y="1712108"/>
              <a:ext cx="4563390" cy="2351892"/>
              <a:chOff x="386569" y="1498650"/>
              <a:chExt cx="4563390" cy="2351892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386569" y="1498650"/>
                <a:ext cx="4563390" cy="2351892"/>
              </a:xfrm>
              <a:prstGeom prst="rect">
                <a:avLst/>
              </a:prstGeom>
              <a:solidFill>
                <a:srgbClr val="003B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399564" y="1816603"/>
                <a:ext cx="4530202" cy="20150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403437" y="2420888"/>
              <a:ext cx="4530202" cy="1781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83969" tIns="41985" rIns="83969" bIns="41985">
              <a:spAutoFit/>
            </a:bodyPr>
            <a:lstStyle>
              <a:lvl1pPr defTabSz="8382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4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1pPr>
              <a:lvl2pPr marL="742950" indent="-285750" defTabSz="8382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9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2pPr>
              <a:lvl3pPr marL="1143000" indent="-228600" defTabSz="8382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3pPr>
              <a:lvl4pPr marL="1600200" indent="-228600" defTabSz="8382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4pPr>
              <a:lvl5pPr marL="2057400" indent="-228600" defTabSz="8382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5pPr>
              <a:lvl6pPr marL="25146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6pPr>
              <a:lvl7pPr marL="29718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7pPr>
              <a:lvl8pPr marL="34290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8pPr>
              <a:lvl9pPr marL="38862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9pPr>
            </a:lstStyle>
            <a:p>
              <a:pPr marL="87313" indent="-87313" eaLnBrk="1" hangingPunct="1">
                <a:lnSpc>
                  <a:spcPct val="150000"/>
                </a:lnSpc>
                <a:spcBef>
                  <a:spcPct val="0"/>
                </a:spcBef>
              </a:pPr>
              <a:r>
                <a:rPr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하노이과학기술대 </a:t>
              </a:r>
              <a:r>
                <a:rPr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캠퍼스 내에 </a:t>
              </a:r>
              <a:r>
                <a:rPr kumimoji="0" lang="en-US" altLang="ko-KR" sz="1050" b="0" dirty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‘HUST-</a:t>
              </a:r>
              <a:r>
                <a:rPr kumimoji="0" lang="ko-KR" altLang="en-US" sz="1050" b="0" dirty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네이버 </a:t>
              </a:r>
              <a:r>
                <a:rPr kumimoji="0" lang="en-US" altLang="ko-KR" sz="1050" b="0" dirty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AI </a:t>
              </a:r>
              <a:r>
                <a:rPr kumimoji="0" lang="ko-KR" altLang="en-US" sz="1050" b="0" dirty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센터</a:t>
              </a:r>
              <a:r>
                <a:rPr kumimoji="0" lang="en-US" altLang="ko-KR" sz="1050" b="0" dirty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’</a:t>
              </a:r>
              <a:r>
                <a:rPr kumimoji="0" lang="ko-KR" altLang="en-US" sz="1050" b="0" dirty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설립</a:t>
              </a:r>
              <a:endParaRPr kumimoji="0" lang="en-US" altLang="ko-KR" sz="1050" b="0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 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ㄴ 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’21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년부터 </a:t>
              </a:r>
              <a:r>
                <a:rPr kumimoji="0" lang="ko-KR" altLang="en-US" sz="1050" b="0" dirty="0" err="1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산학연구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(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주제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: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검색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,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이미지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,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동영상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,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</a:t>
              </a:r>
              <a:r>
                <a:rPr kumimoji="0" lang="en-US" altLang="ko-KR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AI,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로봇 등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)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ko-KR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ㄴ 대학 연구진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,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네이버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/</a:t>
              </a:r>
              <a:r>
                <a:rPr kumimoji="0" lang="ko-KR" altLang="en-US" sz="1050" b="0" dirty="0" err="1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네이버랩스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/</a:t>
              </a:r>
              <a:r>
                <a:rPr kumimoji="0" lang="ko-KR" altLang="en-US" sz="1050" b="0" dirty="0" err="1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네이버랩스유럽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엔지니어 공동 연구</a:t>
              </a:r>
              <a:endParaRPr kumimoji="0" lang="en-US" altLang="ko-KR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  </a:t>
              </a:r>
              <a:r>
                <a:rPr kumimoji="0" lang="ko-KR" altLang="en-US" sz="1050" b="0" dirty="0" err="1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ㄴ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’</a:t>
              </a:r>
              <a:r>
                <a:rPr kumimoji="0" lang="en-US" altLang="ko-KR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22</a:t>
              </a: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년 과제 </a:t>
              </a:r>
              <a:r>
                <a:rPr kumimoji="0" lang="en-US" altLang="ko-KR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5</a:t>
              </a: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건 결과 </a:t>
              </a:r>
              <a:r>
                <a:rPr kumimoji="0" lang="en-US" altLang="ko-KR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: </a:t>
              </a:r>
              <a:r>
                <a:rPr kumimoji="0" lang="ko-KR" altLang="en-US" sz="1050" b="0" dirty="0" err="1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데이터셋</a:t>
              </a: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</a:t>
              </a:r>
              <a:r>
                <a:rPr kumimoji="0" lang="en-US" altLang="ko-KR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4</a:t>
              </a: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종 공개 및 논문 </a:t>
              </a:r>
              <a:r>
                <a:rPr kumimoji="0" lang="en-US" altLang="ko-KR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10</a:t>
              </a: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건 발표</a:t>
              </a:r>
            </a:p>
            <a:p>
              <a:pPr marL="87313" indent="-87313" eaLnBrk="1" hangingPunct="1">
                <a:lnSpc>
                  <a:spcPct val="150000"/>
                </a:lnSpc>
                <a:spcBef>
                  <a:spcPct val="0"/>
                </a:spcBef>
              </a:pP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한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/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일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/</a:t>
              </a:r>
              <a:r>
                <a:rPr kumimoji="0" lang="ko-KR" altLang="en-US" sz="1050" b="0" dirty="0" err="1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프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초청 </a:t>
              </a: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연수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프로그램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,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네이버 </a:t>
              </a:r>
              <a:r>
                <a:rPr kumimoji="0" lang="ko-KR" altLang="en-US" sz="1050" b="0" dirty="0" err="1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현직자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특강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,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인턴십 </a:t>
              </a: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및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장학금 지원 예정</a:t>
              </a:r>
              <a:endParaRPr kumimoji="0" lang="en-US" altLang="ko-KR" sz="1050" b="0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marL="87313" indent="-87313" eaLnBrk="1" hangingPunct="1">
                <a:lnSpc>
                  <a:spcPct val="150000"/>
                </a:lnSpc>
                <a:spcBef>
                  <a:spcPct val="0"/>
                </a:spcBef>
              </a:pPr>
              <a:r>
                <a:rPr kumimoji="0" lang="ko-KR" altLang="en-US" sz="1050" b="0" dirty="0" err="1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학부생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대상 </a:t>
              </a: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코딩 교육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프로그램 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‘</a:t>
              </a:r>
              <a:r>
                <a:rPr kumimoji="0" lang="ko-KR" altLang="en-US" sz="1050" b="0" dirty="0" err="1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부스트캠프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’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운영</a:t>
              </a:r>
              <a:endParaRPr kumimoji="0" lang="ko-KR" altLang="en-US" sz="1050" b="0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  </a:t>
              </a:r>
              <a:endParaRPr kumimoji="0" lang="en-US" altLang="ko-KR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9219" name="Rectangle 13"/>
            <p:cNvSpPr>
              <a:spLocks noChangeArrowheads="1"/>
            </p:cNvSpPr>
            <p:nvPr/>
          </p:nvSpPr>
          <p:spPr bwMode="auto">
            <a:xfrm>
              <a:off x="376052" y="1735052"/>
              <a:ext cx="4279243" cy="302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83969" tIns="41985" rIns="83969" bIns="41985">
              <a:spAutoFit/>
            </a:bodyPr>
            <a:lstStyle>
              <a:lvl1pPr defTabSz="8382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4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1pPr>
              <a:lvl2pPr marL="742950" indent="-285750" defTabSz="8382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9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2pPr>
              <a:lvl3pPr marL="1143000" indent="-228600" defTabSz="8382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3pPr>
              <a:lvl4pPr marL="1600200" indent="-228600" defTabSz="8382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4pPr>
              <a:lvl5pPr marL="2057400" indent="-228600" defTabSz="8382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5pPr>
              <a:lvl6pPr marL="25146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6pPr>
              <a:lvl7pPr marL="29718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7pPr>
              <a:lvl8pPr marL="34290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8pPr>
              <a:lvl9pPr marL="38862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ts val="1650"/>
                </a:lnSpc>
                <a:spcBef>
                  <a:spcPct val="0"/>
                </a:spcBef>
                <a:buFontTx/>
                <a:buNone/>
              </a:pPr>
              <a:r>
                <a:rPr kumimoji="0" lang="ko-KR" altLang="en-US" sz="1200" b="0" dirty="0" smtClean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네이버 </a:t>
              </a:r>
              <a:r>
                <a:rPr kumimoji="0" lang="en-US" altLang="ko-KR" sz="1200" b="0" dirty="0" smtClean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– </a:t>
              </a:r>
              <a:r>
                <a:rPr kumimoji="0" lang="ko-KR" altLang="en-US" sz="1200" b="0" dirty="0" smtClean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베트남 </a:t>
              </a:r>
              <a:r>
                <a:rPr kumimoji="0" lang="ko-KR" altLang="en-US" sz="1200" b="0" dirty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하노이과학기술대</a:t>
              </a:r>
              <a:r>
                <a:rPr kumimoji="0" lang="en-US" altLang="ko-KR" sz="1200" b="0" dirty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(HUST</a:t>
              </a:r>
              <a:r>
                <a:rPr kumimoji="0" lang="en-US" altLang="ko-KR" sz="1200" b="0" dirty="0" smtClean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)</a:t>
              </a: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449158" y="2132856"/>
              <a:ext cx="562975" cy="230832"/>
              <a:chOff x="1057673" y="4774214"/>
              <a:chExt cx="557890" cy="230832"/>
            </a:xfrm>
          </p:grpSpPr>
          <p:sp>
            <p:nvSpPr>
              <p:cNvPr id="43" name="모서리가 둥근 직사각형 42"/>
              <p:cNvSpPr/>
              <p:nvPr/>
            </p:nvSpPr>
            <p:spPr>
              <a:xfrm>
                <a:off x="1084590" y="4792423"/>
                <a:ext cx="504056" cy="194414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endParaRPr lang="en-US" altLang="ko-KR" sz="900" kern="0" spc="-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FFFF">
                      <a:lumMod val="65000"/>
                    </a:srgb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1057673" y="4774214"/>
                <a:ext cx="557890" cy="2308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ko-KR" altLang="en-US" sz="900" kern="0" spc="-50" dirty="0" err="1" smtClean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산학연구</a:t>
                </a:r>
                <a:endParaRPr lang="en-US" altLang="ko-KR" sz="900" kern="0" spc="-5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1078715" y="2132856"/>
              <a:ext cx="562975" cy="230832"/>
              <a:chOff x="1049914" y="4774214"/>
              <a:chExt cx="557890" cy="230832"/>
            </a:xfrm>
          </p:grpSpPr>
          <p:sp>
            <p:nvSpPr>
              <p:cNvPr id="77" name="모서리가 둥근 직사각형 76"/>
              <p:cNvSpPr/>
              <p:nvPr/>
            </p:nvSpPr>
            <p:spPr>
              <a:xfrm>
                <a:off x="1076831" y="4792423"/>
                <a:ext cx="504056" cy="194414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endParaRPr lang="en-US" altLang="ko-KR" sz="900" kern="0" spc="-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FFFF">
                      <a:lumMod val="65000"/>
                    </a:srgb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1049914" y="4774214"/>
                <a:ext cx="557890" cy="2308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ko-KR" altLang="en-US" sz="900" kern="0" spc="-50" dirty="0" smtClean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기술교육</a:t>
                </a:r>
                <a:endParaRPr lang="en-US" altLang="ko-KR" sz="900" kern="0" spc="-5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</p:grpSp>
        <p:sp>
          <p:nvSpPr>
            <p:cNvPr id="66" name="모서리가 둥근 직사각형 65"/>
            <p:cNvSpPr/>
            <p:nvPr/>
          </p:nvSpPr>
          <p:spPr>
            <a:xfrm>
              <a:off x="1754373" y="2151065"/>
              <a:ext cx="508650" cy="19441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endParaRPr lang="en-US" altLang="ko-KR" sz="900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679922" y="2132856"/>
              <a:ext cx="657552" cy="2308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ko-KR" altLang="en-US" sz="900" kern="0" spc="-50" dirty="0" err="1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인프라투자</a:t>
              </a:r>
              <a:endParaRPr lang="en-US" altLang="ko-KR" sz="900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285827" y="2019612"/>
              <a:ext cx="2513939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defRPr/>
              </a:pPr>
              <a:r>
                <a:rPr lang="en-US" altLang="ko-KR" sz="800" i="1" kern="0" spc="-5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FFFF">
                      <a:lumMod val="65000"/>
                    </a:srgb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* </a:t>
              </a:r>
              <a:r>
                <a:rPr lang="ko-KR" altLang="en-US" sz="800" i="1" kern="0" spc="-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FFFF">
                      <a:lumMod val="65000"/>
                    </a:srgb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하노이과학기술대</a:t>
              </a:r>
              <a:r>
                <a:rPr lang="en-US" altLang="ko-KR" sz="800" i="1" kern="0" spc="-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FFFF">
                      <a:lumMod val="65000"/>
                    </a:srgb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(HUST): QS 401-450 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73050" y="4033287"/>
            <a:ext cx="4576024" cy="2351892"/>
            <a:chOff x="273050" y="4033287"/>
            <a:chExt cx="4576024" cy="2351892"/>
          </a:xfrm>
        </p:grpSpPr>
        <p:grpSp>
          <p:nvGrpSpPr>
            <p:cNvPr id="122" name="그룹 121"/>
            <p:cNvGrpSpPr/>
            <p:nvPr/>
          </p:nvGrpSpPr>
          <p:grpSpPr>
            <a:xfrm>
              <a:off x="273050" y="4033287"/>
              <a:ext cx="4576024" cy="2351892"/>
              <a:chOff x="386568" y="1498650"/>
              <a:chExt cx="4576024" cy="2351892"/>
            </a:xfrm>
          </p:grpSpPr>
          <p:sp>
            <p:nvSpPr>
              <p:cNvPr id="137" name="직사각형 136"/>
              <p:cNvSpPr/>
              <p:nvPr/>
            </p:nvSpPr>
            <p:spPr>
              <a:xfrm>
                <a:off x="386568" y="1498650"/>
                <a:ext cx="4576024" cy="2351892"/>
              </a:xfrm>
              <a:prstGeom prst="rect">
                <a:avLst/>
              </a:prstGeom>
              <a:solidFill>
                <a:srgbClr val="003B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399563" y="1816603"/>
                <a:ext cx="4542835" cy="20150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3" name="Rectangle 13"/>
            <p:cNvSpPr>
              <a:spLocks noChangeArrowheads="1"/>
            </p:cNvSpPr>
            <p:nvPr/>
          </p:nvSpPr>
          <p:spPr bwMode="auto">
            <a:xfrm>
              <a:off x="404253" y="4742067"/>
              <a:ext cx="4374913" cy="1539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83969" tIns="41985" rIns="83969" bIns="41985">
              <a:spAutoFit/>
            </a:bodyPr>
            <a:lstStyle>
              <a:lvl1pPr defTabSz="8382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4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1pPr>
              <a:lvl2pPr marL="742950" indent="-285750" defTabSz="8382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9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2pPr>
              <a:lvl3pPr marL="1143000" indent="-228600" defTabSz="8382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3pPr>
              <a:lvl4pPr marL="1600200" indent="-228600" defTabSz="8382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4pPr>
              <a:lvl5pPr marL="2057400" indent="-228600" defTabSz="8382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5pPr>
              <a:lvl6pPr marL="25146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6pPr>
              <a:lvl7pPr marL="29718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7pPr>
              <a:lvl8pPr marL="34290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8pPr>
              <a:lvl9pPr marL="38862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9pPr>
            </a:lstStyle>
            <a:p>
              <a:pPr marL="87313" indent="-87313" eaLnBrk="1" hangingPunct="1">
                <a:lnSpc>
                  <a:spcPct val="150000"/>
                </a:lnSpc>
                <a:spcBef>
                  <a:spcPct val="0"/>
                </a:spcBef>
              </a:pPr>
              <a:r>
                <a:rPr kumimoji="0" lang="ko-KR" altLang="en-US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삼성전자 </a:t>
              </a:r>
              <a:r>
                <a:rPr kumimoji="0" lang="en-US" altLang="ko-KR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– </a:t>
              </a:r>
              <a:r>
                <a:rPr kumimoji="0" lang="ko-KR" altLang="en-US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상파울루 </a:t>
              </a:r>
              <a:r>
                <a:rPr kumimoji="0" lang="ko-KR" altLang="en-US" sz="1050" b="0" dirty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의과대학</a:t>
              </a:r>
              <a:r>
                <a:rPr kumimoji="0" lang="en-US" altLang="ko-KR" sz="1050" b="0" dirty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(FMUSP</a:t>
              </a:r>
              <a:r>
                <a:rPr kumimoji="0" lang="en-US" altLang="ko-KR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)</a:t>
              </a:r>
              <a:r>
                <a:rPr kumimoji="0" lang="ko-KR" altLang="en-US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</a:t>
              </a:r>
              <a:r>
                <a:rPr kumimoji="0" lang="en-US" altLang="ko-KR" sz="1050" b="0" dirty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1</a:t>
              </a:r>
              <a:r>
                <a:rPr kumimoji="0" lang="ko-KR" altLang="en-US" sz="1050" b="0" dirty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년간 공동 연구 </a:t>
              </a:r>
              <a:endParaRPr kumimoji="0" lang="en-US" altLang="ko-KR" sz="1050" b="0" dirty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ko-KR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  </a:t>
              </a: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ㄴ </a:t>
              </a:r>
              <a:r>
                <a:rPr kumimoji="0" lang="en-US" altLang="ko-KR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‘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갤럭시 </a:t>
              </a:r>
              <a:r>
                <a:rPr kumimoji="0" lang="ko-KR" altLang="en-US" sz="1050" b="0" dirty="0" err="1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워치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4’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를 </a:t>
              </a: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활용한 코로나</a:t>
              </a:r>
              <a:r>
                <a:rPr kumimoji="0" lang="en-US" altLang="ko-KR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19 </a:t>
              </a: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증상 원격 모니터링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연구</a:t>
              </a:r>
              <a:endParaRPr kumimoji="0" lang="en-US" altLang="ko-KR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marL="87313" indent="-87313" eaLnBrk="1" hangingPunct="1">
                <a:lnSpc>
                  <a:spcPct val="150000"/>
                </a:lnSpc>
                <a:spcBef>
                  <a:spcPct val="0"/>
                </a:spcBef>
              </a:pPr>
              <a:r>
                <a:rPr kumimoji="0" lang="en-US" altLang="ko-KR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“</a:t>
              </a:r>
              <a:r>
                <a:rPr kumimoji="0" lang="ko-KR" altLang="en-US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삼성 </a:t>
              </a:r>
              <a:r>
                <a:rPr kumimoji="0" lang="ko-KR" altLang="en-US" sz="1050" b="0" dirty="0" err="1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오션</a:t>
              </a:r>
              <a:r>
                <a:rPr kumimoji="0" lang="ko-KR" altLang="en-US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</a:t>
              </a:r>
              <a:r>
                <a:rPr kumimoji="0" lang="en-US" altLang="ko-KR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USP”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: </a:t>
              </a: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모바일 솔루션 개발에 필요한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기술 교육 제공</a:t>
              </a:r>
              <a:endParaRPr kumimoji="0" lang="en-US" altLang="ko-KR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ko-KR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 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ㄴ </a:t>
              </a:r>
              <a:r>
                <a:rPr kumimoji="0" lang="ko-KR" altLang="en-US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삼성전자</a:t>
              </a:r>
              <a:r>
                <a:rPr kumimoji="0" lang="en-US" altLang="ko-KR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, </a:t>
              </a:r>
              <a:r>
                <a:rPr kumimoji="0" lang="ko-KR" altLang="en-US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상파울루 대학 공동 기획한 교육 프로그램</a:t>
              </a:r>
              <a:endParaRPr kumimoji="0" lang="en-US" altLang="ko-KR" sz="1050" b="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ko-KR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ㄴ 데이터 </a:t>
              </a:r>
              <a:r>
                <a:rPr kumimoji="0" lang="ko-KR" altLang="en-US" sz="1050" b="0" dirty="0" err="1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마이닝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,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기계 </a:t>
              </a: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학습</a:t>
              </a:r>
              <a:r>
                <a:rPr kumimoji="0" lang="en-US" altLang="ko-KR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, </a:t>
              </a: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디지털 게임</a:t>
              </a:r>
              <a:r>
                <a:rPr kumimoji="0" lang="en-US" altLang="ko-KR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, </a:t>
              </a: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프로그래밍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언어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, AI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kumimoji="0" lang="en-US" altLang="ko-KR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ㄴ </a:t>
              </a: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창의적 미래인재 육성과 사회 현안</a:t>
              </a:r>
              <a:r>
                <a:rPr kumimoji="0" lang="en-US" altLang="ko-KR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(</a:t>
              </a: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실업률</a:t>
              </a:r>
              <a:r>
                <a:rPr kumimoji="0" lang="en-US" altLang="ko-KR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)</a:t>
              </a: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해결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목적</a:t>
              </a:r>
              <a:endParaRPr kumimoji="0" lang="en-US" altLang="ko-KR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124" name="Rectangle 13"/>
            <p:cNvSpPr>
              <a:spLocks noChangeArrowheads="1"/>
            </p:cNvSpPr>
            <p:nvPr/>
          </p:nvSpPr>
          <p:spPr bwMode="auto">
            <a:xfrm>
              <a:off x="376869" y="4056231"/>
              <a:ext cx="3468864" cy="302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83969" tIns="41985" rIns="83969" bIns="41985">
              <a:spAutoFit/>
            </a:bodyPr>
            <a:lstStyle>
              <a:lvl1pPr defTabSz="8382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4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1pPr>
              <a:lvl2pPr marL="742950" indent="-285750" defTabSz="8382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9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2pPr>
              <a:lvl3pPr marL="1143000" indent="-228600" defTabSz="8382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3pPr>
              <a:lvl4pPr marL="1600200" indent="-228600" defTabSz="8382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4pPr>
              <a:lvl5pPr marL="2057400" indent="-228600" defTabSz="8382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5pPr>
              <a:lvl6pPr marL="25146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6pPr>
              <a:lvl7pPr marL="29718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7pPr>
              <a:lvl8pPr marL="34290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8pPr>
              <a:lvl9pPr marL="38862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ts val="1650"/>
                </a:lnSpc>
                <a:spcBef>
                  <a:spcPct val="0"/>
                </a:spcBef>
                <a:buFontTx/>
                <a:buNone/>
              </a:pPr>
              <a:r>
                <a:rPr kumimoji="0" lang="ko-KR" altLang="en-US" sz="1200" b="0" dirty="0" smtClean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삼성전자</a:t>
              </a:r>
              <a:r>
                <a:rPr kumimoji="0" lang="en-US" altLang="ko-KR" sz="1200" b="0" dirty="0" smtClean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</a:t>
              </a:r>
              <a:r>
                <a:rPr kumimoji="0" lang="ko-KR" altLang="en-US" sz="1200" b="0" dirty="0" smtClean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브라질 법인 </a:t>
              </a:r>
              <a:r>
                <a:rPr kumimoji="0" lang="en-US" altLang="ko-KR" sz="1200" b="0" dirty="0" smtClean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– </a:t>
              </a:r>
              <a:r>
                <a:rPr kumimoji="0" lang="ko-KR" altLang="en-US" sz="1200" b="0" dirty="0" smtClean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브라질 상파울루 대학</a:t>
              </a:r>
              <a:r>
                <a:rPr kumimoji="0" lang="en-US" altLang="ko-KR" sz="1200" b="0" dirty="0" smtClean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(USP)</a:t>
              </a:r>
            </a:p>
          </p:txBody>
        </p:sp>
        <p:grpSp>
          <p:nvGrpSpPr>
            <p:cNvPr id="125" name="그룹 124"/>
            <p:cNvGrpSpPr/>
            <p:nvPr/>
          </p:nvGrpSpPr>
          <p:grpSpPr>
            <a:xfrm>
              <a:off x="449974" y="4445015"/>
              <a:ext cx="1808686" cy="230832"/>
              <a:chOff x="1057672" y="4765194"/>
              <a:chExt cx="1792349" cy="230832"/>
            </a:xfrm>
          </p:grpSpPr>
          <p:sp>
            <p:nvSpPr>
              <p:cNvPr id="135" name="모서리가 둥근 직사각형 134"/>
              <p:cNvSpPr/>
              <p:nvPr/>
            </p:nvSpPr>
            <p:spPr>
              <a:xfrm>
                <a:off x="1084589" y="4783403"/>
                <a:ext cx="504056" cy="194414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endParaRPr lang="en-US" altLang="ko-KR" sz="900" kern="0" spc="-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FFFF">
                      <a:lumMod val="65000"/>
                    </a:srgb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1057672" y="4765194"/>
                <a:ext cx="557890" cy="2308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ko-KR" altLang="en-US" sz="900" kern="0" spc="-50" dirty="0" err="1" smtClean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산학연구</a:t>
                </a:r>
                <a:endParaRPr lang="en-US" altLang="ko-KR" sz="900" kern="0" spc="-5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1701828" y="4783403"/>
                <a:ext cx="504056" cy="194414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endParaRPr lang="en-US" altLang="ko-KR" sz="900" kern="0" spc="-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FFFF">
                      <a:lumMod val="65000"/>
                    </a:srgb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674911" y="4765194"/>
                <a:ext cx="557890" cy="2308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ko-KR" altLang="en-US" sz="900" kern="0" spc="-50" dirty="0" smtClean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기술교육</a:t>
                </a:r>
                <a:endParaRPr lang="en-US" altLang="ko-KR" sz="900" kern="0" spc="-5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>
                <a:off x="2319048" y="4783403"/>
                <a:ext cx="504056" cy="194414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endParaRPr lang="en-US" altLang="ko-KR" sz="900" kern="0" spc="-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FFFF">
                      <a:lumMod val="65000"/>
                    </a:srgb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292131" y="4765194"/>
                <a:ext cx="557890" cy="2308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ko-KR" altLang="en-US" sz="900" kern="0" spc="-50" dirty="0" smtClean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사회공헌</a:t>
                </a:r>
                <a:endParaRPr lang="en-US" altLang="ko-KR" sz="900" kern="0" spc="-5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</p:grpSp>
        <p:sp>
          <p:nvSpPr>
            <p:cNvPr id="3" name="직사각형 2"/>
            <p:cNvSpPr/>
            <p:nvPr/>
          </p:nvSpPr>
          <p:spPr>
            <a:xfrm>
              <a:off x="3400617" y="4352283"/>
              <a:ext cx="143500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i="1" kern="0" spc="-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FFFF">
                      <a:lumMod val="65000"/>
                    </a:srgb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※ </a:t>
              </a:r>
              <a:r>
                <a:rPr lang="ko-KR" altLang="en-US" sz="800" i="1" kern="0" spc="-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FFFF">
                      <a:lumMod val="65000"/>
                    </a:srgb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상파울루 대학교</a:t>
              </a:r>
              <a:r>
                <a:rPr lang="en-US" altLang="ko-KR" sz="800" i="1" kern="0" spc="-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FFFF">
                      <a:lumMod val="65000"/>
                    </a:srgb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(USP): QS 57</a:t>
              </a:r>
              <a:endParaRPr lang="en-US" sz="800" i="1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041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277640" y="805647"/>
            <a:ext cx="9355310" cy="902910"/>
          </a:xfrm>
          <a:prstGeom prst="rect">
            <a:avLst/>
          </a:prstGeom>
          <a:solidFill>
            <a:srgbClr val="EFF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lvl="0" eaLnBrk="1" hangingPunct="1">
              <a:lnSpc>
                <a:spcPct val="150000"/>
              </a:lnSpc>
            </a:pPr>
            <a:r>
              <a:rPr kumimoji="0" lang="ko-KR" altLang="en-US" sz="1200" b="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○ 베트남 정부는 반도체 산업 지원에 적극적이며</a:t>
            </a:r>
            <a:r>
              <a:rPr kumimoji="0" lang="en-US" altLang="ko-KR" sz="1200" b="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</a:t>
            </a:r>
            <a:r>
              <a:rPr kumimoji="0" lang="ko-KR" altLang="en-US" sz="1200" b="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kumimoji="0" lang="ko-KR" altLang="en-US" sz="1200" b="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삼성전자는 베트남을 생산 및 종합 연구개발이 가능한 글로벌 전략 거점으로 육성</a:t>
            </a:r>
            <a:r>
              <a:rPr kumimoji="0"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할</a:t>
            </a:r>
            <a:r>
              <a:rPr kumimoji="0" lang="ko-KR" altLang="en-US" sz="1200" b="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kumimoji="0" lang="ko-KR" altLang="en-US" sz="1200" b="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방침</a:t>
            </a:r>
            <a:endParaRPr kumimoji="0" lang="en-US" altLang="ko-KR" sz="1200" b="0" dirty="0" smtClean="0"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lvl="0" eaLnBrk="1" hangingPunct="1">
              <a:lnSpc>
                <a:spcPct val="150000"/>
              </a:lnSpc>
            </a:pPr>
            <a:r>
              <a:rPr kumimoji="0" lang="ko-KR" altLang="en-US" sz="1200" b="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○</a:t>
            </a:r>
            <a:r>
              <a:rPr kumimoji="0" lang="en-US" altLang="ko-KR" sz="1200" b="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kumimoji="0" lang="ko-KR" altLang="en-US" sz="1200" b="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현재 베트남 내 여러 대학과 </a:t>
            </a:r>
            <a:r>
              <a:rPr kumimoji="0" lang="ko-KR" altLang="en-US" sz="1200" b="0" dirty="0" err="1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산학연구</a:t>
            </a:r>
            <a:r>
              <a:rPr kumimoji="0" lang="en-US" altLang="ko-KR" sz="1200" b="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kumimoji="0" lang="ko-KR" altLang="en-US" sz="1200" b="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석사 과정 계약학과</a:t>
            </a:r>
            <a:r>
              <a:rPr kumimoji="0" lang="en-US" altLang="ko-KR" sz="1200" b="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kumimoji="0" lang="ko-KR" altLang="en-US" sz="1200" b="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기술 교육</a:t>
            </a:r>
            <a:r>
              <a:rPr kumimoji="0" lang="en-US" altLang="ko-KR" sz="1200" b="0" dirty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kumimoji="0" lang="ko-KR" altLang="en-US" sz="1200" b="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프로그램</a:t>
            </a:r>
            <a:r>
              <a:rPr kumimoji="0"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을 운영 </a:t>
            </a:r>
            <a:r>
              <a:rPr kumimoji="0" lang="ko-KR" altLang="en-US" sz="1200" b="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중이며 산학협력 확대할 계획</a:t>
            </a:r>
            <a:endParaRPr kumimoji="0" lang="en-US" altLang="ko-KR" sz="1200" b="0" dirty="0" smtClean="0"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lvl="0" eaLnBrk="1" hangingPunct="1">
              <a:lnSpc>
                <a:spcPct val="150000"/>
              </a:lnSpc>
            </a:pPr>
            <a:r>
              <a:rPr kumimoji="0" lang="ko-KR" altLang="en-US" sz="1200" b="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○ 협력 이력이 확인되는 대학은 베트남국립대학교 하노이</a:t>
            </a:r>
            <a:r>
              <a:rPr kumimoji="0" lang="en-US" altLang="ko-KR" sz="1200" b="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(VNU Hanoi), </a:t>
            </a:r>
            <a:r>
              <a:rPr kumimoji="0" lang="ko-KR" altLang="en-US" sz="1200" b="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하노이과학기술대</a:t>
            </a:r>
            <a:r>
              <a:rPr kumimoji="0" lang="en-US" altLang="ko-KR" sz="1200" b="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(HUST), </a:t>
            </a:r>
            <a:r>
              <a:rPr kumimoji="0" lang="ko-KR" altLang="en-US" sz="1200" b="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우정통신기술대</a:t>
            </a:r>
            <a:r>
              <a:rPr kumimoji="0" lang="en-US" altLang="ko-KR" sz="1200" b="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(PTIT) </a:t>
            </a:r>
            <a:endParaRPr kumimoji="0" lang="en-US" altLang="ko-KR" sz="1200" b="0" dirty="0"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9218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3</a:t>
            </a: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68313" y="4293096"/>
            <a:ext cx="4576385" cy="2351892"/>
            <a:chOff x="281907" y="1712108"/>
            <a:chExt cx="4576385" cy="2351892"/>
          </a:xfrm>
        </p:grpSpPr>
        <p:grpSp>
          <p:nvGrpSpPr>
            <p:cNvPr id="5" name="그룹 4"/>
            <p:cNvGrpSpPr/>
            <p:nvPr/>
          </p:nvGrpSpPr>
          <p:grpSpPr>
            <a:xfrm>
              <a:off x="281907" y="1712108"/>
              <a:ext cx="4563390" cy="2351892"/>
              <a:chOff x="386569" y="1498650"/>
              <a:chExt cx="4563390" cy="2351892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386569" y="1498650"/>
                <a:ext cx="4563390" cy="2351892"/>
              </a:xfrm>
              <a:prstGeom prst="rect">
                <a:avLst/>
              </a:prstGeom>
              <a:solidFill>
                <a:srgbClr val="003B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399564" y="1816603"/>
                <a:ext cx="4530202" cy="20150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413109" y="2420888"/>
              <a:ext cx="4445183" cy="1296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83969" tIns="41985" rIns="83969" bIns="41985">
              <a:spAutoFit/>
            </a:bodyPr>
            <a:lstStyle>
              <a:lvl1pPr defTabSz="8382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4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1pPr>
              <a:lvl2pPr marL="742950" indent="-285750" defTabSz="8382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9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2pPr>
              <a:lvl3pPr marL="1143000" indent="-228600" defTabSz="8382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3pPr>
              <a:lvl4pPr marL="1600200" indent="-228600" defTabSz="8382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4pPr>
              <a:lvl5pPr marL="2057400" indent="-228600" defTabSz="8382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5pPr>
              <a:lvl6pPr marL="25146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6pPr>
              <a:lvl7pPr marL="29718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7pPr>
              <a:lvl8pPr marL="34290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8pPr>
              <a:lvl9pPr marL="38862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9pPr>
            </a:lstStyle>
            <a:p>
              <a:pPr marL="88900" indent="-88900">
                <a:lnSpc>
                  <a:spcPct val="150000"/>
                </a:lnSpc>
                <a:spcBef>
                  <a:spcPts val="0"/>
                </a:spcBef>
              </a:pPr>
              <a:r>
                <a:rPr kumimoji="0" lang="ko-KR" altLang="en-US" sz="1050" b="0" dirty="0" err="1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산학연구</a:t>
              </a:r>
              <a:r>
                <a:rPr kumimoji="0" lang="en-US" altLang="ko-KR" sz="1050" b="0" dirty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</a:t>
              </a:r>
              <a:r>
                <a:rPr kumimoji="0" lang="ko-KR" altLang="en-US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및 </a:t>
              </a:r>
              <a:r>
                <a:rPr kumimoji="0" lang="ko-KR" altLang="en-US" sz="1050" b="0" dirty="0" err="1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공동연구실</a:t>
              </a:r>
              <a:r>
                <a:rPr kumimoji="0" lang="en-US" altLang="ko-KR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, </a:t>
              </a:r>
              <a:r>
                <a:rPr kumimoji="0" lang="ko-KR" altLang="en-US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기술교육</a:t>
              </a:r>
              <a:r>
                <a:rPr kumimoji="0" lang="en-US" altLang="ko-KR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(STP), </a:t>
              </a:r>
              <a:r>
                <a:rPr kumimoji="0" lang="ko-KR" altLang="en-US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장학금 지원</a:t>
              </a:r>
              <a:r>
                <a:rPr kumimoji="0" lang="en-US" altLang="ko-KR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(</a:t>
              </a:r>
              <a:r>
                <a:rPr kumimoji="0" lang="ko-KR" altLang="en-US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사회공헌</a:t>
              </a:r>
              <a:r>
                <a:rPr kumimoji="0" lang="en-US" altLang="ko-KR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)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등 산학협력</a:t>
              </a:r>
              <a:endParaRPr kumimoji="0" lang="en-US" altLang="ko-KR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  </a:t>
              </a:r>
              <a:r>
                <a:rPr kumimoji="0" lang="ko-KR" altLang="en-US" sz="1050" b="0" dirty="0" err="1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ㄴ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’10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년 </a:t>
              </a:r>
              <a:r>
                <a:rPr kumimoji="0" lang="ko-KR" altLang="en-US" sz="1050" b="0" dirty="0" err="1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공동연구실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설립 및 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’15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년 </a:t>
              </a:r>
              <a:r>
                <a:rPr kumimoji="0" lang="ko-KR" altLang="en-US" sz="1050" b="0" dirty="0" err="1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산학연구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이력 있으나 현황 확인 불가 </a:t>
              </a:r>
              <a:endParaRPr kumimoji="0" lang="en-US" altLang="ko-KR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 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ㄴ 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‘Applied Algorithm’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과목 공동 운영 및 수강자는 삼성 지원 시 가점 부여  </a:t>
              </a:r>
              <a:endParaRPr kumimoji="0" lang="en-US" altLang="ko-KR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  </a:t>
              </a:r>
              <a:r>
                <a:rPr kumimoji="0" lang="ko-KR" altLang="en-US" sz="1050" b="0" dirty="0" err="1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ㄴ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삼성 탤런트 프로그램 운영</a:t>
              </a:r>
              <a:endParaRPr kumimoji="0" lang="ko-KR" altLang="en-US" sz="1050" b="0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  </a:t>
              </a:r>
              <a:r>
                <a:rPr kumimoji="0" lang="ko-KR" altLang="en-US" sz="1050" b="0" dirty="0" err="1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ㄴ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경제적으로 어려운 학생 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20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명에게 인당 </a:t>
              </a:r>
              <a:r>
                <a:rPr kumimoji="0" lang="en-US" altLang="ko-KR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10,000,000 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VND(</a:t>
              </a: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약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55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만원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)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지원</a:t>
              </a:r>
              <a:endParaRPr kumimoji="0" lang="ko-KR" altLang="en-US" sz="1050" b="0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9219" name="Rectangle 13"/>
            <p:cNvSpPr>
              <a:spLocks noChangeArrowheads="1"/>
            </p:cNvSpPr>
            <p:nvPr/>
          </p:nvSpPr>
          <p:spPr bwMode="auto">
            <a:xfrm>
              <a:off x="385725" y="1735052"/>
              <a:ext cx="4283164" cy="302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83969" tIns="41985" rIns="83969" bIns="41985">
              <a:spAutoFit/>
            </a:bodyPr>
            <a:lstStyle>
              <a:lvl1pPr defTabSz="8382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4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1pPr>
              <a:lvl2pPr marL="742950" indent="-285750" defTabSz="8382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9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2pPr>
              <a:lvl3pPr marL="1143000" indent="-228600" defTabSz="8382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3pPr>
              <a:lvl4pPr marL="1600200" indent="-228600" defTabSz="8382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4pPr>
              <a:lvl5pPr marL="2057400" indent="-228600" defTabSz="8382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5pPr>
              <a:lvl6pPr marL="25146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6pPr>
              <a:lvl7pPr marL="29718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7pPr>
              <a:lvl8pPr marL="34290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8pPr>
              <a:lvl9pPr marL="38862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ts val="1650"/>
                </a:lnSpc>
                <a:spcBef>
                  <a:spcPct val="0"/>
                </a:spcBef>
                <a:buNone/>
              </a:pPr>
              <a:r>
                <a:rPr kumimoji="0" lang="ko-KR" altLang="en-US" sz="1200" b="0" dirty="0" smtClean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삼성전자</a:t>
              </a:r>
              <a:r>
                <a:rPr kumimoji="0" lang="en-US" altLang="ko-KR" sz="1200" b="0" dirty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</a:t>
              </a:r>
              <a:r>
                <a:rPr kumimoji="0" lang="en-US" altLang="ko-KR" sz="1200" b="0" dirty="0" smtClean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– </a:t>
              </a:r>
              <a:r>
                <a:rPr kumimoji="0" lang="ko-KR" altLang="en-US" sz="1200" b="0" dirty="0" smtClean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하노이과학기술대</a:t>
              </a:r>
              <a:r>
                <a:rPr kumimoji="0" lang="en-US" altLang="ko-KR" sz="1200" b="0" dirty="0" smtClean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(HUST)</a:t>
              </a:r>
              <a:endParaRPr kumimoji="0" lang="en-US" altLang="ko-KR" sz="1200" b="0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055600" y="1855608"/>
            <a:ext cx="4563390" cy="2336485"/>
            <a:chOff x="281907" y="1712108"/>
            <a:chExt cx="4563390" cy="1993226"/>
          </a:xfrm>
        </p:grpSpPr>
        <p:grpSp>
          <p:nvGrpSpPr>
            <p:cNvPr id="86" name="그룹 85"/>
            <p:cNvGrpSpPr/>
            <p:nvPr/>
          </p:nvGrpSpPr>
          <p:grpSpPr>
            <a:xfrm>
              <a:off x="281907" y="1712108"/>
              <a:ext cx="4563390" cy="1993226"/>
              <a:chOff x="386569" y="1498650"/>
              <a:chExt cx="4563390" cy="1993226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386569" y="1498650"/>
                <a:ext cx="4563390" cy="1993226"/>
              </a:xfrm>
              <a:prstGeom prst="rect">
                <a:avLst/>
              </a:prstGeom>
              <a:solidFill>
                <a:srgbClr val="003B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99564" y="1770326"/>
                <a:ext cx="4530202" cy="17198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7" name="Rectangle 13"/>
            <p:cNvSpPr>
              <a:spLocks noChangeArrowheads="1"/>
            </p:cNvSpPr>
            <p:nvPr/>
          </p:nvSpPr>
          <p:spPr bwMode="auto">
            <a:xfrm>
              <a:off x="413109" y="2317200"/>
              <a:ext cx="4374913" cy="1293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83969" tIns="41985" rIns="83969" bIns="41985">
              <a:spAutoFit/>
            </a:bodyPr>
            <a:lstStyle>
              <a:lvl1pPr defTabSz="8382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4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1pPr>
              <a:lvl2pPr marL="742950" indent="-285750" defTabSz="8382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9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2pPr>
              <a:lvl3pPr marL="1143000" indent="-228600" defTabSz="8382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3pPr>
              <a:lvl4pPr marL="1600200" indent="-228600" defTabSz="8382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4pPr>
              <a:lvl5pPr marL="2057400" indent="-228600" defTabSz="8382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5pPr>
              <a:lvl6pPr marL="25146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6pPr>
              <a:lvl7pPr marL="29718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7pPr>
              <a:lvl8pPr marL="34290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8pPr>
              <a:lvl9pPr marL="38862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9pPr>
            </a:lstStyle>
            <a:p>
              <a:pPr marL="88900" indent="-88900" eaLnBrk="1" hangingPunct="1">
                <a:lnSpc>
                  <a:spcPct val="150000"/>
                </a:lnSpc>
                <a:spcBef>
                  <a:spcPct val="0"/>
                </a:spcBef>
              </a:pPr>
              <a:r>
                <a:rPr lang="ko-KR" altLang="en-US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현지 </a:t>
              </a:r>
              <a:r>
                <a:rPr lang="en-US" altLang="ko-KR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R&amp;D </a:t>
              </a:r>
              <a:r>
                <a:rPr lang="ko-KR" altLang="en-US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인재 양성 목적의 교육 프로그램 </a:t>
              </a:r>
              <a:endParaRPr lang="en-US" altLang="ko-KR" sz="1050" b="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marL="88900" indent="-88900" eaLnBrk="1" hangingPunct="1">
                <a:lnSpc>
                  <a:spcPct val="150000"/>
                </a:lnSpc>
                <a:spcBef>
                  <a:spcPct val="0"/>
                </a:spcBef>
              </a:pPr>
              <a:r>
                <a:rPr lang="ko-KR" altLang="en-US" sz="950" b="0" spc="-50" dirty="0" smtClean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하노이과학기술대</a:t>
              </a:r>
              <a:r>
                <a:rPr lang="en-US" altLang="ko-KR" sz="950" b="0" spc="-50" dirty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(HUST</a:t>
              </a:r>
              <a:r>
                <a:rPr lang="en-US" altLang="ko-KR" sz="950" b="0" spc="-50" dirty="0" smtClean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), </a:t>
              </a:r>
              <a:r>
                <a:rPr lang="ko-KR" altLang="en-US" sz="950" b="0" spc="-50" dirty="0" smtClean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우정통신기술대</a:t>
              </a:r>
              <a:r>
                <a:rPr lang="en-US" altLang="ko-KR" sz="950" b="0" spc="-50" dirty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(PTIT), </a:t>
              </a:r>
              <a:r>
                <a:rPr lang="ko-KR" altLang="en-US" sz="950" b="0" spc="-50" dirty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베트남국립대 하노이</a:t>
              </a:r>
              <a:r>
                <a:rPr lang="en-US" altLang="ko-KR" sz="950" b="0" spc="-50" dirty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(VNU, Hanoi</a:t>
              </a:r>
              <a:r>
                <a:rPr lang="en-US" altLang="ko-KR" sz="950" b="0" spc="-50" dirty="0" smtClean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) </a:t>
              </a:r>
              <a:r>
                <a:rPr lang="ko-KR" altLang="en-US" sz="950" b="0" spc="-50" dirty="0" smtClean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대상</a:t>
              </a:r>
              <a:endParaRPr lang="en-US" altLang="ko-KR" sz="950" b="0" spc="-50" dirty="0" smtClean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marL="88900" indent="-88900" eaLnBrk="1" hangingPunct="1">
                <a:lnSpc>
                  <a:spcPct val="150000"/>
                </a:lnSpc>
                <a:spcBef>
                  <a:spcPct val="0"/>
                </a:spcBef>
              </a:pPr>
              <a:r>
                <a:rPr lang="ko-KR" altLang="en-US" sz="1050" b="0" dirty="0" err="1" smtClean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학부생</a:t>
              </a:r>
              <a:r>
                <a:rPr lang="ko-KR" altLang="en-US" sz="1050" b="0" dirty="0" smtClean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</a:t>
              </a:r>
              <a:r>
                <a:rPr lang="en-US" altLang="ko-KR" sz="1050" b="0" dirty="0" smtClean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3000 USD(</a:t>
              </a:r>
              <a:r>
                <a:rPr lang="ko-KR" altLang="en-US" sz="1050" b="0" dirty="0" smtClean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약 </a:t>
              </a:r>
              <a:r>
                <a:rPr lang="en-US" altLang="ko-KR" sz="1050" b="0" dirty="0" smtClean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415</a:t>
              </a:r>
              <a:r>
                <a:rPr lang="ko-KR" altLang="en-US" sz="1050" b="0" dirty="0" smtClean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만원</a:t>
              </a:r>
              <a:r>
                <a:rPr lang="en-US" altLang="ko-KR" sz="1050" b="0" dirty="0" smtClean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), </a:t>
              </a:r>
              <a:r>
                <a:rPr lang="ko-KR" altLang="en-US" sz="1050" b="0" dirty="0" smtClean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석사 과정 </a:t>
              </a:r>
              <a:r>
                <a:rPr lang="en-US" altLang="ko-KR" sz="1050" b="0" dirty="0" smtClean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6000 USD(</a:t>
              </a:r>
              <a:r>
                <a:rPr lang="ko-KR" altLang="en-US" sz="1050" b="0" dirty="0" smtClean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약 </a:t>
              </a:r>
              <a:r>
                <a:rPr lang="en-US" altLang="ko-KR" sz="1050" b="0" dirty="0" smtClean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830</a:t>
              </a:r>
              <a:r>
                <a:rPr lang="ko-KR" altLang="en-US" sz="1050" b="0" dirty="0" smtClean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만원</a:t>
              </a:r>
              <a:r>
                <a:rPr lang="en-US" altLang="ko-KR" sz="1050" b="0" dirty="0" smtClean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) </a:t>
              </a:r>
              <a:r>
                <a:rPr lang="ko-KR" altLang="en-US" sz="1050" b="0" dirty="0" smtClean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지원 </a:t>
              </a:r>
              <a:endParaRPr lang="en-US" altLang="ko-KR" sz="1050" b="0" dirty="0" smtClean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marL="88900" indent="-88900" eaLnBrk="1" hangingPunct="1">
                <a:lnSpc>
                  <a:spcPct val="150000"/>
                </a:lnSpc>
                <a:spcBef>
                  <a:spcPct val="0"/>
                </a:spcBef>
              </a:pPr>
              <a:r>
                <a:rPr lang="ko-KR" altLang="en-US" sz="1050" b="0" dirty="0" smtClean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프로그래밍 시험 및 면접을 통해 선발하며</a:t>
              </a:r>
              <a:endParaRPr lang="en-US" altLang="ko-KR" sz="1050" b="0" dirty="0" smtClean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marL="88900" indent="-88900" eaLnBrk="1" hangingPunct="1">
                <a:lnSpc>
                  <a:spcPct val="150000"/>
                </a:lnSpc>
                <a:spcBef>
                  <a:spcPct val="0"/>
                </a:spcBef>
              </a:pPr>
              <a:r>
                <a:rPr lang="ko-KR" altLang="en-US" sz="1050" b="0" dirty="0" smtClean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선발된 학생은 </a:t>
              </a:r>
              <a:r>
                <a:rPr lang="en-US" altLang="ko-KR" sz="1050" b="0" dirty="0" smtClean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1</a:t>
              </a:r>
              <a:r>
                <a:rPr lang="ko-KR" altLang="en-US" sz="1050" b="0" dirty="0" smtClean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년간 알고리즘 </a:t>
              </a:r>
              <a:r>
                <a:rPr lang="ko-KR" altLang="en-US" sz="1050" b="0" dirty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및 프로그래밍 교육 </a:t>
              </a:r>
              <a:r>
                <a:rPr lang="ko-KR" altLang="en-US" sz="1050" b="0" dirty="0" smtClean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수강</a:t>
              </a:r>
              <a:endParaRPr lang="en-US" altLang="ko-KR" sz="1050" b="0" dirty="0" smtClean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marL="88900" indent="-88900" eaLnBrk="1" hangingPunct="1">
                <a:lnSpc>
                  <a:spcPct val="150000"/>
                </a:lnSpc>
                <a:spcBef>
                  <a:spcPct val="0"/>
                </a:spcBef>
              </a:pPr>
              <a:r>
                <a:rPr lang="ko-KR" altLang="en-US" sz="1050" b="0" dirty="0" smtClean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삼성전자 베트남 연구소 인턴십 기회 제공 </a:t>
              </a:r>
              <a:endParaRPr lang="en-US" altLang="ko-KR" sz="1050" b="0" dirty="0" smtClean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88" name="Rectangle 13"/>
            <p:cNvSpPr>
              <a:spLocks noChangeArrowheads="1"/>
            </p:cNvSpPr>
            <p:nvPr/>
          </p:nvSpPr>
          <p:spPr bwMode="auto">
            <a:xfrm>
              <a:off x="385725" y="1735052"/>
              <a:ext cx="4186070" cy="258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83969" tIns="41985" rIns="83969" bIns="41985">
              <a:spAutoFit/>
            </a:bodyPr>
            <a:lstStyle>
              <a:lvl1pPr defTabSz="8382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4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1pPr>
              <a:lvl2pPr marL="742950" indent="-285750" defTabSz="8382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9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2pPr>
              <a:lvl3pPr marL="1143000" indent="-228600" defTabSz="8382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3pPr>
              <a:lvl4pPr marL="1600200" indent="-228600" defTabSz="8382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4pPr>
              <a:lvl5pPr marL="2057400" indent="-228600" defTabSz="8382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5pPr>
              <a:lvl6pPr marL="25146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6pPr>
              <a:lvl7pPr marL="29718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7pPr>
              <a:lvl8pPr marL="34290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8pPr>
              <a:lvl9pPr marL="38862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ts val="1650"/>
                </a:lnSpc>
                <a:spcBef>
                  <a:spcPct val="0"/>
                </a:spcBef>
                <a:buFontTx/>
                <a:buNone/>
              </a:pPr>
              <a:r>
                <a:rPr kumimoji="0" lang="ko-KR" altLang="en-US" sz="1200" b="0" dirty="0" smtClean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삼성전자 </a:t>
              </a:r>
              <a:r>
                <a:rPr kumimoji="0" lang="ko-KR" altLang="en-US" sz="1200" b="0" dirty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탤런트 프로그램 </a:t>
              </a:r>
              <a:r>
                <a:rPr kumimoji="0" lang="en-US" altLang="ko-KR" sz="1200" b="0" dirty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(Samsung Talent </a:t>
              </a:r>
              <a:r>
                <a:rPr kumimoji="0" lang="en-US" altLang="ko-KR" sz="1200" b="0" dirty="0" smtClean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Program, STP)</a:t>
              </a:r>
              <a:endParaRPr kumimoji="0" lang="en-US" altLang="ko-KR" sz="1200" b="0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5055600" y="4293096"/>
            <a:ext cx="4563390" cy="2351892"/>
            <a:chOff x="386569" y="1498650"/>
            <a:chExt cx="4563390" cy="2351892"/>
          </a:xfrm>
        </p:grpSpPr>
        <p:sp>
          <p:nvSpPr>
            <p:cNvPr id="119" name="직사각형 118"/>
            <p:cNvSpPr/>
            <p:nvPr/>
          </p:nvSpPr>
          <p:spPr>
            <a:xfrm>
              <a:off x="386569" y="1498650"/>
              <a:ext cx="4563390" cy="2351892"/>
            </a:xfrm>
            <a:prstGeom prst="rect">
              <a:avLst/>
            </a:prstGeom>
            <a:solidFill>
              <a:srgbClr val="003B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399564" y="1816603"/>
              <a:ext cx="4530202" cy="20150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Rectangle 13"/>
          <p:cNvSpPr>
            <a:spLocks noChangeArrowheads="1"/>
          </p:cNvSpPr>
          <p:nvPr/>
        </p:nvSpPr>
        <p:spPr bwMode="auto">
          <a:xfrm>
            <a:off x="5186802" y="5001876"/>
            <a:ext cx="4411995" cy="1296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 marL="88900" indent="-88900"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ko-KR" sz="1050" b="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14~24</a:t>
            </a:r>
            <a:r>
              <a:rPr kumimoji="0" lang="ko-KR" altLang="en-US" sz="1050" b="0" dirty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세 </a:t>
            </a:r>
            <a:r>
              <a:rPr kumimoji="0" lang="ko-KR" altLang="en-US" sz="1050" b="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청소년 대상 기술</a:t>
            </a:r>
            <a:r>
              <a:rPr kumimoji="0" lang="en-US" altLang="ko-KR" sz="1050" b="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kumimoji="0" lang="ko-KR" altLang="en-US" sz="1050" b="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직업 교육 제공 및 </a:t>
            </a:r>
            <a:r>
              <a:rPr kumimoji="0" lang="ko-KR" altLang="en-US" sz="1050" b="0" dirty="0" err="1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챌린지</a:t>
            </a:r>
            <a:r>
              <a:rPr kumimoji="0" lang="ko-KR" altLang="en-US" sz="1050" b="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개최 </a:t>
            </a:r>
            <a:r>
              <a:rPr kumimoji="0" lang="en-US" altLang="ko-KR" sz="1050" b="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(1</a:t>
            </a:r>
            <a:r>
              <a:rPr kumimoji="0" lang="ko-KR" altLang="en-US" sz="1050" b="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년 프로그램</a:t>
            </a:r>
            <a:r>
              <a:rPr kumimoji="0" lang="en-US" altLang="ko-KR" sz="1050" b="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  <a:endParaRPr kumimoji="0" lang="ko-KR" altLang="en-US" sz="1050" b="0" dirty="0">
              <a:solidFill>
                <a:srgbClr val="0070C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ko-KR" altLang="en-US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  </a:t>
            </a:r>
            <a:r>
              <a:rPr kumimoji="0" lang="ko-KR" altLang="en-US" sz="1050" b="0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ㄴ</a:t>
            </a:r>
            <a:r>
              <a:rPr kumimoji="0" lang="ko-KR" altLang="en-US" sz="105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베트남 전국 </a:t>
            </a:r>
            <a:r>
              <a:rPr kumimoji="0" lang="en-US" altLang="ko-KR" sz="105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12</a:t>
            </a:r>
            <a:r>
              <a:rPr kumimoji="0" lang="ko-KR" altLang="en-US" sz="105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 성</a:t>
            </a:r>
            <a:r>
              <a:rPr kumimoji="0" lang="en-US" altLang="ko-KR" sz="105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·</a:t>
            </a:r>
            <a:r>
              <a:rPr kumimoji="0" lang="ko-KR" altLang="en-US" sz="105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시의 </a:t>
            </a:r>
            <a:r>
              <a:rPr kumimoji="0" lang="en-US" altLang="ko-KR" sz="105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33</a:t>
            </a:r>
            <a:r>
              <a:rPr kumimoji="0" lang="ko-KR" altLang="en-US" sz="105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 학교</a:t>
            </a:r>
            <a:r>
              <a:rPr kumimoji="0" lang="en-US" altLang="ko-KR" sz="105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kumimoji="0" lang="ko-KR" altLang="en-US" sz="105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중고등학교</a:t>
            </a:r>
            <a:r>
              <a:rPr kumimoji="0" lang="en-US" altLang="ko-KR" sz="105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kumimoji="0" lang="ko-KR" altLang="en-US" sz="105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대학교 포함</a:t>
            </a:r>
            <a:r>
              <a:rPr kumimoji="0" lang="en-US" altLang="ko-KR" sz="105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  <a:r>
              <a:rPr kumimoji="0" lang="ko-KR" altLang="en-US" sz="105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에서 시행</a:t>
            </a:r>
            <a:endParaRPr kumimoji="0" lang="en-US" altLang="ko-KR" sz="1050" b="0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ko-KR" altLang="en-US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  </a:t>
            </a:r>
            <a:r>
              <a:rPr kumimoji="0" lang="ko-KR" altLang="en-US" sz="1050" b="0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ㄴ</a:t>
            </a:r>
            <a:r>
              <a:rPr kumimoji="0" lang="ko-KR" altLang="en-US" sz="105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kumimoji="0" lang="en-US" altLang="ko-KR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’22</a:t>
            </a:r>
            <a:r>
              <a:rPr kumimoji="0" lang="ko-KR" altLang="en-US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년 </a:t>
            </a:r>
            <a:r>
              <a:rPr kumimoji="0" lang="en-US" altLang="ko-KR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8</a:t>
            </a:r>
            <a:r>
              <a:rPr kumimoji="0" lang="ko-KR" altLang="en-US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월</a:t>
            </a:r>
            <a:r>
              <a:rPr kumimoji="0" lang="en-US" altLang="ko-KR" sz="105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kumimoji="0" lang="en-US" altLang="ko-KR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~ ‘23</a:t>
            </a:r>
            <a:r>
              <a:rPr kumimoji="0" lang="ko-KR" altLang="en-US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년 </a:t>
            </a:r>
            <a:r>
              <a:rPr kumimoji="0" lang="en-US" altLang="ko-KR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8</a:t>
            </a:r>
            <a:r>
              <a:rPr kumimoji="0" lang="ko-KR" altLang="en-US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월 진행된 프로그램에 </a:t>
            </a:r>
            <a:r>
              <a:rPr kumimoji="0" lang="en-US" altLang="ko-KR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3200</a:t>
            </a:r>
            <a:r>
              <a:rPr kumimoji="0" lang="ko-KR" altLang="en-US" sz="105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명 </a:t>
            </a:r>
            <a:r>
              <a:rPr kumimoji="0" lang="ko-KR" altLang="en-US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이상 참여</a:t>
            </a:r>
            <a:endParaRPr kumimoji="0" lang="en-US" altLang="ko-KR" sz="1050" b="0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ko-KR" altLang="en-US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  </a:t>
            </a:r>
            <a:r>
              <a:rPr kumimoji="0" lang="ko-KR" altLang="en-US" sz="1050" b="0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ㄴ</a:t>
            </a:r>
            <a:r>
              <a:rPr kumimoji="0" lang="ko-KR" altLang="en-US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수료자 일부에게</a:t>
            </a:r>
            <a:r>
              <a:rPr kumimoji="0" lang="en-US" altLang="ko-KR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kumimoji="0" lang="ko-KR" altLang="en-US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삼성전자 베트남 연구소 인턴십 기회 제공</a:t>
            </a:r>
            <a:endParaRPr kumimoji="0" lang="en-US" altLang="ko-KR" sz="1050" b="0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  </a:t>
            </a:r>
            <a:r>
              <a:rPr kumimoji="0" lang="ko-KR" altLang="en-US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ㄴ </a:t>
            </a:r>
            <a:r>
              <a:rPr kumimoji="0" lang="en-US" altLang="ko-KR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’23</a:t>
            </a:r>
            <a:r>
              <a:rPr kumimoji="0" lang="ko-KR" altLang="en-US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년 </a:t>
            </a:r>
            <a:r>
              <a:rPr kumimoji="0" lang="en-US" altLang="ko-KR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8</a:t>
            </a:r>
            <a:r>
              <a:rPr kumimoji="0" lang="ko-KR" altLang="en-US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월 </a:t>
            </a:r>
            <a:r>
              <a:rPr kumimoji="0" lang="ko-KR" altLang="en-US" sz="1050" b="0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로보콘</a:t>
            </a:r>
            <a:r>
              <a:rPr kumimoji="0" lang="en-US" altLang="ko-KR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kumimoji="0" lang="en-US" altLang="ko-KR" sz="1050" b="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Robocon</a:t>
            </a:r>
            <a:r>
              <a:rPr kumimoji="0" lang="en-US" altLang="ko-KR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  <a:r>
              <a:rPr kumimoji="0" lang="ko-KR" altLang="en-US" sz="1050" b="0" baseline="30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＊</a:t>
            </a:r>
            <a:r>
              <a:rPr kumimoji="0" lang="en-US" altLang="ko-KR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kumimoji="0" lang="ko-KR" altLang="en-US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형식의 </a:t>
            </a:r>
            <a:r>
              <a:rPr kumimoji="0" lang="en-US" altLang="ko-KR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‘</a:t>
            </a:r>
            <a:r>
              <a:rPr kumimoji="0" lang="ko-KR" altLang="en-US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이노베이션 </a:t>
            </a:r>
            <a:r>
              <a:rPr kumimoji="0" lang="ko-KR" altLang="en-US" sz="1050" b="0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테크</a:t>
            </a:r>
            <a:r>
              <a:rPr kumimoji="0" lang="ko-KR" altLang="en-US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kumimoji="0" lang="ko-KR" altLang="en-US" sz="1050" b="0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챌린지</a:t>
            </a:r>
            <a:r>
              <a:rPr kumimoji="0" lang="en-US" altLang="ko-KR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’ </a:t>
            </a:r>
            <a:r>
              <a:rPr kumimoji="0" lang="ko-KR" altLang="en-US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개최</a:t>
            </a:r>
            <a:endParaRPr kumimoji="0" lang="en-US" altLang="ko-KR" sz="1050" b="0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06" name="Rectangle 13"/>
          <p:cNvSpPr>
            <a:spLocks noChangeArrowheads="1"/>
          </p:cNvSpPr>
          <p:nvPr/>
        </p:nvSpPr>
        <p:spPr bwMode="auto">
          <a:xfrm>
            <a:off x="5159417" y="4316040"/>
            <a:ext cx="4472567" cy="30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kumimoji="0" lang="ko-KR" altLang="en-US" sz="1200" b="0" dirty="0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삼성혁신캠퍼스</a:t>
            </a:r>
            <a:r>
              <a:rPr kumimoji="0" lang="en-US" altLang="ko-KR" sz="1200" b="0" dirty="0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kumimoji="0" lang="ko-KR" altLang="en-US" sz="1200" b="0" dirty="0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프로젝트 </a:t>
            </a:r>
            <a:r>
              <a:rPr kumimoji="0" lang="en-US" altLang="ko-KR" sz="1200" b="0" dirty="0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(Samsung Innovation Campus, SIC)</a:t>
            </a:r>
            <a:endParaRPr kumimoji="0" lang="en-US" altLang="ko-KR" sz="1200" b="0" dirty="0">
              <a:solidFill>
                <a:schemeClr val="bg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5232525" y="4704824"/>
            <a:ext cx="562975" cy="230832"/>
            <a:chOff x="1057674" y="4765194"/>
            <a:chExt cx="557890" cy="230832"/>
          </a:xfrm>
        </p:grpSpPr>
        <p:sp>
          <p:nvSpPr>
            <p:cNvPr id="117" name="모서리가 둥근 직사각형 116"/>
            <p:cNvSpPr/>
            <p:nvPr/>
          </p:nvSpPr>
          <p:spPr>
            <a:xfrm>
              <a:off x="1084589" y="4783403"/>
              <a:ext cx="504056" cy="19441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endParaRPr lang="en-US" altLang="ko-KR" sz="900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1057674" y="4765194"/>
              <a:ext cx="557890" cy="2308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ko-KR" altLang="en-US" sz="900" kern="0" spc="-5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기술교육</a:t>
              </a:r>
              <a:endParaRPr lang="en-US" altLang="ko-KR" sz="900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69891" y="1855607"/>
            <a:ext cx="4564800" cy="2336483"/>
            <a:chOff x="269894" y="1712107"/>
            <a:chExt cx="4559467" cy="1993226"/>
          </a:xfrm>
        </p:grpSpPr>
        <p:grpSp>
          <p:nvGrpSpPr>
            <p:cNvPr id="149" name="그룹 148"/>
            <p:cNvGrpSpPr/>
            <p:nvPr/>
          </p:nvGrpSpPr>
          <p:grpSpPr>
            <a:xfrm>
              <a:off x="269894" y="1712107"/>
              <a:ext cx="4559467" cy="1993226"/>
              <a:chOff x="384228" y="1498649"/>
              <a:chExt cx="4559467" cy="1993226"/>
            </a:xfrm>
          </p:grpSpPr>
          <p:sp>
            <p:nvSpPr>
              <p:cNvPr id="158" name="직사각형 157"/>
              <p:cNvSpPr/>
              <p:nvPr/>
            </p:nvSpPr>
            <p:spPr>
              <a:xfrm>
                <a:off x="384228" y="1498649"/>
                <a:ext cx="4559467" cy="1993226"/>
              </a:xfrm>
              <a:prstGeom prst="rect">
                <a:avLst/>
              </a:prstGeom>
              <a:solidFill>
                <a:srgbClr val="003B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400124" y="1763733"/>
                <a:ext cx="4523510" cy="17198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0" name="Rectangle 13"/>
            <p:cNvSpPr>
              <a:spLocks noChangeArrowheads="1"/>
            </p:cNvSpPr>
            <p:nvPr/>
          </p:nvSpPr>
          <p:spPr bwMode="auto">
            <a:xfrm>
              <a:off x="403437" y="2317200"/>
              <a:ext cx="4374913" cy="1106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83969" tIns="41985" rIns="83969" bIns="41985">
              <a:spAutoFit/>
            </a:bodyPr>
            <a:lstStyle>
              <a:lvl1pPr defTabSz="8382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4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1pPr>
              <a:lvl2pPr marL="742950" indent="-285750" defTabSz="8382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9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2pPr>
              <a:lvl3pPr marL="1143000" indent="-228600" defTabSz="8382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3pPr>
              <a:lvl4pPr marL="1600200" indent="-228600" defTabSz="8382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4pPr>
              <a:lvl5pPr marL="2057400" indent="-228600" defTabSz="8382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5pPr>
              <a:lvl6pPr marL="25146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6pPr>
              <a:lvl7pPr marL="29718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7pPr>
              <a:lvl8pPr marL="34290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8pPr>
              <a:lvl9pPr marL="38862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9pPr>
            </a:lstStyle>
            <a:p>
              <a:pPr marL="88900" indent="-88900" eaLnBrk="1" hangingPunct="1">
                <a:lnSpc>
                  <a:spcPct val="150000"/>
                </a:lnSpc>
                <a:spcBef>
                  <a:spcPct val="0"/>
                </a:spcBef>
              </a:pPr>
              <a:r>
                <a:rPr kumimoji="0" lang="en-US" altLang="ko-KR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‘VNU - </a:t>
              </a:r>
              <a:r>
                <a:rPr kumimoji="0" lang="ko-KR" altLang="en-US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삼성 </a:t>
              </a:r>
              <a:r>
                <a:rPr kumimoji="0" lang="ko-KR" altLang="en-US" sz="1050" b="0" dirty="0" err="1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테크</a:t>
              </a:r>
              <a:r>
                <a:rPr kumimoji="0" lang="ko-KR" altLang="en-US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트랙</a:t>
              </a:r>
              <a:r>
                <a:rPr kumimoji="0" lang="en-US" altLang="ko-KR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’: </a:t>
              </a:r>
              <a:r>
                <a:rPr kumimoji="0" lang="ko-KR" altLang="en-US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반도체 </a:t>
              </a:r>
              <a:r>
                <a:rPr kumimoji="0" lang="ko-KR" altLang="en-US" sz="1050" b="0" dirty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및 칩 교육을 위한 석사 </a:t>
              </a:r>
              <a:r>
                <a:rPr kumimoji="0" lang="ko-KR" altLang="en-US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과정 프로그램 </a:t>
              </a:r>
              <a:endParaRPr kumimoji="0" lang="ko-KR" altLang="en-US" sz="1050" b="0" dirty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  </a:t>
              </a:r>
              <a:r>
                <a:rPr kumimoji="0" lang="ko-KR" altLang="en-US" sz="1050" b="0" dirty="0" err="1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ㄴ</a:t>
              </a: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집적회로 설계</a:t>
              </a:r>
              <a:r>
                <a:rPr kumimoji="0" lang="en-US" altLang="ko-KR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, </a:t>
              </a: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반도체 재료</a:t>
              </a:r>
              <a:r>
                <a:rPr kumimoji="0" lang="en-US" altLang="ko-KR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, </a:t>
              </a: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반도체 생산 및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분석 교육 제공 </a:t>
              </a:r>
              <a:endParaRPr kumimoji="0" lang="ko-KR" altLang="en-US" sz="1050" b="0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  </a:t>
              </a:r>
              <a:r>
                <a:rPr kumimoji="0" lang="ko-KR" altLang="en-US" sz="1050" b="0" dirty="0" err="1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ㄴ</a:t>
              </a: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학생 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40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명에게 한국어 강좌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,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등록금 전액 및 장학금 </a:t>
              </a: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제공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  </a:t>
              </a:r>
              <a:r>
                <a:rPr kumimoji="0" lang="ko-KR" altLang="en-US" sz="1050" b="0" dirty="0" err="1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ㄴ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</a:t>
              </a: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’</a:t>
              </a:r>
              <a:r>
                <a:rPr kumimoji="0" lang="en-US" altLang="ko-KR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24</a:t>
              </a: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년 </a:t>
              </a:r>
              <a:r>
                <a:rPr kumimoji="0" lang="en-US" altLang="ko-KR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4</a:t>
              </a: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월 모집 시작하여 </a:t>
              </a:r>
              <a:r>
                <a:rPr kumimoji="0" lang="en-US" altLang="ko-KR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9</a:t>
              </a:r>
              <a:r>
                <a:rPr kumimoji="0"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월부터 강좌 시작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  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ㄴ 수료자는 한국의 삼성 칩</a:t>
              </a:r>
              <a:r>
                <a:rPr kumimoji="0"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-</a:t>
              </a:r>
              <a:r>
                <a:rPr kumimoji="0"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반도체 부문에서 근무 가능 </a:t>
              </a:r>
              <a:endParaRPr kumimoji="0" lang="en-US" altLang="ko-KR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151" name="Rectangle 13"/>
            <p:cNvSpPr>
              <a:spLocks noChangeArrowheads="1"/>
            </p:cNvSpPr>
            <p:nvPr/>
          </p:nvSpPr>
          <p:spPr bwMode="auto">
            <a:xfrm>
              <a:off x="376052" y="1735052"/>
              <a:ext cx="4279243" cy="302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83969" tIns="41985" rIns="83969" bIns="41985">
              <a:spAutoFit/>
            </a:bodyPr>
            <a:lstStyle>
              <a:lvl1pPr defTabSz="8382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4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1pPr>
              <a:lvl2pPr marL="742950" indent="-285750" defTabSz="8382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9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2pPr>
              <a:lvl3pPr marL="1143000" indent="-228600" defTabSz="8382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3pPr>
              <a:lvl4pPr marL="1600200" indent="-228600" defTabSz="8382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4pPr>
              <a:lvl5pPr marL="2057400" indent="-228600" defTabSz="8382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5pPr>
              <a:lvl6pPr marL="25146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6pPr>
              <a:lvl7pPr marL="29718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7pPr>
              <a:lvl8pPr marL="34290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8pPr>
              <a:lvl9pPr marL="3886200" indent="-228600" defTabSz="838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현대하모니 L" panose="02020603020101020101" pitchFamily="18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ts val="1650"/>
                </a:lnSpc>
                <a:spcBef>
                  <a:spcPct val="0"/>
                </a:spcBef>
                <a:buFontTx/>
                <a:buNone/>
              </a:pPr>
              <a:r>
                <a:rPr kumimoji="0" lang="ko-KR" altLang="en-US" sz="1200" b="0" dirty="0" smtClean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삼성전자</a:t>
              </a:r>
              <a:r>
                <a:rPr kumimoji="0" lang="en-US" altLang="ko-KR" sz="1200" b="0" dirty="0" smtClean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</a:t>
              </a:r>
              <a:r>
                <a:rPr kumimoji="0" lang="ko-KR" altLang="en-US" sz="1200" b="0" dirty="0" smtClean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베트남 법인 </a:t>
              </a:r>
              <a:r>
                <a:rPr kumimoji="0" lang="en-US" altLang="ko-KR" sz="1200" b="0" dirty="0" smtClean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– </a:t>
              </a:r>
              <a:r>
                <a:rPr kumimoji="0" lang="ko-KR" altLang="en-US" sz="1200" b="0" dirty="0" smtClean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베트남 국립대학교 하노이</a:t>
              </a:r>
              <a:r>
                <a:rPr kumimoji="0" lang="en-US" altLang="ko-KR" sz="1200" b="0" dirty="0" smtClean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(VNU Hanoi)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054401" y="1977191"/>
              <a:ext cx="2742752" cy="1837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800" i="1" kern="0" spc="-5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FFFF">
                      <a:lumMod val="65000"/>
                    </a:srgb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* </a:t>
              </a:r>
              <a:r>
                <a:rPr lang="ko-KR" altLang="en-US" sz="800" i="1" kern="0" spc="-5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FFFF">
                      <a:lumMod val="65000"/>
                    </a:srgb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베트남 </a:t>
              </a:r>
              <a:r>
                <a:rPr lang="ko-KR" altLang="en-US" sz="800" i="1" kern="0" spc="-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FFFF">
                      <a:lumMod val="65000"/>
                    </a:srgb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국립대학교 하노이</a:t>
              </a:r>
              <a:r>
                <a:rPr lang="en-US" altLang="ko-KR" sz="800" i="1" kern="0" spc="-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FFFF">
                      <a:lumMod val="65000"/>
                    </a:srgb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: QS 451-500 </a:t>
              </a: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6856045" y="2168887"/>
            <a:ext cx="27427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* </a:t>
            </a:r>
            <a:r>
              <a:rPr lang="ko-KR" altLang="en-US" sz="800" i="1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우정통신기술대</a:t>
            </a:r>
            <a:r>
              <a:rPr lang="en-US" altLang="ko-KR" sz="800" i="1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(PTIT): QS 401-450 </a:t>
            </a:r>
          </a:p>
        </p:txBody>
      </p:sp>
      <p:sp>
        <p:nvSpPr>
          <p:cNvPr id="54" name="제목 1"/>
          <p:cNvSpPr txBox="1">
            <a:spLocks/>
          </p:cNvSpPr>
          <p:nvPr/>
        </p:nvSpPr>
        <p:spPr bwMode="auto">
          <a:xfrm>
            <a:off x="120069" y="328613"/>
            <a:ext cx="720023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  <a:cs typeface="+mj-cs"/>
              </a:defRPr>
            </a:lvl1pPr>
            <a:lvl2pPr algn="ctr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현대하모니 B" panose="02020603020101020101" pitchFamily="18" charset="-127"/>
                <a:ea typeface="맑은 고딕" pitchFamily="50" charset="-127"/>
              </a:defRPr>
            </a:lvl2pPr>
            <a:lvl3pPr algn="ctr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현대하모니 B" panose="02020603020101020101" pitchFamily="18" charset="-127"/>
                <a:ea typeface="맑은 고딕" pitchFamily="50" charset="-127"/>
              </a:defRPr>
            </a:lvl3pPr>
            <a:lvl4pPr algn="ctr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현대하모니 B" panose="02020603020101020101" pitchFamily="18" charset="-127"/>
                <a:ea typeface="맑은 고딕" pitchFamily="50" charset="-127"/>
              </a:defRPr>
            </a:lvl4pPr>
            <a:lvl5pPr algn="ctr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현대하모니 B" panose="02020603020101020101" pitchFamily="18" charset="-127"/>
                <a:ea typeface="맑은 고딕" pitchFamily="50" charset="-127"/>
              </a:defRPr>
            </a:lvl5pPr>
            <a:lvl6pPr marL="419847" algn="ctr" defTabSz="957776" rtl="0" fontAlgn="base" latinLnBrk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839694" algn="ctr" defTabSz="957776" rtl="0" fontAlgn="base" latinLnBrk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259540" algn="ctr" defTabSz="957776" rtl="0" fontAlgn="base" latinLnBrk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679387" algn="ctr" defTabSz="957776" rtl="0" fontAlgn="base" latinLnBrk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800" b="0" dirty="0" smtClean="0"/>
              <a:t>Ⅱ. </a:t>
            </a:r>
            <a:r>
              <a:rPr kumimoji="0" lang="ko-KR" altLang="en-US" sz="1800" b="0" dirty="0" smtClean="0"/>
              <a:t>벤치마킹 사례 소개 </a:t>
            </a:r>
            <a:r>
              <a:rPr kumimoji="0" lang="en-US" altLang="ko-KR" sz="1800" b="0" dirty="0" smtClean="0"/>
              <a:t>_</a:t>
            </a:r>
            <a:r>
              <a:rPr lang="en-US" altLang="ko-KR" sz="1400" b="0" dirty="0" smtClean="0">
                <a:solidFill>
                  <a:prstClr val="black"/>
                </a:solidFill>
              </a:rPr>
              <a:t>② </a:t>
            </a:r>
            <a:r>
              <a:rPr lang="ko-KR" altLang="en-US" sz="1400" b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삼성그룹</a:t>
            </a:r>
            <a:r>
              <a:rPr lang="en-US" altLang="ko-KR" sz="1400" b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 – </a:t>
            </a:r>
            <a:r>
              <a:rPr lang="ko-KR" altLang="en-US" sz="1400" b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베트남 </a:t>
            </a:r>
            <a:r>
              <a:rPr lang="ko-KR" altLang="en-US" sz="1400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내 대학 중심</a:t>
            </a:r>
            <a:endParaRPr lang="en-US" altLang="ko-KR" sz="1400" b="0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673080" y="6414130"/>
            <a:ext cx="38963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altLang="ko-KR" sz="800" b="0" i="1" kern="0" spc="-50" baseline="30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*</a:t>
            </a:r>
            <a:r>
              <a:rPr lang="ko-KR" altLang="en-US" sz="800" b="0" i="1" kern="0" spc="-5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로보콘</a:t>
            </a:r>
            <a:r>
              <a:rPr lang="en-US" altLang="ko-KR" sz="800" b="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en-US" altLang="ko-KR" sz="800" b="0" i="1" kern="0" spc="-5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Robocon</a:t>
            </a:r>
            <a:r>
              <a:rPr lang="en-US" altLang="ko-KR" sz="800" b="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): </a:t>
            </a:r>
            <a:r>
              <a:rPr lang="ko-KR" altLang="en-US" sz="800" b="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주어진 주제에 맞는 로봇 및 프로그램 설계 후 문제를 해결하는 형식의 대회</a:t>
            </a:r>
            <a:endParaRPr lang="en-US" altLang="ko-KR" sz="800" b="0" i="1" kern="0" spc="-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FFFFFF">
                  <a:lumMod val="65000"/>
                </a:srgb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76558" y="4704824"/>
            <a:ext cx="1808689" cy="230832"/>
            <a:chOff x="1057672" y="4765194"/>
            <a:chExt cx="1792352" cy="230832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1084589" y="4783403"/>
              <a:ext cx="504056" cy="19441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endParaRPr lang="en-US" altLang="ko-KR" sz="900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057672" y="4765194"/>
              <a:ext cx="557890" cy="2308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ko-KR" altLang="en-US" sz="900" kern="0" spc="-50" dirty="0" err="1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산학연구</a:t>
              </a:r>
              <a:endParaRPr lang="en-US" altLang="ko-KR" sz="900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1701828" y="4783403"/>
              <a:ext cx="504056" cy="19441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endParaRPr lang="en-US" altLang="ko-KR" sz="900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674912" y="4765194"/>
              <a:ext cx="557890" cy="2308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ko-KR" altLang="en-US" sz="900" kern="0" spc="-5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기술교육</a:t>
              </a:r>
              <a:endParaRPr lang="en-US" altLang="ko-KR" sz="900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319048" y="4783403"/>
              <a:ext cx="504056" cy="19441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endParaRPr lang="en-US" altLang="ko-KR" sz="900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292134" y="4765194"/>
              <a:ext cx="557890" cy="2308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ko-KR" altLang="en-US" sz="900" kern="0" spc="-5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사회공헌</a:t>
              </a:r>
              <a:endParaRPr lang="en-US" altLang="ko-KR" sz="900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232525" y="2285311"/>
            <a:ext cx="562975" cy="230832"/>
            <a:chOff x="1057674" y="4765194"/>
            <a:chExt cx="557890" cy="230832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1084589" y="4783403"/>
              <a:ext cx="504056" cy="19441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endParaRPr lang="en-US" altLang="ko-KR" sz="900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057674" y="4765194"/>
              <a:ext cx="557890" cy="2308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ko-KR" altLang="en-US" sz="900" kern="0" spc="-5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기술교육</a:t>
              </a:r>
              <a:endParaRPr lang="en-US" altLang="ko-KR" sz="900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76558" y="2285311"/>
            <a:ext cx="562975" cy="230832"/>
            <a:chOff x="1057675" y="4765194"/>
            <a:chExt cx="557890" cy="230832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1084589" y="4783403"/>
              <a:ext cx="504056" cy="19441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endParaRPr lang="en-US" altLang="ko-KR" sz="900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057675" y="4765194"/>
              <a:ext cx="557890" cy="2308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ko-KR" altLang="en-US" sz="900" kern="0" spc="-5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계약학과</a:t>
              </a:r>
              <a:endParaRPr lang="en-US" altLang="ko-KR" sz="900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2308516" y="4602913"/>
            <a:ext cx="251393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altLang="ko-KR" sz="80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* </a:t>
            </a:r>
            <a:r>
              <a:rPr lang="ko-KR" altLang="en-US" sz="800" i="1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하노이과학기술대</a:t>
            </a:r>
            <a:r>
              <a:rPr lang="en-US" altLang="ko-KR" sz="800" i="1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(HUST): QS 401-450 </a:t>
            </a:r>
          </a:p>
        </p:txBody>
      </p:sp>
    </p:spTree>
    <p:extLst>
      <p:ext uri="{BB962C8B-B14F-4D97-AF65-F5344CB8AC3E}">
        <p14:creationId xmlns:p14="http://schemas.microsoft.com/office/powerpoint/2010/main" val="203453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모서리가 둥근 직사각형 96"/>
          <p:cNvSpPr/>
          <p:nvPr/>
        </p:nvSpPr>
        <p:spPr>
          <a:xfrm>
            <a:off x="5048682" y="2014148"/>
            <a:ext cx="2249615" cy="262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endParaRPr lang="en-US" altLang="ko-KR" sz="1200" b="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endParaRPr lang="ko-KR" altLang="en-US" sz="1200" b="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11" name="모서리가 둥근 직사각형 96"/>
          <p:cNvSpPr/>
          <p:nvPr/>
        </p:nvSpPr>
        <p:spPr>
          <a:xfrm>
            <a:off x="7350542" y="2014148"/>
            <a:ext cx="2274471" cy="262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endParaRPr lang="en-US" altLang="ko-KR" sz="1200" b="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endParaRPr lang="ko-KR" altLang="en-US" sz="1200" b="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08" name="모서리가 둥근 직사각형 96"/>
          <p:cNvSpPr/>
          <p:nvPr/>
        </p:nvSpPr>
        <p:spPr>
          <a:xfrm>
            <a:off x="5048682" y="4472571"/>
            <a:ext cx="4584267" cy="262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endParaRPr lang="en-US" altLang="ko-KR" sz="1200" b="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endParaRPr lang="ko-KR" altLang="en-US" sz="1200" b="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9218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4</a:t>
            </a: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9220" name="제목 1"/>
          <p:cNvSpPr>
            <a:spLocks noGrp="1"/>
          </p:cNvSpPr>
          <p:nvPr>
            <p:ph type="ctrTitle"/>
          </p:nvPr>
        </p:nvSpPr>
        <p:spPr>
          <a:xfrm>
            <a:off x="128464" y="328613"/>
            <a:ext cx="7200230" cy="373062"/>
          </a:xfrm>
        </p:spPr>
        <p:txBody>
          <a:bodyPr/>
          <a:lstStyle/>
          <a:p>
            <a:r>
              <a:rPr lang="en-US" altLang="ko-KR" sz="1800" dirty="0" smtClean="0"/>
              <a:t>Ⅲ. </a:t>
            </a:r>
            <a:r>
              <a:rPr lang="ko-KR" altLang="en-US" sz="1800" dirty="0" smtClean="0"/>
              <a:t>인도 </a:t>
            </a:r>
            <a:r>
              <a:rPr lang="ko-KR" altLang="en-US" sz="1800" dirty="0"/>
              <a:t>내 대학과의 </a:t>
            </a:r>
            <a:r>
              <a:rPr lang="ko-KR" altLang="en-US" sz="1800" dirty="0" smtClean="0"/>
              <a:t>산학협력 제안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73050" y="830094"/>
            <a:ext cx="9359900" cy="619340"/>
          </a:xfrm>
          <a:prstGeom prst="rect">
            <a:avLst/>
          </a:prstGeom>
          <a:solidFill>
            <a:srgbClr val="EFF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lnSpc>
                <a:spcPct val="150000"/>
              </a:lnSpc>
            </a:pPr>
            <a:r>
              <a:rPr kumimoji="0" lang="ko-KR" altLang="en-US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○ 인도와 산학협력 경험 전무하므로 </a:t>
            </a:r>
            <a:r>
              <a:rPr kumimoji="0"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지리적 이점이 있는 인도 내 현대차 거점 인근의 주요 대학과 우선적으로 산학협력 진행</a:t>
            </a:r>
            <a:endParaRPr kumimoji="0" lang="en-US" altLang="ko-KR" sz="1200" b="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○</a:t>
            </a:r>
            <a:r>
              <a:rPr kumimoji="0" lang="en-US" altLang="ko-KR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kumimoji="0"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장기적 관점의 단계적인 </a:t>
            </a:r>
            <a:r>
              <a:rPr kumimoji="0" lang="ko-KR" altLang="en-US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산학협력 필요</a:t>
            </a:r>
            <a:r>
              <a:rPr kumimoji="0" lang="en-US" altLang="ko-KR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: </a:t>
            </a:r>
            <a:r>
              <a:rPr kumimoji="0" lang="ko-KR" altLang="en-US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인프라 투자</a:t>
            </a:r>
            <a:r>
              <a:rPr kumimoji="0"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kumimoji="0"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기술교육</a:t>
            </a:r>
            <a:r>
              <a:rPr kumimoji="0"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kumimoji="0"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계약학과</a:t>
            </a:r>
            <a:r>
              <a:rPr kumimoji="0"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kumimoji="0" lang="ko-KR" altLang="en-US" sz="1200" b="0" dirty="0" err="1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기술교류회</a:t>
            </a:r>
            <a:r>
              <a:rPr kumimoji="0"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→ </a:t>
            </a:r>
            <a:r>
              <a:rPr kumimoji="0" lang="ko-KR" altLang="en-US" sz="1200" b="0" dirty="0" err="1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산학연구</a:t>
            </a:r>
            <a:r>
              <a:rPr kumimoji="0" lang="en-US" altLang="ko-KR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kumimoji="0"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채용 연계</a:t>
            </a:r>
            <a:r>
              <a:rPr kumimoji="0"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kumimoji="0"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등</a:t>
            </a:r>
            <a:endParaRPr kumimoji="0" lang="en-US" altLang="ko-KR" sz="1200" b="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873896"/>
              </p:ext>
            </p:extLst>
          </p:nvPr>
        </p:nvGraphicFramePr>
        <p:xfrm>
          <a:off x="280850" y="2031586"/>
          <a:ext cx="4336824" cy="4493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338">
                  <a:extLst>
                    <a:ext uri="{9D8B030D-6E8A-4147-A177-3AD203B41FA5}">
                      <a16:colId xmlns:a16="http://schemas.microsoft.com/office/drawing/2014/main" val="3690871208"/>
                    </a:ext>
                  </a:extLst>
                </a:gridCol>
                <a:gridCol w="1438074">
                  <a:extLst>
                    <a:ext uri="{9D8B030D-6E8A-4147-A177-3AD203B41FA5}">
                      <a16:colId xmlns:a16="http://schemas.microsoft.com/office/drawing/2014/main" val="959258694"/>
                    </a:ext>
                  </a:extLst>
                </a:gridCol>
                <a:gridCol w="770721">
                  <a:extLst>
                    <a:ext uri="{9D8B030D-6E8A-4147-A177-3AD203B41FA5}">
                      <a16:colId xmlns:a16="http://schemas.microsoft.com/office/drawing/2014/main" val="1516493171"/>
                    </a:ext>
                  </a:extLst>
                </a:gridCol>
                <a:gridCol w="1397691">
                  <a:extLst>
                    <a:ext uri="{9D8B030D-6E8A-4147-A177-3AD203B41FA5}">
                      <a16:colId xmlns:a16="http://schemas.microsoft.com/office/drawing/2014/main" val="4229236891"/>
                    </a:ext>
                  </a:extLst>
                </a:gridCol>
              </a:tblGrid>
              <a:tr h="300136">
                <a:tc gridSpan="2">
                  <a:txBody>
                    <a:bodyPr/>
                    <a:lstStyle/>
                    <a:p>
                      <a:pPr marL="0" indent="0" algn="ctr" defTabSz="957838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12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IIT </a:t>
                      </a:r>
                      <a:r>
                        <a:rPr kumimoji="1" lang="ko-KR" altLang="en-US" sz="12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하이데라바드</a:t>
                      </a:r>
                      <a:endParaRPr kumimoji="1" lang="ko-KR" altLang="en-US" sz="1200" b="0" kern="1200" spc="-10" dirty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 defTabSz="957838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12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IIT </a:t>
                      </a:r>
                      <a:r>
                        <a:rPr kumimoji="1" lang="ko-KR" altLang="en-US" sz="1200" b="0" kern="1200" spc="-1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마드라스</a:t>
                      </a:r>
                      <a:endParaRPr kumimoji="1" lang="en-US" altLang="ko-KR" sz="1200" b="0" kern="1200" spc="-10" dirty="0" smtClean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24748"/>
                  </a:ext>
                </a:extLst>
              </a:tr>
              <a:tr h="152901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92075" indent="-92075" algn="l" defTabSz="957838" rtl="0" eaLnBrk="1" latinLnBrk="1" hangingPunct="1">
                        <a:buFont typeface="Arial" panose="020B0604020202020204" pitchFamily="34" charset="0"/>
                        <a:buChar char="•"/>
                      </a:pPr>
                      <a:endParaRPr kumimoji="1" lang="en-US" altLang="ko-KR" sz="1000" b="0" kern="1200" spc="-10" dirty="0" smtClean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443593"/>
                  </a:ext>
                </a:extLst>
              </a:tr>
              <a:tr h="427518">
                <a:tc>
                  <a:txBody>
                    <a:bodyPr/>
                    <a:lstStyle/>
                    <a:p>
                      <a:pPr mar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050" b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위치</a:t>
                      </a:r>
                      <a:endParaRPr kumimoji="0" lang="en-US" altLang="ko-KR" sz="1050" b="0" dirty="0" smtClean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838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-10" normalizeH="0" baseline="0" noProof="0" dirty="0" err="1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텔랑가나주</a:t>
                      </a:r>
                      <a:r>
                        <a:rPr kumimoji="1" lang="ko-KR" altLang="en-US" sz="1000" b="0" i="0" u="none" strike="noStrike" kern="1200" cap="none" spc="-10" normalizeH="0" baseline="0" noProof="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하이데라바드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050" b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위치</a:t>
                      </a:r>
                      <a:endParaRPr kumimoji="0" lang="en-US" altLang="ko-KR" sz="1050" b="0" dirty="0" smtClean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838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-10" normalizeH="0" baseline="0" noProof="0" dirty="0" err="1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타밀나두주</a:t>
                      </a:r>
                      <a:r>
                        <a:rPr kumimoji="1" lang="ko-KR" altLang="en-US" sz="1000" b="0" i="0" u="none" strike="noStrike" kern="1200" cap="none" spc="-10" normalizeH="0" baseline="0" noProof="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spc="-10" normalizeH="0" baseline="0" noProof="0" dirty="0" err="1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첸나이</a:t>
                      </a:r>
                      <a:endParaRPr kumimoji="1" lang="ko-KR" altLang="en-US" sz="1000" b="0" i="0" u="none" strike="noStrike" kern="1200" cap="none" spc="-10" normalizeH="0" baseline="0" noProof="0" dirty="0" smtClean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093463"/>
                  </a:ext>
                </a:extLst>
              </a:tr>
              <a:tr h="427518">
                <a:tc>
                  <a:txBody>
                    <a:bodyPr/>
                    <a:lstStyle/>
                    <a:p>
                      <a:pPr mar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050" b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거리</a:t>
                      </a:r>
                      <a:endParaRPr kumimoji="0" lang="en-US" altLang="ko-KR" sz="1050" b="0" dirty="0" smtClean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838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-10" normalizeH="0" baseline="0" noProof="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38km</a:t>
                      </a:r>
                      <a:endParaRPr kumimoji="1" lang="ko-KR" altLang="en-US" sz="1000" b="0" i="0" u="none" strike="noStrike" kern="1200" cap="none" spc="-10" normalizeH="0" baseline="0" noProof="0" dirty="0" smtClean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050" b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거리</a:t>
                      </a:r>
                      <a:endParaRPr kumimoji="0" lang="en-US" altLang="ko-KR" sz="1050" b="0" dirty="0" smtClean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-10" normalizeH="0" baseline="0" noProof="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37km</a:t>
                      </a:r>
                      <a:endParaRPr lang="ko-KR" altLang="en-US" sz="10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195824"/>
                  </a:ext>
                </a:extLst>
              </a:tr>
              <a:tr h="427518">
                <a:tc>
                  <a:txBody>
                    <a:bodyPr/>
                    <a:lstStyle/>
                    <a:p>
                      <a:pPr mar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050" b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대학 순위</a:t>
                      </a:r>
                      <a:endParaRPr kumimoji="0" lang="en-US" altLang="ko-KR" sz="1050" b="0" dirty="0" smtClean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838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-10" normalizeH="0" baseline="0" noProof="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QS 691-700 / NFIR 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050" b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대학 순위</a:t>
                      </a:r>
                      <a:endParaRPr kumimoji="0" lang="en-US" altLang="ko-KR" sz="1050" b="0" dirty="0" smtClean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838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-10" normalizeH="0" baseline="0" noProof="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QS 77 / NFIR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447002"/>
                  </a:ext>
                </a:extLst>
              </a:tr>
              <a:tr h="625213">
                <a:tc rowSpan="2">
                  <a:txBody>
                    <a:bodyPr/>
                    <a:lstStyle/>
                    <a:p>
                      <a:pPr mar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050" b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특이사항</a:t>
                      </a:r>
                      <a:endParaRPr kumimoji="0" lang="en-US" altLang="ko-KR" sz="1050" b="0" dirty="0" smtClean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-10" normalizeH="0" baseline="0" noProof="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’22</a:t>
                      </a:r>
                      <a:r>
                        <a:rPr kumimoji="1" lang="ko-KR" altLang="en-US" sz="1000" b="0" i="0" u="none" strike="noStrike" kern="1200" cap="none" spc="-10" normalizeH="0" baseline="0" noProof="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년 대학 캠퍼스 내 </a:t>
                      </a:r>
                      <a:r>
                        <a:rPr kumimoji="1" lang="en-US" altLang="ko-KR" sz="1000" b="0" i="0" u="none" strike="noStrike" kern="1200" cap="none" spc="-10" normalizeH="0" baseline="0" noProof="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‘</a:t>
                      </a:r>
                      <a:r>
                        <a:rPr kumimoji="1" lang="ko-KR" altLang="en-US" sz="1000" b="0" i="0" u="none" strike="noStrike" kern="1200" cap="none" spc="-10" normalizeH="0" baseline="0" noProof="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스즈키 이노베이션 센터</a:t>
                      </a:r>
                      <a:r>
                        <a:rPr kumimoji="1" lang="en-US" altLang="ko-KR" sz="1000" b="0" i="0" u="none" strike="noStrike" kern="1200" cap="none" spc="-10" normalizeH="0" baseline="0" noProof="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’</a:t>
                      </a:r>
                      <a:r>
                        <a:rPr kumimoji="1" lang="ko-KR" altLang="en-US" sz="1000" b="0" i="0" u="none" strike="noStrike" kern="1200" cap="none" spc="-10" normalizeH="0" baseline="0" noProof="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설립</a:t>
                      </a:r>
                      <a:endParaRPr kumimoji="1" lang="en-US" altLang="ko-KR" sz="1000" b="0" i="0" u="none" strike="noStrike" kern="1200" cap="none" spc="-10" normalizeH="0" baseline="0" noProof="0" dirty="0" smtClean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050" b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특이사항</a:t>
                      </a:r>
                      <a:endParaRPr kumimoji="0" lang="en-US" altLang="ko-KR" sz="1050" b="0" dirty="0" smtClean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578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-10" normalizeH="0" baseline="0" noProof="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총 </a:t>
                      </a:r>
                      <a:r>
                        <a:rPr kumimoji="1" lang="en-US" altLang="ko-KR" sz="1000" b="0" i="0" u="none" strike="noStrike" kern="1200" cap="none" spc="-10" normalizeH="0" baseline="0" noProof="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15</a:t>
                      </a:r>
                      <a:r>
                        <a:rPr kumimoji="1" lang="ko-KR" altLang="en-US" sz="1000" b="0" i="0" u="none" strike="noStrike" kern="1200" cap="none" spc="-10" normalizeH="0" baseline="0" noProof="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개 연구센터 중 </a:t>
                      </a:r>
                      <a:r>
                        <a:rPr kumimoji="1" lang="ko-KR" altLang="en-US" sz="1000" b="0" i="0" u="none" strike="noStrike" kern="1200" cap="none" spc="-10" normalizeH="0" baseline="0" noProof="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자동차 관련 연구센터 없음</a:t>
                      </a:r>
                      <a:endParaRPr kumimoji="1" lang="en-US" altLang="ko-KR" sz="1000" b="0" i="0" u="none" strike="noStrike" kern="1200" cap="none" spc="-10" normalizeH="0" baseline="0" noProof="0" dirty="0" smtClean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0919"/>
                  </a:ext>
                </a:extLst>
              </a:tr>
              <a:tr h="756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-10" normalizeH="0" baseline="0" noProof="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현대모비스</a:t>
                      </a:r>
                      <a:r>
                        <a:rPr kumimoji="1" lang="en-US" altLang="ko-KR" sz="1000" b="0" i="0" u="none" strike="noStrike" kern="1200" cap="none" spc="-10" normalizeH="0" baseline="0" noProof="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spc="-10" normalizeH="0" baseline="0" noProof="0" dirty="0" err="1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도요타</a:t>
                      </a:r>
                      <a:r>
                        <a:rPr kumimoji="1" lang="en-US" altLang="ko-KR" sz="1000" b="0" i="0" u="none" strike="noStrike" kern="1200" cap="none" spc="-10" normalizeH="0" baseline="0" noProof="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spc="-10" normalizeH="0" baseline="0" noProof="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마루티스즈키 등 </a:t>
                      </a:r>
                      <a:r>
                        <a:rPr kumimoji="1" lang="ko-KR" altLang="en-US" sz="1000" b="0" i="0" u="none" strike="noStrike" kern="1200" cap="none" spc="-10" normalizeH="0" baseline="0" noProof="0" dirty="0" err="1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모빌리티</a:t>
                      </a:r>
                      <a:r>
                        <a:rPr kumimoji="1" lang="ko-KR" altLang="en-US" sz="1000" b="0" i="0" u="none" strike="noStrike" kern="1200" cap="none" spc="-10" normalizeH="0" baseline="0" noProof="0" dirty="0" smtClean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기업과 산학협력 이력 있음 </a:t>
                      </a:r>
                      <a:endParaRPr kumimoji="0" lang="en-US" altLang="ko-KR" sz="1000" b="0" dirty="0" smtClean="0">
                        <a:solidFill>
                          <a:srgbClr val="0070C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786982"/>
                  </a:ext>
                </a:extLst>
              </a:tr>
            </a:tbl>
          </a:graphicData>
        </a:graphic>
      </p:graphicFrame>
      <p:sp>
        <p:nvSpPr>
          <p:cNvPr id="47" name="Rectangle 13"/>
          <p:cNvSpPr>
            <a:spLocks noChangeArrowheads="1"/>
          </p:cNvSpPr>
          <p:nvPr/>
        </p:nvSpPr>
        <p:spPr bwMode="auto">
          <a:xfrm>
            <a:off x="166413" y="1628800"/>
            <a:ext cx="2896287" cy="30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 smtClean="0">
                <a:solidFill>
                  <a:schemeClr val="tx2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■</a:t>
            </a:r>
            <a:r>
              <a:rPr kumimoji="0" lang="ko-KR" altLang="en-US" sz="1400" b="0" dirty="0" smtClean="0">
                <a:solidFill>
                  <a:schemeClr val="tx2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인도 내 현대차 거점 인근 주요</a:t>
            </a:r>
            <a:r>
              <a:rPr kumimoji="0" lang="en-US" altLang="ko-KR" sz="1400" b="0" dirty="0" smtClean="0">
                <a:solidFill>
                  <a:schemeClr val="tx2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kumimoji="0" lang="ko-KR" altLang="en-US" sz="1400" b="0" dirty="0" smtClean="0">
                <a:solidFill>
                  <a:schemeClr val="tx2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대학</a:t>
            </a:r>
            <a:endParaRPr kumimoji="0" lang="en-US" altLang="ko-KR" sz="1400" b="0" dirty="0" smtClean="0">
              <a:solidFill>
                <a:schemeClr val="tx2">
                  <a:lumMod val="7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399506" y="2420888"/>
            <a:ext cx="1944216" cy="1296144"/>
            <a:chOff x="5225433" y="2671544"/>
            <a:chExt cx="1944216" cy="1296144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97" t="28967" r="22984" b="14776"/>
            <a:stretch/>
          </p:blipFill>
          <p:spPr>
            <a:xfrm>
              <a:off x="5225433" y="2671544"/>
              <a:ext cx="1944216" cy="1296144"/>
            </a:xfrm>
            <a:prstGeom prst="rect">
              <a:avLst/>
            </a:prstGeom>
          </p:spPr>
        </p:pic>
        <p:sp>
          <p:nvSpPr>
            <p:cNvPr id="50" name="모서리가 둥근 사각형 설명선 49"/>
            <p:cNvSpPr/>
            <p:nvPr/>
          </p:nvSpPr>
          <p:spPr>
            <a:xfrm>
              <a:off x="5291637" y="2739668"/>
              <a:ext cx="1096627" cy="210443"/>
            </a:xfrm>
            <a:prstGeom prst="wedgeRoundRectCallout">
              <a:avLst>
                <a:gd name="adj1" fmla="val -30469"/>
                <a:gd name="adj2" fmla="val 100813"/>
                <a:gd name="adj3" fmla="val 16667"/>
              </a:avLst>
            </a:prstGeom>
            <a:solidFill>
              <a:schemeClr val="bg1"/>
            </a:solidFill>
            <a:ln w="12700">
              <a:solidFill>
                <a:srgbClr val="F49C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0" dirty="0" smtClean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IIT </a:t>
              </a:r>
              <a:r>
                <a:rPr lang="ko-KR" altLang="en-US" sz="1000" b="0" dirty="0" smtClean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하이데라바드</a:t>
              </a:r>
              <a:endParaRPr lang="ko-KR" altLang="en-US" sz="10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566796" y="2421032"/>
            <a:ext cx="1944000" cy="1296000"/>
            <a:chOff x="7433363" y="2671688"/>
            <a:chExt cx="1944000" cy="1296000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18" t="24058" r="23641" b="28931"/>
            <a:stretch/>
          </p:blipFill>
          <p:spPr>
            <a:xfrm>
              <a:off x="7433363" y="2671688"/>
              <a:ext cx="1944000" cy="1296000"/>
            </a:xfrm>
            <a:prstGeom prst="rect">
              <a:avLst/>
            </a:prstGeom>
          </p:spPr>
        </p:pic>
        <p:sp>
          <p:nvSpPr>
            <p:cNvPr id="53" name="모서리가 둥근 사각형 설명선 52"/>
            <p:cNvSpPr/>
            <p:nvPr/>
          </p:nvSpPr>
          <p:spPr>
            <a:xfrm>
              <a:off x="8240819" y="3649203"/>
              <a:ext cx="1096627" cy="210443"/>
            </a:xfrm>
            <a:prstGeom prst="wedgeRoundRectCallout">
              <a:avLst>
                <a:gd name="adj1" fmla="val -15170"/>
                <a:gd name="adj2" fmla="val -134382"/>
                <a:gd name="adj3" fmla="val 16667"/>
              </a:avLst>
            </a:prstGeom>
            <a:solidFill>
              <a:schemeClr val="bg1"/>
            </a:solidFill>
            <a:ln w="12700">
              <a:solidFill>
                <a:srgbClr val="F49C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0" dirty="0" smtClean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IIT </a:t>
              </a:r>
              <a:r>
                <a:rPr lang="ko-KR" altLang="en-US" sz="1000" b="0" dirty="0" smtClean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마드라스</a:t>
              </a:r>
              <a:endParaRPr lang="ko-KR" altLang="en-US" sz="10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54" name="모서리가 둥근 사각형 설명선 53"/>
            <p:cNvSpPr/>
            <p:nvPr/>
          </p:nvSpPr>
          <p:spPr>
            <a:xfrm>
              <a:off x="7473280" y="2744247"/>
              <a:ext cx="1172785" cy="205864"/>
            </a:xfrm>
            <a:prstGeom prst="wedgeRoundRectCallout">
              <a:avLst>
                <a:gd name="adj1" fmla="val 4731"/>
                <a:gd name="adj2" fmla="val 178794"/>
                <a:gd name="adj3" fmla="val 16667"/>
              </a:avLst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0" dirty="0" smtClean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현대차 인도 공장</a:t>
              </a:r>
              <a:endParaRPr lang="ko-KR" altLang="en-US" sz="10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sp>
        <p:nvSpPr>
          <p:cNvPr id="55" name="모서리가 둥근 사각형 설명선 54"/>
          <p:cNvSpPr/>
          <p:nvPr/>
        </p:nvSpPr>
        <p:spPr>
          <a:xfrm>
            <a:off x="1052877" y="3456739"/>
            <a:ext cx="1172785" cy="205864"/>
          </a:xfrm>
          <a:prstGeom prst="wedgeRoundRectCallout">
            <a:avLst>
              <a:gd name="adj1" fmla="val -28903"/>
              <a:gd name="adj2" fmla="val -147807"/>
              <a:gd name="adj3" fmla="val 16667"/>
            </a:avLst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현대차 인도 연구소</a:t>
            </a:r>
            <a:endParaRPr lang="ko-KR" altLang="en-US" sz="1000" b="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4939467" y="1628800"/>
            <a:ext cx="2633394" cy="30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 smtClean="0">
                <a:solidFill>
                  <a:schemeClr val="tx2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■</a:t>
            </a:r>
            <a:r>
              <a:rPr kumimoji="0" lang="ko-KR" altLang="en-US" sz="1400" b="0" dirty="0" smtClean="0">
                <a:solidFill>
                  <a:schemeClr val="tx2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kumimoji="0" lang="ko-KR" altLang="en-US" sz="1400" b="0" dirty="0">
                <a:solidFill>
                  <a:schemeClr val="tx2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인도 내 대학과의 산학협력 제안</a:t>
            </a:r>
            <a:endParaRPr kumimoji="0" lang="en-US" altLang="ko-KR" sz="1400" b="0" dirty="0" smtClean="0">
              <a:solidFill>
                <a:schemeClr val="tx2">
                  <a:lumMod val="7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953000" y="6108929"/>
            <a:ext cx="1101728" cy="56043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spc="-5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전문가 </a:t>
            </a:r>
            <a:r>
              <a:rPr lang="en-US" altLang="ko-KR" sz="1100" b="0" spc="-5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pool </a:t>
            </a:r>
            <a:r>
              <a:rPr lang="ko-KR" altLang="en-US" sz="1100" b="0" spc="-5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구축</a:t>
            </a:r>
            <a:endParaRPr lang="en-US" altLang="ko-KR" sz="1100" b="0" spc="-5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1" name="이등변 삼각형 60"/>
          <p:cNvSpPr/>
          <p:nvPr/>
        </p:nvSpPr>
        <p:spPr>
          <a:xfrm rot="10800000">
            <a:off x="5819886" y="5779750"/>
            <a:ext cx="2952328" cy="205823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pSp>
        <p:nvGrpSpPr>
          <p:cNvPr id="64" name="그룹 63"/>
          <p:cNvGrpSpPr/>
          <p:nvPr/>
        </p:nvGrpSpPr>
        <p:grpSpPr>
          <a:xfrm>
            <a:off x="5010475" y="1994638"/>
            <a:ext cx="2334839" cy="1194123"/>
            <a:chOff x="235349" y="2291948"/>
            <a:chExt cx="2668775" cy="1194123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280857" y="2311459"/>
              <a:ext cx="2572135" cy="1174612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endParaRPr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endParaRPr lang="ko-KR" altLang="en-US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35349" y="2291948"/>
              <a:ext cx="2668775" cy="9694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57838" eaLnBrk="1" latinLnBrk="1" hangingPunct="1"/>
              <a:r>
                <a:rPr lang="ko-KR" altLang="en-US" sz="1200" b="0" spc="-10" dirty="0" err="1">
                  <a:ln>
                    <a:solidFill>
                      <a:srgbClr val="000000">
                        <a:alpha val="0"/>
                      </a:srgb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학부생</a:t>
              </a:r>
              <a:r>
                <a:rPr lang="ko-KR" altLang="en-US" sz="12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대상 </a:t>
              </a:r>
              <a:r>
                <a:rPr lang="ko-KR" altLang="en-US" sz="12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기술 교육 프로그램</a:t>
              </a:r>
              <a:endParaRPr lang="en-US" altLang="ko-KR" sz="1200" b="0" spc="-1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algn="ctr"/>
              <a:endParaRPr lang="en-US" altLang="ko-KR" sz="12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endParaRPr lang="en-US" altLang="ko-KR" sz="1200" b="0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ko-KR" altLang="en-US" sz="1050" b="0" dirty="0" err="1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모빌리티</a:t>
              </a:r>
              <a:r>
                <a:rPr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관련 강의 </a:t>
              </a:r>
              <a:r>
                <a:rPr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+ </a:t>
              </a:r>
              <a:r>
                <a:rPr lang="ko-KR" altLang="en-US" sz="1050" b="0" dirty="0" err="1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현직자</a:t>
              </a:r>
              <a:r>
                <a:rPr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특강 제공</a:t>
              </a:r>
              <a:endParaRPr lang="en-US" altLang="ko-KR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우수 수료자 대상 인턴십 연계 </a:t>
              </a:r>
              <a:endParaRPr lang="en-US" altLang="ko-KR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7298297" y="1994638"/>
            <a:ext cx="2450548" cy="1198012"/>
            <a:chOff x="116983" y="2285945"/>
            <a:chExt cx="2801034" cy="1481728"/>
          </a:xfrm>
        </p:grpSpPr>
        <p:sp>
          <p:nvSpPr>
            <p:cNvPr id="81" name="모서리가 둥근 직사각형 80"/>
            <p:cNvSpPr/>
            <p:nvPr/>
          </p:nvSpPr>
          <p:spPr>
            <a:xfrm>
              <a:off x="178209" y="2310154"/>
              <a:ext cx="2598265" cy="1457519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endParaRPr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endParaRPr lang="ko-KR" altLang="en-US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16983" y="2285945"/>
              <a:ext cx="2801034" cy="13989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57838" eaLnBrk="1" latinLnBrk="1" hangingPunct="1"/>
              <a:r>
                <a:rPr lang="ko-KR" altLang="en-US" sz="12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현대차 </a:t>
              </a:r>
              <a:r>
                <a:rPr lang="ko-KR" altLang="en-US" sz="1200" b="0" spc="-10" dirty="0" err="1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연구장학생</a:t>
              </a:r>
              <a:r>
                <a:rPr lang="ko-KR" altLang="en-US" sz="12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</a:t>
              </a:r>
              <a:r>
                <a:rPr lang="en-US" altLang="ko-KR" sz="12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(</a:t>
              </a:r>
              <a:r>
                <a:rPr lang="ko-KR" altLang="en-US" sz="12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석사 과정</a:t>
              </a:r>
              <a:r>
                <a:rPr lang="en-US" altLang="ko-KR" sz="12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)</a:t>
              </a:r>
            </a:p>
            <a:p>
              <a:endParaRPr lang="en-US" altLang="ko-KR" sz="1200" b="0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endParaRPr lang="en-US" altLang="ko-KR" sz="1200" b="0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등록금 </a:t>
              </a:r>
              <a:r>
                <a:rPr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및 장학금 </a:t>
              </a:r>
              <a:r>
                <a:rPr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지원</a:t>
              </a:r>
              <a:endParaRPr lang="en-US" altLang="ko-KR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재학 중 현대차 연구 과제 수행</a:t>
              </a:r>
              <a:endParaRPr lang="en-US" altLang="ko-KR" sz="1050" b="0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졸업 후 채용 연계</a:t>
              </a:r>
              <a:endParaRPr lang="en-US" altLang="ko-KR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5010475" y="4464822"/>
            <a:ext cx="4695500" cy="1173179"/>
            <a:chOff x="235350" y="2305897"/>
            <a:chExt cx="2566546" cy="2117783"/>
          </a:xfrm>
        </p:grpSpPr>
        <p:sp>
          <p:nvSpPr>
            <p:cNvPr id="98" name="직사각형 97"/>
            <p:cNvSpPr/>
            <p:nvPr/>
          </p:nvSpPr>
          <p:spPr>
            <a:xfrm>
              <a:off x="235350" y="2305897"/>
              <a:ext cx="2566546" cy="20417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57838" eaLnBrk="1" latinLnBrk="1" hangingPunct="1"/>
              <a:r>
                <a:rPr lang="en-US" altLang="ko-KR" sz="12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IIT </a:t>
              </a:r>
              <a:r>
                <a:rPr lang="ko-KR" altLang="en-US" sz="12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마드라스 </a:t>
              </a:r>
              <a:r>
                <a:rPr lang="en-US" altLang="ko-KR" sz="12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–</a:t>
              </a:r>
              <a:r>
                <a:rPr lang="ko-KR" altLang="en-US" sz="12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현대 자동차 연구</a:t>
              </a:r>
              <a:r>
                <a:rPr lang="en-US" altLang="ko-KR" sz="12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</a:t>
              </a:r>
              <a:r>
                <a:rPr lang="ko-KR" altLang="en-US" sz="12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센터 </a:t>
              </a:r>
              <a:r>
                <a:rPr lang="en-US" altLang="ko-KR" sz="12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(</a:t>
              </a:r>
              <a:r>
                <a:rPr lang="ko-KR" altLang="en-US" sz="1200" b="0" spc="-10" dirty="0" err="1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공동연구실</a:t>
              </a:r>
              <a:r>
                <a:rPr lang="en-US" altLang="ko-KR" sz="12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)</a:t>
              </a:r>
            </a:p>
            <a:p>
              <a:endParaRPr lang="en-US" altLang="ko-KR" sz="1200" b="0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endParaRPr lang="en-US" altLang="ko-KR" sz="1200" b="0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ko-KR" altLang="en-US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대학 캠퍼스 내 연구센터</a:t>
              </a:r>
              <a:r>
                <a:rPr lang="en-US" altLang="ko-KR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(</a:t>
              </a:r>
              <a:r>
                <a:rPr lang="ko-KR" altLang="en-US" sz="1050" b="0" dirty="0" err="1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공동연구실</a:t>
              </a:r>
              <a:r>
                <a:rPr lang="en-US" altLang="ko-KR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)</a:t>
              </a:r>
              <a:r>
                <a:rPr lang="ko-KR" altLang="en-US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설립하여 연구 인프라 구축 및 기술</a:t>
              </a:r>
              <a:r>
                <a:rPr lang="en-US" altLang="ko-KR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/</a:t>
              </a:r>
              <a:r>
                <a:rPr lang="ko-KR" altLang="en-US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인재 육성</a:t>
              </a:r>
              <a:endParaRPr lang="en-US" altLang="ko-KR" sz="1050" b="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NFIR</a:t>
              </a:r>
              <a:r>
                <a:rPr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</a:t>
              </a:r>
              <a:r>
                <a:rPr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1</a:t>
              </a:r>
              <a:r>
                <a:rPr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위 대학과 협업에 유리한 위치 선점</a:t>
              </a:r>
              <a:endParaRPr lang="en-US" altLang="ko-KR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IIT</a:t>
              </a:r>
              <a:r>
                <a:rPr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강점 분야인 프로그래밍</a:t>
              </a:r>
              <a:r>
                <a:rPr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/AI</a:t>
              </a:r>
              <a:r>
                <a:rPr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관련 주제로 </a:t>
              </a:r>
              <a:r>
                <a:rPr lang="ko-KR" altLang="en-US" sz="1050" b="0" dirty="0" err="1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산학연구</a:t>
              </a:r>
              <a:r>
                <a:rPr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진행 후 분야 확대</a:t>
              </a:r>
              <a:endParaRPr lang="en-US" altLang="ko-KR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256234" y="2316875"/>
              <a:ext cx="2505746" cy="2106805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endParaRPr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endParaRPr lang="ko-KR" altLang="en-US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6145740" y="6108929"/>
            <a:ext cx="1101728" cy="56043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spc="-5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연구 인프라 구축 </a:t>
            </a:r>
            <a:endParaRPr lang="en-US" altLang="ko-KR" sz="1100" b="0" spc="-5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531221" y="6108929"/>
            <a:ext cx="1101728" cy="56043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dirty="0" err="1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산학연구</a:t>
            </a:r>
            <a:r>
              <a:rPr lang="ko-KR" altLang="en-US" sz="11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통한 </a:t>
            </a:r>
            <a:endParaRPr lang="en-US" altLang="ko-KR" sz="1100" b="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/>
            <a:r>
              <a:rPr lang="ko-KR" altLang="en-US" sz="11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기술 발굴</a:t>
            </a:r>
            <a:endParaRPr lang="en-US" altLang="ko-KR" sz="1100" b="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092171" y="2345713"/>
            <a:ext cx="562975" cy="230832"/>
            <a:chOff x="5672271" y="2237446"/>
            <a:chExt cx="562975" cy="230832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5699433" y="2255655"/>
              <a:ext cx="508650" cy="19441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endParaRPr lang="en-US" altLang="ko-KR" sz="900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672271" y="2237446"/>
              <a:ext cx="562975" cy="2308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ko-KR" altLang="en-US" sz="900" kern="0" spc="-5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기술교육</a:t>
              </a:r>
              <a:endParaRPr lang="en-US" altLang="ko-KR" sz="900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7354979" y="2345713"/>
            <a:ext cx="657552" cy="230832"/>
            <a:chOff x="5624985" y="2237446"/>
            <a:chExt cx="657552" cy="230832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5699433" y="2255655"/>
              <a:ext cx="508650" cy="19441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endParaRPr lang="en-US" altLang="ko-KR" sz="900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624985" y="2237446"/>
              <a:ext cx="657552" cy="2308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ko-KR" altLang="en-US" sz="900" kern="0" spc="-50" dirty="0" err="1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연구장학생</a:t>
              </a:r>
              <a:endParaRPr lang="en-US" altLang="ko-KR" sz="900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5044422" y="4806887"/>
            <a:ext cx="657552" cy="230832"/>
            <a:chOff x="5624985" y="2237446"/>
            <a:chExt cx="657552" cy="230832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5699433" y="2255655"/>
              <a:ext cx="508650" cy="19441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endParaRPr lang="en-US" altLang="ko-KR" sz="900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624985" y="2237446"/>
              <a:ext cx="657552" cy="2308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ko-KR" altLang="en-US" sz="900" kern="0" spc="-50" dirty="0" err="1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인프라투자</a:t>
              </a:r>
              <a:endParaRPr lang="en-US" altLang="ko-KR" sz="900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5673080" y="4806887"/>
            <a:ext cx="562975" cy="230832"/>
            <a:chOff x="5672273" y="2237446"/>
            <a:chExt cx="562975" cy="230832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5699433" y="2255655"/>
              <a:ext cx="508650" cy="19441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endParaRPr lang="en-US" altLang="ko-KR" sz="900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672273" y="2237446"/>
              <a:ext cx="562975" cy="2308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ko-KR" altLang="en-US" sz="900" kern="0" spc="-50" dirty="0" err="1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산학연구</a:t>
              </a:r>
              <a:endParaRPr lang="en-US" altLang="ko-KR" sz="900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sp>
        <p:nvSpPr>
          <p:cNvPr id="112" name="직사각형 111"/>
          <p:cNvSpPr/>
          <p:nvPr/>
        </p:nvSpPr>
        <p:spPr>
          <a:xfrm>
            <a:off x="7338480" y="6108929"/>
            <a:ext cx="1101728" cy="56043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우수 인력 육성</a:t>
            </a:r>
            <a:endParaRPr lang="en-US" altLang="ko-KR" sz="1100" b="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9" name="모서리가 둥근 직사각형 96"/>
          <p:cNvSpPr/>
          <p:nvPr/>
        </p:nvSpPr>
        <p:spPr>
          <a:xfrm>
            <a:off x="5048682" y="3243972"/>
            <a:ext cx="4584267" cy="262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endParaRPr lang="en-US" altLang="ko-KR" sz="1200" b="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endParaRPr lang="ko-KR" altLang="en-US" sz="1200" b="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5010475" y="3240202"/>
            <a:ext cx="4622474" cy="1292662"/>
            <a:chOff x="235350" y="2305896"/>
            <a:chExt cx="2526630" cy="2333469"/>
          </a:xfrm>
        </p:grpSpPr>
        <p:sp>
          <p:nvSpPr>
            <p:cNvPr id="71" name="직사각형 70"/>
            <p:cNvSpPr/>
            <p:nvPr/>
          </p:nvSpPr>
          <p:spPr>
            <a:xfrm>
              <a:off x="235350" y="2305896"/>
              <a:ext cx="2526630" cy="23334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57838" eaLnBrk="1" latinLnBrk="1" hangingPunct="1"/>
              <a:r>
                <a:rPr lang="en-US" altLang="ko-KR" sz="12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IIT </a:t>
              </a:r>
              <a:r>
                <a:rPr lang="ko-KR" altLang="en-US" sz="12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마드라스 </a:t>
              </a:r>
              <a:r>
                <a:rPr lang="en-US" altLang="ko-KR" sz="12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–</a:t>
              </a:r>
              <a:r>
                <a:rPr lang="ko-KR" altLang="en-US" sz="12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</a:t>
              </a:r>
              <a:r>
                <a:rPr lang="en-US" altLang="ko-KR" sz="1200" b="0" spc="-10" dirty="0" err="1">
                  <a:ln>
                    <a:solidFill>
                      <a:srgbClr val="000000">
                        <a:alpha val="0"/>
                      </a:srgb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Shaastra</a:t>
              </a:r>
              <a:r>
                <a:rPr lang="ko-KR" altLang="en-US" sz="12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＊ </a:t>
              </a:r>
              <a:r>
                <a:rPr lang="ko-KR" altLang="en-US" sz="1200" b="0" spc="-10" dirty="0" err="1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기술교류회</a:t>
              </a:r>
              <a:r>
                <a:rPr lang="ko-KR" altLang="en-US" sz="12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운영</a:t>
              </a:r>
              <a:r>
                <a:rPr lang="en-US" altLang="ko-KR" sz="1200" b="0" spc="-1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</a:t>
              </a:r>
            </a:p>
            <a:p>
              <a:endParaRPr lang="en-US" altLang="ko-KR" sz="12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endParaRPr lang="en-US" altLang="ko-KR" sz="1200" b="0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en-US" altLang="ko-KR" sz="1050" b="0" dirty="0" err="1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Shaastra</a:t>
              </a:r>
              <a:r>
                <a:rPr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에</a:t>
              </a:r>
              <a:r>
                <a:rPr lang="en-US" altLang="ko-KR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</a:t>
              </a:r>
              <a:r>
                <a:rPr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연계하여 현대차 </a:t>
              </a:r>
              <a:r>
                <a:rPr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관심 분야 연구자 </a:t>
              </a:r>
              <a:r>
                <a:rPr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초청 </a:t>
              </a:r>
              <a:r>
                <a:rPr lang="ko-KR" altLang="en-US" sz="1050" b="0" dirty="0" err="1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기술교류회</a:t>
              </a:r>
              <a:r>
                <a:rPr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운영</a:t>
              </a:r>
              <a:endParaRPr lang="en-US" altLang="ko-KR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ko-KR" altLang="en-US" sz="1050" b="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연구 이력 및 내용 공유하여 </a:t>
              </a:r>
              <a:r>
                <a:rPr lang="ko-KR" altLang="en-US" sz="1050" b="0" dirty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전문가 </a:t>
              </a:r>
              <a:r>
                <a:rPr lang="en-US" altLang="ko-KR" sz="1050" b="0" dirty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pool </a:t>
              </a:r>
              <a:r>
                <a:rPr lang="ko-KR" altLang="en-US" sz="1050" b="0" dirty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구축 및 연구 역량 </a:t>
              </a:r>
              <a:r>
                <a:rPr lang="ko-KR" altLang="en-US" sz="1050" b="0" dirty="0" smtClean="0">
                  <a:solidFill>
                    <a:srgbClr val="0070C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파악</a:t>
              </a:r>
              <a:endParaRPr lang="en-US" altLang="ko-KR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en-US" altLang="ko-KR" sz="1050" b="0" dirty="0" err="1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Shaastra</a:t>
              </a:r>
              <a:r>
                <a:rPr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에 일정 금액 후원하여 발표자 선정 및 </a:t>
              </a:r>
              <a:r>
                <a:rPr lang="ko-KR" altLang="en-US" sz="1050" b="0" dirty="0" err="1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기술교류회</a:t>
              </a:r>
              <a:r>
                <a:rPr lang="ko-KR" altLang="en-US" sz="1050" b="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운영 도움 요청</a:t>
              </a:r>
              <a:endParaRPr lang="en-US" altLang="ko-KR" sz="1050" b="0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marL="88900" indent="-88900">
                <a:buFont typeface="Arial" panose="020B0604020202020204" pitchFamily="34" charset="0"/>
                <a:buChar char="•"/>
              </a:pPr>
              <a:endParaRPr lang="en-US" altLang="ko-KR" sz="105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72" name="모서리가 둥근 직사각형 96"/>
            <p:cNvSpPr/>
            <p:nvPr/>
          </p:nvSpPr>
          <p:spPr>
            <a:xfrm>
              <a:off x="256234" y="2316875"/>
              <a:ext cx="2505746" cy="2106805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endParaRPr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endParaRPr lang="ko-KR" altLang="en-US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5044424" y="3577122"/>
            <a:ext cx="657552" cy="230832"/>
            <a:chOff x="5624987" y="2237446"/>
            <a:chExt cx="657552" cy="230832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5699433" y="2255655"/>
              <a:ext cx="508650" cy="19441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endParaRPr lang="en-US" altLang="ko-KR" sz="900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624987" y="2237446"/>
              <a:ext cx="657552" cy="2308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ko-KR" altLang="en-US" sz="900" kern="0" spc="-50" dirty="0" err="1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기술교류회</a:t>
              </a:r>
              <a:endParaRPr lang="en-US" altLang="ko-KR" sz="900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sp>
        <p:nvSpPr>
          <p:cNvPr id="93" name="직사각형 92"/>
          <p:cNvSpPr/>
          <p:nvPr/>
        </p:nvSpPr>
        <p:spPr>
          <a:xfrm>
            <a:off x="6681192" y="3487609"/>
            <a:ext cx="29614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altLang="ko-KR" sz="80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*</a:t>
            </a:r>
            <a:r>
              <a:rPr lang="en-US" altLang="ko-KR" sz="800" i="1" kern="0" spc="-5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Shaastra</a:t>
            </a:r>
            <a:r>
              <a:rPr lang="en-US" altLang="ko-KR" sz="80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 IIT </a:t>
            </a:r>
            <a:r>
              <a:rPr lang="ko-KR" altLang="en-US" sz="80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마드라스의 기술 축제로 연 </a:t>
            </a:r>
            <a:r>
              <a:rPr lang="en-US" altLang="ko-KR" sz="80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1</a:t>
            </a:r>
            <a:r>
              <a:rPr lang="ko-KR" altLang="en-US" sz="80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회 개최되며 컨퍼런스</a:t>
            </a:r>
            <a:r>
              <a:rPr lang="en-US" altLang="ko-KR" sz="80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80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워크샵</a:t>
            </a:r>
            <a:r>
              <a:rPr lang="en-US" altLang="ko-KR" sz="80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80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경진대회</a:t>
            </a:r>
            <a:r>
              <a:rPr lang="en-US" altLang="ko-KR" sz="80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800" i="1" kern="0" spc="-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>
                    <a:lumMod val="65000"/>
                  </a:srgb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거리 부스 등 다양한 프로그램 으로 구성</a:t>
            </a:r>
            <a:endParaRPr lang="en-US" altLang="ko-KR" sz="800" i="1" kern="0" spc="-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FFFFFF">
                  <a:lumMod val="65000"/>
                </a:srgb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4" name="직사각형 93">
            <a:hlinkClick r:id="rId5"/>
          </p:cNvPr>
          <p:cNvSpPr/>
          <p:nvPr/>
        </p:nvSpPr>
        <p:spPr>
          <a:xfrm>
            <a:off x="9705975" y="3611402"/>
            <a:ext cx="108000" cy="1058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0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5</a:t>
            </a: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9220" name="제목 1"/>
          <p:cNvSpPr>
            <a:spLocks noGrp="1"/>
          </p:cNvSpPr>
          <p:nvPr>
            <p:ph type="ctrTitle"/>
          </p:nvPr>
        </p:nvSpPr>
        <p:spPr>
          <a:xfrm>
            <a:off x="273050" y="328613"/>
            <a:ext cx="7200230" cy="373062"/>
          </a:xfrm>
        </p:spPr>
        <p:txBody>
          <a:bodyPr/>
          <a:lstStyle/>
          <a:p>
            <a:r>
              <a:rPr lang="ko-KR" altLang="en-US" sz="1800" dirty="0" smtClean="0"/>
              <a:t>첨부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인도 내 </a:t>
            </a:r>
            <a:r>
              <a:rPr lang="en-US" altLang="ko-KR" sz="1800" dirty="0" smtClean="0"/>
              <a:t>HMCKIA</a:t>
            </a:r>
            <a:r>
              <a:rPr lang="ko-KR" altLang="en-US" sz="1800" dirty="0" smtClean="0"/>
              <a:t> 주요 거점 및 인근 주요 대학 위치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83" y="1350002"/>
            <a:ext cx="3649656" cy="4743294"/>
          </a:xfrm>
          <a:prstGeom prst="rect">
            <a:avLst/>
          </a:prstGeom>
        </p:spPr>
      </p:pic>
      <p:sp>
        <p:nvSpPr>
          <p:cNvPr id="3" name="설명선 1(강조선) 2"/>
          <p:cNvSpPr/>
          <p:nvPr/>
        </p:nvSpPr>
        <p:spPr>
          <a:xfrm flipH="1">
            <a:off x="273050" y="1350002"/>
            <a:ext cx="2375694" cy="1152128"/>
          </a:xfrm>
          <a:prstGeom prst="accentCallout1">
            <a:avLst>
              <a:gd name="adj1" fmla="val 18750"/>
              <a:gd name="adj2" fmla="val -8333"/>
              <a:gd name="adj3" fmla="val 28311"/>
              <a:gd name="adj4" fmla="val -74299"/>
            </a:avLst>
          </a:prstGeom>
          <a:solidFill>
            <a:srgbClr val="EFF4FB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○ </a:t>
            </a:r>
            <a:r>
              <a:rPr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Hyundai </a:t>
            </a:r>
            <a:r>
              <a:rPr lang="en-US" altLang="ko-KR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Motor India </a:t>
            </a:r>
            <a:r>
              <a:rPr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Limited   </a:t>
            </a:r>
          </a:p>
          <a:p>
            <a:r>
              <a:rPr lang="en-US" altLang="ko-KR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  Headquarters </a:t>
            </a:r>
          </a:p>
          <a:p>
            <a:endParaRPr lang="en-US" altLang="ko-KR" sz="1200" b="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179388" indent="-179388"/>
            <a:r>
              <a:rPr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  - </a:t>
            </a:r>
            <a:r>
              <a:rPr lang="ko-KR" altLang="en-US" sz="1200" b="0" dirty="0" err="1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하리아나주</a:t>
            </a:r>
            <a:r>
              <a:rPr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200" b="0" dirty="0" err="1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구르가온</a:t>
            </a:r>
            <a:endParaRPr lang="en-US" altLang="ko-KR" sz="1200" b="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r>
              <a:rPr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  - </a:t>
            </a:r>
            <a:r>
              <a:rPr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현대차 </a:t>
            </a:r>
            <a:r>
              <a:rPr lang="ko-KR" altLang="en-US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인도 </a:t>
            </a:r>
            <a:r>
              <a:rPr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법인 본부</a:t>
            </a:r>
            <a:endParaRPr lang="ko-KR" altLang="en-US" sz="1200" b="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6" name="설명선 1(강조선) 15"/>
          <p:cNvSpPr/>
          <p:nvPr/>
        </p:nvSpPr>
        <p:spPr>
          <a:xfrm flipH="1">
            <a:off x="273050" y="4158389"/>
            <a:ext cx="2375694" cy="1512093"/>
          </a:xfrm>
          <a:prstGeom prst="accentCallout1">
            <a:avLst>
              <a:gd name="adj1" fmla="val 18750"/>
              <a:gd name="adj2" fmla="val -8333"/>
              <a:gd name="adj3" fmla="val 30880"/>
              <a:gd name="adj4" fmla="val -79110"/>
            </a:avLst>
          </a:prstGeom>
          <a:solidFill>
            <a:srgbClr val="EFF4FB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○ </a:t>
            </a:r>
            <a:r>
              <a:rPr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KIA India Private Limited </a:t>
            </a:r>
          </a:p>
          <a:p>
            <a:endParaRPr lang="en-US" altLang="ko-KR" sz="1200" b="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r>
              <a:rPr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  - </a:t>
            </a:r>
            <a:r>
              <a:rPr lang="ko-KR" altLang="en-US" sz="1200" b="0" dirty="0" err="1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안드라프레시주</a:t>
            </a:r>
            <a:r>
              <a:rPr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200" b="0" dirty="0" err="1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아난타푸르</a:t>
            </a:r>
            <a:endParaRPr lang="en-US" altLang="ko-KR" sz="1200" b="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r>
              <a:rPr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  - </a:t>
            </a:r>
            <a:r>
              <a:rPr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기아 인도 공장</a:t>
            </a:r>
            <a:endParaRPr lang="en-US" altLang="ko-KR" sz="1200" b="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r>
              <a:rPr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  - </a:t>
            </a:r>
            <a:r>
              <a:rPr lang="en-US" altLang="ko-KR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’19</a:t>
            </a:r>
            <a:r>
              <a:rPr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년 </a:t>
            </a:r>
            <a:r>
              <a:rPr lang="ko-KR" altLang="en-US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인도 시장 진출</a:t>
            </a:r>
          </a:p>
          <a:p>
            <a:r>
              <a:rPr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  - ’23</a:t>
            </a:r>
            <a:r>
              <a:rPr lang="ko-KR" altLang="en-US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년 </a:t>
            </a:r>
            <a:r>
              <a:rPr lang="en-US" altLang="ko-KR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9</a:t>
            </a:r>
            <a:r>
              <a:rPr lang="ko-KR" altLang="en-US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월 </a:t>
            </a:r>
            <a:r>
              <a:rPr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판매량 </a:t>
            </a:r>
            <a:r>
              <a:rPr lang="en-US" altLang="ko-KR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54</a:t>
            </a:r>
            <a:r>
              <a:rPr lang="ko-KR" altLang="en-US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만대 </a:t>
            </a:r>
            <a:r>
              <a:rPr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돌파 </a:t>
            </a:r>
            <a:endParaRPr lang="ko-KR" altLang="en-US" sz="1200" b="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r>
              <a:rPr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  - </a:t>
            </a:r>
            <a:r>
              <a:rPr lang="ko-KR" altLang="en-US" sz="1200" b="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소넷</a:t>
            </a:r>
            <a:r>
              <a:rPr lang="en-US" altLang="ko-KR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200" b="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카렌스</a:t>
            </a:r>
            <a:r>
              <a:rPr lang="en-US" altLang="ko-KR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200" b="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셀토스</a:t>
            </a:r>
            <a:r>
              <a:rPr lang="en-US" altLang="ko-KR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카니발 등</a:t>
            </a:r>
          </a:p>
        </p:txBody>
      </p:sp>
      <p:sp>
        <p:nvSpPr>
          <p:cNvPr id="17" name="설명선 1(강조선) 16"/>
          <p:cNvSpPr/>
          <p:nvPr/>
        </p:nvSpPr>
        <p:spPr>
          <a:xfrm>
            <a:off x="7018479" y="1350002"/>
            <a:ext cx="2687495" cy="1152128"/>
          </a:xfrm>
          <a:prstGeom prst="accentCallout1">
            <a:avLst>
              <a:gd name="adj1" fmla="val 18750"/>
              <a:gd name="adj2" fmla="val -8333"/>
              <a:gd name="adj3" fmla="val 221465"/>
              <a:gd name="adj4" fmla="val -76410"/>
            </a:avLst>
          </a:prstGeom>
          <a:solidFill>
            <a:srgbClr val="EFF4FB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○ </a:t>
            </a:r>
            <a:r>
              <a:rPr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Hyundai Motor India Engineering</a:t>
            </a:r>
          </a:p>
          <a:p>
            <a:endParaRPr lang="en-US" altLang="ko-KR" sz="1200" b="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r>
              <a:rPr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  - </a:t>
            </a:r>
            <a:r>
              <a:rPr lang="ko-KR" altLang="en-US" sz="1200" b="0" dirty="0" err="1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텔랑가나주</a:t>
            </a:r>
            <a:r>
              <a:rPr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하이데라바드</a:t>
            </a:r>
            <a:endParaRPr lang="en-US" altLang="ko-KR" sz="1200" b="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r>
              <a:rPr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  - </a:t>
            </a:r>
            <a:r>
              <a:rPr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현대차 인도 </a:t>
            </a:r>
            <a:r>
              <a:rPr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R&amp;D </a:t>
            </a:r>
            <a:r>
              <a:rPr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연구소</a:t>
            </a:r>
            <a:endParaRPr lang="en-US" altLang="ko-KR" sz="1200" b="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r>
              <a:rPr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  - </a:t>
            </a:r>
            <a:r>
              <a:rPr lang="ko-KR" altLang="en-US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연구원 </a:t>
            </a:r>
            <a:r>
              <a:rPr lang="en-US" altLang="ko-KR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900</a:t>
            </a:r>
            <a:r>
              <a:rPr lang="ko-KR" altLang="en-US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여명 근무 </a:t>
            </a:r>
            <a:r>
              <a:rPr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중</a:t>
            </a:r>
            <a:endParaRPr lang="ko-KR" altLang="en-US" sz="1200" b="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8" name="설명선 1(강조선) 17"/>
          <p:cNvSpPr/>
          <p:nvPr/>
        </p:nvSpPr>
        <p:spPr>
          <a:xfrm>
            <a:off x="7018481" y="4158389"/>
            <a:ext cx="2606532" cy="1872208"/>
          </a:xfrm>
          <a:prstGeom prst="accentCallout1">
            <a:avLst>
              <a:gd name="adj1" fmla="val 18750"/>
              <a:gd name="adj2" fmla="val -8333"/>
              <a:gd name="adj3" fmla="val 44994"/>
              <a:gd name="adj4" fmla="val -66298"/>
            </a:avLst>
          </a:prstGeom>
          <a:solidFill>
            <a:srgbClr val="EFF4FB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○ </a:t>
            </a:r>
            <a:r>
              <a:rPr lang="en-US" altLang="ko-KR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Hyundai Motor India Limited </a:t>
            </a:r>
            <a:endParaRPr lang="en-US" altLang="ko-KR" sz="1200" b="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r>
              <a:rPr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   Registered </a:t>
            </a:r>
            <a:r>
              <a:rPr lang="en-US" altLang="ko-KR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Office &amp; </a:t>
            </a:r>
            <a:r>
              <a:rPr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Factory</a:t>
            </a:r>
          </a:p>
          <a:p>
            <a:endParaRPr lang="en-US" altLang="ko-KR" sz="1200" b="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r>
              <a:rPr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  - </a:t>
            </a:r>
            <a:r>
              <a:rPr lang="ko-KR" altLang="en-US" sz="1200" b="0" dirty="0" err="1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타밀나두주</a:t>
            </a:r>
            <a:r>
              <a:rPr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200" b="0" dirty="0" err="1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첸나이</a:t>
            </a:r>
            <a:endParaRPr lang="en-US" altLang="ko-KR" sz="1200" b="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r>
              <a:rPr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  - </a:t>
            </a:r>
            <a:r>
              <a:rPr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현대차 인도 공장</a:t>
            </a:r>
            <a:endParaRPr lang="en-US" altLang="ko-KR" sz="1200" b="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r>
              <a:rPr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  - ‘98</a:t>
            </a:r>
            <a:r>
              <a:rPr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년 인도 시장 진출</a:t>
            </a:r>
            <a:endParaRPr lang="en-US" altLang="ko-KR" sz="1200" b="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r>
              <a:rPr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  - </a:t>
            </a:r>
            <a:r>
              <a:rPr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연간 </a:t>
            </a:r>
            <a:r>
              <a:rPr lang="ko-KR" altLang="en-US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생산규모 </a:t>
            </a:r>
            <a:r>
              <a:rPr lang="en-US" altLang="ko-KR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76</a:t>
            </a:r>
            <a:r>
              <a:rPr lang="ko-KR" altLang="en-US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만대 수준 </a:t>
            </a:r>
            <a:endParaRPr lang="en-US" altLang="ko-KR" sz="1200" b="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r>
              <a:rPr lang="en-US" altLang="ko-KR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     </a:t>
            </a:r>
            <a:r>
              <a:rPr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→  </a:t>
            </a:r>
            <a:r>
              <a:rPr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85</a:t>
            </a:r>
            <a:r>
              <a:rPr lang="ko-KR" altLang="en-US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만대까지 늘릴 계획</a:t>
            </a:r>
          </a:p>
          <a:p>
            <a:r>
              <a:rPr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  - </a:t>
            </a:r>
            <a:r>
              <a:rPr lang="ko-KR" altLang="en-US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크레타</a:t>
            </a:r>
            <a:r>
              <a:rPr lang="en-US" altLang="ko-KR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200" b="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베르나</a:t>
            </a:r>
            <a:r>
              <a:rPr lang="en-US" altLang="ko-KR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200" b="0" dirty="0" err="1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투싼</a:t>
            </a:r>
            <a:r>
              <a:rPr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200" b="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아이오닉</a:t>
            </a:r>
            <a:r>
              <a:rPr lang="en-US" altLang="ko-KR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5 </a:t>
            </a:r>
            <a:r>
              <a:rPr lang="ko-KR" altLang="en-US" sz="12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등</a:t>
            </a:r>
          </a:p>
        </p:txBody>
      </p:sp>
      <p:sp>
        <p:nvSpPr>
          <p:cNvPr id="10" name="설명선 1(강조선) 9"/>
          <p:cNvSpPr/>
          <p:nvPr/>
        </p:nvSpPr>
        <p:spPr>
          <a:xfrm>
            <a:off x="7018479" y="3717287"/>
            <a:ext cx="1174881" cy="297011"/>
          </a:xfrm>
          <a:prstGeom prst="accentCallout1">
            <a:avLst>
              <a:gd name="adj1" fmla="val 21768"/>
              <a:gd name="adj2" fmla="val -18016"/>
              <a:gd name="adj3" fmla="val 390954"/>
              <a:gd name="adj4" fmla="val -146373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○ </a:t>
            </a:r>
            <a:r>
              <a:rPr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IIT </a:t>
            </a:r>
            <a:r>
              <a:rPr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마드라스</a:t>
            </a:r>
            <a:endParaRPr lang="en-US" altLang="ko-KR" sz="1200" b="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1" name="설명선 1(강조선) 10"/>
          <p:cNvSpPr/>
          <p:nvPr/>
        </p:nvSpPr>
        <p:spPr>
          <a:xfrm>
            <a:off x="7018479" y="2643190"/>
            <a:ext cx="1390905" cy="297011"/>
          </a:xfrm>
          <a:prstGeom prst="accentCallout1">
            <a:avLst>
              <a:gd name="adj1" fmla="val 24786"/>
              <a:gd name="adj2" fmla="val -16727"/>
              <a:gd name="adj3" fmla="val 415100"/>
              <a:gd name="adj4" fmla="val -15358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○ </a:t>
            </a:r>
            <a:r>
              <a:rPr lang="en-US" altLang="ko-KR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IIT </a:t>
            </a:r>
            <a:r>
              <a:rPr lang="ko-KR" altLang="en-US" sz="1200" b="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하이데라바드</a:t>
            </a:r>
            <a:endParaRPr lang="en-US" altLang="ko-KR" sz="1200" b="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94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7">
      <a:majorFont>
        <a:latin typeface="현대하모니 B"/>
        <a:ea typeface="맑은 고딕"/>
        <a:cs typeface=""/>
      </a:majorFont>
      <a:minorFont>
        <a:latin typeface="현대하모니 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11399</TotalTime>
  <Words>2190</Words>
  <Application>Microsoft Office PowerPoint</Application>
  <PresentationFormat>A4 용지(210x297mm)</PresentationFormat>
  <Paragraphs>330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굴림</vt:lpstr>
      <vt:lpstr>맑은 고딕</vt:lpstr>
      <vt:lpstr>현대하모니 B</vt:lpstr>
      <vt:lpstr>현대하모니 L</vt:lpstr>
      <vt:lpstr>현대하모니 M</vt:lpstr>
      <vt:lpstr>Arial</vt:lpstr>
      <vt:lpstr>Wingdings</vt:lpstr>
      <vt:lpstr>Office 테마</vt:lpstr>
      <vt:lpstr>PowerPoint 프레젠테이션</vt:lpstr>
      <vt:lpstr>PowerPoint 프레젠테이션</vt:lpstr>
      <vt:lpstr>Ⅰ. 개요 </vt:lpstr>
      <vt:lpstr>인도 내 대학과의 산학협력을 위한 벤치마킹 사례 소개 및 산학협력 제안</vt:lpstr>
      <vt:lpstr>Ⅱ. 벤치마킹 사례 소개 _① 국내기업 – 신흥국(Emerging market) 대학 중심 </vt:lpstr>
      <vt:lpstr>PowerPoint 프레젠테이션</vt:lpstr>
      <vt:lpstr>Ⅲ. 인도 내 대학과의 산학협력 제안</vt:lpstr>
      <vt:lpstr>첨부. 인도 내 HMCKIA 주요 거점 및 인근 주요 대학 위치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Junsick</dc:creator>
  <cp:lastModifiedBy>류소희/매니저/기술협력1팀</cp:lastModifiedBy>
  <cp:revision>1700</cp:revision>
  <cp:lastPrinted>2013-01-18T06:39:11Z</cp:lastPrinted>
  <dcterms:created xsi:type="dcterms:W3CDTF">2012-06-03T16:57:30Z</dcterms:created>
  <dcterms:modified xsi:type="dcterms:W3CDTF">2024-12-13T01:50:48Z</dcterms:modified>
</cp:coreProperties>
</file>