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80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2140-7C00-FE48-AA0A-1E06FCDF729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CBB5-1285-9D4E-B0C8-5095378D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computers where people—often women (Source: </a:t>
            </a:r>
            <a:r>
              <a:rPr lang="en-US" dirty="0" err="1"/>
              <a:t>www.history.com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They used slide rules, and books of pre-calculated values—often to create books used to fire artillery.  (WW I artillery transformed European forests in the “the surface of the moon” –Dan Carlin ”Hardcore History” podcast.</a:t>
            </a:r>
          </a:p>
          <a:p>
            <a:endParaRPr lang="en-US" dirty="0"/>
          </a:p>
          <a:p>
            <a:r>
              <a:rPr lang="en-US" dirty="0"/>
              <a:t>”Hidden Figures” movie about women and NASA during the Apollo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6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problems?  (Cross-platform, cross-technology, integrity, brute-force attacks, other ideas?)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used slide rules, and books of pre-calculated values—often to create books used to fire artillery.  (WW I artillery transformed European forests in the “the surface of the moon” –Dan Carlin ”Hardcore History” podcast.</a:t>
            </a:r>
          </a:p>
          <a:p>
            <a:endParaRPr lang="en-US" dirty="0"/>
          </a:p>
          <a:p>
            <a:r>
              <a:rPr lang="en-US" dirty="0"/>
              <a:t>”Hidden Figures” movie about women and NASA during the Apollo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ENIAC (1945).</a:t>
            </a:r>
          </a:p>
          <a:p>
            <a:endParaRPr lang="en-US" dirty="0"/>
          </a:p>
          <a:p>
            <a:r>
              <a:rPr lang="en-US" dirty="0"/>
              <a:t>The Bombe in 1940 was not general purpose.  It was designed specifically to break the Enigma cipher in WW 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personal computer revolution of the 1980s, computers were as big as rooms or entire buildings.</a:t>
            </a:r>
          </a:p>
          <a:p>
            <a:endParaRPr lang="en-US" dirty="0"/>
          </a:p>
          <a:p>
            <a:r>
              <a:rPr lang="en-US" dirty="0"/>
              <a:t>Didn’t do anything out of the box—no applications, just an operating system.</a:t>
            </a:r>
          </a:p>
          <a:p>
            <a:endParaRPr lang="en-US" dirty="0"/>
          </a:p>
          <a:p>
            <a:r>
              <a:rPr lang="en-US" dirty="0"/>
              <a:t>No real permanent storage (hard drive).  Data written to tape or floppy.  Each user had their own media with them (backpack full of floppy disks).</a:t>
            </a:r>
          </a:p>
          <a:p>
            <a:endParaRPr lang="en-US" dirty="0"/>
          </a:p>
          <a:p>
            <a:r>
              <a:rPr lang="en-US" dirty="0"/>
              <a:t>Not networked.  So no security considerations other than software piracy.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“mainframe” systems were called “time sharing”.  You signed up for a time slot and got to use the computer at that time.</a:t>
            </a:r>
          </a:p>
          <a:p>
            <a:endParaRPr lang="en-US" dirty="0"/>
          </a:p>
          <a:p>
            <a:r>
              <a:rPr lang="en-US" dirty="0"/>
              <a:t>Multi-user systems needed a way to protect the integrity of user files from unauthorized changes, and later confidentiality.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the /</a:t>
            </a:r>
            <a:r>
              <a:rPr lang="en-US" dirty="0" err="1"/>
              <a:t>etc</a:t>
            </a:r>
            <a:r>
              <a:rPr lang="en-US" dirty="0"/>
              <a:t>/password file contained usernames and passwords.</a:t>
            </a:r>
          </a:p>
          <a:p>
            <a:endParaRPr lang="en-US" dirty="0"/>
          </a:p>
          <a:p>
            <a:r>
              <a:rPr lang="en-US" dirty="0"/>
              <a:t>Now the “x” in the second position refers to the /</a:t>
            </a:r>
            <a:r>
              <a:rPr lang="en-US" dirty="0" err="1"/>
              <a:t>etc</a:t>
            </a:r>
            <a:r>
              <a:rPr lang="en-US" dirty="0"/>
              <a:t>/shadow file.</a:t>
            </a:r>
          </a:p>
          <a:p>
            <a:endParaRPr lang="en-US" dirty="0"/>
          </a:p>
          <a:p>
            <a:r>
              <a:rPr lang="en-US" dirty="0"/>
              <a:t>The problem was that the file had to be accessible by unauthenticated users in order to authenticate them.  (Read permission)</a:t>
            </a:r>
          </a:p>
          <a:p>
            <a:endParaRPr lang="en-US" dirty="0"/>
          </a:p>
          <a:p>
            <a:r>
              <a:rPr lang="en-US" dirty="0"/>
              <a:t>The first “cyber security problem”.  How do we “hide” a password from an untrusted user?  (Answer: Hashes)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8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attempts to obfuscate passwords used the same token for ALL passwords, making it easy to discover the token, then the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8CBB5-1285-9D4E-B0C8-5095378DBE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B95E-5227-E094-AA21-4D0C8E3E3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2C07A-A681-2467-B0B4-B9E14D876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CptS</a:t>
            </a:r>
            <a:r>
              <a:rPr lang="en-US" dirty="0"/>
              <a:t> 427</a:t>
            </a:r>
          </a:p>
          <a:p>
            <a:r>
              <a:rPr lang="en-US" dirty="0"/>
              <a:t>William Hutton, PhD, CISSP</a:t>
            </a:r>
          </a:p>
        </p:txBody>
      </p:sp>
    </p:spTree>
    <p:extLst>
      <p:ext uri="{BB962C8B-B14F-4D97-AF65-F5344CB8AC3E}">
        <p14:creationId xmlns:p14="http://schemas.microsoft.com/office/powerpoint/2010/main" val="280210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11C4-8F46-96BD-7FA9-E03354F6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Ciphertext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E053C-8E5B-017B-0DDC-731124C7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Give a hash:</a:t>
            </a:r>
            <a:r>
              <a:rPr lang="en-US" dirty="0">
                <a:effectLst/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e2900e261318a2ef26676290eab96850</a:t>
            </a:r>
          </a:p>
          <a:p>
            <a:r>
              <a:rPr lang="en-US" dirty="0"/>
              <a:t>Can you compute the password (P) and the token (T)?</a:t>
            </a:r>
          </a:p>
        </p:txBody>
      </p:sp>
    </p:spTree>
    <p:extLst>
      <p:ext uri="{BB962C8B-B14F-4D97-AF65-F5344CB8AC3E}">
        <p14:creationId xmlns:p14="http://schemas.microsoft.com/office/powerpoint/2010/main" val="81970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F347C-991B-0C3A-8E47-06431761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Password file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132796F-8D1D-EADC-036E-7E9E4E9EA3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670" y="2194559"/>
            <a:ext cx="5141430" cy="3452972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AAE07-771B-B5D6-ABA7-B8C7489114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contains one-way hash of passwords</a:t>
            </a:r>
          </a:p>
          <a:p>
            <a:r>
              <a:rPr lang="en-US" dirty="0"/>
              <a:t>Readable only by root</a:t>
            </a:r>
          </a:p>
          <a:p>
            <a:endParaRPr lang="en-US" dirty="0"/>
          </a:p>
          <a:p>
            <a:r>
              <a:rPr lang="en-US" dirty="0"/>
              <a:t>Rainbow tables</a:t>
            </a:r>
          </a:p>
          <a:p>
            <a:r>
              <a:rPr lang="en-US" dirty="0"/>
              <a:t>Vulnerabilities in hashing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7523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230718-36E7-C9E3-F153-0434D6C8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user authentication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5B82E-1D78-245D-2797-F8944136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you know: a password</a:t>
            </a:r>
          </a:p>
          <a:p>
            <a:r>
              <a:rPr lang="en-US" dirty="0"/>
              <a:t>Something you have: an RSA token, </a:t>
            </a:r>
            <a:r>
              <a:rPr lang="en-US" dirty="0" err="1"/>
              <a:t>Ubikey</a:t>
            </a:r>
            <a:r>
              <a:rPr lang="en-US" dirty="0"/>
              <a:t>, (or smart phone*)</a:t>
            </a:r>
          </a:p>
          <a:p>
            <a:r>
              <a:rPr lang="en-US" dirty="0"/>
              <a:t>Something you are: fingerprint, iris scan, hand geometry, facial recognition</a:t>
            </a:r>
          </a:p>
          <a:p>
            <a:endParaRPr lang="en-US" dirty="0"/>
          </a:p>
          <a:p>
            <a:r>
              <a:rPr lang="en-US" dirty="0"/>
              <a:t>All result in a hash!  </a:t>
            </a:r>
          </a:p>
          <a:p>
            <a:r>
              <a:rPr lang="en-US" dirty="0"/>
              <a:t>Then that hash must be “passed” to an authenticator.</a:t>
            </a:r>
          </a:p>
          <a:p>
            <a:r>
              <a:rPr lang="en-US" dirty="0"/>
              <a:t>Authentication is not authorization</a:t>
            </a:r>
          </a:p>
          <a:p>
            <a:endParaRPr lang="en-US" dirty="0"/>
          </a:p>
          <a:p>
            <a:r>
              <a:rPr lang="en-US" dirty="0"/>
              <a:t>“Easy” on a single computer, more complicated on a LAN, worse on a WAN.</a:t>
            </a:r>
          </a:p>
        </p:txBody>
      </p:sp>
    </p:spTree>
    <p:extLst>
      <p:ext uri="{BB962C8B-B14F-4D97-AF65-F5344CB8AC3E}">
        <p14:creationId xmlns:p14="http://schemas.microsoft.com/office/powerpoint/2010/main" val="327120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88E6-4C3B-0CD9-8404-99E04BE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next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8BC5-4B55-7BFA-3DD2-B5858E8B6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pPr lvl="1"/>
            <a:r>
              <a:rPr lang="en-US" dirty="0"/>
              <a:t>LDAP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19B70-3260-6245-E1B0-21B69F2E39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Local SAM</a:t>
            </a:r>
          </a:p>
          <a:p>
            <a:pPr lvl="1"/>
            <a:r>
              <a:rPr lang="en-US" dirty="0"/>
              <a:t>NTLM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(Kerberos--Windows2000)</a:t>
            </a:r>
          </a:p>
        </p:txBody>
      </p:sp>
    </p:spTree>
    <p:extLst>
      <p:ext uri="{BB962C8B-B14F-4D97-AF65-F5344CB8AC3E}">
        <p14:creationId xmlns:p14="http://schemas.microsoft.com/office/powerpoint/2010/main" val="34041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ADF-FC9A-E32A-6DB8-0A392152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F76C-07A8-8BB2-1162-B16F3D43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ADF-FC9A-E32A-6DB8-0A392152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computer?</a:t>
            </a:r>
          </a:p>
        </p:txBody>
      </p:sp>
      <p:pic>
        <p:nvPicPr>
          <p:cNvPr id="5" name="Content Placeholder 4" descr="A group of women posing for a photo&#10;&#10;Description automatically generated">
            <a:extLst>
              <a:ext uri="{FF2B5EF4-FFF2-40B4-BE49-F238E27FC236}">
                <a16:creationId xmlns:a16="http://schemas.microsoft.com/office/drawing/2014/main" id="{3DB7D252-E6A7-FDD4-A4CB-0BEBD8E9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351" y="2123194"/>
            <a:ext cx="7327557" cy="4121751"/>
          </a:xfrm>
        </p:spPr>
      </p:pic>
    </p:spTree>
    <p:extLst>
      <p:ext uri="{BB962C8B-B14F-4D97-AF65-F5344CB8AC3E}">
        <p14:creationId xmlns:p14="http://schemas.microsoft.com/office/powerpoint/2010/main" val="26354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women posing for a photo&#10;&#10;Description automatically generated">
            <a:extLst>
              <a:ext uri="{FF2B5EF4-FFF2-40B4-BE49-F238E27FC236}">
                <a16:creationId xmlns:a16="http://schemas.microsoft.com/office/drawing/2014/main" id="{3DB7D252-E6A7-FDD4-A4CB-0BEBD8E9B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42ADF-FC9A-E32A-6DB8-0A392152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was the first computer?</a:t>
            </a:r>
          </a:p>
        </p:txBody>
      </p:sp>
      <p:pic>
        <p:nvPicPr>
          <p:cNvPr id="7" name="Content Placeholder 6" descr="A piece of paper with numbers and letters on it&#10;&#10;Description automatically generated with medium confidence">
            <a:extLst>
              <a:ext uri="{FF2B5EF4-FFF2-40B4-BE49-F238E27FC236}">
                <a16:creationId xmlns:a16="http://schemas.microsoft.com/office/drawing/2014/main" id="{6E759AFF-74E0-93A5-1A47-542CB00885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12850" y="2447131"/>
            <a:ext cx="4279900" cy="3517900"/>
          </a:xfr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32C05898-7A02-45A8-25EB-326B860A0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510464" y="2193925"/>
            <a:ext cx="4657471" cy="4024313"/>
          </a:xfrm>
        </p:spPr>
      </p:pic>
    </p:spTree>
    <p:extLst>
      <p:ext uri="{BB962C8B-B14F-4D97-AF65-F5344CB8AC3E}">
        <p14:creationId xmlns:p14="http://schemas.microsoft.com/office/powerpoint/2010/main" val="61306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ADF-FC9A-E32A-6DB8-0A392152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59" y="764373"/>
            <a:ext cx="10208741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was the first </a:t>
            </a:r>
            <a:br>
              <a:rPr lang="en-US" dirty="0"/>
            </a:br>
            <a:r>
              <a:rPr lang="en-US" dirty="0"/>
              <a:t>Programable, Electric, </a:t>
            </a:r>
            <a:br>
              <a:rPr lang="en-US" dirty="0"/>
            </a:br>
            <a:r>
              <a:rPr lang="en-US" dirty="0"/>
              <a:t>General purpose, Digital computer?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7D252-E6A7-FDD4-A4CB-0BEBD8E9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471352" y="2609741"/>
            <a:ext cx="6462584" cy="3635204"/>
          </a:xfrm>
        </p:spPr>
      </p:pic>
    </p:spTree>
    <p:extLst>
      <p:ext uri="{BB962C8B-B14F-4D97-AF65-F5344CB8AC3E}">
        <p14:creationId xmlns:p14="http://schemas.microsoft.com/office/powerpoint/2010/main" val="140911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9D66-8894-A28B-CD8E-0C8B00C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Computers of the 1980s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676D0-A07B-7EFA-7C75-4646900E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4" y="2193326"/>
            <a:ext cx="7772400" cy="4371975"/>
          </a:xfrm>
          <a:prstGeom prst="rect">
            <a:avLst/>
          </a:prstGeom>
        </p:spPr>
      </p:pic>
      <p:pic>
        <p:nvPicPr>
          <p:cNvPr id="5" name="Content Placeholder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8619CC1-C0A4-8177-0810-328BCB53D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2602" y="1931408"/>
            <a:ext cx="2562997" cy="2209480"/>
          </a:xfrm>
        </p:spPr>
      </p:pic>
      <p:pic>
        <p:nvPicPr>
          <p:cNvPr id="9" name="Picture 8" descr="A picture containing text, counter&#10;&#10;Description automatically generated">
            <a:extLst>
              <a:ext uri="{FF2B5EF4-FFF2-40B4-BE49-F238E27FC236}">
                <a16:creationId xmlns:a16="http://schemas.microsoft.com/office/drawing/2014/main" id="{3BB5CC6B-2F42-93DF-1E2F-25B0B97BB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384" y="1752600"/>
            <a:ext cx="3568014" cy="26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DB3E-5E2E-710F-C107-3A9F565A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E32A-53E6-EB9C-A94F-0C1B090F0B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Bell Labs (AT&amp;T)</a:t>
            </a:r>
          </a:p>
          <a:p>
            <a:r>
              <a:rPr lang="en-US" dirty="0"/>
              <a:t>First multi-user operating system</a:t>
            </a:r>
          </a:p>
          <a:p>
            <a:r>
              <a:rPr lang="en-US" dirty="0"/>
              <a:t>UNIX (1969)</a:t>
            </a:r>
          </a:p>
        </p:txBody>
      </p:sp>
      <p:pic>
        <p:nvPicPr>
          <p:cNvPr id="6" name="Content Placeholder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7115CDC2-AFA6-CDF8-9CD5-47DDB3C64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6812" y="2193925"/>
            <a:ext cx="5304776" cy="4024313"/>
          </a:xfrm>
        </p:spPr>
      </p:pic>
    </p:spTree>
    <p:extLst>
      <p:ext uri="{BB962C8B-B14F-4D97-AF65-F5344CB8AC3E}">
        <p14:creationId xmlns:p14="http://schemas.microsoft.com/office/powerpoint/2010/main" val="168887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F347C-991B-0C3A-8E47-06431761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Password file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132796F-8D1D-EADC-036E-7E9E4E9EA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708" y="1943282"/>
            <a:ext cx="6981568" cy="4688805"/>
          </a:xfrm>
        </p:spPr>
      </p:pic>
    </p:spTree>
    <p:extLst>
      <p:ext uri="{BB962C8B-B14F-4D97-AF65-F5344CB8AC3E}">
        <p14:creationId xmlns:p14="http://schemas.microsoft.com/office/powerpoint/2010/main" val="7393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EEA8-1B32-715B-5059-05368A7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F844-031A-B9DB-31BB-91BD2B97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password “P”</a:t>
            </a:r>
          </a:p>
          <a:p>
            <a:r>
              <a:rPr lang="en-US" dirty="0"/>
              <a:t>Some token “T”</a:t>
            </a:r>
          </a:p>
          <a:p>
            <a:r>
              <a:rPr lang="en-US" dirty="0"/>
              <a:t>Some algorithm “A”</a:t>
            </a:r>
          </a:p>
          <a:p>
            <a:r>
              <a:rPr lang="en-US" dirty="0"/>
              <a:t>Some hash “H”</a:t>
            </a:r>
          </a:p>
          <a:p>
            <a:endParaRPr lang="en-US" dirty="0"/>
          </a:p>
          <a:p>
            <a:r>
              <a:rPr lang="en-US" dirty="0"/>
              <a:t>A(P+T) = 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67AB-9F12-12F2-DE0E-0959B96F2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319" y="2194559"/>
            <a:ext cx="5710881" cy="4024125"/>
          </a:xfrm>
        </p:spPr>
        <p:txBody>
          <a:bodyPr/>
          <a:lstStyle/>
          <a:p>
            <a:r>
              <a:rPr lang="en-US" dirty="0"/>
              <a:t>P = Dog</a:t>
            </a:r>
          </a:p>
          <a:p>
            <a:r>
              <a:rPr lang="en-US" dirty="0"/>
              <a:t>T = Cat</a:t>
            </a:r>
          </a:p>
          <a:p>
            <a:r>
              <a:rPr lang="en-US" dirty="0"/>
              <a:t>A = MD5 (can be anything)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SHA2(</a:t>
            </a:r>
            <a:r>
              <a:rPr lang="en-US" dirty="0" err="1"/>
              <a:t>DogCat</a:t>
            </a:r>
            <a:r>
              <a:rPr lang="en-US" dirty="0"/>
              <a:t>) = 2326150552d0df0630157e36104d62e1</a:t>
            </a:r>
          </a:p>
          <a:p>
            <a:endParaRPr lang="en-US" dirty="0"/>
          </a:p>
          <a:p>
            <a:r>
              <a:rPr lang="en-US" dirty="0"/>
              <a:t>Try it!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md5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836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83</TotalTime>
  <Words>694</Words>
  <Application>Microsoft Macintosh PowerPoint</Application>
  <PresentationFormat>Widescreen</PresentationFormat>
  <Paragraphs>97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Andale Mono</vt:lpstr>
      <vt:lpstr>Arial</vt:lpstr>
      <vt:lpstr>Calibri</vt:lpstr>
      <vt:lpstr>Century Gothic</vt:lpstr>
      <vt:lpstr>Courier New</vt:lpstr>
      <vt:lpstr>Vapor Trail</vt:lpstr>
      <vt:lpstr>Authentication</vt:lpstr>
      <vt:lpstr>What was the first computer?</vt:lpstr>
      <vt:lpstr>What was the first computer?</vt:lpstr>
      <vt:lpstr>What was the first computer?</vt:lpstr>
      <vt:lpstr>What was the first  Programable, Electric,  General purpose, Digital computer?</vt:lpstr>
      <vt:lpstr>Home Computers of the 1980s</vt:lpstr>
      <vt:lpstr>UNIX</vt:lpstr>
      <vt:lpstr>Linux Password file</vt:lpstr>
      <vt:lpstr>What is a hash?</vt:lpstr>
      <vt:lpstr>Known Ciphertext Attacks</vt:lpstr>
      <vt:lpstr>Linux Password file</vt:lpstr>
      <vt:lpstr>Different types of user authentication</vt:lpstr>
      <vt:lpstr>Technical details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Will Hutton</dc:creator>
  <cp:lastModifiedBy>Will Hutton</cp:lastModifiedBy>
  <cp:revision>2</cp:revision>
  <dcterms:created xsi:type="dcterms:W3CDTF">2023-01-18T16:37:26Z</dcterms:created>
  <dcterms:modified xsi:type="dcterms:W3CDTF">2023-01-18T18:01:19Z</dcterms:modified>
</cp:coreProperties>
</file>