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12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-2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70301-3299-764A-B16B-9B33076E21B7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C2657-EC21-7740-8AD7-77381BAF5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from the previous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62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4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77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10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24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 may include:</a:t>
            </a:r>
          </a:p>
          <a:p>
            <a:pPr marL="228600" indent="-228600">
              <a:buAutoNum type="arabicParenR"/>
            </a:pPr>
            <a:r>
              <a:rPr lang="en-US" dirty="0"/>
              <a:t>Protecting the Authentication Server (it has all the client passwords and server keys)</a:t>
            </a:r>
          </a:p>
          <a:p>
            <a:pPr marL="228600" indent="-228600">
              <a:buAutoNum type="arabicParenR"/>
            </a:pPr>
            <a:r>
              <a:rPr lang="en-US" dirty="0"/>
              <a:t>Server key distribution and management</a:t>
            </a:r>
          </a:p>
          <a:p>
            <a:pPr marL="228600" indent="-228600">
              <a:buAutoNum type="arabicParenR"/>
            </a:pPr>
            <a:r>
              <a:rPr lang="en-US" dirty="0"/>
              <a:t>Client revocation</a:t>
            </a:r>
          </a:p>
          <a:p>
            <a:pPr marL="228600" indent="-228600">
              <a:buAutoNum type="arabicParenR"/>
            </a:pPr>
            <a:r>
              <a:rPr lang="en-US" dirty="0"/>
              <a:t>Expiring tickets</a:t>
            </a:r>
          </a:p>
          <a:p>
            <a:pPr marL="228600" indent="-228600">
              <a:buAutoNum type="arabicParenR"/>
            </a:pPr>
            <a:r>
              <a:rPr lang="en-US" dirty="0"/>
              <a:t>Potential loss of password </a:t>
            </a:r>
            <a:r>
              <a:rPr lang="en-US"/>
              <a:t>confidentiality between client and AS.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Other ideas?  (v5 of Kerberos addresses this, as well as more complicated authentication examples)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5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Sorry for the “wall of text”, but this sums things up nicely.</a:t>
            </a:r>
          </a:p>
          <a:p>
            <a:endParaRPr lang="en-US" dirty="0"/>
          </a:p>
          <a:p>
            <a:r>
              <a:rPr lang="en-US" dirty="0"/>
              <a:t>Stallings is a prolific computer security author.  These is all taken from “Information Privacy Engineering and Privacy by Design” (2020)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7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“Information Privacy Engineering and Privacy By Design” (pg. 126)</a:t>
            </a:r>
          </a:p>
          <a:p>
            <a:endParaRPr lang="en-US" dirty="0"/>
          </a:p>
          <a:p>
            <a:r>
              <a:rPr lang="en-US" dirty="0"/>
              <a:t>NIST 800-63 “Digital Identity Model” defines a general model for user authentication.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8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 = Security Account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 = Security Account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7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 = Security Account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1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6C2657-EC21-7740-8AD7-77381BAF59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3B6-B013-88D3-CD7B-D45F8848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Authentication,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E99B0-F985-1BCE-5881-A518F7453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CptS</a:t>
            </a:r>
            <a:r>
              <a:rPr lang="en-US" dirty="0"/>
              <a:t> 427 – Applied Cyber Security</a:t>
            </a:r>
            <a:br>
              <a:rPr lang="en-US" dirty="0"/>
            </a:br>
            <a:r>
              <a:rPr lang="en-US" dirty="0"/>
              <a:t>William Hutton, PhD, CISSP</a:t>
            </a:r>
          </a:p>
        </p:txBody>
      </p:sp>
    </p:spTree>
    <p:extLst>
      <p:ext uri="{BB962C8B-B14F-4D97-AF65-F5344CB8AC3E}">
        <p14:creationId xmlns:p14="http://schemas.microsoft.com/office/powerpoint/2010/main" val="25038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5638800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10103708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5422556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9887465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A81ACC-FD8E-B7E4-490B-9D3030574FBF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1631092" y="3645243"/>
            <a:ext cx="0" cy="95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B4E144-4F29-2697-B2E0-824BD3E344C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1631092" y="3645243"/>
            <a:ext cx="4464908" cy="95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3BD5EF-05AB-336E-D439-A5D50C278BDD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>
            <a:off x="1631092" y="3645243"/>
            <a:ext cx="8929817" cy="95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73818D-55F2-04A9-1AF8-164BAB9A92DD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631092" y="3645243"/>
            <a:ext cx="4464908" cy="9514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AF61B9-BF9F-CB33-44D3-85D3F9083FCE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6096000" y="3645243"/>
            <a:ext cx="0" cy="9514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F26AD8-9576-C47D-E02F-0B3512F66073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6096000" y="3645243"/>
            <a:ext cx="4464909" cy="95147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B8328-C6E7-40E3-3303-DB802C75AC2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560907" y="3645243"/>
            <a:ext cx="2" cy="9514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DF7706-BF49-12E8-96EA-86F8ACCEC1F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6096000" y="3645243"/>
            <a:ext cx="4464908" cy="9514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C8F0E5-B1BF-EBC1-BF3A-EF6B20DF21AB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631092" y="3645243"/>
            <a:ext cx="8929816" cy="95147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2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Unprotected network</a:t>
            </a:r>
          </a:p>
          <a:p>
            <a:r>
              <a:rPr lang="en-US" dirty="0"/>
              <a:t>Any client can request a service from any server</a:t>
            </a:r>
          </a:p>
          <a:p>
            <a:r>
              <a:rPr lang="en-US" dirty="0"/>
              <a:t>Primary threat is impersonation</a:t>
            </a:r>
          </a:p>
          <a:p>
            <a:r>
              <a:rPr lang="en-US" dirty="0"/>
              <a:t>Servers must confirm identities of clients.</a:t>
            </a:r>
          </a:p>
          <a:p>
            <a:r>
              <a:rPr lang="en-US" dirty="0"/>
              <a:t>This can be a burden on a server in a large, open environment.</a:t>
            </a:r>
          </a:p>
        </p:txBody>
      </p:sp>
      <p:pic>
        <p:nvPicPr>
          <p:cNvPr id="11" name="Content Placeholder 10" descr="Diagram&#10;&#10;Description automatically generated">
            <a:extLst>
              <a:ext uri="{FF2B5EF4-FFF2-40B4-BE49-F238E27FC236}">
                <a16:creationId xmlns:a16="http://schemas.microsoft.com/office/drawing/2014/main" id="{33715472-1D24-5B80-92FB-9DC607D23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18120"/>
            <a:ext cx="5334000" cy="1775922"/>
          </a:xfrm>
        </p:spPr>
      </p:pic>
    </p:spTree>
    <p:extLst>
      <p:ext uri="{BB962C8B-B14F-4D97-AF65-F5344CB8AC3E}">
        <p14:creationId xmlns:p14="http://schemas.microsoft.com/office/powerpoint/2010/main" val="128407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97570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Authentication server contains:</a:t>
            </a:r>
          </a:p>
          <a:p>
            <a:pPr lvl="1"/>
            <a:r>
              <a:rPr lang="en-US" dirty="0"/>
              <a:t>Passwords of every client</a:t>
            </a:r>
          </a:p>
          <a:p>
            <a:pPr lvl="1"/>
            <a:r>
              <a:rPr lang="en-US" dirty="0"/>
              <a:t>Unique secret key for each server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715472-1D24-5B80-92FB-9DC607D23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172200" y="3318120"/>
            <a:ext cx="5334000" cy="1775922"/>
          </a:xfrm>
        </p:spPr>
      </p:pic>
    </p:spTree>
    <p:extLst>
      <p:ext uri="{BB962C8B-B14F-4D97-AF65-F5344CB8AC3E}">
        <p14:creationId xmlns:p14="http://schemas.microsoft.com/office/powerpoint/2010/main" val="68419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6112477" y="3188043"/>
            <a:ext cx="1709349" cy="11615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0227D-FDCB-E6F4-093B-4C70791689CD}"/>
              </a:ext>
            </a:extLst>
          </p:cNvPr>
          <p:cNvSpPr txBox="1"/>
          <p:nvPr/>
        </p:nvSpPr>
        <p:spPr>
          <a:xfrm>
            <a:off x="6369184" y="3275911"/>
            <a:ext cx="1452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ID,</a:t>
            </a:r>
          </a:p>
          <a:p>
            <a:r>
              <a:rPr lang="en-US" sz="1400" dirty="0"/>
              <a:t>User Password,</a:t>
            </a:r>
          </a:p>
          <a:p>
            <a:r>
              <a:rPr lang="en-US" sz="1400" dirty="0"/>
              <a:t>Server ID</a:t>
            </a:r>
          </a:p>
        </p:txBody>
      </p:sp>
    </p:spTree>
    <p:extLst>
      <p:ext uri="{BB962C8B-B14F-4D97-AF65-F5344CB8AC3E}">
        <p14:creationId xmlns:p14="http://schemas.microsoft.com/office/powerpoint/2010/main" val="495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6112477" y="3188043"/>
            <a:ext cx="1709349" cy="11615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0227D-FDCB-E6F4-093B-4C70791689CD}"/>
              </a:ext>
            </a:extLst>
          </p:cNvPr>
          <p:cNvSpPr txBox="1"/>
          <p:nvPr/>
        </p:nvSpPr>
        <p:spPr>
          <a:xfrm>
            <a:off x="6369184" y="3275911"/>
            <a:ext cx="1452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ID,</a:t>
            </a:r>
          </a:p>
          <a:p>
            <a:r>
              <a:rPr lang="en-US" sz="1400" dirty="0"/>
              <a:t>User Password,</a:t>
            </a:r>
          </a:p>
          <a:p>
            <a:r>
              <a:rPr lang="en-US" sz="1400" dirty="0"/>
              <a:t>Server ID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08C955E-782D-EE1A-90DF-2CCC4B7DB985}"/>
              </a:ext>
            </a:extLst>
          </p:cNvPr>
          <p:cNvSpPr/>
          <p:nvPr/>
        </p:nvSpPr>
        <p:spPr>
          <a:xfrm>
            <a:off x="8699157" y="4905632"/>
            <a:ext cx="1210962" cy="1260390"/>
          </a:xfrm>
          <a:prstGeom prst="diamond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3198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6112477" y="3188043"/>
            <a:ext cx="1709349" cy="11615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0227D-FDCB-E6F4-093B-4C70791689CD}"/>
              </a:ext>
            </a:extLst>
          </p:cNvPr>
          <p:cNvSpPr txBox="1"/>
          <p:nvPr/>
        </p:nvSpPr>
        <p:spPr>
          <a:xfrm>
            <a:off x="6369184" y="3275911"/>
            <a:ext cx="1452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ID,</a:t>
            </a:r>
          </a:p>
          <a:p>
            <a:r>
              <a:rPr lang="en-US" sz="1400" dirty="0"/>
              <a:t>User Password,</a:t>
            </a:r>
          </a:p>
          <a:p>
            <a:r>
              <a:rPr lang="en-US" sz="1400" dirty="0"/>
              <a:t>Server ID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08C955E-782D-EE1A-90DF-2CCC4B7DB985}"/>
              </a:ext>
            </a:extLst>
          </p:cNvPr>
          <p:cNvSpPr/>
          <p:nvPr/>
        </p:nvSpPr>
        <p:spPr>
          <a:xfrm>
            <a:off x="8699157" y="4905632"/>
            <a:ext cx="1210962" cy="1260390"/>
          </a:xfrm>
          <a:prstGeom prst="diamon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06687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7" idx="6"/>
            <a:endCxn id="2" idx="2"/>
          </p:cNvCxnSpPr>
          <p:nvPr/>
        </p:nvCxnSpPr>
        <p:spPr>
          <a:xfrm>
            <a:off x="6112477" y="3188043"/>
            <a:ext cx="1709349" cy="11615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0227D-FDCB-E6F4-093B-4C70791689CD}"/>
              </a:ext>
            </a:extLst>
          </p:cNvPr>
          <p:cNvSpPr txBox="1"/>
          <p:nvPr/>
        </p:nvSpPr>
        <p:spPr>
          <a:xfrm>
            <a:off x="6369184" y="3275911"/>
            <a:ext cx="14526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ID,</a:t>
            </a:r>
          </a:p>
          <a:p>
            <a:r>
              <a:rPr lang="en-US" sz="1400" dirty="0"/>
              <a:t>User Password,</a:t>
            </a:r>
          </a:p>
          <a:p>
            <a:r>
              <a:rPr lang="en-US" sz="1400" dirty="0"/>
              <a:t>Server ID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08C955E-782D-EE1A-90DF-2CCC4B7DB985}"/>
              </a:ext>
            </a:extLst>
          </p:cNvPr>
          <p:cNvSpPr/>
          <p:nvPr/>
        </p:nvSpPr>
        <p:spPr>
          <a:xfrm>
            <a:off x="8699157" y="4905632"/>
            <a:ext cx="1210962" cy="1260390"/>
          </a:xfrm>
          <a:prstGeom prst="diamond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8340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 flipH="1" flipV="1">
            <a:off x="6112477" y="3188043"/>
            <a:ext cx="1709349" cy="11615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0165246B-1868-57E0-9052-1099DBFBC3BE}"/>
              </a:ext>
            </a:extLst>
          </p:cNvPr>
          <p:cNvSpPr/>
          <p:nvPr/>
        </p:nvSpPr>
        <p:spPr>
          <a:xfrm>
            <a:off x="8919519" y="5029200"/>
            <a:ext cx="914400" cy="914400"/>
          </a:xfrm>
          <a:prstGeom prst="snip1Rect">
            <a:avLst/>
          </a:prstGeom>
          <a:gradFill>
            <a:gsLst>
              <a:gs pos="0">
                <a:schemeClr val="accent2"/>
              </a:gs>
              <a:gs pos="42000">
                <a:schemeClr val="accent2"/>
              </a:gs>
              <a:gs pos="82000">
                <a:srgbClr val="7030A0"/>
              </a:gs>
              <a:gs pos="100000">
                <a:srgbClr val="7030A0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</a:t>
            </a:r>
          </a:p>
        </p:txBody>
      </p:sp>
    </p:spTree>
    <p:extLst>
      <p:ext uri="{BB962C8B-B14F-4D97-AF65-F5344CB8AC3E}">
        <p14:creationId xmlns:p14="http://schemas.microsoft.com/office/powerpoint/2010/main" val="127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0.22695 -0.3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54" y="-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Authentication Server can authenticate the user AND the user has access to the server, the Authentication Server creates a ticket.</a:t>
            </a:r>
          </a:p>
          <a:p>
            <a:endParaRPr lang="en-US" dirty="0"/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66E7CDD-38A3-BB9B-7EB0-8107FBCBEA2D}"/>
              </a:ext>
            </a:extLst>
          </p:cNvPr>
          <p:cNvSpPr/>
          <p:nvPr/>
        </p:nvSpPr>
        <p:spPr>
          <a:xfrm>
            <a:off x="6743700" y="2194559"/>
            <a:ext cx="3611262" cy="3611262"/>
          </a:xfrm>
          <a:prstGeom prst="snip1Rect">
            <a:avLst/>
          </a:prstGeom>
          <a:gradFill>
            <a:gsLst>
              <a:gs pos="0">
                <a:schemeClr val="accent2"/>
              </a:gs>
              <a:gs pos="42000">
                <a:schemeClr val="accent2"/>
              </a:gs>
              <a:gs pos="82000">
                <a:srgbClr val="7030A0"/>
              </a:gs>
              <a:gs pos="100000">
                <a:srgbClr val="7030A0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Ticket</a:t>
            </a:r>
          </a:p>
          <a:p>
            <a:pPr algn="ctr"/>
            <a:endParaRPr lang="en-US" u="sng" dirty="0"/>
          </a:p>
          <a:p>
            <a:r>
              <a:rPr lang="en-US" u="sng" dirty="0"/>
              <a:t>User ID:</a:t>
            </a:r>
            <a:r>
              <a:rPr lang="en-US" dirty="0"/>
              <a:t> Client 3</a:t>
            </a:r>
          </a:p>
          <a:p>
            <a:r>
              <a:rPr lang="en-US" u="sng" dirty="0"/>
              <a:t>Address:</a:t>
            </a:r>
            <a:r>
              <a:rPr lang="en-US" dirty="0"/>
              <a:t> 192.168.10.212</a:t>
            </a:r>
          </a:p>
          <a:p>
            <a:r>
              <a:rPr lang="en-US" u="sng" dirty="0"/>
              <a:t>Server ID:</a:t>
            </a:r>
            <a:r>
              <a:rPr lang="en-US" dirty="0"/>
              <a:t> Server C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572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E40-4DA3-F842-ECE9-955F55DD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BFB8-5A51-3CAD-BF52-8F00471E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prove, “You are who you say you are.”</a:t>
            </a:r>
          </a:p>
          <a:p>
            <a:pPr lvl="1"/>
            <a:r>
              <a:rPr lang="en-US" dirty="0"/>
              <a:t>This includes machines!</a:t>
            </a:r>
          </a:p>
          <a:p>
            <a:r>
              <a:rPr lang="en-US" dirty="0"/>
              <a:t>Earliest (and still most common) method of authentication is the password.</a:t>
            </a:r>
          </a:p>
          <a:p>
            <a:pPr lvl="1"/>
            <a:r>
              <a:rPr lang="en-US" dirty="0"/>
              <a:t>Something you know.</a:t>
            </a:r>
          </a:p>
          <a:p>
            <a:r>
              <a:rPr lang="en-US" dirty="0"/>
              <a:t>Other forms of authentication:</a:t>
            </a:r>
          </a:p>
          <a:p>
            <a:pPr lvl="1"/>
            <a:r>
              <a:rPr lang="en-US" dirty="0"/>
              <a:t>Something you have</a:t>
            </a:r>
          </a:p>
          <a:p>
            <a:pPr lvl="1"/>
            <a:r>
              <a:rPr lang="en-US" dirty="0"/>
              <a:t>Something you are</a:t>
            </a:r>
          </a:p>
        </p:txBody>
      </p:sp>
    </p:spTree>
    <p:extLst>
      <p:ext uri="{BB962C8B-B14F-4D97-AF65-F5344CB8AC3E}">
        <p14:creationId xmlns:p14="http://schemas.microsoft.com/office/powerpoint/2010/main" val="1165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Authentication Server can authenticate the user AND the user has access to the server, the Authentication Server creates a ticket.</a:t>
            </a:r>
          </a:p>
          <a:p>
            <a:r>
              <a:rPr lang="en-US" dirty="0"/>
              <a:t>The Authentication Server then encrypts the ticket with the unique secret key for the specified server.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66E7CDD-38A3-BB9B-7EB0-8107FBCBEA2D}"/>
              </a:ext>
            </a:extLst>
          </p:cNvPr>
          <p:cNvSpPr/>
          <p:nvPr/>
        </p:nvSpPr>
        <p:spPr>
          <a:xfrm>
            <a:off x="6743700" y="2194559"/>
            <a:ext cx="3611262" cy="3611262"/>
          </a:xfrm>
          <a:prstGeom prst="snip1Rect">
            <a:avLst/>
          </a:prstGeom>
          <a:gradFill>
            <a:gsLst>
              <a:gs pos="0">
                <a:schemeClr val="accent2"/>
              </a:gs>
              <a:gs pos="42000">
                <a:schemeClr val="accent2"/>
              </a:gs>
              <a:gs pos="82000">
                <a:srgbClr val="7030A0"/>
              </a:gs>
              <a:gs pos="100000">
                <a:srgbClr val="7030A0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Ticket</a:t>
            </a:r>
          </a:p>
          <a:p>
            <a:pPr algn="ctr"/>
            <a:endParaRPr lang="en-US" u="sng" dirty="0"/>
          </a:p>
          <a:p>
            <a:r>
              <a:rPr lang="en-US" dirty="0"/>
              <a:t>cdfee2bc43d63caeaa3b169ad31e966c</a:t>
            </a:r>
          </a:p>
        </p:txBody>
      </p:sp>
    </p:spTree>
    <p:extLst>
      <p:ext uri="{BB962C8B-B14F-4D97-AF65-F5344CB8AC3E}">
        <p14:creationId xmlns:p14="http://schemas.microsoft.com/office/powerpoint/2010/main" val="225672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the Authentication Server can authenticate the user AND the user has access to the server, the Authentication Server creates a ticket.</a:t>
            </a:r>
          </a:p>
          <a:p>
            <a:r>
              <a:rPr lang="en-US" dirty="0"/>
              <a:t>The Authentication Server then encrypts the ticket with the unique secret key for the specified server.</a:t>
            </a:r>
          </a:p>
          <a:p>
            <a:r>
              <a:rPr lang="en-US" dirty="0"/>
              <a:t>The user (client) does not have the server key, so they cannot alter the ticket.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66E7CDD-38A3-BB9B-7EB0-8107FBCBEA2D}"/>
              </a:ext>
            </a:extLst>
          </p:cNvPr>
          <p:cNvSpPr/>
          <p:nvPr/>
        </p:nvSpPr>
        <p:spPr>
          <a:xfrm>
            <a:off x="6743700" y="2194559"/>
            <a:ext cx="3611262" cy="3611262"/>
          </a:xfrm>
          <a:prstGeom prst="snip1Rect">
            <a:avLst/>
          </a:prstGeom>
          <a:gradFill>
            <a:gsLst>
              <a:gs pos="0">
                <a:schemeClr val="accent2"/>
              </a:gs>
              <a:gs pos="42000">
                <a:schemeClr val="accent2"/>
              </a:gs>
              <a:gs pos="82000">
                <a:srgbClr val="7030A0"/>
              </a:gs>
              <a:gs pos="100000">
                <a:srgbClr val="7030A0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Ticket</a:t>
            </a:r>
          </a:p>
          <a:p>
            <a:pPr algn="ctr"/>
            <a:endParaRPr lang="en-US" u="sng" dirty="0"/>
          </a:p>
          <a:p>
            <a:r>
              <a:rPr lang="en-US" dirty="0"/>
              <a:t>cdfee2bc43d63caeaa3b169ad31e966c</a:t>
            </a:r>
          </a:p>
        </p:txBody>
      </p:sp>
    </p:spTree>
    <p:extLst>
      <p:ext uri="{BB962C8B-B14F-4D97-AF65-F5344CB8AC3E}">
        <p14:creationId xmlns:p14="http://schemas.microsoft.com/office/powerpoint/2010/main" val="260769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user (client) does not have the server key, so they cannot alter the ticket.</a:t>
            </a:r>
          </a:p>
          <a:p>
            <a:r>
              <a:rPr lang="en-US" dirty="0"/>
              <a:t>Recall the ticket contains the address of the client, so the ticket cannot be replayed by another client or another workstation.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C66E7CDD-38A3-BB9B-7EB0-8107FBCBEA2D}"/>
              </a:ext>
            </a:extLst>
          </p:cNvPr>
          <p:cNvSpPr/>
          <p:nvPr/>
        </p:nvSpPr>
        <p:spPr>
          <a:xfrm>
            <a:off x="6743700" y="2194559"/>
            <a:ext cx="3611262" cy="3611262"/>
          </a:xfrm>
          <a:prstGeom prst="snip1Rect">
            <a:avLst/>
          </a:prstGeom>
          <a:gradFill>
            <a:gsLst>
              <a:gs pos="0">
                <a:schemeClr val="accent2"/>
              </a:gs>
              <a:gs pos="42000">
                <a:schemeClr val="accent2"/>
              </a:gs>
              <a:gs pos="82000">
                <a:srgbClr val="7030A0"/>
              </a:gs>
              <a:gs pos="100000">
                <a:srgbClr val="7030A0"/>
              </a:gs>
            </a:gsLst>
            <a:lin ang="27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Ticket</a:t>
            </a:r>
          </a:p>
          <a:p>
            <a:pPr algn="ctr"/>
            <a:endParaRPr lang="en-US" u="sng" dirty="0"/>
          </a:p>
          <a:p>
            <a:r>
              <a:rPr lang="en-US" dirty="0"/>
              <a:t>cdfee2bc43d63caeaa3b169ad31e966c</a:t>
            </a:r>
          </a:p>
        </p:txBody>
      </p:sp>
    </p:spTree>
    <p:extLst>
      <p:ext uri="{BB962C8B-B14F-4D97-AF65-F5344CB8AC3E}">
        <p14:creationId xmlns:p14="http://schemas.microsoft.com/office/powerpoint/2010/main" val="690629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655277" y="3645243"/>
            <a:ext cx="1" cy="95147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1721013F-0F73-7219-DC79-15E218F8F2C9}"/>
              </a:ext>
            </a:extLst>
          </p:cNvPr>
          <p:cNvSpPr/>
          <p:nvPr/>
        </p:nvSpPr>
        <p:spPr>
          <a:xfrm>
            <a:off x="6158098" y="2372497"/>
            <a:ext cx="1601074" cy="1601074"/>
          </a:xfrm>
          <a:prstGeom prst="snip1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Message</a:t>
            </a:r>
          </a:p>
          <a:p>
            <a:r>
              <a:rPr lang="en-US" dirty="0"/>
              <a:t>Client 3</a:t>
            </a:r>
          </a:p>
        </p:txBody>
      </p:sp>
    </p:spTree>
    <p:extLst>
      <p:ext uri="{BB962C8B-B14F-4D97-AF65-F5344CB8AC3E}">
        <p14:creationId xmlns:p14="http://schemas.microsoft.com/office/powerpoint/2010/main" val="1331712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C8B38-49A9-9937-1872-C86A3A6E4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Kerberos authentication Dialogue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732AF8-57A7-146C-2707-5F3949898765}"/>
              </a:ext>
            </a:extLst>
          </p:cNvPr>
          <p:cNvSpPr/>
          <p:nvPr/>
        </p:nvSpPr>
        <p:spPr>
          <a:xfrm>
            <a:off x="1173892" y="2730843"/>
            <a:ext cx="91440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74E29-7B6B-9F56-BCDF-BE0766F668EE}"/>
              </a:ext>
            </a:extLst>
          </p:cNvPr>
          <p:cNvSpPr/>
          <p:nvPr/>
        </p:nvSpPr>
        <p:spPr>
          <a:xfrm>
            <a:off x="3185984" y="2730843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Client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BC852F-D52A-3DC8-07D1-5785F56367B1}"/>
              </a:ext>
            </a:extLst>
          </p:cNvPr>
          <p:cNvSpPr/>
          <p:nvPr/>
        </p:nvSpPr>
        <p:spPr>
          <a:xfrm>
            <a:off x="5198077" y="2730843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</a:t>
            </a:r>
            <a:br>
              <a:rPr lang="en-US" sz="1200" dirty="0"/>
            </a:br>
            <a:r>
              <a:rPr lang="en-US" sz="12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6D064-95B6-5A38-77F5-D7204ADFBA46}"/>
              </a:ext>
            </a:extLst>
          </p:cNvPr>
          <p:cNvSpPr/>
          <p:nvPr/>
        </p:nvSpPr>
        <p:spPr>
          <a:xfrm>
            <a:off x="957648" y="4596714"/>
            <a:ext cx="1346887" cy="134688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537FC-851D-8992-F1FD-017ADC0BFACA}"/>
              </a:ext>
            </a:extLst>
          </p:cNvPr>
          <p:cNvSpPr/>
          <p:nvPr/>
        </p:nvSpPr>
        <p:spPr>
          <a:xfrm>
            <a:off x="2969741" y="4596714"/>
            <a:ext cx="1346887" cy="134688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418E-7B7A-8B6B-682C-49BA49D96CD2}"/>
              </a:ext>
            </a:extLst>
          </p:cNvPr>
          <p:cNvSpPr/>
          <p:nvPr/>
        </p:nvSpPr>
        <p:spPr>
          <a:xfrm>
            <a:off x="4981834" y="4596714"/>
            <a:ext cx="1346887" cy="134688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C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1F77288-BDFB-AD51-C949-B9C633C1BD1C}"/>
              </a:ext>
            </a:extLst>
          </p:cNvPr>
          <p:cNvSpPr/>
          <p:nvPr/>
        </p:nvSpPr>
        <p:spPr>
          <a:xfrm>
            <a:off x="7821826" y="2533135"/>
            <a:ext cx="3027405" cy="363288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E065E-BAC9-2517-5213-8E9B0593CA0B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655277" y="3645243"/>
            <a:ext cx="1" cy="95147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BAE71B-09B7-C6D3-8729-84C4F3A5257D}"/>
              </a:ext>
            </a:extLst>
          </p:cNvPr>
          <p:cNvGrpSpPr/>
          <p:nvPr/>
        </p:nvGrpSpPr>
        <p:grpSpPr>
          <a:xfrm>
            <a:off x="6158098" y="2372497"/>
            <a:ext cx="1601074" cy="1601074"/>
            <a:chOff x="6158098" y="2372497"/>
            <a:chExt cx="1601074" cy="1601074"/>
          </a:xfrm>
        </p:grpSpPr>
        <p:sp>
          <p:nvSpPr>
            <p:cNvPr id="15" name="Snip Single Corner Rectangle 14">
              <a:extLst>
                <a:ext uri="{FF2B5EF4-FFF2-40B4-BE49-F238E27FC236}">
                  <a16:creationId xmlns:a16="http://schemas.microsoft.com/office/drawing/2014/main" id="{1721013F-0F73-7219-DC79-15E218F8F2C9}"/>
                </a:ext>
              </a:extLst>
            </p:cNvPr>
            <p:cNvSpPr/>
            <p:nvPr/>
          </p:nvSpPr>
          <p:spPr>
            <a:xfrm>
              <a:off x="6158098" y="2372497"/>
              <a:ext cx="1601074" cy="1601074"/>
            </a:xfrm>
            <a:prstGeom prst="snip1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u="sng" dirty="0"/>
                <a:t>Message</a:t>
              </a:r>
            </a:p>
            <a:p>
              <a:r>
                <a:rPr lang="en-US" dirty="0"/>
                <a:t>Client 3</a:t>
              </a:r>
            </a:p>
          </p:txBody>
        </p:sp>
        <p:sp>
          <p:nvSpPr>
            <p:cNvPr id="3" name="Snip Single Corner Rectangle 2">
              <a:extLst>
                <a:ext uri="{FF2B5EF4-FFF2-40B4-BE49-F238E27FC236}">
                  <a16:creationId xmlns:a16="http://schemas.microsoft.com/office/drawing/2014/main" id="{AB7BEB61-5061-0210-9B81-AAB437BA5E1E}"/>
                </a:ext>
              </a:extLst>
            </p:cNvPr>
            <p:cNvSpPr/>
            <p:nvPr/>
          </p:nvSpPr>
          <p:spPr>
            <a:xfrm>
              <a:off x="6501435" y="3059171"/>
              <a:ext cx="914400" cy="914400"/>
            </a:xfrm>
            <a:prstGeom prst="snip1Rect">
              <a:avLst/>
            </a:prstGeom>
            <a:gradFill>
              <a:gsLst>
                <a:gs pos="0">
                  <a:schemeClr val="accent2"/>
                </a:gs>
                <a:gs pos="42000">
                  <a:schemeClr val="accent2"/>
                </a:gs>
                <a:gs pos="82000">
                  <a:srgbClr val="7030A0"/>
                </a:gs>
                <a:gs pos="100000">
                  <a:srgbClr val="7030A0"/>
                </a:gs>
              </a:gsLst>
              <a:lin ang="27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8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6 -0.01644 L -0.1039 0.28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0A64-D2CB-1FE7-44A7-6F1CEBEF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dialogue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4585E-1391-8039-DF46-C91E47CB6B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server decrypts the ticket from the client using the server’s unique key that it shares with the Authentication Server.</a:t>
            </a:r>
          </a:p>
          <a:p>
            <a:r>
              <a:rPr lang="en-US" dirty="0"/>
              <a:t>Then the plaintext client ID is compared to the decrypted client ID:</a:t>
            </a:r>
          </a:p>
          <a:p>
            <a:pPr lvl="1"/>
            <a:r>
              <a:rPr lang="en-US" dirty="0"/>
              <a:t>If they match, the client is granted access to the server.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C8277-1C05-FD79-3919-1F6D8855AD70}"/>
              </a:ext>
            </a:extLst>
          </p:cNvPr>
          <p:cNvSpPr/>
          <p:nvPr/>
        </p:nvSpPr>
        <p:spPr>
          <a:xfrm>
            <a:off x="7539683" y="2395463"/>
            <a:ext cx="3346620" cy="334661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u="sng" dirty="0"/>
              <a:t>Server C</a:t>
            </a:r>
          </a:p>
          <a:p>
            <a:pPr algn="ctr"/>
            <a:endParaRPr lang="en-US" u="sng" dirty="0"/>
          </a:p>
          <a:p>
            <a:r>
              <a:rPr lang="en-US" dirty="0"/>
              <a:t>Plaintext ID = </a:t>
            </a:r>
          </a:p>
          <a:p>
            <a:r>
              <a:rPr lang="en-US" dirty="0"/>
              <a:t>Decrypt(Ticket) -&gt;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67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5372C4-F6FF-395F-3B8A-E8028B92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do you see with this approach?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CEBA84A-78DE-311B-4403-90A08C867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Kerberos v4 Authentication Dialogue</a:t>
            </a:r>
          </a:p>
        </p:txBody>
      </p:sp>
    </p:spTree>
    <p:extLst>
      <p:ext uri="{BB962C8B-B14F-4D97-AF65-F5344CB8AC3E}">
        <p14:creationId xmlns:p14="http://schemas.microsoft.com/office/powerpoint/2010/main" val="117540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879D30-3251-DE73-D4C5-4E17100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Kerberos Authentication Messages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D9F636-295B-21C4-FDE0-F5E1F373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secure authentication dialogues </a:t>
            </a:r>
            <a:br>
              <a:rPr lang="en-US" dirty="0"/>
            </a:br>
            <a:r>
              <a:rPr lang="en-US" dirty="0"/>
              <a:t>(different encryption algorithms and client/server negotiation)</a:t>
            </a:r>
          </a:p>
          <a:p>
            <a:r>
              <a:rPr lang="en-US" dirty="0"/>
              <a:t>v5 replaces DES with flexible encryption algorithms</a:t>
            </a:r>
          </a:p>
          <a:p>
            <a:r>
              <a:rPr lang="en-US" dirty="0"/>
              <a:t>v5 allows addresses other than IPv4</a:t>
            </a:r>
          </a:p>
          <a:p>
            <a:r>
              <a:rPr lang="en-US" dirty="0"/>
              <a:t>v5 allows for arbitrary ticket lifetimes </a:t>
            </a:r>
            <a:br>
              <a:rPr lang="en-US" dirty="0"/>
            </a:br>
            <a:r>
              <a:rPr lang="en-US" dirty="0"/>
              <a:t>(not 5-min increments with a maximum of 1,280 minutes or ~21 hours)</a:t>
            </a:r>
          </a:p>
        </p:txBody>
      </p:sp>
    </p:spTree>
    <p:extLst>
      <p:ext uri="{BB962C8B-B14F-4D97-AF65-F5344CB8AC3E}">
        <p14:creationId xmlns:p14="http://schemas.microsoft.com/office/powerpoint/2010/main" val="295849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10F-FA2C-A09F-CECA-34F3457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William Stallings on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3A6D-3DBB-DA5A-FCDE-8DA38359E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”User authentication is one of the most complex and challenging security functions.” (Stallings 124)</a:t>
            </a:r>
          </a:p>
          <a:p>
            <a:r>
              <a:rPr lang="en-US" dirty="0"/>
              <a:t>”There is a wide variety of methods of authentication, with:</a:t>
            </a:r>
          </a:p>
          <a:p>
            <a:pPr lvl="1"/>
            <a:r>
              <a:rPr lang="en-US" dirty="0"/>
              <a:t>Associated threats</a:t>
            </a:r>
          </a:p>
          <a:p>
            <a:pPr lvl="1"/>
            <a:r>
              <a:rPr lang="en-US" dirty="0"/>
              <a:t>Risks</a:t>
            </a:r>
          </a:p>
          <a:p>
            <a:pPr lvl="1"/>
            <a:r>
              <a:rPr lang="en-US" dirty="0"/>
              <a:t>Countermeasures” (Stallings 124)</a:t>
            </a:r>
          </a:p>
          <a:p>
            <a:r>
              <a:rPr lang="en-US" dirty="0"/>
              <a:t>Authentication allows organizations to secure their resources by protecting access to computer systems, networks, databases, websites, and other applications and services.  (Stallings 124)</a:t>
            </a:r>
          </a:p>
          <a:p>
            <a:r>
              <a:rPr lang="en-US" dirty="0"/>
              <a:t>Authentication is a prerequisite to authorization (i.e. access control) </a:t>
            </a:r>
            <a:br>
              <a:rPr lang="en-US" dirty="0"/>
            </a:br>
            <a:r>
              <a:rPr lang="en-US" dirty="0"/>
              <a:t>(Stallings 121)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4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1D2D-4321-13DE-C6C1-EA9C6A25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Authenticators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33164E-C5AD-BD4A-8992-26A78CBD8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282510"/>
              </p:ext>
            </p:extLst>
          </p:nvPr>
        </p:nvGraphicFramePr>
        <p:xfrm>
          <a:off x="685800" y="2193925"/>
          <a:ext cx="108204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1882106997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93424207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66889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8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Something you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ID,</a:t>
                      </a:r>
                      <a:br>
                        <a:rPr lang="en-US" dirty="0"/>
                      </a:br>
                      <a:r>
                        <a:rPr lang="en-US" dirty="0"/>
                        <a:t>Password,</a:t>
                      </a:r>
                      <a:br>
                        <a:rPr lang="en-US" dirty="0"/>
                      </a:br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shared</a:t>
                      </a:r>
                      <a:br>
                        <a:rPr lang="en-US" dirty="0"/>
                      </a:br>
                      <a:r>
                        <a:rPr lang="en-US" dirty="0"/>
                        <a:t>Can be guessed</a:t>
                      </a:r>
                    </a:p>
                    <a:p>
                      <a:r>
                        <a:rPr lang="en-US" dirty="0"/>
                        <a:t>Can be forgotten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62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Something you 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card,</a:t>
                      </a:r>
                      <a:br>
                        <a:rPr lang="en-US" dirty="0"/>
                      </a:br>
                      <a:r>
                        <a:rPr lang="en-US" dirty="0"/>
                        <a:t>RSA token,</a:t>
                      </a:r>
                    </a:p>
                    <a:p>
                      <a:r>
                        <a:rPr lang="en-US" dirty="0" err="1"/>
                        <a:t>Ubikey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MFA (via SMS or other means)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shared</a:t>
                      </a:r>
                    </a:p>
                    <a:p>
                      <a:r>
                        <a:rPr lang="en-US" dirty="0"/>
                        <a:t>Can be duplicated (cloned)</a:t>
                      </a:r>
                    </a:p>
                    <a:p>
                      <a:r>
                        <a:rPr lang="en-US" dirty="0"/>
                        <a:t>Can be lost</a:t>
                      </a:r>
                    </a:p>
                    <a:p>
                      <a:r>
                        <a:rPr lang="en-US" dirty="0"/>
                        <a:t>Can be stolen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2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Something you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Fingerprint,</a:t>
                      </a:r>
                      <a:br>
                        <a:rPr lang="en-US" dirty="0"/>
                      </a:br>
                      <a:r>
                        <a:rPr lang="en-US" dirty="0"/>
                        <a:t>Face,</a:t>
                      </a:r>
                      <a:br>
                        <a:rPr lang="en-US" dirty="0"/>
                      </a:br>
                      <a:r>
                        <a:rPr lang="en-US" dirty="0"/>
                        <a:t>Iris,</a:t>
                      </a:r>
                      <a:br>
                        <a:rPr lang="en-US" dirty="0"/>
                      </a:br>
                      <a:r>
                        <a:rPr lang="en-US" dirty="0"/>
                        <a:t>Voice 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possible to share*</a:t>
                      </a:r>
                    </a:p>
                    <a:p>
                      <a:r>
                        <a:rPr lang="en-US" dirty="0"/>
                        <a:t>False positives</a:t>
                      </a:r>
                    </a:p>
                    <a:p>
                      <a:r>
                        <a:rPr lang="en-US" dirty="0"/>
                        <a:t>False negatives</a:t>
                      </a:r>
                    </a:p>
                    <a:p>
                      <a:r>
                        <a:rPr lang="en-US" dirty="0"/>
                        <a:t>Difficult to forge*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22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02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CE99-F421-1541-D05E-9738D3A2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Authentication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3EDBF-CD92-1605-B8B9-CD47F72B5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187283" cy="4024125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/password</a:t>
            </a:r>
          </a:p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  <a:p>
            <a:endParaRPr lang="en-US" dirty="0"/>
          </a:p>
          <a:p>
            <a:r>
              <a:rPr lang="en-US" dirty="0"/>
              <a:t>Early passwords were stored “in the clear”</a:t>
            </a:r>
          </a:p>
          <a:p>
            <a:r>
              <a:rPr lang="en-US" dirty="0"/>
              <a:t>Readable by all</a:t>
            </a:r>
          </a:p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Hashes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/shadow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0D83DA97-2027-B5F6-5B7E-2FA2CBA3C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3631" y="2057400"/>
            <a:ext cx="6196095" cy="4161283"/>
          </a:xfrm>
        </p:spPr>
      </p:pic>
    </p:spTree>
    <p:extLst>
      <p:ext uri="{BB962C8B-B14F-4D97-AF65-F5344CB8AC3E}">
        <p14:creationId xmlns:p14="http://schemas.microsoft.com/office/powerpoint/2010/main" val="182858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553-6F4E-D60F-C804-4475C1F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E42A-4680-A89A-39C3-07063A221A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SAM Database</a:t>
            </a:r>
          </a:p>
          <a:p>
            <a:pPr lvl="2"/>
            <a:r>
              <a:rPr lang="en-US" dirty="0"/>
              <a:t>Easily defeated with physical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6C71D-454A-80AC-636D-A8580F2F3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NTLM</a:t>
            </a:r>
          </a:p>
          <a:p>
            <a:pPr lvl="2"/>
            <a:r>
              <a:rPr lang="en-US" dirty="0"/>
              <a:t>Challenge/Response</a:t>
            </a:r>
          </a:p>
          <a:p>
            <a:pPr lvl="2"/>
            <a:r>
              <a:rPr lang="en-US" dirty="0"/>
              <a:t>No salt</a:t>
            </a:r>
          </a:p>
          <a:p>
            <a:pPr lvl="2"/>
            <a:r>
              <a:rPr lang="en-US" dirty="0"/>
              <a:t>Vulnerable to replay</a:t>
            </a:r>
          </a:p>
          <a:p>
            <a:pPr lvl="1"/>
            <a:r>
              <a:rPr lang="en-US" dirty="0"/>
              <a:t>NTLMv1</a:t>
            </a:r>
          </a:p>
          <a:p>
            <a:pPr lvl="1"/>
            <a:r>
              <a:rPr lang="en-US" dirty="0"/>
              <a:t>NTLMv2</a:t>
            </a:r>
          </a:p>
          <a:p>
            <a:pPr lvl="1"/>
            <a:r>
              <a:rPr lang="en-US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50663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553-6F4E-D60F-C804-4475C1F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E42A-4680-A89A-39C3-07063A221A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SAM Database</a:t>
            </a:r>
          </a:p>
          <a:p>
            <a:pPr lvl="2"/>
            <a:r>
              <a:rPr lang="en-US" dirty="0"/>
              <a:t>Easily defeated with physical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6C71D-454A-80AC-636D-A8580F2F3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NTLM</a:t>
            </a:r>
          </a:p>
          <a:p>
            <a:pPr lvl="1"/>
            <a:r>
              <a:rPr lang="en-US" dirty="0"/>
              <a:t>NTLMv1</a:t>
            </a:r>
          </a:p>
          <a:p>
            <a:pPr lvl="2"/>
            <a:r>
              <a:rPr lang="en-US" dirty="0"/>
              <a:t>8-byte random number challenge</a:t>
            </a:r>
          </a:p>
          <a:p>
            <a:pPr lvl="2"/>
            <a:r>
              <a:rPr lang="en-US" dirty="0"/>
              <a:t>24-byte response (computed from shared secret)</a:t>
            </a:r>
          </a:p>
          <a:p>
            <a:pPr lvl="2"/>
            <a:r>
              <a:rPr lang="en-US" dirty="0"/>
              <a:t>Uses DES (Early 1970s!)</a:t>
            </a:r>
          </a:p>
          <a:p>
            <a:pPr lvl="1"/>
            <a:r>
              <a:rPr lang="en-US" dirty="0"/>
              <a:t>NTLMv2</a:t>
            </a:r>
          </a:p>
          <a:p>
            <a:pPr lvl="1"/>
            <a:r>
              <a:rPr lang="en-US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16860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553-6F4E-D60F-C804-4475C1F9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E42A-4680-A89A-39C3-07063A221A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  <a:p>
            <a:pPr lvl="1"/>
            <a:r>
              <a:rPr lang="en-US" dirty="0"/>
              <a:t>SAM Database</a:t>
            </a:r>
          </a:p>
          <a:p>
            <a:pPr lvl="2"/>
            <a:r>
              <a:rPr lang="en-US" dirty="0"/>
              <a:t>Easily defeated with physical access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6C71D-454A-80AC-636D-A8580F2F3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  <a:p>
            <a:pPr lvl="1"/>
            <a:r>
              <a:rPr lang="en-US" dirty="0"/>
              <a:t>NTLM</a:t>
            </a:r>
          </a:p>
          <a:p>
            <a:pPr lvl="2"/>
            <a:r>
              <a:rPr lang="en-US" dirty="0"/>
              <a:t>Challenge/Response</a:t>
            </a:r>
          </a:p>
          <a:p>
            <a:pPr lvl="2"/>
            <a:r>
              <a:rPr lang="en-US" dirty="0"/>
              <a:t>No salt</a:t>
            </a:r>
          </a:p>
          <a:p>
            <a:pPr lvl="2"/>
            <a:r>
              <a:rPr lang="en-US" dirty="0"/>
              <a:t>Vulnerable to replay</a:t>
            </a:r>
          </a:p>
          <a:p>
            <a:pPr lvl="1"/>
            <a:r>
              <a:rPr lang="en-US" dirty="0"/>
              <a:t>NTLMv1</a:t>
            </a:r>
          </a:p>
          <a:p>
            <a:pPr lvl="1"/>
            <a:r>
              <a:rPr lang="en-US" dirty="0"/>
              <a:t>NTLMv2</a:t>
            </a:r>
          </a:p>
          <a:p>
            <a:pPr lvl="2"/>
            <a:r>
              <a:rPr lang="en-US" dirty="0"/>
              <a:t>Not recommended by MSFT since 2010!</a:t>
            </a:r>
          </a:p>
          <a:p>
            <a:pPr lvl="1"/>
            <a:r>
              <a:rPr lang="en-US" dirty="0"/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51493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65F031-40FD-D525-3E9C-242C4A5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Kerberos Protocol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6CFD-D95D-4DDC-6229-4EFC5745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 service developed by MIT</a:t>
            </a:r>
          </a:p>
          <a:p>
            <a:pPr lvl="1"/>
            <a:r>
              <a:rPr lang="en-US" dirty="0"/>
              <a:t>v4 (1988)</a:t>
            </a:r>
          </a:p>
          <a:p>
            <a:pPr lvl="1"/>
            <a:r>
              <a:rPr lang="en-US" dirty="0"/>
              <a:t>V5 (1994)</a:t>
            </a:r>
          </a:p>
          <a:p>
            <a:r>
              <a:rPr lang="en-US" dirty="0"/>
              <a:t>Allow servers to restrict access to authenticated users</a:t>
            </a:r>
          </a:p>
          <a:p>
            <a:r>
              <a:rPr lang="en-US" dirty="0"/>
              <a:t>Can also authenticate servers to users</a:t>
            </a:r>
          </a:p>
          <a:p>
            <a:endParaRPr lang="en-US" dirty="0"/>
          </a:p>
          <a:p>
            <a:r>
              <a:rPr lang="en-US" dirty="0"/>
              <a:t>v4 no longer widely used, but easier to start there because Kerberos is complex.</a:t>
            </a:r>
          </a:p>
          <a:p>
            <a:r>
              <a:rPr lang="en-US" dirty="0"/>
              <a:t>v5 fixes some security issues in v4 (both are military specs).</a:t>
            </a:r>
          </a:p>
          <a:p>
            <a:r>
              <a:rPr lang="en-US" dirty="0"/>
              <a:t>RFC 4120</a:t>
            </a:r>
          </a:p>
        </p:txBody>
      </p:sp>
    </p:spTree>
    <p:extLst>
      <p:ext uri="{BB962C8B-B14F-4D97-AF65-F5344CB8AC3E}">
        <p14:creationId xmlns:p14="http://schemas.microsoft.com/office/powerpoint/2010/main" val="3785091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417</TotalTime>
  <Words>1224</Words>
  <Application>Microsoft Macintosh PowerPoint</Application>
  <PresentationFormat>Widescreen</PresentationFormat>
  <Paragraphs>273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Vapor Trail</vt:lpstr>
      <vt:lpstr>Authentication, Part 2</vt:lpstr>
      <vt:lpstr>The Purpose of Authentication</vt:lpstr>
      <vt:lpstr> William Stallings on Authentication</vt:lpstr>
      <vt:lpstr>Different Authenticators</vt:lpstr>
      <vt:lpstr>Linux Authentication</vt:lpstr>
      <vt:lpstr>Windows Authentication</vt:lpstr>
      <vt:lpstr>Windows Authentication</vt:lpstr>
      <vt:lpstr>Windows Authentication</vt:lpstr>
      <vt:lpstr>The Kerberos Protocol</vt:lpstr>
      <vt:lpstr>A simple Kerberos authentication Dialogue</vt:lpstr>
      <vt:lpstr>Simple authentication dialogue</vt:lpstr>
      <vt:lpstr>A simple Kerberos authentication Dialogue</vt:lpstr>
      <vt:lpstr>Simple authentication dialogue</vt:lpstr>
      <vt:lpstr>A simple Kerberos authentication Dialogue</vt:lpstr>
      <vt:lpstr>A simple Kerberos authentication Dialogue</vt:lpstr>
      <vt:lpstr>A simple Kerberos authentication Dialogue</vt:lpstr>
      <vt:lpstr>A simple Kerberos authentication Dialogue</vt:lpstr>
      <vt:lpstr>A simple Kerberos authentication Dialogue</vt:lpstr>
      <vt:lpstr>Simple authentication dialogue</vt:lpstr>
      <vt:lpstr>Simple authentication dialogue</vt:lpstr>
      <vt:lpstr>Simple authentication dialogue</vt:lpstr>
      <vt:lpstr>Simple authentication dialogue</vt:lpstr>
      <vt:lpstr>A simple Kerberos authentication Dialogue</vt:lpstr>
      <vt:lpstr>A simple Kerberos authentication Dialogue</vt:lpstr>
      <vt:lpstr>Simple authentication dialogue</vt:lpstr>
      <vt:lpstr>What problems do you see with this approach?</vt:lpstr>
      <vt:lpstr>Additional Kerberos Authentication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Authentication, Part 2</dc:title>
  <dc:creator>Will Hutton</dc:creator>
  <cp:lastModifiedBy>Will Hutton</cp:lastModifiedBy>
  <cp:revision>13</cp:revision>
  <dcterms:created xsi:type="dcterms:W3CDTF">2023-01-19T23:44:30Z</dcterms:created>
  <dcterms:modified xsi:type="dcterms:W3CDTF">2023-01-20T06:41:53Z</dcterms:modified>
</cp:coreProperties>
</file>