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61" r:id="rId4"/>
    <p:sldId id="262" r:id="rId5"/>
    <p:sldId id="263" r:id="rId6"/>
    <p:sldId id="264" r:id="rId7"/>
    <p:sldId id="257" r:id="rId8"/>
    <p:sldId id="258" r:id="rId9"/>
    <p:sldId id="259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6599"/>
  </p:normalViewPr>
  <p:slideViewPr>
    <p:cSldViewPr snapToGrid="0" snapToObjects="1">
      <p:cViewPr varScale="1">
        <p:scale>
          <a:sx n="96" d="100"/>
          <a:sy n="96" d="100"/>
        </p:scale>
        <p:origin x="1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87D4F-B3BB-824D-9916-A5F4C03A4E45}" type="datetimeFigureOut">
              <a:rPr lang="en-US" smtClean="0"/>
              <a:t>4/3/24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C0B06-AAE7-E740-B013-4608B340D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22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C0B06-AAE7-E740-B013-4608B340D0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53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A: Just guess ANY number a, such that 2&lt;a&lt;N-1.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C0B06-AAE7-E740-B013-4608B340D0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65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A: Just guess ANY number a, such that 2&lt;a&lt;N-1.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C0B06-AAE7-E740-B013-4608B340D0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54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A: Just guess ANY number a, such that 2&lt;a&lt;N-1.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C0B06-AAE7-E740-B013-4608B340D0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55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Bonus question: Why do they call it red teaming?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C0B06-AAE7-E740-B013-4608B340D0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12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Prussian army was considered the best fighting force in the world… until a little guy named Napoleon defeated them</a:t>
            </a:r>
          </a:p>
          <a:p>
            <a:endParaRPr lang="en-US" dirty="0"/>
          </a:p>
          <a:p>
            <a:r>
              <a:rPr lang="en-US" dirty="0"/>
              <a:t>Source: The Art of Manliness Podcast (Episode 564 11/27/2019)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C0B06-AAE7-E740-B013-4608B340D0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41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Prussian army was considered the best fighting force in the world… until a little guy named Napoleon defeated them.</a:t>
            </a:r>
          </a:p>
          <a:p>
            <a:endParaRPr lang="en-US" dirty="0"/>
          </a:p>
          <a:p>
            <a:r>
              <a:rPr lang="en-US" dirty="0"/>
              <a:t>No Prussian general could match Napoleon, but individually there were Prussian generals that were better at one aspect; logistics, strategy, tactics, etc.</a:t>
            </a:r>
          </a:p>
          <a:p>
            <a:r>
              <a:rPr lang="en-US" dirty="0"/>
              <a:t>The Prussians got together to play “war games” against each other to evaluate the strength of their military plans.</a:t>
            </a:r>
          </a:p>
          <a:p>
            <a:pPr lvl="1"/>
            <a:r>
              <a:rPr lang="en-US" dirty="0"/>
              <a:t>The Prussian uniform was blue.</a:t>
            </a:r>
          </a:p>
          <a:p>
            <a:pPr lvl="1"/>
            <a:r>
              <a:rPr lang="en-US" dirty="0"/>
              <a:t>The French uniform was red.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Source: The Art of Manliness Podcast (Episode 564 11/27/2019)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C0B06-AAE7-E740-B013-4608B340D0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22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Until Lord Nelson of the British Navy defeated Napoleon.  </a:t>
            </a:r>
          </a:p>
          <a:p>
            <a:endParaRPr lang="en-US" dirty="0"/>
          </a:p>
          <a:p>
            <a:r>
              <a:rPr lang="en-US" dirty="0"/>
              <a:t>This is ”Nelson’s Column” in Trafalgar Square in London.  (My photo from 2017.)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C0B06-AAE7-E740-B013-4608B340D0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18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Four bronze lions guard Nelson’s Column.</a:t>
            </a:r>
          </a:p>
          <a:p>
            <a:endParaRPr lang="en-US" dirty="0"/>
          </a:p>
          <a:p>
            <a:r>
              <a:rPr lang="en-US" dirty="0"/>
              <a:t>The plaques at the base of the column were made from seized French and Spanish cannons.</a:t>
            </a:r>
          </a:p>
          <a:p>
            <a:endParaRPr lang="en-US" dirty="0"/>
          </a:p>
          <a:p>
            <a:r>
              <a:rPr lang="en-US" dirty="0"/>
              <a:t>(My photos from July 2017.)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C0B06-AAE7-E740-B013-4608B340D0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35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be using very small numbers so we can see how the math works.</a:t>
            </a:r>
          </a:p>
          <a:p>
            <a:endParaRPr lang="en-US" dirty="0"/>
          </a:p>
          <a:p>
            <a:r>
              <a:rPr lang="en-US" dirty="0"/>
              <a:t>Q: What is the value of “d” in our example? (2 when N = 15)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C0B06-AAE7-E740-B013-4608B340D0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37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A: Just guess ANY number a, such that 2&lt;a&lt;N-1.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C0B06-AAE7-E740-B013-4608B340D0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93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A: Just guess ANY number a, such that 2&lt;a&lt;N-1.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C0B06-AAE7-E740-B013-4608B340D0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42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4/3/24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B5079-34D9-E445-ABF4-F3E5FD82E8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Quantum Computing</a:t>
            </a:r>
            <a:br>
              <a:rPr lang="en-US" dirty="0"/>
            </a:br>
            <a:r>
              <a:rPr lang="en-US" dirty="0"/>
              <a:t>Shor’s Algorithm (Review)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34459F-02E8-FA41-9E1E-C9B20D2741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William Hutton</a:t>
            </a:r>
          </a:p>
          <a:p>
            <a:r>
              <a:rPr lang="en-US" dirty="0"/>
              <a:t>Washington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282345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30086-FA0C-3A42-A399-3EA4176A8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Shor’s Algorithm: </a:t>
            </a:r>
            <a:br>
              <a:rPr lang="en-US" dirty="0"/>
            </a:br>
            <a:r>
              <a:rPr lang="en-US" dirty="0"/>
              <a:t>Step-by-Step</a:t>
            </a:r>
            <a:br>
              <a:rPr lang="en-US" dirty="0"/>
            </a:br>
            <a:r>
              <a:rPr lang="en-US" dirty="0"/>
              <a:t>(so far…)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04A20-E356-D745-A5F6-1EAEA185A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</a:t>
            </a:r>
            <a:r>
              <a:rPr lang="en-US" i="1" dirty="0"/>
              <a:t>N</a:t>
            </a:r>
            <a:r>
              <a:rPr lang="en-US" dirty="0"/>
              <a:t>, a large number we would like to factor.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Just guess any number,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dirty="0" err="1"/>
              <a:t>s.t.</a:t>
            </a:r>
            <a:r>
              <a:rPr lang="en-US" dirty="0"/>
              <a:t> 2&lt;</a:t>
            </a:r>
            <a:r>
              <a:rPr lang="en-US" i="1" dirty="0"/>
              <a:t>a</a:t>
            </a:r>
            <a:r>
              <a:rPr lang="en-US" dirty="0"/>
              <a:t>&lt;</a:t>
            </a:r>
            <a:r>
              <a:rPr lang="en-US" i="1" dirty="0"/>
              <a:t>N</a:t>
            </a:r>
            <a:r>
              <a:rPr lang="en-US" dirty="0"/>
              <a:t>-1.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Find the period of </a:t>
            </a:r>
            <a:r>
              <a:rPr lang="en-US" i="1" dirty="0"/>
              <a:t>a</a:t>
            </a:r>
            <a:r>
              <a:rPr lang="en-US" i="1" baseline="30000" dirty="0"/>
              <a:t>p</a:t>
            </a:r>
            <a:r>
              <a:rPr lang="en-US" dirty="0"/>
              <a:t> mod </a:t>
            </a:r>
            <a:r>
              <a:rPr lang="en-US" i="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630617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30086-FA0C-3A42-A399-3EA4176A8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Shor’s Algorithm: </a:t>
            </a:r>
            <a:br>
              <a:rPr lang="en-US" dirty="0"/>
            </a:br>
            <a:r>
              <a:rPr lang="en-US" dirty="0"/>
              <a:t>Step-by-Step</a:t>
            </a:r>
            <a:br>
              <a:rPr lang="en-US" dirty="0"/>
            </a:br>
            <a:r>
              <a:rPr lang="en-US" dirty="0"/>
              <a:t>(so far…)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7E838D-092F-9E49-BC2D-E0E2888CC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045747"/>
              </p:ext>
            </p:extLst>
          </p:nvPr>
        </p:nvGraphicFramePr>
        <p:xfrm>
          <a:off x="4872028" y="1762510"/>
          <a:ext cx="500039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141">
                  <a:extLst>
                    <a:ext uri="{9D8B030D-6E8A-4147-A177-3AD203B41FA5}">
                      <a16:colId xmlns:a16="http://schemas.microsoft.com/office/drawing/2014/main" val="1778776740"/>
                    </a:ext>
                  </a:extLst>
                </a:gridCol>
                <a:gridCol w="2268533">
                  <a:extLst>
                    <a:ext uri="{9D8B030D-6E8A-4147-A177-3AD203B41FA5}">
                      <a16:colId xmlns:a16="http://schemas.microsoft.com/office/drawing/2014/main" val="2371610598"/>
                    </a:ext>
                  </a:extLst>
                </a:gridCol>
                <a:gridCol w="1315717">
                  <a:extLst>
                    <a:ext uri="{9D8B030D-6E8A-4147-A177-3AD203B41FA5}">
                      <a16:colId xmlns:a16="http://schemas.microsoft.com/office/drawing/2014/main" val="2785579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Modulus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Answer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186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49 % 15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866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baseline="30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343 % 15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838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baseline="30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2,401 % 15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557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baseline="30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16,807 % 15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053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baseline="30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117,649 % 15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494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823,543 % 15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56494"/>
                  </a:ext>
                </a:extLst>
              </a:tr>
            </a:tbl>
          </a:graphicData>
        </a:graphic>
      </p:graphicFrame>
      <p:sp>
        <p:nvSpPr>
          <p:cNvPr id="5" name="Right Brace 4">
            <a:extLst>
              <a:ext uri="{FF2B5EF4-FFF2-40B4-BE49-F238E27FC236}">
                <a16:creationId xmlns:a16="http://schemas.microsoft.com/office/drawing/2014/main" id="{C1DE430C-4C1C-504F-9374-F8EA1394B9AC}"/>
              </a:ext>
            </a:extLst>
          </p:cNvPr>
          <p:cNvSpPr/>
          <p:nvPr/>
        </p:nvSpPr>
        <p:spPr>
          <a:xfrm>
            <a:off x="9872419" y="2195275"/>
            <a:ext cx="484633" cy="1252590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785B04-5708-A042-A1DF-39E5C0E9E23D}"/>
              </a:ext>
            </a:extLst>
          </p:cNvPr>
          <p:cNvSpPr txBox="1"/>
          <p:nvPr/>
        </p:nvSpPr>
        <p:spPr>
          <a:xfrm>
            <a:off x="10446403" y="2498404"/>
            <a:ext cx="856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Period </a:t>
            </a:r>
            <a:br>
              <a:rPr lang="en-US" dirty="0"/>
            </a:br>
            <a:r>
              <a:rPr lang="en-US" dirty="0"/>
              <a:t>(r = 4)</a:t>
            </a:r>
          </a:p>
        </p:txBody>
      </p:sp>
    </p:spTree>
    <p:extLst>
      <p:ext uri="{BB962C8B-B14F-4D97-AF65-F5344CB8AC3E}">
        <p14:creationId xmlns:p14="http://schemas.microsoft.com/office/powerpoint/2010/main" val="2204711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30086-FA0C-3A42-A399-3EA4176A8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Shor’s Algorithm: </a:t>
            </a:r>
            <a:br>
              <a:rPr lang="en-US" dirty="0"/>
            </a:br>
            <a:r>
              <a:rPr lang="en-US" dirty="0"/>
              <a:t>Step-by-Step</a:t>
            </a:r>
            <a:br>
              <a:rPr lang="en-US" dirty="0"/>
            </a:br>
            <a:r>
              <a:rPr lang="en-US" dirty="0"/>
              <a:t>(so far…)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04A20-E356-D745-A5F6-1EAEA185A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</a:t>
            </a:r>
            <a:r>
              <a:rPr lang="en-US" i="1" dirty="0"/>
              <a:t>N</a:t>
            </a:r>
            <a:r>
              <a:rPr lang="en-US" dirty="0"/>
              <a:t>, a large number we would like to factor.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Just guess any number,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dirty="0" err="1"/>
              <a:t>s.t.</a:t>
            </a:r>
            <a:r>
              <a:rPr lang="en-US" dirty="0"/>
              <a:t> 2&lt;</a:t>
            </a:r>
            <a:r>
              <a:rPr lang="en-US" i="1" dirty="0"/>
              <a:t>a</a:t>
            </a:r>
            <a:r>
              <a:rPr lang="en-US" dirty="0"/>
              <a:t>&lt;</a:t>
            </a:r>
            <a:r>
              <a:rPr lang="en-US" i="1" dirty="0"/>
              <a:t>N</a:t>
            </a:r>
            <a:r>
              <a:rPr lang="en-US" dirty="0"/>
              <a:t>-1.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Find the period of </a:t>
            </a:r>
            <a:r>
              <a:rPr lang="en-US" i="1" dirty="0"/>
              <a:t>a</a:t>
            </a:r>
            <a:r>
              <a:rPr lang="en-US" i="1" baseline="30000" dirty="0"/>
              <a:t>p</a:t>
            </a:r>
            <a:r>
              <a:rPr lang="en-US" dirty="0"/>
              <a:t> mod </a:t>
            </a:r>
            <a:r>
              <a:rPr lang="en-US" i="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505390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1EFE4-3F22-294B-9DB5-F6E0EAFA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AB731-A168-5145-A477-893F93E22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jump back to </a:t>
            </a:r>
            <a:r>
              <a:rPr lang="en-US"/>
              <a:t>slide X </a:t>
            </a:r>
            <a:r>
              <a:rPr lang="en-US" dirty="0"/>
              <a:t>of the “Shor’s Algorithm</a:t>
            </a:r>
            <a:r>
              <a:rPr lang="en-US"/>
              <a:t>” lecture.</a:t>
            </a:r>
            <a:endParaRPr lang="en-US" dirty="0"/>
          </a:p>
          <a:p>
            <a:r>
              <a:rPr lang="en-US" dirty="0"/>
              <a:t>Check the Speaker Notes for time-synced links to the YouTube video we watched that explains how QFT eliminates wrong answers for </a:t>
            </a:r>
            <a:r>
              <a:rPr lang="en-US" i="1" dirty="0"/>
              <a:t>p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4246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C31A-BC1A-6E4E-B758-1037B1A5F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first…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E8492-458D-1044-A3B8-0D12F345E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i="1" dirty="0"/>
              <a:t>Red Teaming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19785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DF9C0C5-48AD-8746-9984-D7EC5DA7A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 Teaming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147A201-E4F3-0741-B73C-EBADAC5BD6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649491" y="532488"/>
            <a:ext cx="4771689" cy="3063117"/>
          </a:xfrm>
        </p:spPr>
      </p:pic>
    </p:spTree>
    <p:extLst>
      <p:ext uri="{BB962C8B-B14F-4D97-AF65-F5344CB8AC3E}">
        <p14:creationId xmlns:p14="http://schemas.microsoft.com/office/powerpoint/2010/main" val="2030682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DF9C0C5-48AD-8746-9984-D7EC5DA7A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 Teaming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147A201-E4F3-0741-B73C-EBADAC5BD6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649491" y="532488"/>
            <a:ext cx="4771689" cy="3063117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9CFE0E-FFC1-2341-8322-A20071306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9239" y="1627320"/>
            <a:ext cx="3642748" cy="485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443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DF9C0C5-48AD-8746-9984-D7EC5DA7A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 Teaming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147A201-E4F3-0741-B73C-EBADAC5BD6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649491" y="532488"/>
            <a:ext cx="4771689" cy="3063117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9CFE0E-FFC1-2341-8322-A20071306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9239" y="1627320"/>
            <a:ext cx="3642748" cy="48569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9688972-B6FA-4F4C-A830-2230C6AF72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9491" y="166605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245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DF9C0C5-48AD-8746-9984-D7EC5DA7A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 Teaming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147A201-E4F3-0741-B73C-EBADAC5BD6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649491" y="532488"/>
            <a:ext cx="4771689" cy="3063117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9CFE0E-FFC1-2341-8322-A20071306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9239" y="1627320"/>
            <a:ext cx="3642748" cy="48569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9688972-B6FA-4F4C-A830-2230C6AF72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9491" y="166605"/>
            <a:ext cx="3857625" cy="6858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7BC88B0-4A2C-F240-9B15-3AC2E63D2E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9946" y="145701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86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51202-F8C4-0944-87A0-E203B53CE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ACEC8-C0A7-4B4C-9C7B-3374EB0D9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Encryption is hard, because finding the two prime factors of a very large number is hard for a classical computer.</a:t>
            </a:r>
          </a:p>
          <a:p>
            <a:pPr marL="0" indent="0" algn="ctr">
              <a:buNone/>
            </a:pPr>
            <a:r>
              <a:rPr lang="en-US" sz="3200" dirty="0"/>
              <a:t>N = p</a:t>
            </a:r>
            <a:r>
              <a:rPr lang="en-US" sz="3200" baseline="-25000" dirty="0"/>
              <a:t>1</a:t>
            </a:r>
            <a:r>
              <a:rPr lang="en-US" sz="3200" dirty="0"/>
              <a:t> x p</a:t>
            </a:r>
            <a:r>
              <a:rPr lang="en-US" sz="3200" baseline="-25000" dirty="0"/>
              <a:t>2</a:t>
            </a:r>
          </a:p>
          <a:p>
            <a:pPr marL="0" indent="0" algn="ctr">
              <a:buNone/>
            </a:pPr>
            <a:endParaRPr lang="en-US" sz="3200" baseline="-25000" dirty="0"/>
          </a:p>
          <a:p>
            <a:pPr marL="0" indent="0" algn="ctr">
              <a:buNone/>
            </a:pPr>
            <a:r>
              <a:rPr lang="en-US" sz="3200" baseline="-25000" dirty="0"/>
              <a:t>15 = 3 x 5</a:t>
            </a:r>
          </a:p>
        </p:txBody>
      </p:sp>
    </p:spTree>
    <p:extLst>
      <p:ext uri="{BB962C8B-B14F-4D97-AF65-F5344CB8AC3E}">
        <p14:creationId xmlns:p14="http://schemas.microsoft.com/office/powerpoint/2010/main" val="1538771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30086-FA0C-3A42-A399-3EA4176A8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Shor’s Algorithm: </a:t>
            </a:r>
            <a:br>
              <a:rPr lang="en-US" dirty="0"/>
            </a:br>
            <a:r>
              <a:rPr lang="en-US" dirty="0"/>
              <a:t>Step-by-Step</a:t>
            </a:r>
            <a:br>
              <a:rPr lang="en-US" dirty="0"/>
            </a:br>
            <a:r>
              <a:rPr lang="en-US" dirty="0"/>
              <a:t>(so far…)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04A20-E356-D745-A5F6-1EAEA185A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</a:t>
            </a:r>
            <a:r>
              <a:rPr lang="en-US" i="1" dirty="0"/>
              <a:t>N</a:t>
            </a:r>
            <a:r>
              <a:rPr lang="en-US" dirty="0"/>
              <a:t>, a large number we would like to factor.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the first step?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714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30086-FA0C-3A42-A399-3EA4176A8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Shor’s Algorithm: </a:t>
            </a:r>
            <a:br>
              <a:rPr lang="en-US" dirty="0"/>
            </a:br>
            <a:r>
              <a:rPr lang="en-US" dirty="0"/>
              <a:t>Step-by-Step</a:t>
            </a:r>
            <a:br>
              <a:rPr lang="en-US" dirty="0"/>
            </a:br>
            <a:r>
              <a:rPr lang="en-US" dirty="0"/>
              <a:t>(so far…)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04A20-E356-D745-A5F6-1EAEA185A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</a:t>
            </a:r>
            <a:r>
              <a:rPr lang="en-US" i="1" dirty="0"/>
              <a:t>N</a:t>
            </a:r>
            <a:r>
              <a:rPr lang="en-US" dirty="0"/>
              <a:t>, a large number we would like to factor.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Just guess any number,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dirty="0" err="1"/>
              <a:t>s.t.</a:t>
            </a:r>
            <a:r>
              <a:rPr lang="en-US" dirty="0"/>
              <a:t> 2&lt;</a:t>
            </a:r>
            <a:r>
              <a:rPr lang="en-US" i="1" dirty="0"/>
              <a:t>a</a:t>
            </a:r>
            <a:r>
              <a:rPr lang="en-US" dirty="0"/>
              <a:t>&lt;</a:t>
            </a:r>
            <a:r>
              <a:rPr lang="en-US" i="1" dirty="0"/>
              <a:t>N</a:t>
            </a:r>
            <a:r>
              <a:rPr lang="en-US" dirty="0"/>
              <a:t>-1.</a:t>
            </a:r>
          </a:p>
        </p:txBody>
      </p:sp>
    </p:spTree>
    <p:extLst>
      <p:ext uri="{BB962C8B-B14F-4D97-AF65-F5344CB8AC3E}">
        <p14:creationId xmlns:p14="http://schemas.microsoft.com/office/powerpoint/2010/main" val="3987987293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89</TotalTime>
  <Words>645</Words>
  <Application>Microsoft Macintosh PowerPoint</Application>
  <PresentationFormat>Widescreen</PresentationFormat>
  <Paragraphs>96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Rockwell</vt:lpstr>
      <vt:lpstr>Wingdings</vt:lpstr>
      <vt:lpstr>Atlas</vt:lpstr>
      <vt:lpstr>Quantum Computing Shor’s Algorithm (Review)</vt:lpstr>
      <vt:lpstr>But first…</vt:lpstr>
      <vt:lpstr>Red Teaming</vt:lpstr>
      <vt:lpstr>Red Teaming</vt:lpstr>
      <vt:lpstr>Red Teaming</vt:lpstr>
      <vt:lpstr>Red Teaming</vt:lpstr>
      <vt:lpstr>Review</vt:lpstr>
      <vt:lpstr>Shor’s Algorithm:  Step-by-Step (so far…)</vt:lpstr>
      <vt:lpstr>Shor’s Algorithm:  Step-by-Step (so far…)</vt:lpstr>
      <vt:lpstr>Shor’s Algorithm:  Step-by-Step (so far…)</vt:lpstr>
      <vt:lpstr>Shor’s Algorithm:  Step-by-Step (so far…)</vt:lpstr>
      <vt:lpstr>Shor’s Algorithm:  Step-by-Step (so far…)</vt:lpstr>
      <vt:lpstr>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Computing Shor’s Algorithm (Review)</dc:title>
  <dc:creator>Hutton, William J</dc:creator>
  <cp:lastModifiedBy>Will Hutton</cp:lastModifiedBy>
  <cp:revision>10</cp:revision>
  <dcterms:created xsi:type="dcterms:W3CDTF">2020-04-20T21:38:54Z</dcterms:created>
  <dcterms:modified xsi:type="dcterms:W3CDTF">2024-04-03T16:55:19Z</dcterms:modified>
</cp:coreProperties>
</file>