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0" r:id="rId9"/>
    <p:sldId id="268" r:id="rId10"/>
    <p:sldId id="261" r:id="rId11"/>
    <p:sldId id="269" r:id="rId12"/>
    <p:sldId id="262" r:id="rId13"/>
    <p:sldId id="263" r:id="rId14"/>
    <p:sldId id="271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79901"/>
  </p:normalViewPr>
  <p:slideViewPr>
    <p:cSldViewPr snapToGrid="0" snapToObjects="1">
      <p:cViewPr varScale="1">
        <p:scale>
          <a:sx n="96" d="100"/>
          <a:sy n="96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677C3-BD36-C944-A613-63C1BFE2821D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EB4D3-13F1-5A4C-9367-5A76CCB75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algorithm that solves a problem but requires a year is of little use.    Typically size of input ‘n’, is the main consideration, then looping, recursion, or how many times the algorithm needs to touch the data.</a:t>
            </a:r>
          </a:p>
          <a:p>
            <a:endParaRPr lang="en-US" dirty="0"/>
          </a:p>
          <a:p>
            <a:r>
              <a:rPr lang="en-US" dirty="0"/>
              <a:t>Stadium example of exponential growth.  1 drop of water, water doubles every minute. 43 minutes stadium is half full, 44 minutes it is overflowing.  Danger is in the top seats. (https://</a:t>
            </a:r>
            <a:r>
              <a:rPr lang="en-US" dirty="0" err="1"/>
              <a:t>www.dcscience.net</a:t>
            </a:r>
            <a:r>
              <a:rPr lang="en-US" dirty="0"/>
              <a:t>/2020/03/23/exponential-growth-is-terrifying/) Also 2008 DVD—I forgot the name, need to watch it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83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experiment w/ light and screen, then 1, 2, and finally 3 polarized filters.  (horizontal = ½ light, vertical = no light, but inserting a third between the two at 45 degrees = maximal light.). So photons cannot be merely particles to be sieved by the filters!  Also acts like a wave.  Modern version of Thomas Young’s double-slit experiment with light in 1801 (long before quantum theory!).</a:t>
            </a:r>
          </a:p>
          <a:p>
            <a:endParaRPr lang="en-US" dirty="0"/>
          </a:p>
          <a:p>
            <a:r>
              <a:rPr lang="en-US" dirty="0"/>
              <a:t>Heisenberg’s Uncertainty Principle; cannot know both position and momentum of an electron, because measuring it adds energy and changes the value!</a:t>
            </a:r>
          </a:p>
          <a:p>
            <a:endParaRPr lang="en-US" dirty="0"/>
          </a:p>
          <a:p>
            <a:r>
              <a:rPr lang="en-US" dirty="0"/>
              <a:t>(This is a fundamental problem and </a:t>
            </a:r>
            <a:r>
              <a:rPr lang="en-US" dirty="0" err="1"/>
              <a:t>destroy’s</a:t>
            </a:r>
            <a:r>
              <a:rPr lang="en-US" dirty="0"/>
              <a:t> Laplace’s theory of a deterministic world.). -- S. Hawking</a:t>
            </a:r>
          </a:p>
          <a:p>
            <a:endParaRPr lang="en-US" dirty="0"/>
          </a:p>
          <a:p>
            <a:r>
              <a:rPr lang="en-US" dirty="0"/>
              <a:t>* You will see this in the last </a:t>
            </a:r>
            <a:r>
              <a:rPr lang="en-US"/>
              <a:t>Shor’s algorithm video.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need to know what a period is to understand the math in the video on the next slide.</a:t>
            </a:r>
          </a:p>
          <a:p>
            <a:endParaRPr lang="en-US" dirty="0"/>
          </a:p>
          <a:p>
            <a:r>
              <a:rPr lang="en-US" dirty="0"/>
              <a:t>Most of the math in this video is review, then gets tricky, so it is better for students to watch it on their own after.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Strategic Infrastructure Security (pg. 28)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7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Important!  The public/private key pairs are used to derive a symmetric key using </a:t>
            </a:r>
            <a:r>
              <a:rPr lang="en-US" dirty="0" err="1"/>
              <a:t>Diffe</a:t>
            </a:r>
            <a:r>
              <a:rPr lang="en-US" dirty="0"/>
              <a:t>-Hellman (and Ralph Merkle) symmetric key, which is used to encrypt on Alice’s computer, and decrypt using the same derived key on Bob’s computer.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2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= a prime number</a:t>
            </a:r>
          </a:p>
          <a:p>
            <a:r>
              <a:rPr lang="en-US" dirty="0"/>
              <a:t>g = ”generator” (an integer &lt; p that can generate 1 to p-1 when multiplied by itself a given number of times.)</a:t>
            </a:r>
          </a:p>
          <a:p>
            <a:endParaRPr lang="en-US" dirty="0"/>
          </a:p>
          <a:p>
            <a:r>
              <a:rPr lang="en-US" dirty="0"/>
              <a:t>Both can derive the symmetric key, “7” using a combination of their private key and the other’s public key.</a:t>
            </a:r>
          </a:p>
          <a:p>
            <a:endParaRPr lang="en-US" dirty="0"/>
          </a:p>
          <a:p>
            <a:r>
              <a:rPr lang="en-US" dirty="0"/>
              <a:t>Computationally inexpensive, but a one-way function.  Like a 3,000 page dictionary: easy to find the definition given a word, but hard to find the word given a definition (w/o brute force effort).</a:t>
            </a:r>
          </a:p>
          <a:p>
            <a:endParaRPr lang="en-US" dirty="0"/>
          </a:p>
          <a:p>
            <a:r>
              <a:rPr lang="en-US" dirty="0"/>
              <a:t>Source: Strategic Infrastructure Security (pg. 55)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87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Euclid: The “Father of Geometry”(mid 4</a:t>
            </a:r>
            <a:r>
              <a:rPr lang="en-US" baseline="30000" dirty="0"/>
              <a:t>th</a:t>
            </a:r>
            <a:r>
              <a:rPr lang="en-US" dirty="0"/>
              <a:t> century BCE to mid 3</a:t>
            </a:r>
            <a:r>
              <a:rPr lang="en-US" baseline="30000" dirty="0"/>
              <a:t>rd</a:t>
            </a:r>
            <a:r>
              <a:rPr lang="en-US" dirty="0"/>
              <a:t> century BCE); lived in Alexandria and Egypt.</a:t>
            </a:r>
          </a:p>
          <a:p>
            <a:endParaRPr lang="en-US" dirty="0"/>
          </a:p>
          <a:p>
            <a:r>
              <a:rPr lang="en-US" b="1" u="sng" dirty="0"/>
              <a:t>Theoretically possible to factor n into p and q, but… see next slide</a:t>
            </a:r>
          </a:p>
          <a:p>
            <a:endParaRPr lang="en-US" b="1" u="sng" dirty="0"/>
          </a:p>
          <a:p>
            <a:r>
              <a:rPr lang="en-US" b="1" u="sng" dirty="0"/>
              <a:t>Practically infeasible for now due to computing power limits as long as these integers are large!  (&gt; 500 numbers)</a:t>
            </a:r>
          </a:p>
          <a:p>
            <a:endParaRPr lang="en-US" b="1" u="sng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4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greatest common divisor is the largest integer that divides both integers m and n.</a:t>
            </a:r>
          </a:p>
          <a:p>
            <a:endParaRPr lang="en-US" dirty="0"/>
          </a:p>
          <a:p>
            <a:r>
              <a:rPr lang="en-US" dirty="0"/>
              <a:t>Works by computing the remainder until the remainder = 0.  The last non-zero remainder is the ‘</a:t>
            </a:r>
            <a:r>
              <a:rPr lang="en-US" dirty="0" err="1"/>
              <a:t>gcd</a:t>
            </a:r>
            <a:r>
              <a:rPr lang="en-US" dirty="0"/>
              <a:t>’.</a:t>
            </a:r>
          </a:p>
          <a:p>
            <a:endParaRPr lang="en-US" dirty="0"/>
          </a:p>
          <a:p>
            <a:r>
              <a:rPr lang="en-US" dirty="0"/>
              <a:t>If m = 1989 and n = 1590, 1</a:t>
            </a:r>
            <a:r>
              <a:rPr lang="en-US" baseline="30000" dirty="0"/>
              <a:t>st</a:t>
            </a:r>
            <a:r>
              <a:rPr lang="en-US" dirty="0"/>
              <a:t> remainder = 399, then 393, 6, </a:t>
            </a:r>
            <a:r>
              <a:rPr lang="en-US" b="1" dirty="0"/>
              <a:t>3</a:t>
            </a:r>
            <a:r>
              <a:rPr lang="en-US" dirty="0"/>
              <a:t>, and finally 0.  So </a:t>
            </a:r>
            <a:r>
              <a:rPr lang="en-US" dirty="0" err="1"/>
              <a:t>gcd</a:t>
            </a:r>
            <a:r>
              <a:rPr lang="en-US" dirty="0"/>
              <a:t>(1989, 1590) = 3.</a:t>
            </a:r>
          </a:p>
          <a:p>
            <a:endParaRPr lang="en-US" dirty="0"/>
          </a:p>
          <a:p>
            <a:r>
              <a:rPr lang="en-US" dirty="0"/>
              <a:t>Source: Data Structures and Algorithm Analysis in C++ (pg. 60)</a:t>
            </a:r>
          </a:p>
          <a:p>
            <a:endParaRPr lang="en-US" dirty="0"/>
          </a:p>
          <a:p>
            <a:r>
              <a:rPr lang="en-US" dirty="0"/>
              <a:t>Efficient for very large n (128,000 digits) in just a few seconds on a laptop!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is the Big-Oh expected runtime for this algorithm? </a:t>
            </a:r>
          </a:p>
          <a:p>
            <a:r>
              <a:rPr lang="en-US" dirty="0"/>
              <a:t>A: O(N)</a:t>
            </a:r>
          </a:p>
          <a:p>
            <a:endParaRPr lang="en-US" dirty="0"/>
          </a:p>
          <a:p>
            <a:r>
              <a:rPr lang="en-US" dirty="0"/>
              <a:t>A: 309 digits 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6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50-qubit quantum computer (IBM)</a:t>
            </a:r>
          </a:p>
          <a:p>
            <a:endParaRPr lang="en-US" dirty="0"/>
          </a:p>
          <a:p>
            <a:r>
              <a:rPr lang="en-US" dirty="0"/>
              <a:t>Bits carry a positive charge (1) or no charge (0).  Each bit must be turned on or off to represent ONE number.</a:t>
            </a:r>
          </a:p>
          <a:p>
            <a:endParaRPr lang="en-US" dirty="0"/>
          </a:p>
          <a:p>
            <a:r>
              <a:rPr lang="en-US" dirty="0"/>
              <a:t>Qubits are in a superposition (both 0 and 1 at the same time), therefore, all 15 numbers can be represented by 4 qubits, v. 64 bits.  </a:t>
            </a:r>
          </a:p>
          <a:p>
            <a:endParaRPr lang="en-US" dirty="0"/>
          </a:p>
          <a:p>
            <a:r>
              <a:rPr lang="en-US" dirty="0"/>
              <a:t>Quantum computers are a reduction of both time and space complexity and allow for inherent parallel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EB4D3-13F1-5A4C-9367-5A76CCB75E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12Q3Mrh03Gk?feature=oembed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UwZZaI5u0c?feature=oembed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D250-8BD9-4F47-A5A9-7FC384E27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64A67-6D4B-0C4F-8B92-BC23D24E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068753"/>
          </a:xfrm>
        </p:spPr>
        <p:txBody>
          <a:bodyPr>
            <a:normAutofit/>
          </a:bodyPr>
          <a:lstStyle/>
          <a:p>
            <a:r>
              <a:rPr lang="en-US" dirty="0"/>
              <a:t>Dr. William Hutton</a:t>
            </a:r>
          </a:p>
          <a:p>
            <a:r>
              <a:rPr lang="en-US" dirty="0"/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51109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9A1A-9544-6448-9F4C-DF4223D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Computer v.</a:t>
            </a:r>
            <a:br>
              <a:rPr lang="en-US" dirty="0"/>
            </a:br>
            <a:r>
              <a:rPr lang="en-US" dirty="0"/>
              <a:t>Quantum Computer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2E85F-8F35-BC4E-9F5B-D8C7A16A9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Classic Computer</a:t>
            </a:r>
          </a:p>
          <a:p>
            <a:pPr lvl="1"/>
            <a:r>
              <a:rPr lang="en-US" dirty="0"/>
              <a:t>Fundamental unit: bit</a:t>
            </a:r>
          </a:p>
          <a:p>
            <a:pPr lvl="1"/>
            <a:r>
              <a:rPr lang="en-US" dirty="0"/>
              <a:t>Transistors</a:t>
            </a:r>
          </a:p>
          <a:p>
            <a:pPr lvl="1"/>
            <a:r>
              <a:rPr lang="en-US" dirty="0"/>
              <a:t>Logic gates (AND, OR, etc.)</a:t>
            </a:r>
          </a:p>
          <a:p>
            <a:pPr lvl="1"/>
            <a:r>
              <a:rPr lang="en-US" dirty="0"/>
              <a:t>Limiting factor: heat dispersion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6AFDA-F386-CF4E-B6AE-0A5BB257C0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Quantum Computer</a:t>
            </a:r>
          </a:p>
          <a:p>
            <a:pPr lvl="1"/>
            <a:r>
              <a:rPr lang="en-US" dirty="0"/>
              <a:t>Fundamental unit: qubit</a:t>
            </a:r>
          </a:p>
          <a:p>
            <a:pPr lvl="1"/>
            <a:r>
              <a:rPr lang="en-US" dirty="0"/>
              <a:t>Entangled photons</a:t>
            </a:r>
          </a:p>
          <a:p>
            <a:pPr lvl="1"/>
            <a:r>
              <a:rPr lang="en-US" dirty="0"/>
              <a:t>H-Gates</a:t>
            </a:r>
          </a:p>
          <a:p>
            <a:pPr lvl="1"/>
            <a:r>
              <a:rPr lang="en-US" dirty="0"/>
              <a:t>Limiting factor: entangled photons</a:t>
            </a:r>
          </a:p>
        </p:txBody>
      </p:sp>
    </p:spTree>
    <p:extLst>
      <p:ext uri="{BB962C8B-B14F-4D97-AF65-F5344CB8AC3E}">
        <p14:creationId xmlns:p14="http://schemas.microsoft.com/office/powerpoint/2010/main" val="229941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3796-5C69-9C4B-BE4F-70DE73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2AE15B1-77D6-BC4C-A631-F47CF127CD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456509"/>
              </p:ext>
            </p:extLst>
          </p:nvPr>
        </p:nvGraphicFramePr>
        <p:xfrm>
          <a:off x="685800" y="2193925"/>
          <a:ext cx="533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40904862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16607533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90916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965581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0675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4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5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4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83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850248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B569161-EB2B-DA45-9701-4DACE7D87E2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3661323"/>
              </p:ext>
            </p:extLst>
          </p:nvPr>
        </p:nvGraphicFramePr>
        <p:xfrm>
          <a:off x="6172200" y="2193925"/>
          <a:ext cx="533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1158602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97153698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432959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3297212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2630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Qubit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Qubit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Qubit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Qubit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86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1661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25C16D1-510A-8043-AC53-28FBB2DE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05" y="3429000"/>
            <a:ext cx="4205990" cy="315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D8F5-CA82-4948-82E5-D2C112CC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B538-33B2-214C-A6F0-FA7B543BF8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Electrons have </a:t>
            </a:r>
            <a:r>
              <a:rPr lang="en-US" i="1" dirty="0"/>
              <a:t>spin</a:t>
            </a:r>
            <a:r>
              <a:rPr lang="en-US" dirty="0"/>
              <a:t> (clockwise or counter-clockwise)</a:t>
            </a:r>
          </a:p>
          <a:p>
            <a:r>
              <a:rPr lang="en-US" dirty="0"/>
              <a:t>Photons have </a:t>
            </a:r>
            <a:r>
              <a:rPr lang="en-US" i="1" dirty="0"/>
              <a:t>polarity</a:t>
            </a:r>
            <a:r>
              <a:rPr lang="en-US" dirty="0"/>
              <a:t> (horizonal or vertical)</a:t>
            </a:r>
          </a:p>
          <a:p>
            <a:r>
              <a:rPr lang="en-US" dirty="0"/>
              <a:t>Binary potentials = 0 or 1</a:t>
            </a:r>
          </a:p>
          <a:p>
            <a:r>
              <a:rPr lang="en-US" dirty="0"/>
              <a:t>A </a:t>
            </a:r>
            <a:r>
              <a:rPr lang="en-US" i="1" dirty="0" err="1"/>
              <a:t>superstate</a:t>
            </a:r>
            <a:r>
              <a:rPr lang="en-US" dirty="0"/>
              <a:t> occurs when a particle has to potential of being either, each with an associated probability</a:t>
            </a:r>
          </a:p>
          <a:p>
            <a:r>
              <a:rPr lang="en-US" dirty="0"/>
              <a:t>Measuring the state of a superposition causes an interaction with its environment and results in </a:t>
            </a:r>
            <a:r>
              <a:rPr lang="en-US" i="1" dirty="0"/>
              <a:t>decoherence*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3D166-C10A-014C-865D-56F9ECDDE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2587683"/>
            <a:ext cx="5731212" cy="3237875"/>
          </a:xfrm>
        </p:spPr>
      </p:pic>
    </p:spTree>
    <p:extLst>
      <p:ext uri="{BB962C8B-B14F-4D97-AF65-F5344CB8AC3E}">
        <p14:creationId xmlns:p14="http://schemas.microsoft.com/office/powerpoint/2010/main" val="94327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76BA-D9E0-DF4F-BF73-5DEACD60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4C708-1B29-8B47-AAD0-F1E09F171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Factoring large numbers on a classical computer is exponential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F9D041-13D8-1C42-B8D4-C6B8B0D12D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Factoring large numbers on a quantum computer is log n (polynomial!)</a:t>
            </a:r>
          </a:p>
          <a:p>
            <a:r>
              <a:rPr lang="en-US" dirty="0"/>
              <a:t>Discovery of Shor’s algorithm drove physical experimentation with quantum computers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967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47371-57A8-7D47-A4F4-62AD5799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9CF2B93-E4DD-7143-9B2D-A5E30D1ECA5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464234"/>
              </p:ext>
            </p:extLst>
          </p:nvPr>
        </p:nvGraphicFramePr>
        <p:xfrm>
          <a:off x="685800" y="2193925"/>
          <a:ext cx="487521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7">
                  <a:extLst>
                    <a:ext uri="{9D8B030D-6E8A-4147-A177-3AD203B41FA5}">
                      <a16:colId xmlns:a16="http://schemas.microsoft.com/office/drawing/2014/main" val="303421378"/>
                    </a:ext>
                  </a:extLst>
                </a:gridCol>
                <a:gridCol w="2437607">
                  <a:extLst>
                    <a:ext uri="{9D8B030D-6E8A-4147-A177-3AD203B41FA5}">
                      <a16:colId xmlns:a16="http://schemas.microsoft.com/office/drawing/2014/main" val="2678083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Power (</a:t>
                      </a:r>
                      <a:r>
                        <a:rPr lang="en-US" i="1" dirty="0"/>
                        <a:t>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 (</a:t>
                      </a:r>
                      <a:r>
                        <a:rPr lang="en-US" i="1" dirty="0"/>
                        <a:t>a</a:t>
                      </a:r>
                      <a:r>
                        <a:rPr lang="en-US" dirty="0"/>
                        <a:t> mod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e.g. a mod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717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r>
                        <a:rPr lang="en-US" baseline="0" dirty="0"/>
                        <a:t> = 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14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 =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96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r>
                        <a:rPr lang="en-US" baseline="0" dirty="0"/>
                        <a:t> =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6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r>
                        <a:rPr lang="en-US" baseline="0" dirty="0"/>
                        <a:t> = 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79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r>
                        <a:rPr lang="en-US" baseline="0" dirty="0"/>
                        <a:t> =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45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r>
                        <a:rPr lang="en-US" baseline="0" dirty="0"/>
                        <a:t> = 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09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= 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89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baseline="0" dirty="0"/>
                        <a:t> = 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27097"/>
                  </a:ext>
                </a:extLst>
              </a:tr>
            </a:tbl>
          </a:graphicData>
        </a:graphic>
      </p:graphicFrame>
      <p:pic>
        <p:nvPicPr>
          <p:cNvPr id="9" name="How to Break Cryptography | Infinite Series">
            <a:hlinkClick r:id="" action="ppaction://media"/>
            <a:extLst>
              <a:ext uri="{FF2B5EF4-FFF2-40B4-BE49-F238E27FC236}">
                <a16:creationId xmlns:a16="http://schemas.microsoft.com/office/drawing/2014/main" id="{6A629E43-FE91-D640-A6BC-A506E53FE64C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791200" y="2490788"/>
            <a:ext cx="6096000" cy="3429000"/>
          </a:xfrm>
          <a:prstGeom prst="rect">
            <a:avLst/>
          </a:prstGeom>
        </p:spPr>
      </p:pic>
      <p:sp>
        <p:nvSpPr>
          <p:cNvPr id="11" name="Donut 10">
            <a:extLst>
              <a:ext uri="{FF2B5EF4-FFF2-40B4-BE49-F238E27FC236}">
                <a16:creationId xmlns:a16="http://schemas.microsoft.com/office/drawing/2014/main" id="{5790B6D7-EA65-844F-939C-BA3006699DE1}"/>
              </a:ext>
            </a:extLst>
          </p:cNvPr>
          <p:cNvSpPr/>
          <p:nvPr/>
        </p:nvSpPr>
        <p:spPr>
          <a:xfrm rot="5400000">
            <a:off x="2405705" y="3224716"/>
            <a:ext cx="1759733" cy="515118"/>
          </a:xfrm>
          <a:prstGeom prst="donut">
            <a:avLst>
              <a:gd name="adj" fmla="val 36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acking at Quantum Speed with Shor's Algorithm | Infinite Series">
            <a:hlinkClick r:id="" action="ppaction://media"/>
            <a:extLst>
              <a:ext uri="{FF2B5EF4-FFF2-40B4-BE49-F238E27FC236}">
                <a16:creationId xmlns:a16="http://schemas.microsoft.com/office/drawing/2014/main" id="{8CB5F57D-3C5E-A646-B84E-79DD1B233D9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4793" y="269823"/>
            <a:ext cx="11397522" cy="64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5616-431B-0A49-A23A-0C254BEE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AB2EA-2253-524C-AEFD-527A848C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the Theory of Computation, </a:t>
            </a:r>
            <a:r>
              <a:rPr lang="en-US" dirty="0" err="1"/>
              <a:t>Sipser</a:t>
            </a:r>
            <a:r>
              <a:rPr lang="en-US" dirty="0"/>
              <a:t> (2006)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Structures and Algorithm Analysis in C++, Weiss (2006)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Strategic Infrastructure Security, Peterson (2007)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Introduction to Algorithms, </a:t>
            </a:r>
            <a:r>
              <a:rPr lang="en-US" dirty="0" err="1"/>
              <a:t>Cormen</a:t>
            </a:r>
            <a:r>
              <a:rPr lang="en-US" dirty="0"/>
              <a:t> et al. (2009)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30-Second Quantum Theory, Clegg (2017)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Brief History of Time, Hawking (2017)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Quantum Computing: A Gentle Introduction, </a:t>
            </a:r>
            <a:r>
              <a:rPr lang="en-US" dirty="0" err="1"/>
              <a:t>Rieffel</a:t>
            </a:r>
            <a:r>
              <a:rPr lang="en-US" dirty="0"/>
              <a:t> and </a:t>
            </a:r>
            <a:r>
              <a:rPr lang="en-US" dirty="0" err="1"/>
              <a:t>Polak</a:t>
            </a:r>
            <a:r>
              <a:rPr lang="en-US" dirty="0"/>
              <a:t> (2011)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Quantum Computing and Shor’s Algorithm, Hayward (1999/2015)</a:t>
            </a:r>
          </a:p>
        </p:txBody>
      </p:sp>
    </p:spTree>
    <p:extLst>
      <p:ext uri="{BB962C8B-B14F-4D97-AF65-F5344CB8AC3E}">
        <p14:creationId xmlns:p14="http://schemas.microsoft.com/office/powerpoint/2010/main" val="387466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C41D-E1DB-554D-9381-CE4B89FB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764373"/>
            <a:ext cx="8950569" cy="1293028"/>
          </a:xfrm>
        </p:spPr>
        <p:txBody>
          <a:bodyPr/>
          <a:lstStyle/>
          <a:p>
            <a:r>
              <a:rPr lang="en-US" dirty="0"/>
              <a:t>Quantum Computing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77D3-CC32-F34F-87F3-3C81BE173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Algorithmic Complexity</a:t>
            </a:r>
          </a:p>
          <a:p>
            <a:r>
              <a:rPr lang="en-US" dirty="0"/>
              <a:t>A simple PKI example</a:t>
            </a:r>
          </a:p>
          <a:p>
            <a:r>
              <a:rPr lang="en-US" dirty="0"/>
              <a:t>Classical factoring algorithms</a:t>
            </a:r>
          </a:p>
          <a:p>
            <a:r>
              <a:rPr lang="en-US" dirty="0"/>
              <a:t>Quantum theory and quantum computers</a:t>
            </a:r>
          </a:p>
          <a:p>
            <a:r>
              <a:rPr lang="en-US" dirty="0"/>
              <a:t>Peter Shor’s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964974-5D04-9F40-88FF-CD886D13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17CC69-B00E-5248-B1A5-CB5D34644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395866" cy="4329143"/>
          </a:xfrm>
        </p:spPr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Constant, Logarithmic, Log-squared, Linear, Quadratic, Cubic, Exponential (Big-Oh)</a:t>
            </a:r>
          </a:p>
          <a:p>
            <a:r>
              <a:rPr lang="en-US" dirty="0"/>
              <a:t>Space</a:t>
            </a:r>
          </a:p>
          <a:p>
            <a:pPr lvl="1"/>
            <a:r>
              <a:rPr lang="en-US" dirty="0"/>
              <a:t>TM model</a:t>
            </a:r>
          </a:p>
          <a:p>
            <a:pPr lvl="1"/>
            <a:r>
              <a:rPr lang="en-US" dirty="0" err="1"/>
              <a:t>Savitch’s</a:t>
            </a:r>
            <a:r>
              <a:rPr lang="en-US" dirty="0"/>
              <a:t> theorem</a:t>
            </a:r>
          </a:p>
          <a:p>
            <a:pPr lvl="2"/>
            <a:r>
              <a:rPr lang="en-US" dirty="0"/>
              <a:t>Non-deterministic TM</a:t>
            </a:r>
          </a:p>
          <a:p>
            <a:pPr lvl="3"/>
            <a:r>
              <a:rPr lang="en-US" dirty="0"/>
              <a:t>f(n) space</a:t>
            </a:r>
          </a:p>
          <a:p>
            <a:pPr lvl="2"/>
            <a:r>
              <a:rPr lang="en-US" dirty="0"/>
              <a:t>Deterministic TM</a:t>
            </a:r>
          </a:p>
          <a:p>
            <a:pPr lvl="3"/>
            <a:r>
              <a:rPr lang="en-US" dirty="0"/>
              <a:t>f</a:t>
            </a:r>
            <a:r>
              <a:rPr lang="en-US" baseline="30000" dirty="0"/>
              <a:t>2</a:t>
            </a:r>
            <a:r>
              <a:rPr lang="en-US" dirty="0"/>
              <a:t>(n) space</a:t>
            </a:r>
          </a:p>
          <a:p>
            <a:pPr lvl="1"/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BF1824-B1A0-D14F-A314-4246F6BC5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36498" y="2194559"/>
            <a:ext cx="6542786" cy="4329143"/>
          </a:xfrm>
        </p:spPr>
      </p:pic>
    </p:spTree>
    <p:extLst>
      <p:ext uri="{BB962C8B-B14F-4D97-AF65-F5344CB8AC3E}">
        <p14:creationId xmlns:p14="http://schemas.microsoft.com/office/powerpoint/2010/main" val="113309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7A4C-E23A-4F4E-884F-77F77228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PKE Example, Numbers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17566-7EC7-294A-8211-6BD723E9B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58639"/>
              </p:ext>
            </p:extLst>
          </p:nvPr>
        </p:nvGraphicFramePr>
        <p:xfrm>
          <a:off x="685800" y="2193925"/>
          <a:ext cx="1082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74072042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6631573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08746658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93963835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938137914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3715489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Non-Prime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Non-Relatively Prime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Relatively Prime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333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1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429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55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1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1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8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04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99924"/>
                  </a:ext>
                </a:extLst>
              </a:tr>
            </a:tbl>
          </a:graphicData>
        </a:graphic>
      </p:graphicFrame>
      <p:sp>
        <p:nvSpPr>
          <p:cNvPr id="6" name="Donut 5">
            <a:extLst>
              <a:ext uri="{FF2B5EF4-FFF2-40B4-BE49-F238E27FC236}">
                <a16:creationId xmlns:a16="http://schemas.microsoft.com/office/drawing/2014/main" id="{631D91ED-15DC-8B4C-AE0F-EF5C8AA961FB}"/>
              </a:ext>
            </a:extLst>
          </p:cNvPr>
          <p:cNvSpPr/>
          <p:nvPr/>
        </p:nvSpPr>
        <p:spPr>
          <a:xfrm>
            <a:off x="4829331" y="3642610"/>
            <a:ext cx="2533337" cy="419724"/>
          </a:xfrm>
          <a:prstGeom prst="donut">
            <a:avLst>
              <a:gd name="adj" fmla="val 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3BCE8ADF-8632-014E-936F-26E8414E4172}"/>
              </a:ext>
            </a:extLst>
          </p:cNvPr>
          <p:cNvSpPr/>
          <p:nvPr/>
        </p:nvSpPr>
        <p:spPr>
          <a:xfrm>
            <a:off x="4829331" y="3988996"/>
            <a:ext cx="2533337" cy="419724"/>
          </a:xfrm>
          <a:prstGeom prst="donut">
            <a:avLst>
              <a:gd name="adj" fmla="val 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41AB6E61-C5E0-2F4F-A10E-76344310C452}"/>
              </a:ext>
            </a:extLst>
          </p:cNvPr>
          <p:cNvSpPr/>
          <p:nvPr/>
        </p:nvSpPr>
        <p:spPr>
          <a:xfrm rot="20840123">
            <a:off x="8400740" y="3781599"/>
            <a:ext cx="2528193" cy="528323"/>
          </a:xfrm>
          <a:prstGeom prst="donut">
            <a:avLst>
              <a:gd name="adj" fmla="val 36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5CF2-A33A-1848-805F-93680563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PKE Example, 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D25-59E7-944C-9158-812F29DD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8E393-95A4-FD45-AB7E-1BBE30593F3E}"/>
              </a:ext>
            </a:extLst>
          </p:cNvPr>
          <p:cNvSpPr/>
          <p:nvPr/>
        </p:nvSpPr>
        <p:spPr>
          <a:xfrm>
            <a:off x="1094281" y="3837482"/>
            <a:ext cx="3972393" cy="18437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Alice’s computer (private key)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AC4756-4571-BE4F-B14A-A0A946D0750C}"/>
              </a:ext>
            </a:extLst>
          </p:cNvPr>
          <p:cNvSpPr/>
          <p:nvPr/>
        </p:nvSpPr>
        <p:spPr>
          <a:xfrm>
            <a:off x="2655755" y="4143424"/>
            <a:ext cx="1916243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 Encryption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4B02D-8EAF-BC48-8A2C-0D5BD0F99974}"/>
              </a:ext>
            </a:extLst>
          </p:cNvPr>
          <p:cNvCxnSpPr>
            <a:cxnSpLocks/>
          </p:cNvCxnSpPr>
          <p:nvPr/>
        </p:nvCxnSpPr>
        <p:spPr>
          <a:xfrm>
            <a:off x="2224719" y="4593128"/>
            <a:ext cx="344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169D7F-39B0-5749-8F6B-C5C110431F0F}"/>
              </a:ext>
            </a:extLst>
          </p:cNvPr>
          <p:cNvSpPr/>
          <p:nvPr/>
        </p:nvSpPr>
        <p:spPr>
          <a:xfrm>
            <a:off x="3127944" y="2594049"/>
            <a:ext cx="1069300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 Public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BA447-C355-B541-8EC3-AE3FB1E3DCA1}"/>
              </a:ext>
            </a:extLst>
          </p:cNvPr>
          <p:cNvCxnSpPr>
            <a:cxnSpLocks/>
          </p:cNvCxnSpPr>
          <p:nvPr/>
        </p:nvCxnSpPr>
        <p:spPr>
          <a:xfrm>
            <a:off x="3622620" y="3652603"/>
            <a:ext cx="0" cy="369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BAF38-958F-4847-8245-E0C1DE3C443D}"/>
              </a:ext>
            </a:extLst>
          </p:cNvPr>
          <p:cNvSpPr txBox="1"/>
          <p:nvPr/>
        </p:nvSpPr>
        <p:spPr>
          <a:xfrm>
            <a:off x="1094281" y="438733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68845-A1A9-3F41-8775-11D4421D17B6}"/>
              </a:ext>
            </a:extLst>
          </p:cNvPr>
          <p:cNvSpPr/>
          <p:nvPr/>
        </p:nvSpPr>
        <p:spPr>
          <a:xfrm>
            <a:off x="7022267" y="3782305"/>
            <a:ext cx="3972393" cy="18437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Bob’s computer (private key)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F2E2A-7FE6-734D-8C11-3F8DD26CADB3}"/>
              </a:ext>
            </a:extLst>
          </p:cNvPr>
          <p:cNvSpPr/>
          <p:nvPr/>
        </p:nvSpPr>
        <p:spPr>
          <a:xfrm>
            <a:off x="7620001" y="4143424"/>
            <a:ext cx="1916243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 Decryption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D3D57-1BAE-184C-BA61-EFC94C4A258A}"/>
              </a:ext>
            </a:extLst>
          </p:cNvPr>
          <p:cNvCxnSpPr>
            <a:cxnSpLocks/>
          </p:cNvCxnSpPr>
          <p:nvPr/>
        </p:nvCxnSpPr>
        <p:spPr>
          <a:xfrm>
            <a:off x="9550605" y="4608118"/>
            <a:ext cx="344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13066C-78AB-BF4C-BE55-3AC055BFC69B}"/>
              </a:ext>
            </a:extLst>
          </p:cNvPr>
          <p:cNvSpPr txBox="1"/>
          <p:nvPr/>
        </p:nvSpPr>
        <p:spPr>
          <a:xfrm>
            <a:off x="9879801" y="441595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0C29D3F-B499-B242-BE7B-771341C3BAA9}"/>
              </a:ext>
            </a:extLst>
          </p:cNvPr>
          <p:cNvSpPr/>
          <p:nvPr/>
        </p:nvSpPr>
        <p:spPr>
          <a:xfrm>
            <a:off x="5328345" y="4279691"/>
            <a:ext cx="1478404" cy="6418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6D1BA2-E034-B743-B3E0-9A92B8F06FD9}"/>
              </a:ext>
            </a:extLst>
          </p:cNvPr>
          <p:cNvCxnSpPr>
            <a:cxnSpLocks/>
          </p:cNvCxnSpPr>
          <p:nvPr/>
        </p:nvCxnSpPr>
        <p:spPr>
          <a:xfrm flipV="1">
            <a:off x="3613877" y="5016708"/>
            <a:ext cx="8742" cy="385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C7C05F-6D38-BC47-8962-79F2215D4847}"/>
              </a:ext>
            </a:extLst>
          </p:cNvPr>
          <p:cNvCxnSpPr>
            <a:cxnSpLocks/>
          </p:cNvCxnSpPr>
          <p:nvPr/>
        </p:nvCxnSpPr>
        <p:spPr>
          <a:xfrm>
            <a:off x="4571998" y="4600624"/>
            <a:ext cx="75634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3723E7-A3F2-F445-930A-696D89C1A722}"/>
              </a:ext>
            </a:extLst>
          </p:cNvPr>
          <p:cNvCxnSpPr>
            <a:cxnSpLocks/>
          </p:cNvCxnSpPr>
          <p:nvPr/>
        </p:nvCxnSpPr>
        <p:spPr>
          <a:xfrm>
            <a:off x="6806749" y="4600624"/>
            <a:ext cx="81325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B29F28-1B09-F542-9EAE-7A07B79D9568}"/>
              </a:ext>
            </a:extLst>
          </p:cNvPr>
          <p:cNvCxnSpPr>
            <a:cxnSpLocks/>
          </p:cNvCxnSpPr>
          <p:nvPr/>
        </p:nvCxnSpPr>
        <p:spPr>
          <a:xfrm flipV="1">
            <a:off x="9351359" y="5033053"/>
            <a:ext cx="0" cy="3695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4E69588-A35A-DE46-88D9-04AD1296A0D1}"/>
              </a:ext>
            </a:extLst>
          </p:cNvPr>
          <p:cNvSpPr/>
          <p:nvPr/>
        </p:nvSpPr>
        <p:spPr>
          <a:xfrm>
            <a:off x="8746748" y="2531233"/>
            <a:ext cx="1174234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Alice’s Public Key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1C7994-DE30-1945-AE5D-D9BF6E4B791F}"/>
              </a:ext>
            </a:extLst>
          </p:cNvPr>
          <p:cNvCxnSpPr>
            <a:cxnSpLocks/>
          </p:cNvCxnSpPr>
          <p:nvPr/>
        </p:nvCxnSpPr>
        <p:spPr>
          <a:xfrm>
            <a:off x="9333865" y="3515193"/>
            <a:ext cx="0" cy="50716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5CF2-A33A-1848-805F-93680563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PKE Example, Encryption/Decryption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D25-59E7-944C-9158-812F29DD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8E393-95A4-FD45-AB7E-1BBE30593F3E}"/>
              </a:ext>
            </a:extLst>
          </p:cNvPr>
          <p:cNvSpPr/>
          <p:nvPr/>
        </p:nvSpPr>
        <p:spPr>
          <a:xfrm>
            <a:off x="1094281" y="3837482"/>
            <a:ext cx="3972393" cy="18437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Alice (Private key = 23)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AC4756-4571-BE4F-B14A-A0A946D0750C}"/>
              </a:ext>
            </a:extLst>
          </p:cNvPr>
          <p:cNvSpPr/>
          <p:nvPr/>
        </p:nvSpPr>
        <p:spPr>
          <a:xfrm>
            <a:off x="2655755" y="4143424"/>
            <a:ext cx="1916243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r>
              <a:rPr lang="en-US" baseline="30000" dirty="0"/>
              <a:t>23</a:t>
            </a:r>
            <a:r>
              <a:rPr lang="en-US" dirty="0"/>
              <a:t> mod 11 = 7</a:t>
            </a:r>
            <a:endParaRPr lang="en-US" baseline="30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14B02D-8EAF-BC48-8A2C-0D5BD0F99974}"/>
              </a:ext>
            </a:extLst>
          </p:cNvPr>
          <p:cNvCxnSpPr>
            <a:cxnSpLocks/>
          </p:cNvCxnSpPr>
          <p:nvPr/>
        </p:nvCxnSpPr>
        <p:spPr>
          <a:xfrm>
            <a:off x="2224719" y="4593128"/>
            <a:ext cx="344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169D7F-39B0-5749-8F6B-C5C110431F0F}"/>
              </a:ext>
            </a:extLst>
          </p:cNvPr>
          <p:cNvSpPr/>
          <p:nvPr/>
        </p:nvSpPr>
        <p:spPr>
          <a:xfrm>
            <a:off x="3127944" y="2594049"/>
            <a:ext cx="1069300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Bob’s Public Key (6)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2BA447-C355-B541-8EC3-AE3FB1E3DCA1}"/>
              </a:ext>
            </a:extLst>
          </p:cNvPr>
          <p:cNvCxnSpPr>
            <a:cxnSpLocks/>
          </p:cNvCxnSpPr>
          <p:nvPr/>
        </p:nvCxnSpPr>
        <p:spPr>
          <a:xfrm>
            <a:off x="3622620" y="3652603"/>
            <a:ext cx="0" cy="3697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6BAF38-958F-4847-8245-E0C1DE3C443D}"/>
              </a:ext>
            </a:extLst>
          </p:cNvPr>
          <p:cNvSpPr txBox="1"/>
          <p:nvPr/>
        </p:nvSpPr>
        <p:spPr>
          <a:xfrm>
            <a:off x="1094281" y="438733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68845-A1A9-3F41-8775-11D4421D17B6}"/>
              </a:ext>
            </a:extLst>
          </p:cNvPr>
          <p:cNvSpPr/>
          <p:nvPr/>
        </p:nvSpPr>
        <p:spPr>
          <a:xfrm>
            <a:off x="7022267" y="3782305"/>
            <a:ext cx="3972393" cy="18437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Bob (Private key = 29)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D3F2E2A-7FE6-734D-8C11-3F8DD26CADB3}"/>
              </a:ext>
            </a:extLst>
          </p:cNvPr>
          <p:cNvSpPr/>
          <p:nvPr/>
        </p:nvSpPr>
        <p:spPr>
          <a:xfrm>
            <a:off x="7620001" y="4143424"/>
            <a:ext cx="1916243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r>
              <a:rPr lang="en-US" baseline="30000" dirty="0"/>
              <a:t>29</a:t>
            </a:r>
            <a:r>
              <a:rPr lang="en-US" dirty="0"/>
              <a:t> mod 11 = 7</a:t>
            </a:r>
            <a:endParaRPr lang="en-US" baseline="30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FD3D57-1BAE-184C-BA61-EFC94C4A258A}"/>
              </a:ext>
            </a:extLst>
          </p:cNvPr>
          <p:cNvCxnSpPr>
            <a:cxnSpLocks/>
          </p:cNvCxnSpPr>
          <p:nvPr/>
        </p:nvCxnSpPr>
        <p:spPr>
          <a:xfrm>
            <a:off x="9550605" y="4608118"/>
            <a:ext cx="3447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13066C-78AB-BF4C-BE55-3AC055BFC69B}"/>
              </a:ext>
            </a:extLst>
          </p:cNvPr>
          <p:cNvSpPr txBox="1"/>
          <p:nvPr/>
        </p:nvSpPr>
        <p:spPr>
          <a:xfrm>
            <a:off x="9879801" y="4415958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Plaintext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0C29D3F-B499-B242-BE7B-771341C3BAA9}"/>
              </a:ext>
            </a:extLst>
          </p:cNvPr>
          <p:cNvSpPr/>
          <p:nvPr/>
        </p:nvSpPr>
        <p:spPr>
          <a:xfrm>
            <a:off x="5328345" y="4279691"/>
            <a:ext cx="1478404" cy="64186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6D1BA2-E034-B743-B3E0-9A92B8F06FD9}"/>
              </a:ext>
            </a:extLst>
          </p:cNvPr>
          <p:cNvCxnSpPr>
            <a:cxnSpLocks/>
          </p:cNvCxnSpPr>
          <p:nvPr/>
        </p:nvCxnSpPr>
        <p:spPr>
          <a:xfrm flipV="1">
            <a:off x="3613877" y="5016708"/>
            <a:ext cx="8742" cy="3858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C7C05F-6D38-BC47-8962-79F2215D4847}"/>
              </a:ext>
            </a:extLst>
          </p:cNvPr>
          <p:cNvCxnSpPr>
            <a:cxnSpLocks/>
          </p:cNvCxnSpPr>
          <p:nvPr/>
        </p:nvCxnSpPr>
        <p:spPr>
          <a:xfrm>
            <a:off x="4571998" y="4600624"/>
            <a:ext cx="75634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3723E7-A3F2-F445-930A-696D89C1A722}"/>
              </a:ext>
            </a:extLst>
          </p:cNvPr>
          <p:cNvCxnSpPr>
            <a:cxnSpLocks/>
          </p:cNvCxnSpPr>
          <p:nvPr/>
        </p:nvCxnSpPr>
        <p:spPr>
          <a:xfrm>
            <a:off x="6806749" y="4600624"/>
            <a:ext cx="813252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3B29F28-1B09-F542-9EAE-7A07B79D9568}"/>
              </a:ext>
            </a:extLst>
          </p:cNvPr>
          <p:cNvCxnSpPr>
            <a:cxnSpLocks/>
          </p:cNvCxnSpPr>
          <p:nvPr/>
        </p:nvCxnSpPr>
        <p:spPr>
          <a:xfrm flipV="1">
            <a:off x="9351359" y="5033053"/>
            <a:ext cx="0" cy="3695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4E69588-A35A-DE46-88D9-04AD1296A0D1}"/>
              </a:ext>
            </a:extLst>
          </p:cNvPr>
          <p:cNvSpPr/>
          <p:nvPr/>
        </p:nvSpPr>
        <p:spPr>
          <a:xfrm>
            <a:off x="8746748" y="2531233"/>
            <a:ext cx="1174234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Alice’s Public Key (8)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1C7994-DE30-1945-AE5D-D9BF6E4B791F}"/>
              </a:ext>
            </a:extLst>
          </p:cNvPr>
          <p:cNvCxnSpPr>
            <a:cxnSpLocks/>
          </p:cNvCxnSpPr>
          <p:nvPr/>
        </p:nvCxnSpPr>
        <p:spPr>
          <a:xfrm>
            <a:off x="9333865" y="3515193"/>
            <a:ext cx="0" cy="50716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08104F8-86B2-894A-87B2-F017586A9FD5}"/>
              </a:ext>
            </a:extLst>
          </p:cNvPr>
          <p:cNvSpPr/>
          <p:nvPr/>
        </p:nvSpPr>
        <p:spPr>
          <a:xfrm>
            <a:off x="1211702" y="3900245"/>
            <a:ext cx="1129220" cy="51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 = 11</a:t>
            </a:r>
          </a:p>
          <a:p>
            <a:pPr algn="r"/>
            <a:r>
              <a:rPr lang="en-US" dirty="0"/>
              <a:t>g = 2</a:t>
            </a:r>
          </a:p>
        </p:txBody>
      </p:sp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19A5BC53-3175-474C-8C38-8C4F4774971E}"/>
              </a:ext>
            </a:extLst>
          </p:cNvPr>
          <p:cNvSpPr/>
          <p:nvPr/>
        </p:nvSpPr>
        <p:spPr>
          <a:xfrm>
            <a:off x="1663137" y="2234160"/>
            <a:ext cx="6671383" cy="151088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8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1FB5-0E3A-7143-86C2-6AA80BC5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D490E-C18B-BF4A-9215-C8393517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Take two large (at least 1,024 bits; 309 digits) </a:t>
            </a:r>
            <a:br>
              <a:rPr lang="en-US" dirty="0"/>
            </a:br>
            <a:r>
              <a:rPr lang="en-US" dirty="0"/>
              <a:t>prime numbers,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product </a:t>
            </a:r>
            <a:r>
              <a:rPr lang="en-US" i="1" dirty="0" err="1"/>
              <a:t>pq</a:t>
            </a:r>
            <a:r>
              <a:rPr lang="en-US" i="1" dirty="0"/>
              <a:t> = 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number </a:t>
            </a:r>
            <a:r>
              <a:rPr lang="en-US" i="1" dirty="0"/>
              <a:t>e</a:t>
            </a:r>
            <a:r>
              <a:rPr lang="en-US" dirty="0"/>
              <a:t> such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e &lt; 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is </a:t>
            </a:r>
            <a:r>
              <a:rPr lang="en-US" b="1" dirty="0"/>
              <a:t>relatively prime</a:t>
            </a:r>
            <a:r>
              <a:rPr lang="en-US" dirty="0"/>
              <a:t> to </a:t>
            </a:r>
            <a:r>
              <a:rPr lang="en-US" i="1" dirty="0"/>
              <a:t>(p-1)(q-1)</a:t>
            </a:r>
            <a:r>
              <a:rPr lang="en-US" dirty="0"/>
              <a:t> [Euclid]</a:t>
            </a:r>
          </a:p>
          <a:p>
            <a:r>
              <a:rPr lang="en-US" dirty="0"/>
              <a:t>There are no common factors for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(p-1)</a:t>
            </a:r>
            <a:r>
              <a:rPr lang="en-US" dirty="0"/>
              <a:t> or </a:t>
            </a:r>
            <a:r>
              <a:rPr lang="en-US" i="1" dirty="0"/>
              <a:t>(q-1)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Calculate another number </a:t>
            </a:r>
            <a:r>
              <a:rPr lang="en-US" i="1" dirty="0"/>
              <a:t>d</a:t>
            </a:r>
            <a:r>
              <a:rPr lang="en-US" dirty="0"/>
              <a:t> such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i="1" dirty="0"/>
              <a:t>(ed-1)</a:t>
            </a:r>
            <a:r>
              <a:rPr lang="en-US" dirty="0"/>
              <a:t> is divisible by </a:t>
            </a:r>
            <a:r>
              <a:rPr lang="en-US" i="1" dirty="0"/>
              <a:t>(p-1)(q-1)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9DE14-F9DA-3F4A-9738-6F88B47C20CD}"/>
              </a:ext>
            </a:extLst>
          </p:cNvPr>
          <p:cNvSpPr txBox="1"/>
          <p:nvPr/>
        </p:nvSpPr>
        <p:spPr>
          <a:xfrm>
            <a:off x="685799" y="5802815"/>
            <a:ext cx="1082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</a:t>
            </a:r>
            <a:r>
              <a:rPr lang="en-US" b="1" dirty="0"/>
              <a:t> and </a:t>
            </a:r>
            <a:r>
              <a:rPr lang="en-US" b="1" i="1" dirty="0"/>
              <a:t>q</a:t>
            </a:r>
            <a:r>
              <a:rPr lang="en-US" b="1" dirty="0"/>
              <a:t> are private, the rest of the numbers are public!</a:t>
            </a:r>
          </a:p>
          <a:p>
            <a:pPr algn="ctr"/>
            <a:endParaRPr lang="en-US" b="1" i="1" dirty="0"/>
          </a:p>
          <a:p>
            <a:pPr algn="ctr"/>
            <a:r>
              <a:rPr lang="en-US" b="1" dirty="0"/>
              <a:t>Algorithm works because it is difficult to calculate the private </a:t>
            </a:r>
            <a:r>
              <a:rPr lang="en-US" b="1" i="1" dirty="0"/>
              <a:t>d</a:t>
            </a:r>
            <a:r>
              <a:rPr lang="en-US" b="1" dirty="0"/>
              <a:t> from the public </a:t>
            </a:r>
            <a:r>
              <a:rPr lang="en-US" b="1" i="1" dirty="0"/>
              <a:t>(n, e)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83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E85F-496B-6643-9FE6-A932A3B6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B6889-9290-6E47-812E-5440A991C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5510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gcd</a:t>
            </a:r>
            <a:r>
              <a:rPr lang="en-US" dirty="0"/>
              <a:t>(m,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while(n != 0)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remainder = m mod n</a:t>
            </a:r>
          </a:p>
          <a:p>
            <a:pPr marL="0" indent="0">
              <a:buNone/>
            </a:pPr>
            <a:r>
              <a:rPr lang="en-US" dirty="0"/>
              <a:t>        m = n</a:t>
            </a:r>
          </a:p>
          <a:p>
            <a:pPr marL="0" indent="0">
              <a:buNone/>
            </a:pPr>
            <a:r>
              <a:rPr lang="en-US" dirty="0"/>
              <a:t>        n = remainder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m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ctr">
              <a:buNone/>
            </a:pPr>
            <a:r>
              <a:rPr lang="en-US" dirty="0"/>
              <a:t>O(log 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4324E3-59B3-4B44-A08F-22EA4D635C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7043" y="2193925"/>
            <a:ext cx="4024313" cy="4024313"/>
          </a:xfrm>
        </p:spPr>
      </p:pic>
    </p:spTree>
    <p:extLst>
      <p:ext uri="{BB962C8B-B14F-4D97-AF65-F5344CB8AC3E}">
        <p14:creationId xmlns:p14="http://schemas.microsoft.com/office/powerpoint/2010/main" val="147327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DC13-9EB1-6E4D-A0C8-001B5B29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BBB4-18B0-5B45-BEB7-1D263A7113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 factor(n):</a:t>
            </a:r>
          </a:p>
          <a:p>
            <a:pPr marL="0" indent="0">
              <a:buNone/>
            </a:pPr>
            <a:r>
              <a:rPr lang="en-US" dirty="0"/>
              <a:t>    factors = []</a:t>
            </a:r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range(1, n + 1):</a:t>
            </a:r>
          </a:p>
          <a:p>
            <a:pPr marL="0" indent="0">
              <a:buNone/>
            </a:pPr>
            <a:r>
              <a:rPr lang="en-US" dirty="0"/>
              <a:t>        if n % </a:t>
            </a:r>
            <a:r>
              <a:rPr lang="en-US" dirty="0" err="1"/>
              <a:t>i</a:t>
            </a:r>
            <a:r>
              <a:rPr lang="en-US" dirty="0"/>
              <a:t> == 0:    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factors.append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return factors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C2F72-505B-BC4E-8376-ED6A9BA1F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Brute force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factor a 10-digit number, but not an 11-digit number on my laptop. (2019)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the fastest supercomputer cannot factor a 500-digit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How many digits is a 1,024-bit number?</a:t>
            </a:r>
          </a:p>
        </p:txBody>
      </p:sp>
    </p:spTree>
    <p:extLst>
      <p:ext uri="{BB962C8B-B14F-4D97-AF65-F5344CB8AC3E}">
        <p14:creationId xmlns:p14="http://schemas.microsoft.com/office/powerpoint/2010/main" val="34187175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1013</TotalTime>
  <Words>1508</Words>
  <Application>Microsoft Macintosh PowerPoint</Application>
  <PresentationFormat>Widescreen</PresentationFormat>
  <Paragraphs>272</Paragraphs>
  <Slides>16</Slides>
  <Notes>13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Quantum Computing</vt:lpstr>
      <vt:lpstr>Quantum Computing Overview</vt:lpstr>
      <vt:lpstr>Algorithmic complexity</vt:lpstr>
      <vt:lpstr>A PKE Example, Numbers</vt:lpstr>
      <vt:lpstr>A PKE Example, Encryption/Decryption</vt:lpstr>
      <vt:lpstr>A PKE Example, Encryption/Decryption</vt:lpstr>
      <vt:lpstr>RSA Encryption Algorithm</vt:lpstr>
      <vt:lpstr>Factoring algorithms</vt:lpstr>
      <vt:lpstr>Factoring Algorithms</vt:lpstr>
      <vt:lpstr>Classic Computer v. Quantum Computer </vt:lpstr>
      <vt:lpstr>Representing information</vt:lpstr>
      <vt:lpstr>Qubits</vt:lpstr>
      <vt:lpstr>Shor’s algorithm</vt:lpstr>
      <vt:lpstr>Periods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</dc:title>
  <dc:creator>Hutton, William J</dc:creator>
  <cp:lastModifiedBy>Will Hutton</cp:lastModifiedBy>
  <cp:revision>39</cp:revision>
  <dcterms:created xsi:type="dcterms:W3CDTF">2019-04-09T16:01:38Z</dcterms:created>
  <dcterms:modified xsi:type="dcterms:W3CDTF">2024-04-03T16:52:09Z</dcterms:modified>
</cp:coreProperties>
</file>