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190"/>
  </p:normalViewPr>
  <p:slideViewPr>
    <p:cSldViewPr snapToGrid="0" snapToObjects="1">
      <p:cViewPr varScale="1">
        <p:scale>
          <a:sx n="96" d="100"/>
          <a:sy n="96" d="100"/>
        </p:scale>
        <p:origin x="1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39482-6774-4F08-90A0-00AEFDBDDD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CA62A8-B215-4998-93BD-0998B3C91919}">
      <dgm:prSet/>
      <dgm:spPr/>
      <dgm:t>
        <a:bodyPr/>
        <a:lstStyle/>
        <a:p>
          <a:r>
            <a:rPr lang="en-US"/>
            <a:t>Factoring large numbers</a:t>
          </a:r>
        </a:p>
      </dgm:t>
    </dgm:pt>
    <dgm:pt modelId="{1B1D7B3F-788E-4759-B315-D88CA15F97DA}" type="parTrans" cxnId="{427A688B-63D6-4487-8501-675DD1584103}">
      <dgm:prSet/>
      <dgm:spPr/>
      <dgm:t>
        <a:bodyPr/>
        <a:lstStyle/>
        <a:p>
          <a:endParaRPr lang="en-US"/>
        </a:p>
      </dgm:t>
    </dgm:pt>
    <dgm:pt modelId="{CEF886D5-1D3E-426A-88AB-AE6BBC4F50D5}" type="sibTrans" cxnId="{427A688B-63D6-4487-8501-675DD1584103}">
      <dgm:prSet/>
      <dgm:spPr/>
      <dgm:t>
        <a:bodyPr/>
        <a:lstStyle/>
        <a:p>
          <a:endParaRPr lang="en-US"/>
        </a:p>
      </dgm:t>
    </dgm:pt>
    <dgm:pt modelId="{4CC40561-59A6-4300-8224-77A954096E8F}">
      <dgm:prSet/>
      <dgm:spPr/>
      <dgm:t>
        <a:bodyPr/>
        <a:lstStyle/>
        <a:p>
          <a:r>
            <a:rPr lang="en-US"/>
            <a:t>N = P</a:t>
          </a:r>
          <a:r>
            <a:rPr lang="en-US" baseline="-25000"/>
            <a:t>1</a:t>
          </a:r>
          <a:r>
            <a:rPr lang="en-US"/>
            <a:t> x P</a:t>
          </a:r>
          <a:r>
            <a:rPr lang="en-US" baseline="-25000"/>
            <a:t>2</a:t>
          </a:r>
          <a:endParaRPr lang="en-US"/>
        </a:p>
      </dgm:t>
    </dgm:pt>
    <dgm:pt modelId="{EDA3D687-B8F7-44E8-8123-7CC5F6FB9611}" type="parTrans" cxnId="{53270110-78EA-451C-B1AD-6D1F270BBC6B}">
      <dgm:prSet/>
      <dgm:spPr/>
      <dgm:t>
        <a:bodyPr/>
        <a:lstStyle/>
        <a:p>
          <a:endParaRPr lang="en-US"/>
        </a:p>
      </dgm:t>
    </dgm:pt>
    <dgm:pt modelId="{69A144CA-E89F-4369-AB49-D79F9FF217C7}" type="sibTrans" cxnId="{53270110-78EA-451C-B1AD-6D1F270BBC6B}">
      <dgm:prSet/>
      <dgm:spPr/>
      <dgm:t>
        <a:bodyPr/>
        <a:lstStyle/>
        <a:p>
          <a:endParaRPr lang="en-US"/>
        </a:p>
      </dgm:t>
    </dgm:pt>
    <dgm:pt modelId="{6A9E7556-C410-AF42-BDAE-404F8DA81F41}" type="pres">
      <dgm:prSet presAssocID="{58C39482-6774-4F08-90A0-00AEFDBDDD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37A305-5881-A94E-85D3-B02070D9A454}" type="pres">
      <dgm:prSet presAssocID="{59CA62A8-B215-4998-93BD-0998B3C91919}" presName="hierRoot1" presStyleCnt="0"/>
      <dgm:spPr/>
    </dgm:pt>
    <dgm:pt modelId="{0B648208-271A-BB4E-B830-ED059B8A756A}" type="pres">
      <dgm:prSet presAssocID="{59CA62A8-B215-4998-93BD-0998B3C91919}" presName="composite" presStyleCnt="0"/>
      <dgm:spPr/>
    </dgm:pt>
    <dgm:pt modelId="{1030B1BB-41EF-1946-A012-7DC8CD59C7B1}" type="pres">
      <dgm:prSet presAssocID="{59CA62A8-B215-4998-93BD-0998B3C91919}" presName="background" presStyleLbl="node0" presStyleIdx="0" presStyleCnt="2"/>
      <dgm:spPr/>
    </dgm:pt>
    <dgm:pt modelId="{554BC479-BFF0-3345-92AC-DBB2BF3E2AB8}" type="pres">
      <dgm:prSet presAssocID="{59CA62A8-B215-4998-93BD-0998B3C91919}" presName="text" presStyleLbl="fgAcc0" presStyleIdx="0" presStyleCnt="2">
        <dgm:presLayoutVars>
          <dgm:chPref val="3"/>
        </dgm:presLayoutVars>
      </dgm:prSet>
      <dgm:spPr/>
    </dgm:pt>
    <dgm:pt modelId="{42C3D5E4-8854-5C4D-BBEB-3888A9315A58}" type="pres">
      <dgm:prSet presAssocID="{59CA62A8-B215-4998-93BD-0998B3C91919}" presName="hierChild2" presStyleCnt="0"/>
      <dgm:spPr/>
    </dgm:pt>
    <dgm:pt modelId="{AFFF57FC-75E6-1247-A6B7-EE5D04709C91}" type="pres">
      <dgm:prSet presAssocID="{4CC40561-59A6-4300-8224-77A954096E8F}" presName="hierRoot1" presStyleCnt="0"/>
      <dgm:spPr/>
    </dgm:pt>
    <dgm:pt modelId="{752B5E55-7FA3-4F4A-841E-12745080D071}" type="pres">
      <dgm:prSet presAssocID="{4CC40561-59A6-4300-8224-77A954096E8F}" presName="composite" presStyleCnt="0"/>
      <dgm:spPr/>
    </dgm:pt>
    <dgm:pt modelId="{EC67B98B-1A9B-B94B-AF0F-5DDB6EF2AFD9}" type="pres">
      <dgm:prSet presAssocID="{4CC40561-59A6-4300-8224-77A954096E8F}" presName="background" presStyleLbl="node0" presStyleIdx="1" presStyleCnt="2"/>
      <dgm:spPr/>
    </dgm:pt>
    <dgm:pt modelId="{06CEAC50-9851-7945-AAEE-1F9A2FE1930F}" type="pres">
      <dgm:prSet presAssocID="{4CC40561-59A6-4300-8224-77A954096E8F}" presName="text" presStyleLbl="fgAcc0" presStyleIdx="1" presStyleCnt="2">
        <dgm:presLayoutVars>
          <dgm:chPref val="3"/>
        </dgm:presLayoutVars>
      </dgm:prSet>
      <dgm:spPr/>
    </dgm:pt>
    <dgm:pt modelId="{9A27AD53-FC55-9D48-AD9D-73C80B7C6551}" type="pres">
      <dgm:prSet presAssocID="{4CC40561-59A6-4300-8224-77A954096E8F}" presName="hierChild2" presStyleCnt="0"/>
      <dgm:spPr/>
    </dgm:pt>
  </dgm:ptLst>
  <dgm:cxnLst>
    <dgm:cxn modelId="{53270110-78EA-451C-B1AD-6D1F270BBC6B}" srcId="{58C39482-6774-4F08-90A0-00AEFDBDDD99}" destId="{4CC40561-59A6-4300-8224-77A954096E8F}" srcOrd="1" destOrd="0" parTransId="{EDA3D687-B8F7-44E8-8123-7CC5F6FB9611}" sibTransId="{69A144CA-E89F-4369-AB49-D79F9FF217C7}"/>
    <dgm:cxn modelId="{7BE54613-12ED-754A-9CAC-C0BBAA9E5623}" type="presOf" srcId="{59CA62A8-B215-4998-93BD-0998B3C91919}" destId="{554BC479-BFF0-3345-92AC-DBB2BF3E2AB8}" srcOrd="0" destOrd="0" presId="urn:microsoft.com/office/officeart/2005/8/layout/hierarchy1"/>
    <dgm:cxn modelId="{427A688B-63D6-4487-8501-675DD1584103}" srcId="{58C39482-6774-4F08-90A0-00AEFDBDDD99}" destId="{59CA62A8-B215-4998-93BD-0998B3C91919}" srcOrd="0" destOrd="0" parTransId="{1B1D7B3F-788E-4759-B315-D88CA15F97DA}" sibTransId="{CEF886D5-1D3E-426A-88AB-AE6BBC4F50D5}"/>
    <dgm:cxn modelId="{4D41918C-D397-314E-A938-A723DB075DC4}" type="presOf" srcId="{4CC40561-59A6-4300-8224-77A954096E8F}" destId="{06CEAC50-9851-7945-AAEE-1F9A2FE1930F}" srcOrd="0" destOrd="0" presId="urn:microsoft.com/office/officeart/2005/8/layout/hierarchy1"/>
    <dgm:cxn modelId="{390348F6-9601-3242-9196-FD82A5375381}" type="presOf" srcId="{58C39482-6774-4F08-90A0-00AEFDBDDD99}" destId="{6A9E7556-C410-AF42-BDAE-404F8DA81F41}" srcOrd="0" destOrd="0" presId="urn:microsoft.com/office/officeart/2005/8/layout/hierarchy1"/>
    <dgm:cxn modelId="{A665FCF9-8E92-4D4A-A00D-7F18FAE0FA7C}" type="presParOf" srcId="{6A9E7556-C410-AF42-BDAE-404F8DA81F41}" destId="{FA37A305-5881-A94E-85D3-B02070D9A454}" srcOrd="0" destOrd="0" presId="urn:microsoft.com/office/officeart/2005/8/layout/hierarchy1"/>
    <dgm:cxn modelId="{DD0621AF-030B-8A46-BBA6-B157E866E22B}" type="presParOf" srcId="{FA37A305-5881-A94E-85D3-B02070D9A454}" destId="{0B648208-271A-BB4E-B830-ED059B8A756A}" srcOrd="0" destOrd="0" presId="urn:microsoft.com/office/officeart/2005/8/layout/hierarchy1"/>
    <dgm:cxn modelId="{E418E682-3458-D244-98A2-4730428FCC89}" type="presParOf" srcId="{0B648208-271A-BB4E-B830-ED059B8A756A}" destId="{1030B1BB-41EF-1946-A012-7DC8CD59C7B1}" srcOrd="0" destOrd="0" presId="urn:microsoft.com/office/officeart/2005/8/layout/hierarchy1"/>
    <dgm:cxn modelId="{2745905C-3739-E140-857A-D5C692A51047}" type="presParOf" srcId="{0B648208-271A-BB4E-B830-ED059B8A756A}" destId="{554BC479-BFF0-3345-92AC-DBB2BF3E2AB8}" srcOrd="1" destOrd="0" presId="urn:microsoft.com/office/officeart/2005/8/layout/hierarchy1"/>
    <dgm:cxn modelId="{AC748E14-77F7-BC4B-BCDB-7AD7B8C1905A}" type="presParOf" srcId="{FA37A305-5881-A94E-85D3-B02070D9A454}" destId="{42C3D5E4-8854-5C4D-BBEB-3888A9315A58}" srcOrd="1" destOrd="0" presId="urn:microsoft.com/office/officeart/2005/8/layout/hierarchy1"/>
    <dgm:cxn modelId="{EA18D992-CE19-8647-B9BF-EBA4AA9D3437}" type="presParOf" srcId="{6A9E7556-C410-AF42-BDAE-404F8DA81F41}" destId="{AFFF57FC-75E6-1247-A6B7-EE5D04709C91}" srcOrd="1" destOrd="0" presId="urn:microsoft.com/office/officeart/2005/8/layout/hierarchy1"/>
    <dgm:cxn modelId="{D48FDA39-6763-E041-A149-2856FFA329F0}" type="presParOf" srcId="{AFFF57FC-75E6-1247-A6B7-EE5D04709C91}" destId="{752B5E55-7FA3-4F4A-841E-12745080D071}" srcOrd="0" destOrd="0" presId="urn:microsoft.com/office/officeart/2005/8/layout/hierarchy1"/>
    <dgm:cxn modelId="{C944D8A8-D70C-5F4F-9BBD-E5416D95FDCB}" type="presParOf" srcId="{752B5E55-7FA3-4F4A-841E-12745080D071}" destId="{EC67B98B-1A9B-B94B-AF0F-5DDB6EF2AFD9}" srcOrd="0" destOrd="0" presId="urn:microsoft.com/office/officeart/2005/8/layout/hierarchy1"/>
    <dgm:cxn modelId="{47AF2542-98F1-D348-8BD5-17A84EFE6C3F}" type="presParOf" srcId="{752B5E55-7FA3-4F4A-841E-12745080D071}" destId="{06CEAC50-9851-7945-AAEE-1F9A2FE1930F}" srcOrd="1" destOrd="0" presId="urn:microsoft.com/office/officeart/2005/8/layout/hierarchy1"/>
    <dgm:cxn modelId="{3AEAD5D4-5284-1747-9E54-64726B54AC65}" type="presParOf" srcId="{AFFF57FC-75E6-1247-A6B7-EE5D04709C91}" destId="{9A27AD53-FC55-9D48-AD9D-73C80B7C65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D72D2-AF2C-49AA-978C-46DD231730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D3F442-03EB-46A1-B400-01878091AE8B}">
      <dgm:prSet/>
      <dgm:spPr/>
      <dgm:t>
        <a:bodyPr/>
        <a:lstStyle/>
        <a:p>
          <a:r>
            <a:rPr lang="en-US" i="1"/>
            <a:t>N</a:t>
          </a:r>
          <a:r>
            <a:rPr lang="en-US"/>
            <a:t> is some large, non-prime integer</a:t>
          </a:r>
        </a:p>
      </dgm:t>
    </dgm:pt>
    <dgm:pt modelId="{CA5EDD73-95F4-4ED3-94AC-06D782963A1A}" type="parTrans" cxnId="{302BDA9D-6A21-4135-862D-55E78BCE3893}">
      <dgm:prSet/>
      <dgm:spPr/>
      <dgm:t>
        <a:bodyPr/>
        <a:lstStyle/>
        <a:p>
          <a:endParaRPr lang="en-US"/>
        </a:p>
      </dgm:t>
    </dgm:pt>
    <dgm:pt modelId="{84D74A30-3804-4DC2-B280-B25204FBE063}" type="sibTrans" cxnId="{302BDA9D-6A21-4135-862D-55E78BCE3893}">
      <dgm:prSet/>
      <dgm:spPr/>
      <dgm:t>
        <a:bodyPr/>
        <a:lstStyle/>
        <a:p>
          <a:endParaRPr lang="en-US"/>
        </a:p>
      </dgm:t>
    </dgm:pt>
    <dgm:pt modelId="{BE170BAB-3585-4F1B-AB76-31F3663A83AA}">
      <dgm:prSet/>
      <dgm:spPr/>
      <dgm:t>
        <a:bodyPr/>
        <a:lstStyle/>
        <a:p>
          <a:r>
            <a:rPr lang="en-US" i="1"/>
            <a:t>d</a:t>
          </a:r>
          <a:r>
            <a:rPr lang="en-US"/>
            <a:t> = |</a:t>
          </a:r>
          <a:r>
            <a:rPr lang="en-US" i="1"/>
            <a:t>N</a:t>
          </a:r>
          <a:r>
            <a:rPr lang="en-US"/>
            <a:t>| is the cardinality (number of digits) in </a:t>
          </a:r>
          <a:r>
            <a:rPr lang="en-US" i="1"/>
            <a:t>N</a:t>
          </a:r>
          <a:r>
            <a:rPr lang="en-US"/>
            <a:t>.</a:t>
          </a:r>
        </a:p>
      </dgm:t>
    </dgm:pt>
    <dgm:pt modelId="{E4FDD5EB-F745-4502-8ACD-29FC8ED9DD4B}" type="parTrans" cxnId="{467201FD-43AE-48CC-B038-5F20801C3991}">
      <dgm:prSet/>
      <dgm:spPr/>
      <dgm:t>
        <a:bodyPr/>
        <a:lstStyle/>
        <a:p>
          <a:endParaRPr lang="en-US"/>
        </a:p>
      </dgm:t>
    </dgm:pt>
    <dgm:pt modelId="{C52EB99D-824E-4802-91DB-26C0160FD15F}" type="sibTrans" cxnId="{467201FD-43AE-48CC-B038-5F20801C3991}">
      <dgm:prSet/>
      <dgm:spPr/>
      <dgm:t>
        <a:bodyPr/>
        <a:lstStyle/>
        <a:p>
          <a:endParaRPr lang="en-US"/>
        </a:p>
      </dgm:t>
    </dgm:pt>
    <dgm:pt modelId="{9D202BE4-C55F-374A-BB70-9F368067F18B}" type="pres">
      <dgm:prSet presAssocID="{3CAD72D2-AF2C-49AA-978C-46DD231730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B45226-162E-5F40-8B7D-A3D2AFE7855B}" type="pres">
      <dgm:prSet presAssocID="{8BD3F442-03EB-46A1-B400-01878091AE8B}" presName="hierRoot1" presStyleCnt="0"/>
      <dgm:spPr/>
    </dgm:pt>
    <dgm:pt modelId="{748DB483-DC63-1B44-9F00-5BA0C3F1D516}" type="pres">
      <dgm:prSet presAssocID="{8BD3F442-03EB-46A1-B400-01878091AE8B}" presName="composite" presStyleCnt="0"/>
      <dgm:spPr/>
    </dgm:pt>
    <dgm:pt modelId="{4E826B7C-5536-A04B-B02E-D7D8931982FE}" type="pres">
      <dgm:prSet presAssocID="{8BD3F442-03EB-46A1-B400-01878091AE8B}" presName="background" presStyleLbl="node0" presStyleIdx="0" presStyleCnt="2"/>
      <dgm:spPr/>
    </dgm:pt>
    <dgm:pt modelId="{29C630B9-A0B1-B849-9C2E-98E085CDD9DA}" type="pres">
      <dgm:prSet presAssocID="{8BD3F442-03EB-46A1-B400-01878091AE8B}" presName="text" presStyleLbl="fgAcc0" presStyleIdx="0" presStyleCnt="2">
        <dgm:presLayoutVars>
          <dgm:chPref val="3"/>
        </dgm:presLayoutVars>
      </dgm:prSet>
      <dgm:spPr/>
    </dgm:pt>
    <dgm:pt modelId="{1D50040D-1B0B-9E49-B8EA-6C0CC2C499D6}" type="pres">
      <dgm:prSet presAssocID="{8BD3F442-03EB-46A1-B400-01878091AE8B}" presName="hierChild2" presStyleCnt="0"/>
      <dgm:spPr/>
    </dgm:pt>
    <dgm:pt modelId="{B276ACAC-4CC7-834C-8DB9-28010179B1E1}" type="pres">
      <dgm:prSet presAssocID="{BE170BAB-3585-4F1B-AB76-31F3663A83AA}" presName="hierRoot1" presStyleCnt="0"/>
      <dgm:spPr/>
    </dgm:pt>
    <dgm:pt modelId="{976B3190-F3F0-1B4E-A5A5-31BBAFDDCD2D}" type="pres">
      <dgm:prSet presAssocID="{BE170BAB-3585-4F1B-AB76-31F3663A83AA}" presName="composite" presStyleCnt="0"/>
      <dgm:spPr/>
    </dgm:pt>
    <dgm:pt modelId="{8C83F3BB-0173-6444-BF0E-80204F0CC103}" type="pres">
      <dgm:prSet presAssocID="{BE170BAB-3585-4F1B-AB76-31F3663A83AA}" presName="background" presStyleLbl="node0" presStyleIdx="1" presStyleCnt="2"/>
      <dgm:spPr/>
    </dgm:pt>
    <dgm:pt modelId="{ADEA6465-E83D-3A44-B1EA-82AC644EEFEE}" type="pres">
      <dgm:prSet presAssocID="{BE170BAB-3585-4F1B-AB76-31F3663A83AA}" presName="text" presStyleLbl="fgAcc0" presStyleIdx="1" presStyleCnt="2">
        <dgm:presLayoutVars>
          <dgm:chPref val="3"/>
        </dgm:presLayoutVars>
      </dgm:prSet>
      <dgm:spPr/>
    </dgm:pt>
    <dgm:pt modelId="{9CCB4C8F-51FA-3C46-857B-8937005ECF5D}" type="pres">
      <dgm:prSet presAssocID="{BE170BAB-3585-4F1B-AB76-31F3663A83AA}" presName="hierChild2" presStyleCnt="0"/>
      <dgm:spPr/>
    </dgm:pt>
  </dgm:ptLst>
  <dgm:cxnLst>
    <dgm:cxn modelId="{F938C73F-F03E-CB44-819C-E55A03C55619}" type="presOf" srcId="{BE170BAB-3585-4F1B-AB76-31F3663A83AA}" destId="{ADEA6465-E83D-3A44-B1EA-82AC644EEFEE}" srcOrd="0" destOrd="0" presId="urn:microsoft.com/office/officeart/2005/8/layout/hierarchy1"/>
    <dgm:cxn modelId="{302BDA9D-6A21-4135-862D-55E78BCE3893}" srcId="{3CAD72D2-AF2C-49AA-978C-46DD2317302F}" destId="{8BD3F442-03EB-46A1-B400-01878091AE8B}" srcOrd="0" destOrd="0" parTransId="{CA5EDD73-95F4-4ED3-94AC-06D782963A1A}" sibTransId="{84D74A30-3804-4DC2-B280-B25204FBE063}"/>
    <dgm:cxn modelId="{80BBEEB9-D57E-2E40-8D1D-C9CFBA83F84E}" type="presOf" srcId="{8BD3F442-03EB-46A1-B400-01878091AE8B}" destId="{29C630B9-A0B1-B849-9C2E-98E085CDD9DA}" srcOrd="0" destOrd="0" presId="urn:microsoft.com/office/officeart/2005/8/layout/hierarchy1"/>
    <dgm:cxn modelId="{BC64D9BF-2E5F-E44F-BAF6-DACAFDDB8AE9}" type="presOf" srcId="{3CAD72D2-AF2C-49AA-978C-46DD2317302F}" destId="{9D202BE4-C55F-374A-BB70-9F368067F18B}" srcOrd="0" destOrd="0" presId="urn:microsoft.com/office/officeart/2005/8/layout/hierarchy1"/>
    <dgm:cxn modelId="{467201FD-43AE-48CC-B038-5F20801C3991}" srcId="{3CAD72D2-AF2C-49AA-978C-46DD2317302F}" destId="{BE170BAB-3585-4F1B-AB76-31F3663A83AA}" srcOrd="1" destOrd="0" parTransId="{E4FDD5EB-F745-4502-8ACD-29FC8ED9DD4B}" sibTransId="{C52EB99D-824E-4802-91DB-26C0160FD15F}"/>
    <dgm:cxn modelId="{4E327A5C-8706-254B-9B25-D6BE03BCBF24}" type="presParOf" srcId="{9D202BE4-C55F-374A-BB70-9F368067F18B}" destId="{35B45226-162E-5F40-8B7D-A3D2AFE7855B}" srcOrd="0" destOrd="0" presId="urn:microsoft.com/office/officeart/2005/8/layout/hierarchy1"/>
    <dgm:cxn modelId="{F87DFF8A-8860-FE4D-8784-BB6F0F290F4F}" type="presParOf" srcId="{35B45226-162E-5F40-8B7D-A3D2AFE7855B}" destId="{748DB483-DC63-1B44-9F00-5BA0C3F1D516}" srcOrd="0" destOrd="0" presId="urn:microsoft.com/office/officeart/2005/8/layout/hierarchy1"/>
    <dgm:cxn modelId="{D6B2DA99-65EE-8E43-9AB9-BC5ED2C5228E}" type="presParOf" srcId="{748DB483-DC63-1B44-9F00-5BA0C3F1D516}" destId="{4E826B7C-5536-A04B-B02E-D7D8931982FE}" srcOrd="0" destOrd="0" presId="urn:microsoft.com/office/officeart/2005/8/layout/hierarchy1"/>
    <dgm:cxn modelId="{52FB3018-5CC8-FB4B-9E7B-EF7FCB986726}" type="presParOf" srcId="{748DB483-DC63-1B44-9F00-5BA0C3F1D516}" destId="{29C630B9-A0B1-B849-9C2E-98E085CDD9DA}" srcOrd="1" destOrd="0" presId="urn:microsoft.com/office/officeart/2005/8/layout/hierarchy1"/>
    <dgm:cxn modelId="{4BAFBBF0-70AF-4A4C-80AC-738BFC3ECE87}" type="presParOf" srcId="{35B45226-162E-5F40-8B7D-A3D2AFE7855B}" destId="{1D50040D-1B0B-9E49-B8EA-6C0CC2C499D6}" srcOrd="1" destOrd="0" presId="urn:microsoft.com/office/officeart/2005/8/layout/hierarchy1"/>
    <dgm:cxn modelId="{D653C0C1-E554-FE43-B07D-BEB1E3632DB5}" type="presParOf" srcId="{9D202BE4-C55F-374A-BB70-9F368067F18B}" destId="{B276ACAC-4CC7-834C-8DB9-28010179B1E1}" srcOrd="1" destOrd="0" presId="urn:microsoft.com/office/officeart/2005/8/layout/hierarchy1"/>
    <dgm:cxn modelId="{E2F20D38-770C-2B46-A102-690A91C162D8}" type="presParOf" srcId="{B276ACAC-4CC7-834C-8DB9-28010179B1E1}" destId="{976B3190-F3F0-1B4E-A5A5-31BBAFDDCD2D}" srcOrd="0" destOrd="0" presId="urn:microsoft.com/office/officeart/2005/8/layout/hierarchy1"/>
    <dgm:cxn modelId="{BDFC4A88-0DBE-DA44-BD2E-013082CD6BD8}" type="presParOf" srcId="{976B3190-F3F0-1B4E-A5A5-31BBAFDDCD2D}" destId="{8C83F3BB-0173-6444-BF0E-80204F0CC103}" srcOrd="0" destOrd="0" presId="urn:microsoft.com/office/officeart/2005/8/layout/hierarchy1"/>
    <dgm:cxn modelId="{E8401871-FB1D-A84A-BCC9-BA3CB86C0888}" type="presParOf" srcId="{976B3190-F3F0-1B4E-A5A5-31BBAFDDCD2D}" destId="{ADEA6465-E83D-3A44-B1EA-82AC644EEFEE}" srcOrd="1" destOrd="0" presId="urn:microsoft.com/office/officeart/2005/8/layout/hierarchy1"/>
    <dgm:cxn modelId="{AA9C844A-E762-E247-A9BB-494D95D1CA2F}" type="presParOf" srcId="{B276ACAC-4CC7-834C-8DB9-28010179B1E1}" destId="{9CCB4C8F-51FA-3C46-857B-8937005ECF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046AE-D8CD-47E2-9A35-2AA9BD1FE5B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56216D-229F-46FB-89DA-8DDAC5457234}">
      <dgm:prSet/>
      <dgm:spPr/>
      <dgm:t>
        <a:bodyPr/>
        <a:lstStyle/>
        <a:p>
          <a:r>
            <a:rPr lang="en-US" dirty="0"/>
            <a:t>1. Set up a quantum superposition that calculates all the possible answers at once.</a:t>
          </a:r>
        </a:p>
      </dgm:t>
    </dgm:pt>
    <dgm:pt modelId="{E1AA381B-D606-459E-A5B0-4A6CF9434FAC}" type="parTrans" cxnId="{ECCE7BFD-33FE-46BB-82AD-C13F2F4C4932}">
      <dgm:prSet/>
      <dgm:spPr/>
      <dgm:t>
        <a:bodyPr/>
        <a:lstStyle/>
        <a:p>
          <a:endParaRPr lang="en-US"/>
        </a:p>
      </dgm:t>
    </dgm:pt>
    <dgm:pt modelId="{82FE66AA-56F8-4AF1-AC63-975582ADAF50}" type="sibTrans" cxnId="{ECCE7BFD-33FE-46BB-82AD-C13F2F4C4932}">
      <dgm:prSet/>
      <dgm:spPr/>
      <dgm:t>
        <a:bodyPr/>
        <a:lstStyle/>
        <a:p>
          <a:endParaRPr lang="en-US"/>
        </a:p>
      </dgm:t>
    </dgm:pt>
    <dgm:pt modelId="{5ABA5AD9-9D66-4DEE-83A3-B9C50DEF518D}">
      <dgm:prSet/>
      <dgm:spPr/>
      <dgm:t>
        <a:bodyPr/>
        <a:lstStyle/>
        <a:p>
          <a:r>
            <a:rPr lang="en-US" dirty="0"/>
            <a:t>2. Arranged so that all the wrong answers destructively interfere with each other, leaving only the correct answer using Shor’s algorithm and a quantum Fourier transform.</a:t>
          </a:r>
        </a:p>
      </dgm:t>
    </dgm:pt>
    <dgm:pt modelId="{740EE129-8AB7-4006-A112-6A2CCB589B26}" type="sibTrans" cxnId="{F7CFA10B-DD88-4AFA-ADD4-03302BD33EA9}">
      <dgm:prSet/>
      <dgm:spPr/>
      <dgm:t>
        <a:bodyPr/>
        <a:lstStyle/>
        <a:p>
          <a:endParaRPr lang="en-US"/>
        </a:p>
      </dgm:t>
    </dgm:pt>
    <dgm:pt modelId="{DCE703AE-BF27-4627-BE65-F7767642D876}" type="parTrans" cxnId="{F7CFA10B-DD88-4AFA-ADD4-03302BD33EA9}">
      <dgm:prSet/>
      <dgm:spPr/>
      <dgm:t>
        <a:bodyPr/>
        <a:lstStyle/>
        <a:p>
          <a:endParaRPr lang="en-US"/>
        </a:p>
      </dgm:t>
    </dgm:pt>
    <dgm:pt modelId="{C034B3A2-A226-3B45-B531-1DF169967355}" type="pres">
      <dgm:prSet presAssocID="{200046AE-D8CD-47E2-9A35-2AA9BD1FE5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F6E68C-69AB-2A45-8CA4-B1885E5E986B}" type="pres">
      <dgm:prSet presAssocID="{8F56216D-229F-46FB-89DA-8DDAC5457234}" presName="hierRoot1" presStyleCnt="0"/>
      <dgm:spPr/>
    </dgm:pt>
    <dgm:pt modelId="{5AB1A564-7733-5548-B1A1-7A9DF557858E}" type="pres">
      <dgm:prSet presAssocID="{8F56216D-229F-46FB-89DA-8DDAC5457234}" presName="composite" presStyleCnt="0"/>
      <dgm:spPr/>
    </dgm:pt>
    <dgm:pt modelId="{D5FB7CDF-CCEF-2641-8B0C-DCECC5DFDD13}" type="pres">
      <dgm:prSet presAssocID="{8F56216D-229F-46FB-89DA-8DDAC5457234}" presName="background" presStyleLbl="node0" presStyleIdx="0" presStyleCnt="2"/>
      <dgm:spPr/>
    </dgm:pt>
    <dgm:pt modelId="{C5DDC081-C0CC-F34D-862B-459F29A88814}" type="pres">
      <dgm:prSet presAssocID="{8F56216D-229F-46FB-89DA-8DDAC5457234}" presName="text" presStyleLbl="fgAcc0" presStyleIdx="0" presStyleCnt="2">
        <dgm:presLayoutVars>
          <dgm:chPref val="3"/>
        </dgm:presLayoutVars>
      </dgm:prSet>
      <dgm:spPr/>
    </dgm:pt>
    <dgm:pt modelId="{52B758B4-37DF-4843-A90B-2CB15721D937}" type="pres">
      <dgm:prSet presAssocID="{8F56216D-229F-46FB-89DA-8DDAC5457234}" presName="hierChild2" presStyleCnt="0"/>
      <dgm:spPr/>
    </dgm:pt>
    <dgm:pt modelId="{5F4D6225-0BA1-CE4D-8D7E-029275FF5C8E}" type="pres">
      <dgm:prSet presAssocID="{5ABA5AD9-9D66-4DEE-83A3-B9C50DEF518D}" presName="hierRoot1" presStyleCnt="0"/>
      <dgm:spPr/>
    </dgm:pt>
    <dgm:pt modelId="{54039E3E-7072-4143-A1CF-E2132010A935}" type="pres">
      <dgm:prSet presAssocID="{5ABA5AD9-9D66-4DEE-83A3-B9C50DEF518D}" presName="composite" presStyleCnt="0"/>
      <dgm:spPr/>
    </dgm:pt>
    <dgm:pt modelId="{0B5F18A7-57E9-1643-9F5D-7D9552977208}" type="pres">
      <dgm:prSet presAssocID="{5ABA5AD9-9D66-4DEE-83A3-B9C50DEF518D}" presName="background" presStyleLbl="node0" presStyleIdx="1" presStyleCnt="2"/>
      <dgm:spPr/>
    </dgm:pt>
    <dgm:pt modelId="{AEBFE173-CE90-3941-B71B-B9C6740FF2DA}" type="pres">
      <dgm:prSet presAssocID="{5ABA5AD9-9D66-4DEE-83A3-B9C50DEF518D}" presName="text" presStyleLbl="fgAcc0" presStyleIdx="1" presStyleCnt="2">
        <dgm:presLayoutVars>
          <dgm:chPref val="3"/>
        </dgm:presLayoutVars>
      </dgm:prSet>
      <dgm:spPr/>
    </dgm:pt>
    <dgm:pt modelId="{5678115F-9FAB-AD47-8F7D-F3016C4CCC20}" type="pres">
      <dgm:prSet presAssocID="{5ABA5AD9-9D66-4DEE-83A3-B9C50DEF518D}" presName="hierChild2" presStyleCnt="0"/>
      <dgm:spPr/>
    </dgm:pt>
  </dgm:ptLst>
  <dgm:cxnLst>
    <dgm:cxn modelId="{F7CFA10B-DD88-4AFA-ADD4-03302BD33EA9}" srcId="{200046AE-D8CD-47E2-9A35-2AA9BD1FE5BD}" destId="{5ABA5AD9-9D66-4DEE-83A3-B9C50DEF518D}" srcOrd="1" destOrd="0" parTransId="{DCE703AE-BF27-4627-BE65-F7767642D876}" sibTransId="{740EE129-8AB7-4006-A112-6A2CCB589B26}"/>
    <dgm:cxn modelId="{D024DA4B-781A-D741-B641-8F84BAEEAE63}" type="presOf" srcId="{200046AE-D8CD-47E2-9A35-2AA9BD1FE5BD}" destId="{C034B3A2-A226-3B45-B531-1DF169967355}" srcOrd="0" destOrd="0" presId="urn:microsoft.com/office/officeart/2005/8/layout/hierarchy1"/>
    <dgm:cxn modelId="{8A47696B-00BC-F54C-A198-305A3642F881}" type="presOf" srcId="{5ABA5AD9-9D66-4DEE-83A3-B9C50DEF518D}" destId="{AEBFE173-CE90-3941-B71B-B9C6740FF2DA}" srcOrd="0" destOrd="0" presId="urn:microsoft.com/office/officeart/2005/8/layout/hierarchy1"/>
    <dgm:cxn modelId="{5F491DBA-6D30-F64A-A8E9-BBA0E9D75AAA}" type="presOf" srcId="{8F56216D-229F-46FB-89DA-8DDAC5457234}" destId="{C5DDC081-C0CC-F34D-862B-459F29A88814}" srcOrd="0" destOrd="0" presId="urn:microsoft.com/office/officeart/2005/8/layout/hierarchy1"/>
    <dgm:cxn modelId="{ECCE7BFD-33FE-46BB-82AD-C13F2F4C4932}" srcId="{200046AE-D8CD-47E2-9A35-2AA9BD1FE5BD}" destId="{8F56216D-229F-46FB-89DA-8DDAC5457234}" srcOrd="0" destOrd="0" parTransId="{E1AA381B-D606-459E-A5B0-4A6CF9434FAC}" sibTransId="{82FE66AA-56F8-4AF1-AC63-975582ADAF50}"/>
    <dgm:cxn modelId="{B6C63A9D-A757-4242-9C4B-23FF62772F6C}" type="presParOf" srcId="{C034B3A2-A226-3B45-B531-1DF169967355}" destId="{B5F6E68C-69AB-2A45-8CA4-B1885E5E986B}" srcOrd="0" destOrd="0" presId="urn:microsoft.com/office/officeart/2005/8/layout/hierarchy1"/>
    <dgm:cxn modelId="{5EE8BDEB-1761-3544-A5EE-C0E7FB7C7F38}" type="presParOf" srcId="{B5F6E68C-69AB-2A45-8CA4-B1885E5E986B}" destId="{5AB1A564-7733-5548-B1A1-7A9DF557858E}" srcOrd="0" destOrd="0" presId="urn:microsoft.com/office/officeart/2005/8/layout/hierarchy1"/>
    <dgm:cxn modelId="{EF5884CF-9939-374F-919E-F734C6B3AD3D}" type="presParOf" srcId="{5AB1A564-7733-5548-B1A1-7A9DF557858E}" destId="{D5FB7CDF-CCEF-2641-8B0C-DCECC5DFDD13}" srcOrd="0" destOrd="0" presId="urn:microsoft.com/office/officeart/2005/8/layout/hierarchy1"/>
    <dgm:cxn modelId="{F250D84F-0500-244A-839F-FC9031A6B49A}" type="presParOf" srcId="{5AB1A564-7733-5548-B1A1-7A9DF557858E}" destId="{C5DDC081-C0CC-F34D-862B-459F29A88814}" srcOrd="1" destOrd="0" presId="urn:microsoft.com/office/officeart/2005/8/layout/hierarchy1"/>
    <dgm:cxn modelId="{1DF035FA-0288-C443-8AC6-CA05257DCFE2}" type="presParOf" srcId="{B5F6E68C-69AB-2A45-8CA4-B1885E5E986B}" destId="{52B758B4-37DF-4843-A90B-2CB15721D937}" srcOrd="1" destOrd="0" presId="urn:microsoft.com/office/officeart/2005/8/layout/hierarchy1"/>
    <dgm:cxn modelId="{A1FEB033-8993-1D42-B9B1-65AEFE629F3A}" type="presParOf" srcId="{C034B3A2-A226-3B45-B531-1DF169967355}" destId="{5F4D6225-0BA1-CE4D-8D7E-029275FF5C8E}" srcOrd="1" destOrd="0" presId="urn:microsoft.com/office/officeart/2005/8/layout/hierarchy1"/>
    <dgm:cxn modelId="{57E932F4-8F66-E64C-AB08-C8E835440F0A}" type="presParOf" srcId="{5F4D6225-0BA1-CE4D-8D7E-029275FF5C8E}" destId="{54039E3E-7072-4143-A1CF-E2132010A935}" srcOrd="0" destOrd="0" presId="urn:microsoft.com/office/officeart/2005/8/layout/hierarchy1"/>
    <dgm:cxn modelId="{E0589D5F-4305-E145-BBDD-D1B8C1E3E12B}" type="presParOf" srcId="{54039E3E-7072-4143-A1CF-E2132010A935}" destId="{0B5F18A7-57E9-1643-9F5D-7D9552977208}" srcOrd="0" destOrd="0" presId="urn:microsoft.com/office/officeart/2005/8/layout/hierarchy1"/>
    <dgm:cxn modelId="{20AD2159-ABC7-7A4B-B794-D02C998BEA4E}" type="presParOf" srcId="{54039E3E-7072-4143-A1CF-E2132010A935}" destId="{AEBFE173-CE90-3941-B71B-B9C6740FF2DA}" srcOrd="1" destOrd="0" presId="urn:microsoft.com/office/officeart/2005/8/layout/hierarchy1"/>
    <dgm:cxn modelId="{3AB2AFE0-CD1C-2646-B5A9-66E3DAA61358}" type="presParOf" srcId="{5F4D6225-0BA1-CE4D-8D7E-029275FF5C8E}" destId="{5678115F-9FAB-AD47-8F7D-F3016C4CCC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0B1BB-41EF-1946-A012-7DC8CD59C7B1}">
      <dsp:nvSpPr>
        <dsp:cNvPr id="0" name=""/>
        <dsp:cNvSpPr/>
      </dsp:nvSpPr>
      <dsp:spPr>
        <a:xfrm>
          <a:off x="248523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C479-BFF0-3345-92AC-DBB2BF3E2AB8}">
      <dsp:nvSpPr>
        <dsp:cNvPr id="0" name=""/>
        <dsp:cNvSpPr/>
      </dsp:nvSpPr>
      <dsp:spPr>
        <a:xfrm>
          <a:off x="713501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Factoring large numbers</a:t>
          </a:r>
        </a:p>
      </dsp:txBody>
      <dsp:txXfrm>
        <a:off x="791332" y="521006"/>
        <a:ext cx="4029146" cy="2501691"/>
      </dsp:txXfrm>
    </dsp:sp>
    <dsp:sp modelId="{EC67B98B-1A9B-B94B-AF0F-5DDB6EF2AFD9}">
      <dsp:nvSpPr>
        <dsp:cNvPr id="0" name=""/>
        <dsp:cNvSpPr/>
      </dsp:nvSpPr>
      <dsp:spPr>
        <a:xfrm>
          <a:off x="5363289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EAC50-9851-7945-AAEE-1F9A2FE1930F}">
      <dsp:nvSpPr>
        <dsp:cNvPr id="0" name=""/>
        <dsp:cNvSpPr/>
      </dsp:nvSpPr>
      <dsp:spPr>
        <a:xfrm>
          <a:off x="5828268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 = P</a:t>
          </a:r>
          <a:r>
            <a:rPr lang="en-US" sz="5200" kern="1200" baseline="-25000"/>
            <a:t>1</a:t>
          </a:r>
          <a:r>
            <a:rPr lang="en-US" sz="5200" kern="1200"/>
            <a:t> x P</a:t>
          </a:r>
          <a:r>
            <a:rPr lang="en-US" sz="5200" kern="1200" baseline="-25000"/>
            <a:t>2</a:t>
          </a:r>
          <a:endParaRPr lang="en-US" sz="5200" kern="1200"/>
        </a:p>
      </dsp:txBody>
      <dsp:txXfrm>
        <a:off x="5906099" y="521006"/>
        <a:ext cx="4029146" cy="2501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26B7C-5536-A04B-B02E-D7D8931982FE}">
      <dsp:nvSpPr>
        <dsp:cNvPr id="0" name=""/>
        <dsp:cNvSpPr/>
      </dsp:nvSpPr>
      <dsp:spPr>
        <a:xfrm>
          <a:off x="248523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630B9-A0B1-B849-9C2E-98E085CDD9DA}">
      <dsp:nvSpPr>
        <dsp:cNvPr id="0" name=""/>
        <dsp:cNvSpPr/>
      </dsp:nvSpPr>
      <dsp:spPr>
        <a:xfrm>
          <a:off x="713501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i="1" kern="1200"/>
            <a:t>N</a:t>
          </a:r>
          <a:r>
            <a:rPr lang="en-US" sz="4100" kern="1200"/>
            <a:t> is some large, non-prime integer</a:t>
          </a:r>
        </a:p>
      </dsp:txBody>
      <dsp:txXfrm>
        <a:off x="791332" y="521006"/>
        <a:ext cx="4029146" cy="2501691"/>
      </dsp:txXfrm>
    </dsp:sp>
    <dsp:sp modelId="{8C83F3BB-0173-6444-BF0E-80204F0CC103}">
      <dsp:nvSpPr>
        <dsp:cNvPr id="0" name=""/>
        <dsp:cNvSpPr/>
      </dsp:nvSpPr>
      <dsp:spPr>
        <a:xfrm>
          <a:off x="5363289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A6465-E83D-3A44-B1EA-82AC644EEFEE}">
      <dsp:nvSpPr>
        <dsp:cNvPr id="0" name=""/>
        <dsp:cNvSpPr/>
      </dsp:nvSpPr>
      <dsp:spPr>
        <a:xfrm>
          <a:off x="5828268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i="1" kern="1200"/>
            <a:t>d</a:t>
          </a:r>
          <a:r>
            <a:rPr lang="en-US" sz="4100" kern="1200"/>
            <a:t> = |</a:t>
          </a:r>
          <a:r>
            <a:rPr lang="en-US" sz="4100" i="1" kern="1200"/>
            <a:t>N</a:t>
          </a:r>
          <a:r>
            <a:rPr lang="en-US" sz="4100" kern="1200"/>
            <a:t>| is the cardinality (number of digits) in </a:t>
          </a:r>
          <a:r>
            <a:rPr lang="en-US" sz="4100" i="1" kern="1200"/>
            <a:t>N</a:t>
          </a:r>
          <a:r>
            <a:rPr lang="en-US" sz="4100" kern="1200"/>
            <a:t>.</a:t>
          </a:r>
        </a:p>
      </dsp:txBody>
      <dsp:txXfrm>
        <a:off x="5906099" y="521006"/>
        <a:ext cx="4029146" cy="2501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B7CDF-CCEF-2641-8B0C-DCECC5DFDD13}">
      <dsp:nvSpPr>
        <dsp:cNvPr id="0" name=""/>
        <dsp:cNvSpPr/>
      </dsp:nvSpPr>
      <dsp:spPr>
        <a:xfrm>
          <a:off x="248523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DC081-C0CC-F34D-862B-459F29A88814}">
      <dsp:nvSpPr>
        <dsp:cNvPr id="0" name=""/>
        <dsp:cNvSpPr/>
      </dsp:nvSpPr>
      <dsp:spPr>
        <a:xfrm>
          <a:off x="713501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Set up a quantum superposition that calculates all the possible answers at once.</a:t>
          </a:r>
        </a:p>
      </dsp:txBody>
      <dsp:txXfrm>
        <a:off x="791332" y="521006"/>
        <a:ext cx="4029146" cy="2501691"/>
      </dsp:txXfrm>
    </dsp:sp>
    <dsp:sp modelId="{0B5F18A7-57E9-1643-9F5D-7D9552977208}">
      <dsp:nvSpPr>
        <dsp:cNvPr id="0" name=""/>
        <dsp:cNvSpPr/>
      </dsp:nvSpPr>
      <dsp:spPr>
        <a:xfrm>
          <a:off x="5363289" y="1445"/>
          <a:ext cx="4184808" cy="2657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FE173-CE90-3941-B71B-B9C6740FF2DA}">
      <dsp:nvSpPr>
        <dsp:cNvPr id="0" name=""/>
        <dsp:cNvSpPr/>
      </dsp:nvSpPr>
      <dsp:spPr>
        <a:xfrm>
          <a:off x="5828268" y="443175"/>
          <a:ext cx="4184808" cy="26573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Arranged so that all the wrong answers destructively interfere with each other, leaving only the correct answer using Shor’s algorithm and a quantum Fourier transform.</a:t>
          </a:r>
        </a:p>
      </dsp:txBody>
      <dsp:txXfrm>
        <a:off x="5906099" y="521006"/>
        <a:ext cx="4029146" cy="250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409B-9D49-D749-9119-245D173ACDF3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D4FB3-5684-F949-A6DA-1B1CCECA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number, N, is the product of of two prime factors, P1 and P2.</a:t>
            </a:r>
          </a:p>
          <a:p>
            <a:endParaRPr lang="en-US" dirty="0"/>
          </a:p>
          <a:p>
            <a:r>
              <a:rPr lang="en-US" dirty="0"/>
              <a:t>For these examples, we will be using VERY small numbers.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guessed!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42^3 = 74,088 = 5,699 * 13 + 1 (Show in Python?)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50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trying to find!</a:t>
            </a:r>
          </a:p>
          <a:p>
            <a:endParaRPr lang="en-US" dirty="0"/>
          </a:p>
          <a:p>
            <a:r>
              <a:rPr lang="en-US" dirty="0"/>
              <a:t>Something x Something = N. (The two prime factors used in our encryption algorithms!)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 and 48 are not factors of 15, but they have common factors with 15, which we can find using Euclid’s GCD!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63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3/8 of the time, our random guess of “a” works.  That’s 37.5% of the time.  99% of the time we can do it in 10 tries.</a:t>
            </a:r>
          </a:p>
          <a:p>
            <a:endParaRPr lang="en-US" dirty="0"/>
          </a:p>
          <a:p>
            <a:r>
              <a:rPr lang="en-US" dirty="0"/>
              <a:t>Recall “p” is how many times we have to multiply our guess by to get a multiple of N + 1.</a:t>
            </a:r>
          </a:p>
          <a:p>
            <a:endParaRPr lang="en-US" dirty="0"/>
          </a:p>
          <a:p>
            <a:r>
              <a:rPr lang="en-US" dirty="0"/>
              <a:t>However, for very large “d” (number of digits, like d = 1,000 for some N.). This is actually SLOWER than brute force if our guess is say, 500 digits long.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2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This is what Shor’s algorithm does!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puts a problem (finding the power “p”) in a form where all the wrong answers destructively interfere with each other.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/lvTqbM5Dq4Q?list=</a:t>
            </a:r>
            <a:r>
              <a:rPr lang="en-US" dirty="0" err="1"/>
              <a:t>WL&amp;t</a:t>
            </a:r>
            <a:r>
              <a:rPr lang="en-US" dirty="0"/>
              <a:t>=517 (Shor’s algorithm)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/lvTqbM5Dq4Q?list=</a:t>
            </a:r>
            <a:r>
              <a:rPr lang="en-US" dirty="0" err="1"/>
              <a:t>WL&amp;t</a:t>
            </a:r>
            <a:r>
              <a:rPr lang="en-US" dirty="0"/>
              <a:t>=774 (Quantum Fourier transform)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number, N, is the product of of two prime factors, P1 and P2.</a:t>
            </a:r>
          </a:p>
          <a:p>
            <a:endParaRPr lang="en-US" dirty="0"/>
          </a:p>
          <a:p>
            <a:r>
              <a:rPr lang="en-US" dirty="0"/>
              <a:t>For these examples, we will be using VERY small numbers.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with your computer and let me know what is the largest integer </a:t>
            </a:r>
            <a:r>
              <a:rPr lang="en-US" dirty="0" err="1"/>
              <a:t>w.r.t.</a:t>
            </a:r>
            <a:r>
              <a:rPr lang="en-US" dirty="0"/>
              <a:t> “d” that you can factor?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2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Peter Shor is an American professor of applied mathematics at 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given N.</a:t>
            </a:r>
          </a:p>
          <a:p>
            <a:endParaRPr lang="en-US" dirty="0"/>
          </a:p>
          <a:p>
            <a:r>
              <a:rPr lang="en-US" dirty="0"/>
              <a:t>Q: How do we get a?</a:t>
            </a:r>
          </a:p>
          <a:p>
            <a:endParaRPr lang="en-US" dirty="0"/>
          </a:p>
          <a:p>
            <a:r>
              <a:rPr lang="en-US" dirty="0"/>
              <a:t>A: We guess! (2 &lt; a &lt; N 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pattern repeats (proof by induction), therefore, r=4.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pattern repeats (proof by induction), therefore, r=4.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does “well-defined” mean?</a:t>
            </a:r>
          </a:p>
          <a:p>
            <a:r>
              <a:rPr lang="en-US" dirty="0"/>
              <a:t>A:</a:t>
            </a:r>
          </a:p>
          <a:p>
            <a:r>
              <a:rPr lang="en-US" dirty="0"/>
              <a:t>A well-defined function is a definition that really gives you a function.  i.e. the output doesn’t change when the representation of the input does (but the value stays the same).</a:t>
            </a:r>
          </a:p>
          <a:p>
            <a:endParaRPr lang="en-US" dirty="0"/>
          </a:p>
          <a:p>
            <a:r>
              <a:rPr lang="en-US" dirty="0"/>
              <a:t>An example is f(a/b) = a + b.  For ½ y = 3, but for 2/4, y = 6.  Different output when the input is changed, but the value remains the same.</a:t>
            </a:r>
          </a:p>
          <a:p>
            <a:endParaRPr lang="en-US" dirty="0"/>
          </a:p>
          <a:p>
            <a:r>
              <a:rPr lang="en-US" dirty="0"/>
              <a:t>Q: What does co-prime mean?  A: (No common factors… other than 1 of course).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D4FB3-5684-F949-A6DA-1B1CCECA42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B177-EE64-794A-8C16-DC2E6FE70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ED8B8-E695-7B4A-B025-EC2B3A76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William Hutton</a:t>
            </a:r>
          </a:p>
          <a:p>
            <a:r>
              <a:rPr lang="en-US" dirty="0"/>
              <a:t>Washington </a:t>
            </a:r>
            <a:r>
              <a:rPr lang="en-US"/>
              <a:t>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5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br>
              <a:rPr lang="en-US" i="1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72788"/>
              </p:ext>
            </p:extLst>
          </p:nvPr>
        </p:nvGraphicFramePr>
        <p:xfrm>
          <a:off x="6338315" y="3542792"/>
          <a:ext cx="4270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16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3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br>
              <a:rPr lang="en-US" i="1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71872"/>
              </p:ext>
            </p:extLst>
          </p:nvPr>
        </p:nvGraphicFramePr>
        <p:xfrm>
          <a:off x="6338315" y="3542792"/>
          <a:ext cx="42702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16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80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br>
              <a:rPr lang="en-US" i="1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75829"/>
              </p:ext>
            </p:extLst>
          </p:nvPr>
        </p:nvGraphicFramePr>
        <p:xfrm>
          <a:off x="6338315" y="3542792"/>
          <a:ext cx="42702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16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66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6927"/>
              </p:ext>
            </p:extLst>
          </p:nvPr>
        </p:nvGraphicFramePr>
        <p:xfrm>
          <a:off x="6338315" y="3542792"/>
          <a:ext cx="4270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123600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28529"/>
              </p:ext>
            </p:extLst>
          </p:nvPr>
        </p:nvGraphicFramePr>
        <p:xfrm>
          <a:off x="6338315" y="3542792"/>
          <a:ext cx="42702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123600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117,649 %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89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63328"/>
              </p:ext>
            </p:extLst>
          </p:nvPr>
        </p:nvGraphicFramePr>
        <p:xfrm>
          <a:off x="6338315" y="3542792"/>
          <a:ext cx="42702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123600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117,649 %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823,543 %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3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b="1" dirty="0"/>
              <a:t>7</a:t>
            </a:r>
            <a:r>
              <a:rPr lang="en-US" b="1" baseline="30000" dirty="0"/>
              <a:t>x+4</a:t>
            </a:r>
            <a:r>
              <a:rPr lang="en-US" b="1" dirty="0"/>
              <a:t> = 7</a:t>
            </a:r>
            <a:r>
              <a:rPr lang="en-US" b="1" baseline="30000" dirty="0"/>
              <a:t>x</a:t>
            </a:r>
            <a:r>
              <a:rPr lang="en-US" b="1" dirty="0"/>
              <a:t> (mod 15)</a:t>
            </a:r>
          </a:p>
          <a:p>
            <a:pPr lvl="1"/>
            <a:r>
              <a:rPr lang="en-US" b="1" dirty="0"/>
              <a:t>Thus, r=4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79024"/>
              </p:ext>
            </p:extLst>
          </p:nvPr>
        </p:nvGraphicFramePr>
        <p:xfrm>
          <a:off x="6338315" y="3542792"/>
          <a:ext cx="42702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123600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117,649 %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823,543 %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94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1FF33F8-2DD5-9141-81DC-F7B8AB3D60AE}"/>
              </a:ext>
            </a:extLst>
          </p:cNvPr>
          <p:cNvSpPr/>
          <p:nvPr/>
        </p:nvSpPr>
        <p:spPr>
          <a:xfrm>
            <a:off x="10608562" y="4001335"/>
            <a:ext cx="484633" cy="12525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23C30-CD79-DB47-ABDF-41270366FEF8}"/>
              </a:ext>
            </a:extLst>
          </p:cNvPr>
          <p:cNvSpPr txBox="1"/>
          <p:nvPr/>
        </p:nvSpPr>
        <p:spPr>
          <a:xfrm>
            <a:off x="11092981" y="4442964"/>
            <a:ext cx="85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</a:t>
            </a:r>
            <a:br>
              <a:rPr lang="en-US" dirty="0"/>
            </a:br>
            <a:r>
              <a:rPr lang="en-US" dirty="0"/>
              <a:t>(r = 4)</a:t>
            </a:r>
          </a:p>
        </p:txBody>
      </p:sp>
    </p:spTree>
    <p:extLst>
      <p:ext uri="{BB962C8B-B14F-4D97-AF65-F5344CB8AC3E}">
        <p14:creationId xmlns:p14="http://schemas.microsoft.com/office/powerpoint/2010/main" val="387528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b="1" dirty="0"/>
              <a:t>7</a:t>
            </a:r>
            <a:r>
              <a:rPr lang="en-US" b="1" baseline="30000" dirty="0"/>
              <a:t>x+4</a:t>
            </a:r>
            <a:r>
              <a:rPr lang="en-US" b="1" dirty="0"/>
              <a:t> = 7</a:t>
            </a:r>
            <a:r>
              <a:rPr lang="en-US" b="1" baseline="30000" dirty="0"/>
              <a:t>x</a:t>
            </a:r>
            <a:r>
              <a:rPr lang="en-US" b="1" dirty="0"/>
              <a:t> (mod 15)</a:t>
            </a:r>
          </a:p>
          <a:p>
            <a:pPr lvl="1"/>
            <a:r>
              <a:rPr lang="en-US" b="1" dirty="0"/>
              <a:t>Thus, r=4</a:t>
            </a:r>
          </a:p>
          <a:p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/>
        </p:nvGraphicFramePr>
        <p:xfrm>
          <a:off x="6338315" y="3542792"/>
          <a:ext cx="42702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123600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117,649 %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823,543 %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94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1FF33F8-2DD5-9141-81DC-F7B8AB3D60AE}"/>
              </a:ext>
            </a:extLst>
          </p:cNvPr>
          <p:cNvSpPr/>
          <p:nvPr/>
        </p:nvSpPr>
        <p:spPr>
          <a:xfrm>
            <a:off x="10608562" y="4001335"/>
            <a:ext cx="484633" cy="12525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23C30-CD79-DB47-ABDF-41270366FEF8}"/>
              </a:ext>
            </a:extLst>
          </p:cNvPr>
          <p:cNvSpPr txBox="1"/>
          <p:nvPr/>
        </p:nvSpPr>
        <p:spPr>
          <a:xfrm>
            <a:off x="11092981" y="4442964"/>
            <a:ext cx="85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</a:t>
            </a:r>
            <a:br>
              <a:rPr lang="en-US" dirty="0"/>
            </a:br>
            <a:r>
              <a:rPr lang="en-US" dirty="0"/>
              <a:t>(r = 4)</a:t>
            </a:r>
          </a:p>
        </p:txBody>
      </p:sp>
    </p:spTree>
    <p:extLst>
      <p:ext uri="{BB962C8B-B14F-4D97-AF65-F5344CB8AC3E}">
        <p14:creationId xmlns:p14="http://schemas.microsoft.com/office/powerpoint/2010/main" val="205467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4E2E63-BC4C-BE48-A01E-BCC29A64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Period finding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F6F62-3F7C-854B-B2E7-5D739B5F95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7</a:t>
            </a:r>
            <a:r>
              <a:rPr lang="en-US" baseline="30000" dirty="0"/>
              <a:t>x+4</a:t>
            </a:r>
            <a:r>
              <a:rPr lang="en-US" dirty="0"/>
              <a:t> = 7</a:t>
            </a:r>
            <a:r>
              <a:rPr lang="en-US" baseline="30000" dirty="0"/>
              <a:t>x</a:t>
            </a:r>
            <a:r>
              <a:rPr lang="en-US" dirty="0"/>
              <a:t> (mod 15)</a:t>
            </a:r>
          </a:p>
          <a:p>
            <a:pPr lvl="1"/>
            <a:r>
              <a:rPr lang="en-US" dirty="0"/>
              <a:t>Thus, r=4</a:t>
            </a:r>
          </a:p>
          <a:p>
            <a:r>
              <a:rPr lang="en-US" b="1" dirty="0"/>
              <a:t>This problem is well-defined when </a:t>
            </a:r>
            <a:r>
              <a:rPr lang="en-US" b="1" i="1" dirty="0"/>
              <a:t>N</a:t>
            </a:r>
            <a:r>
              <a:rPr lang="en-US" b="1" dirty="0"/>
              <a:t> and </a:t>
            </a:r>
            <a:r>
              <a:rPr lang="en-US" b="1" i="1" dirty="0"/>
              <a:t>a</a:t>
            </a:r>
            <a:r>
              <a:rPr lang="en-US" b="1" dirty="0"/>
              <a:t> are co-prime.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3B70E-84A6-B74B-B600-1F865E2A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N</a:t>
            </a:r>
            <a:r>
              <a:rPr lang="en-US" dirty="0"/>
              <a:t> = 15</a:t>
            </a:r>
          </a:p>
          <a:p>
            <a:r>
              <a:rPr lang="en-US" i="1" dirty="0"/>
              <a:t>a</a:t>
            </a:r>
            <a:r>
              <a:rPr lang="en-US" dirty="0"/>
              <a:t> = 7 (guess </a:t>
            </a:r>
            <a:r>
              <a:rPr lang="en-US" dirty="0" err="1"/>
              <a:t>s.t.</a:t>
            </a:r>
            <a:r>
              <a:rPr lang="en-US" dirty="0"/>
              <a:t> 2 &lt; </a:t>
            </a:r>
            <a:r>
              <a:rPr lang="en-US" i="1" dirty="0"/>
              <a:t>a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 - 1)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0C697D-40CD-0D40-AF0C-C5126A5CF114}"/>
              </a:ext>
            </a:extLst>
          </p:cNvPr>
          <p:cNvGraphicFramePr>
            <a:graphicFrameLocks noGrp="1"/>
          </p:cNvGraphicFramePr>
          <p:nvPr/>
        </p:nvGraphicFramePr>
        <p:xfrm>
          <a:off x="6338315" y="3542792"/>
          <a:ext cx="42702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60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123600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16,807 %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117,649 %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823,543 %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6494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1FF33F8-2DD5-9141-81DC-F7B8AB3D60AE}"/>
              </a:ext>
            </a:extLst>
          </p:cNvPr>
          <p:cNvSpPr/>
          <p:nvPr/>
        </p:nvSpPr>
        <p:spPr>
          <a:xfrm>
            <a:off x="10608562" y="4001335"/>
            <a:ext cx="484633" cy="12525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23C30-CD79-DB47-ABDF-41270366FEF8}"/>
              </a:ext>
            </a:extLst>
          </p:cNvPr>
          <p:cNvSpPr txBox="1"/>
          <p:nvPr/>
        </p:nvSpPr>
        <p:spPr>
          <a:xfrm>
            <a:off x="11092981" y="4442964"/>
            <a:ext cx="856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 </a:t>
            </a:r>
            <a:br>
              <a:rPr lang="en-US" dirty="0"/>
            </a:br>
            <a:r>
              <a:rPr lang="en-US" dirty="0"/>
              <a:t>(r = 4)</a:t>
            </a:r>
          </a:p>
        </p:txBody>
      </p:sp>
    </p:spTree>
    <p:extLst>
      <p:ext uri="{BB962C8B-B14F-4D97-AF65-F5344CB8AC3E}">
        <p14:creationId xmlns:p14="http://schemas.microsoft.com/office/powerpoint/2010/main" val="204544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E0F26-96F5-2841-AED7-F3A1A6C3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Remember how we got </a:t>
            </a:r>
            <a:r>
              <a:rPr lang="en-US" i="1">
                <a:solidFill>
                  <a:srgbClr val="404040"/>
                </a:solidFill>
              </a:rPr>
              <a:t>a</a:t>
            </a:r>
            <a:r>
              <a:rPr lang="en-US">
                <a:solidFill>
                  <a:srgbClr val="404040"/>
                </a:solidFill>
              </a:rPr>
              <a:t>?</a:t>
            </a:r>
          </a:p>
          <a:p>
            <a:r>
              <a:rPr lang="en-US">
                <a:solidFill>
                  <a:srgbClr val="404040"/>
                </a:solidFill>
              </a:rPr>
              <a:t>Improving our random guess for </a:t>
            </a:r>
            <a:r>
              <a:rPr lang="en-US" i="1">
                <a:solidFill>
                  <a:srgbClr val="404040"/>
                </a:solidFill>
              </a:rPr>
              <a:t>a</a:t>
            </a:r>
            <a:r>
              <a:rPr lang="en-US">
                <a:solidFill>
                  <a:srgbClr val="404040"/>
                </a:solidFill>
              </a:rPr>
              <a:t> takes a L O N G time with a classical computer, but it is extremely quick with a quantum computer because of </a:t>
            </a:r>
            <a:r>
              <a:rPr lang="en-US" b="1">
                <a:solidFill>
                  <a:srgbClr val="404040"/>
                </a:solidFill>
              </a:rPr>
              <a:t>interference</a:t>
            </a:r>
            <a:r>
              <a:rPr lang="en-US">
                <a:solidFill>
                  <a:srgbClr val="404040"/>
                </a:solidFill>
              </a:rPr>
              <a:t>. </a:t>
            </a:r>
          </a:p>
          <a:p>
            <a:r>
              <a:rPr lang="en-US">
                <a:solidFill>
                  <a:srgbClr val="404040"/>
                </a:solidFill>
              </a:rPr>
              <a:t>We don’t have to guess the exact factors of N, a factor of a factor is OK, too.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(e.g. N = p1 x p2).  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(E.g., 4 is not a factor of 6, but they both have a common factor of 2.)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We’ll use Euclid’s GCD function from the 4</a:t>
            </a:r>
            <a:r>
              <a:rPr lang="en-US" baseline="30000">
                <a:solidFill>
                  <a:srgbClr val="404040"/>
                </a:solidFill>
              </a:rPr>
              <a:t>th</a:t>
            </a:r>
            <a:r>
              <a:rPr lang="en-US">
                <a:solidFill>
                  <a:srgbClr val="404040"/>
                </a:solidFill>
              </a:rPr>
              <a:t> century BCE!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25E3AE-6CBA-2942-AF9F-02434DD4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#2 Improving our guess</a:t>
            </a:r>
          </a:p>
        </p:txBody>
      </p:sp>
    </p:spTree>
    <p:extLst>
      <p:ext uri="{BB962C8B-B14F-4D97-AF65-F5344CB8AC3E}">
        <p14:creationId xmlns:p14="http://schemas.microsoft.com/office/powerpoint/2010/main" val="117332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FB8F-2B48-A340-B1E0-F49A7657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What makes encryption hard?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3DA2AB-F2B3-4964-AAB5-EB84DD6AE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15294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63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F3C5-D2FD-1B4B-A669-08FAC94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modular exponent function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32691-527B-D440-AD0B-008848673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random guess of </a:t>
                </a:r>
                <a:r>
                  <a:rPr lang="en-US" i="1" dirty="0"/>
                  <a:t>a</a:t>
                </a:r>
                <a:r>
                  <a:rPr lang="en-US" dirty="0"/>
                  <a:t> (2 &lt; </a:t>
                </a:r>
                <a:r>
                  <a:rPr lang="en-US" i="1" dirty="0"/>
                  <a:t>a</a:t>
                </a:r>
                <a:r>
                  <a:rPr lang="en-US" dirty="0"/>
                  <a:t> &lt; </a:t>
                </a:r>
                <a:r>
                  <a:rPr lang="en-US" i="1" dirty="0"/>
                  <a:t>N</a:t>
                </a:r>
                <a:r>
                  <a:rPr lang="en-US" dirty="0"/>
                  <a:t> - 1) is unlikely to be a prime factor of </a:t>
                </a:r>
                <a:r>
                  <a:rPr lang="en-US" i="1" dirty="0"/>
                  <a:t>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But </a:t>
                </a:r>
                <a:r>
                  <a:rPr lang="en-US" i="1" dirty="0"/>
                  <a:t>a</a:t>
                </a:r>
                <a:r>
                  <a:rPr lang="en-US" i="1" baseline="30000" dirty="0"/>
                  <a:t>p/2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likely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need to transform our unlikely guess into a likely guess by raising it to the power of some exponent where the modulus is 1, which we can then add or subtract from our guess.</a:t>
                </a:r>
              </a:p>
              <a:p>
                <a:r>
                  <a:rPr lang="en-US" dirty="0"/>
                  <a:t>Given two co-prime numbers (N, a), if you multiply </a:t>
                </a:r>
                <a:r>
                  <a:rPr lang="en-US" i="1" dirty="0"/>
                  <a:t>a</a:t>
                </a:r>
                <a:r>
                  <a:rPr lang="en-US" dirty="0"/>
                  <a:t> by itself enough, you eventually get something (</a:t>
                </a:r>
                <a:r>
                  <a:rPr lang="en-US" i="1" dirty="0"/>
                  <a:t>a</a:t>
                </a:r>
                <a:r>
                  <a:rPr lang="en-US" i="1" baseline="30000" dirty="0"/>
                  <a:t>p</a:t>
                </a:r>
                <a:r>
                  <a:rPr lang="en-US" dirty="0"/>
                  <a:t>) that equals “something” times the other number N, +1.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32691-527B-D440-AD0B-008848673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31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A5DE-F956-794E-8402-786E80F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9D11B-10C9-F641-B57D-39D5E7DE6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a, N</a:t>
            </a:r>
            <a:r>
              <a:rPr lang="en-US" dirty="0"/>
              <a:t>)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p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+ 1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C0EF2-F655-7645-B731-6DF23AAD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dirty="0"/>
              <a:t>N = 15</a:t>
            </a:r>
          </a:p>
          <a:p>
            <a:r>
              <a:rPr lang="en-US" dirty="0"/>
              <a:t>a = 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7CABF6-1DF7-7D44-B30D-7E7C1EF5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95431"/>
              </p:ext>
            </p:extLst>
          </p:nvPr>
        </p:nvGraphicFramePr>
        <p:xfrm>
          <a:off x="6338315" y="3542792"/>
          <a:ext cx="42702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16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F038C1E-1B1D-F345-B47A-6BB456E1D374}"/>
              </a:ext>
            </a:extLst>
          </p:cNvPr>
          <p:cNvSpPr txBox="1">
            <a:spLocks/>
          </p:cNvSpPr>
          <p:nvPr/>
        </p:nvSpPr>
        <p:spPr>
          <a:xfrm>
            <a:off x="6338315" y="5180946"/>
            <a:ext cx="4270247" cy="79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7</a:t>
            </a:r>
            <a:r>
              <a:rPr lang="en-US" b="1" baseline="30000" dirty="0"/>
              <a:t>4</a:t>
            </a:r>
            <a:r>
              <a:rPr lang="en-US" b="1" dirty="0"/>
              <a:t> = 2401 = 160 x 15 + 1</a:t>
            </a:r>
          </a:p>
        </p:txBody>
      </p:sp>
    </p:spTree>
    <p:extLst>
      <p:ext uri="{BB962C8B-B14F-4D97-AF65-F5344CB8AC3E}">
        <p14:creationId xmlns:p14="http://schemas.microsoft.com/office/powerpoint/2010/main" val="410910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A5DE-F956-794E-8402-786E80F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9D11B-10C9-F641-B57D-39D5E7DE6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a, N</a:t>
            </a:r>
            <a:r>
              <a:rPr lang="en-US" dirty="0"/>
              <a:t>)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p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+ 1</a:t>
            </a:r>
          </a:p>
          <a:p>
            <a:endParaRPr lang="en-US" dirty="0"/>
          </a:p>
          <a:p>
            <a:r>
              <a:rPr lang="en-US" b="1" dirty="0"/>
              <a:t>This works for ANY pair of numbers that do not share factors.  </a:t>
            </a:r>
            <a:br>
              <a:rPr lang="en-US" b="1" dirty="0"/>
            </a:br>
            <a:r>
              <a:rPr lang="en-US" b="1" dirty="0"/>
              <a:t>(i.e. are co-prime!)</a:t>
            </a:r>
          </a:p>
          <a:p>
            <a:pPr lvl="1"/>
            <a:r>
              <a:rPr lang="en-US" b="1" dirty="0"/>
              <a:t>Try it with (42, 13)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C0EF2-F655-7645-B731-6DF23AAD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790956"/>
          </a:xfrm>
        </p:spPr>
        <p:txBody>
          <a:bodyPr/>
          <a:lstStyle/>
          <a:p>
            <a:r>
              <a:rPr lang="en-US" dirty="0"/>
              <a:t>N = 15</a:t>
            </a:r>
          </a:p>
          <a:p>
            <a:r>
              <a:rPr lang="en-US" dirty="0"/>
              <a:t>a = 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7CABF6-1DF7-7D44-B30D-7E7C1EF59962}"/>
              </a:ext>
            </a:extLst>
          </p:cNvPr>
          <p:cNvGraphicFramePr>
            <a:graphicFrameLocks noGrp="1"/>
          </p:cNvGraphicFramePr>
          <p:nvPr/>
        </p:nvGraphicFramePr>
        <p:xfrm>
          <a:off x="6338315" y="3542792"/>
          <a:ext cx="42702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416">
                  <a:extLst>
                    <a:ext uri="{9D8B030D-6E8A-4147-A177-3AD203B41FA5}">
                      <a16:colId xmlns:a16="http://schemas.microsoft.com/office/drawing/2014/main" val="1778776740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371610598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78557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8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2401 % 15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57470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F038C1E-1B1D-F345-B47A-6BB456E1D374}"/>
              </a:ext>
            </a:extLst>
          </p:cNvPr>
          <p:cNvSpPr txBox="1">
            <a:spLocks/>
          </p:cNvSpPr>
          <p:nvPr/>
        </p:nvSpPr>
        <p:spPr>
          <a:xfrm>
            <a:off x="6338315" y="5180946"/>
            <a:ext cx="4270247" cy="79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7</a:t>
            </a:r>
            <a:r>
              <a:rPr lang="en-US" b="1" baseline="30000" dirty="0"/>
              <a:t>4</a:t>
            </a:r>
            <a:r>
              <a:rPr lang="en-US" b="1" dirty="0"/>
              <a:t> = 2401 = 160 x 15 + 1</a:t>
            </a:r>
          </a:p>
        </p:txBody>
      </p:sp>
    </p:spTree>
    <p:extLst>
      <p:ext uri="{BB962C8B-B14F-4D97-AF65-F5344CB8AC3E}">
        <p14:creationId xmlns:p14="http://schemas.microsoft.com/office/powerpoint/2010/main" val="399823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F1BBFE-0B80-5945-8193-154CF5DC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Now we have…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F75C1-EEBE-434C-9EDC-9C46F02F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i="1" dirty="0"/>
              <a:t>a</a:t>
            </a:r>
            <a:r>
              <a:rPr lang="en-US" i="1" baseline="30000" dirty="0"/>
              <a:t>p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Which can be re-written as: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p</a:t>
            </a:r>
            <a:r>
              <a:rPr lang="en-US" dirty="0"/>
              <a:t> - 1=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</a:p>
          <a:p>
            <a:r>
              <a:rPr lang="en-US" b="1" i="1" dirty="0"/>
              <a:t>(a</a:t>
            </a:r>
            <a:r>
              <a:rPr lang="en-US" b="1" i="1" baseline="30000" dirty="0"/>
              <a:t>p/2</a:t>
            </a:r>
            <a:r>
              <a:rPr lang="en-US" b="1" dirty="0"/>
              <a:t> +1) x </a:t>
            </a:r>
            <a:r>
              <a:rPr lang="en-US" b="1" i="1" dirty="0"/>
              <a:t>(a</a:t>
            </a:r>
            <a:r>
              <a:rPr lang="en-US" b="1" i="1" baseline="30000" dirty="0"/>
              <a:t>p/2</a:t>
            </a:r>
            <a:r>
              <a:rPr lang="en-US" b="1" dirty="0"/>
              <a:t> -1) = </a:t>
            </a:r>
            <a:r>
              <a:rPr lang="en-US" b="1" i="1" dirty="0"/>
              <a:t>m</a:t>
            </a:r>
            <a:r>
              <a:rPr lang="en-US" b="1" dirty="0"/>
              <a:t> x </a:t>
            </a:r>
            <a:r>
              <a:rPr lang="en-US" b="1" i="1" dirty="0"/>
              <a:t>N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474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F1BBFE-0B80-5945-8193-154CF5DC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Back to our example</a:t>
            </a:r>
            <a:endParaRPr lang="en-US" dirty="0"/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93F75C1-EEBE-434C-9EDC-9C46F02F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404040"/>
                </a:solidFill>
              </a:rPr>
              <a:t>a</a:t>
            </a:r>
            <a:r>
              <a:rPr lang="en-US" i="1" baseline="30000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= </a:t>
            </a:r>
            <a:r>
              <a:rPr lang="en-US" i="1" dirty="0">
                <a:solidFill>
                  <a:srgbClr val="404040"/>
                </a:solidFill>
              </a:rPr>
              <a:t>m</a:t>
            </a:r>
            <a:r>
              <a:rPr lang="en-US" dirty="0">
                <a:solidFill>
                  <a:srgbClr val="404040"/>
                </a:solidFill>
              </a:rPr>
              <a:t> x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  <a:r>
              <a:rPr lang="en-US" dirty="0">
                <a:solidFill>
                  <a:srgbClr val="404040"/>
                </a:solidFill>
              </a:rPr>
              <a:t> + 1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404040"/>
                </a:solidFill>
              </a:rPr>
              <a:t>Which can be re-written as: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404040"/>
                </a:solidFill>
              </a:rPr>
              <a:t>a</a:t>
            </a:r>
            <a:r>
              <a:rPr lang="en-US" i="1" baseline="30000" dirty="0">
                <a:solidFill>
                  <a:srgbClr val="404040"/>
                </a:solidFill>
              </a:rPr>
              <a:t>p</a:t>
            </a:r>
            <a:r>
              <a:rPr lang="en-US" dirty="0">
                <a:solidFill>
                  <a:srgbClr val="404040"/>
                </a:solidFill>
              </a:rPr>
              <a:t> - 1= </a:t>
            </a:r>
            <a:r>
              <a:rPr lang="en-US" i="1" dirty="0">
                <a:solidFill>
                  <a:srgbClr val="404040"/>
                </a:solidFill>
              </a:rPr>
              <a:t>m</a:t>
            </a:r>
            <a:r>
              <a:rPr lang="en-US" dirty="0">
                <a:solidFill>
                  <a:srgbClr val="404040"/>
                </a:solidFill>
              </a:rPr>
              <a:t> x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404040"/>
                </a:solidFill>
              </a:rPr>
              <a:t>(a</a:t>
            </a:r>
            <a:r>
              <a:rPr lang="en-US" i="1" baseline="30000" dirty="0">
                <a:solidFill>
                  <a:srgbClr val="404040"/>
                </a:solidFill>
              </a:rPr>
              <a:t>p/2</a:t>
            </a:r>
            <a:r>
              <a:rPr lang="en-US" dirty="0">
                <a:solidFill>
                  <a:srgbClr val="404040"/>
                </a:solidFill>
              </a:rPr>
              <a:t> +1) x </a:t>
            </a:r>
            <a:r>
              <a:rPr lang="en-US" i="1" dirty="0">
                <a:solidFill>
                  <a:srgbClr val="404040"/>
                </a:solidFill>
              </a:rPr>
              <a:t>(a</a:t>
            </a:r>
            <a:r>
              <a:rPr lang="en-US" i="1" baseline="30000" dirty="0">
                <a:solidFill>
                  <a:srgbClr val="404040"/>
                </a:solidFill>
              </a:rPr>
              <a:t>p/2</a:t>
            </a:r>
            <a:r>
              <a:rPr lang="en-US" dirty="0">
                <a:solidFill>
                  <a:srgbClr val="404040"/>
                </a:solidFill>
              </a:rPr>
              <a:t> -1) = </a:t>
            </a:r>
            <a:r>
              <a:rPr lang="en-US" i="1" dirty="0">
                <a:solidFill>
                  <a:srgbClr val="404040"/>
                </a:solidFill>
              </a:rPr>
              <a:t>m</a:t>
            </a:r>
            <a:r>
              <a:rPr lang="en-US" dirty="0">
                <a:solidFill>
                  <a:srgbClr val="404040"/>
                </a:solidFill>
              </a:rPr>
              <a:t> x </a:t>
            </a:r>
            <a:r>
              <a:rPr lang="en-US" i="1" dirty="0">
                <a:solidFill>
                  <a:srgbClr val="404040"/>
                </a:solidFill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404040"/>
                </a:solidFill>
              </a:rPr>
              <a:t>(7</a:t>
            </a:r>
            <a:r>
              <a:rPr lang="en-US" b="1" i="1" baseline="30000" dirty="0">
                <a:solidFill>
                  <a:srgbClr val="404040"/>
                </a:solidFill>
              </a:rPr>
              <a:t>4/2</a:t>
            </a:r>
            <a:r>
              <a:rPr lang="en-US" b="1" dirty="0">
                <a:solidFill>
                  <a:srgbClr val="404040"/>
                </a:solidFill>
              </a:rPr>
              <a:t> +1) = 50 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404040"/>
                </a:solidFill>
              </a:rPr>
              <a:t>(7</a:t>
            </a:r>
            <a:r>
              <a:rPr lang="en-US" b="1" i="1" baseline="30000" dirty="0">
                <a:solidFill>
                  <a:srgbClr val="404040"/>
                </a:solidFill>
              </a:rPr>
              <a:t>4/2</a:t>
            </a:r>
            <a:r>
              <a:rPr lang="en-US" b="1" dirty="0">
                <a:solidFill>
                  <a:srgbClr val="404040"/>
                </a:solidFill>
              </a:rPr>
              <a:t> -1) = 48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404040"/>
                </a:solidFill>
              </a:rPr>
              <a:t>These are obviously not factors of </a:t>
            </a:r>
            <a:r>
              <a:rPr lang="en-US" b="1" i="1" dirty="0">
                <a:solidFill>
                  <a:srgbClr val="404040"/>
                </a:solidFill>
              </a:rPr>
              <a:t>N</a:t>
            </a:r>
            <a:r>
              <a:rPr lang="en-US" b="1" dirty="0">
                <a:solidFill>
                  <a:srgbClr val="404040"/>
                </a:solidFill>
              </a:rPr>
              <a:t>.  </a:t>
            </a:r>
            <a:br>
              <a:rPr lang="en-US" b="1" dirty="0">
                <a:solidFill>
                  <a:srgbClr val="404040"/>
                </a:solidFill>
              </a:rPr>
            </a:br>
            <a:r>
              <a:rPr lang="en-US" b="1" dirty="0">
                <a:solidFill>
                  <a:srgbClr val="404040"/>
                </a:solidFill>
              </a:rPr>
              <a:t>But we can find their GCDs with </a:t>
            </a:r>
            <a:r>
              <a:rPr lang="en-US" b="1" i="1" dirty="0">
                <a:solidFill>
                  <a:srgbClr val="404040"/>
                </a:solidFill>
              </a:rPr>
              <a:t>N</a:t>
            </a:r>
            <a:r>
              <a:rPr lang="en-US" b="1" dirty="0">
                <a:solidFill>
                  <a:srgbClr val="404040"/>
                </a:solidFill>
              </a:rPr>
              <a:t> (i.e. 15) using Euclid’s algorithm!</a:t>
            </a:r>
          </a:p>
          <a:p>
            <a:pPr lvl="1">
              <a:lnSpc>
                <a:spcPct val="90000"/>
              </a:lnSpc>
            </a:pPr>
            <a:endParaRPr lang="en-US" i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A319-796E-1F41-A2F5-6EAA2FA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GCD(48, 15)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GCD(50,15)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BBB25D-175B-CC4D-97DC-8F2B34A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29796"/>
              </p:ext>
            </p:extLst>
          </p:nvPr>
        </p:nvGraphicFramePr>
        <p:xfrm>
          <a:off x="2230438" y="2638425"/>
          <a:ext cx="7731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521">
                  <a:extLst>
                    <a:ext uri="{9D8B030D-6E8A-4147-A177-3AD203B41FA5}">
                      <a16:colId xmlns:a16="http://schemas.microsoft.com/office/drawing/2014/main" val="2709021740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1515935363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938273447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2909710561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2751314322"/>
                    </a:ext>
                  </a:extLst>
                </a:gridCol>
                <a:gridCol w="1288521">
                  <a:extLst>
                    <a:ext uri="{9D8B030D-6E8A-4147-A177-3AD203B41FA5}">
                      <a16:colId xmlns:a16="http://schemas.microsoft.com/office/drawing/2014/main" val="228114634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8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8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7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9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3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49962"/>
                  </a:ext>
                </a:extLst>
              </a:tr>
            </a:tbl>
          </a:graphicData>
        </a:graphic>
      </p:graphicFrame>
      <p:sp>
        <p:nvSpPr>
          <p:cNvPr id="5" name="Donut 4">
            <a:extLst>
              <a:ext uri="{FF2B5EF4-FFF2-40B4-BE49-F238E27FC236}">
                <a16:creationId xmlns:a16="http://schemas.microsoft.com/office/drawing/2014/main" id="{9FA7A787-E805-0B48-A711-7B1CD4E04713}"/>
              </a:ext>
            </a:extLst>
          </p:cNvPr>
          <p:cNvSpPr/>
          <p:nvPr/>
        </p:nvSpPr>
        <p:spPr>
          <a:xfrm>
            <a:off x="3068665" y="3688948"/>
            <a:ext cx="573437" cy="495945"/>
          </a:xfrm>
          <a:prstGeom prst="donut">
            <a:avLst>
              <a:gd name="adj" fmla="val 3788"/>
            </a:avLst>
          </a:prstGeom>
          <a:solidFill>
            <a:srgbClr val="FF0000"/>
          </a:solidFill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0649E6BD-1D9C-7E48-963E-600F3251DF90}"/>
              </a:ext>
            </a:extLst>
          </p:cNvPr>
          <p:cNvSpPr/>
          <p:nvPr/>
        </p:nvSpPr>
        <p:spPr>
          <a:xfrm>
            <a:off x="8227015" y="3301494"/>
            <a:ext cx="573437" cy="495945"/>
          </a:xfrm>
          <a:prstGeom prst="donut">
            <a:avLst>
              <a:gd name="adj" fmla="val 3788"/>
            </a:avLst>
          </a:prstGeom>
          <a:solidFill>
            <a:srgbClr val="FF0000"/>
          </a:solidFill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CBA88781-CFF7-F14B-8FE5-D4FD86156255}"/>
              </a:ext>
            </a:extLst>
          </p:cNvPr>
          <p:cNvSpPr/>
          <p:nvPr/>
        </p:nvSpPr>
        <p:spPr>
          <a:xfrm>
            <a:off x="5647840" y="3688947"/>
            <a:ext cx="573437" cy="495945"/>
          </a:xfrm>
          <a:prstGeom prst="donut">
            <a:avLst>
              <a:gd name="adj" fmla="val 3788"/>
            </a:avLst>
          </a:prstGeom>
          <a:solidFill>
            <a:srgbClr val="0070C0"/>
          </a:solidFill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0D691B96-4F55-D34A-97E3-6F6AD2E13EC9}"/>
              </a:ext>
            </a:extLst>
          </p:cNvPr>
          <p:cNvSpPr/>
          <p:nvPr/>
        </p:nvSpPr>
        <p:spPr>
          <a:xfrm>
            <a:off x="9519833" y="3315666"/>
            <a:ext cx="573437" cy="495945"/>
          </a:xfrm>
          <a:prstGeom prst="donut">
            <a:avLst>
              <a:gd name="adj" fmla="val 3788"/>
            </a:avLst>
          </a:prstGeom>
          <a:solidFill>
            <a:srgbClr val="0070C0"/>
          </a:solidFill>
          <a:ln w="254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2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CF3AD-466B-CC4E-BD67-9311CD19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We’re done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C52A-5B24-E645-B60B-9288458E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No.  There are three problems with this approach for classical computers!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(a</a:t>
            </a:r>
            <a:r>
              <a:rPr lang="en-US" i="1" baseline="30000" dirty="0"/>
              <a:t>p/2</a:t>
            </a:r>
            <a:r>
              <a:rPr lang="en-US" dirty="0"/>
              <a:t> +1) x </a:t>
            </a:r>
            <a:r>
              <a:rPr lang="en-US" i="1" dirty="0"/>
              <a:t>(a</a:t>
            </a:r>
            <a:r>
              <a:rPr lang="en-US" i="1" baseline="30000" dirty="0"/>
              <a:t>p/2</a:t>
            </a:r>
            <a:r>
              <a:rPr lang="en-US" dirty="0"/>
              <a:t> -1) = 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One of the terms on the LHS (i.e. left-hand side) might be a factor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other term on the LHS would be a factor of </a:t>
            </a:r>
            <a:r>
              <a:rPr lang="en-US" i="1" dirty="0"/>
              <a:t>m</a:t>
            </a:r>
            <a:r>
              <a:rPr lang="en-US" dirty="0"/>
              <a:t>.  Making both terms useless to finding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exponent </a:t>
            </a:r>
            <a:r>
              <a:rPr lang="en-US" i="1" dirty="0"/>
              <a:t>p</a:t>
            </a:r>
            <a:r>
              <a:rPr lang="en-US" dirty="0"/>
              <a:t> in the LHS terms might be odd, meaning our terms on the LHS will probably be real numbers, not integers.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we find a </a:t>
            </a:r>
            <a:r>
              <a:rPr lang="en-US" i="1" dirty="0"/>
              <a:t>p</a:t>
            </a:r>
            <a:r>
              <a:rPr lang="en-US" dirty="0"/>
              <a:t> that works? </a:t>
            </a:r>
          </a:p>
        </p:txBody>
      </p:sp>
    </p:spTree>
    <p:extLst>
      <p:ext uri="{BB962C8B-B14F-4D97-AF65-F5344CB8AC3E}">
        <p14:creationId xmlns:p14="http://schemas.microsoft.com/office/powerpoint/2010/main" val="389483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6A90-01FD-0940-ABD6-0911A773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Quantum Computing solves these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E18F-DE19-9743-92B9-153AF031D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Classical computer</a:t>
            </a:r>
          </a:p>
          <a:p>
            <a:r>
              <a:rPr lang="en-US" dirty="0"/>
              <a:t>1 input</a:t>
            </a:r>
          </a:p>
          <a:p>
            <a:r>
              <a:rPr lang="en-US" dirty="0"/>
              <a:t>1 answer</a:t>
            </a:r>
          </a:p>
          <a:p>
            <a:r>
              <a:rPr lang="en-US" dirty="0"/>
              <a:t>E.g., f(x) = x</a:t>
            </a:r>
            <a:r>
              <a:rPr lang="en-US" baseline="30000" dirty="0"/>
              <a:t>2</a:t>
            </a:r>
            <a:r>
              <a:rPr lang="en-US" dirty="0"/>
              <a:t> (3, 9)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60C0BD-B5EF-EC46-A7F1-70E710540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Quantum computer</a:t>
            </a:r>
          </a:p>
          <a:p>
            <a:r>
              <a:rPr lang="en-US" dirty="0"/>
              <a:t>Simultaneously compute multiple answers for a single input using superposition</a:t>
            </a:r>
          </a:p>
          <a:p>
            <a:r>
              <a:rPr lang="en-US" dirty="0"/>
              <a:t>Each answer has a potential probability, but only one answer is returned.</a:t>
            </a:r>
          </a:p>
          <a:p>
            <a:r>
              <a:rPr lang="en-US" dirty="0"/>
              <a:t>E.g., {1, 2, 3} f(x) {1, 4, 9} = 4</a:t>
            </a:r>
          </a:p>
        </p:txBody>
      </p:sp>
    </p:spTree>
    <p:extLst>
      <p:ext uri="{BB962C8B-B14F-4D97-AF65-F5344CB8AC3E}">
        <p14:creationId xmlns:p14="http://schemas.microsoft.com/office/powerpoint/2010/main" val="3040233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B812-6D27-764D-AC98-070C9573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Fast and Reliable Quantum Computations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7EABBF6-C2C6-44DF-B21E-A2B1FE5CF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27987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969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FB8F-2B48-A340-B1E0-F49A765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encryption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C560-AD6A-6D4C-B3A6-BCF53594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531000"/>
          </a:xfrm>
        </p:spPr>
        <p:txBody>
          <a:bodyPr/>
          <a:lstStyle/>
          <a:p>
            <a:r>
              <a:rPr lang="en-US" dirty="0"/>
              <a:t>Finding the prime factors of a very large non-prime number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N = P</a:t>
            </a:r>
            <a:r>
              <a:rPr lang="en-US" sz="3600" baseline="-25000" dirty="0"/>
              <a:t>1</a:t>
            </a:r>
            <a:r>
              <a:rPr lang="en-US" sz="3600" dirty="0"/>
              <a:t> x P</a:t>
            </a:r>
            <a:r>
              <a:rPr lang="en-US" sz="3600" baseline="-25000" dirty="0"/>
              <a:t>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37863F-C12A-9547-88A6-45032EC00891}"/>
              </a:ext>
            </a:extLst>
          </p:cNvPr>
          <p:cNvSpPr txBox="1">
            <a:spLocks/>
          </p:cNvSpPr>
          <p:nvPr/>
        </p:nvSpPr>
        <p:spPr>
          <a:xfrm>
            <a:off x="2231136" y="4197459"/>
            <a:ext cx="7729728" cy="153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e.g., 15 = 3 x 5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7378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5D32-3F0D-B842-A0F2-CC7C583D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Some notation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B9BF36-2BA3-4B03-BD78-82B9BE02A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7349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37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5D32-3F0D-B842-A0F2-CC7C583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174D-EFF2-C441-9E41-4B8C44B7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973061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is some large, non-prime integer</a:t>
            </a:r>
          </a:p>
          <a:p>
            <a:r>
              <a:rPr lang="en-US" i="1" dirty="0"/>
              <a:t>d</a:t>
            </a:r>
            <a:r>
              <a:rPr lang="en-US" dirty="0"/>
              <a:t> = |</a:t>
            </a:r>
            <a:r>
              <a:rPr lang="en-US" i="1" dirty="0"/>
              <a:t>N</a:t>
            </a:r>
            <a:r>
              <a:rPr lang="en-US" dirty="0"/>
              <a:t>| is the cardinality (number of digits) in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5DC28E-FCF7-BA4D-BFB9-88CDEBA8C037}"/>
              </a:ext>
            </a:extLst>
          </p:cNvPr>
          <p:cNvSpPr txBox="1">
            <a:spLocks/>
          </p:cNvSpPr>
          <p:nvPr/>
        </p:nvSpPr>
        <p:spPr>
          <a:xfrm>
            <a:off x="2231136" y="3611105"/>
            <a:ext cx="7729728" cy="1844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i="1" dirty="0"/>
              <a:t>N</a:t>
            </a:r>
            <a:r>
              <a:rPr lang="en-US" dirty="0"/>
              <a:t> = 2048 (still not a “large” number.</a:t>
            </a:r>
          </a:p>
          <a:p>
            <a:r>
              <a:rPr lang="en-US" i="1" dirty="0"/>
              <a:t>d</a:t>
            </a:r>
            <a:r>
              <a:rPr lang="en-US" dirty="0"/>
              <a:t> = |</a:t>
            </a:r>
            <a:r>
              <a:rPr lang="en-US" i="1" dirty="0"/>
              <a:t>N</a:t>
            </a:r>
            <a:r>
              <a:rPr lang="en-US" dirty="0"/>
              <a:t>| = 4</a:t>
            </a:r>
          </a:p>
        </p:txBody>
      </p:sp>
    </p:spTree>
    <p:extLst>
      <p:ext uri="{BB962C8B-B14F-4D97-AF65-F5344CB8AC3E}">
        <p14:creationId xmlns:p14="http://schemas.microsoft.com/office/powerpoint/2010/main" val="18479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BB3104-C3D4-A643-B5CE-35B641BE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Classical computers can find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12EB2-FA58-1346-A646-833566DE96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Brute-force </a:t>
                </a:r>
                <a:br>
                  <a:rPr lang="en-US" dirty="0"/>
                </a:br>
                <a:r>
                  <a:rPr lang="en-US" dirty="0"/>
                  <a:t>(Try all integers between 1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Quadratic Sieve</a:t>
                </a:r>
                <a:br>
                  <a:rPr lang="en-US" dirty="0"/>
                </a:br>
                <a:r>
                  <a:rPr lang="en-US" dirty="0"/>
                  <a:t>(Find two integers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such that </a:t>
                </a:r>
                <a:br>
                  <a:rPr lang="en-US" dirty="0"/>
                </a:br>
                <a:r>
                  <a:rPr lang="en-US" i="1" dirty="0"/>
                  <a:t>a</a:t>
                </a:r>
                <a:r>
                  <a:rPr lang="en-US" i="1" baseline="30000" dirty="0"/>
                  <a:t>2</a:t>
                </a:r>
                <a:r>
                  <a:rPr lang="en-US" i="1" dirty="0"/>
                  <a:t> - b</a:t>
                </a:r>
                <a:r>
                  <a:rPr lang="en-US" i="1" baseline="30000" dirty="0"/>
                  <a:t>2</a:t>
                </a:r>
                <a:r>
                  <a:rPr lang="en-US" dirty="0"/>
                  <a:t> is a multiple of </a:t>
                </a:r>
                <a:r>
                  <a:rPr lang="en-US" i="1" dirty="0"/>
                  <a:t>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912EB2-FA58-1346-A646-833566DE9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7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182FFAB-B1A5-D44E-8FF7-2446AEAA7B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:r>
                  <a:rPr lang="en-US" i="1" dirty="0"/>
                  <a:t>d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i="1" baseline="30000" dirty="0"/>
                  <a:t>1/3</a:t>
                </a:r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182FFAB-B1A5-D44E-8FF7-2446AEAA7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13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33818-D67B-574E-8DE4-75351E13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How Large is a Large Number </a:t>
            </a:r>
            <a:r>
              <a:rPr lang="en-US" i="1"/>
              <a:t>N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6E52-ABE3-A649-B4E8-DE269DAC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We often use 1,024, 2,048 or even 4,096-bit encryption.</a:t>
            </a:r>
          </a:p>
          <a:p>
            <a:r>
              <a:rPr lang="en-US">
                <a:solidFill>
                  <a:srgbClr val="404040"/>
                </a:solidFill>
              </a:rPr>
              <a:t>If a byte is 8 bits {2</a:t>
            </a:r>
            <a:r>
              <a:rPr lang="en-US" baseline="30000">
                <a:solidFill>
                  <a:srgbClr val="404040"/>
                </a:solidFill>
              </a:rPr>
              <a:t>7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6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5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4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3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2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1</a:t>
            </a:r>
            <a:r>
              <a:rPr lang="en-US">
                <a:solidFill>
                  <a:srgbClr val="404040"/>
                </a:solidFill>
              </a:rPr>
              <a:t>, 2</a:t>
            </a:r>
            <a:r>
              <a:rPr lang="en-US" baseline="30000">
                <a:solidFill>
                  <a:srgbClr val="404040"/>
                </a:solidFill>
              </a:rPr>
              <a:t>0</a:t>
            </a:r>
            <a:r>
              <a:rPr lang="en-US">
                <a:solidFill>
                  <a:srgbClr val="404040"/>
                </a:solidFill>
              </a:rPr>
              <a:t>}: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Largest </a:t>
            </a:r>
            <a:r>
              <a:rPr lang="en-US" i="1">
                <a:solidFill>
                  <a:srgbClr val="404040"/>
                </a:solidFill>
              </a:rPr>
              <a:t>N</a:t>
            </a:r>
            <a:r>
              <a:rPr lang="en-US">
                <a:solidFill>
                  <a:srgbClr val="404040"/>
                </a:solidFill>
              </a:rPr>
              <a:t> = 2</a:t>
            </a:r>
            <a:r>
              <a:rPr lang="en-US" baseline="30000">
                <a:solidFill>
                  <a:srgbClr val="404040"/>
                </a:solidFill>
              </a:rPr>
              <a:t>8 </a:t>
            </a:r>
            <a:r>
              <a:rPr lang="en-US">
                <a:solidFill>
                  <a:srgbClr val="404040"/>
                </a:solidFill>
              </a:rPr>
              <a:t>= 256, </a:t>
            </a:r>
            <a:r>
              <a:rPr lang="en-US" i="1">
                <a:solidFill>
                  <a:srgbClr val="404040"/>
                </a:solidFill>
              </a:rPr>
              <a:t>d</a:t>
            </a:r>
            <a:r>
              <a:rPr lang="en-US">
                <a:solidFill>
                  <a:srgbClr val="404040"/>
                </a:solidFill>
              </a:rPr>
              <a:t> = 3</a:t>
            </a:r>
          </a:p>
          <a:p>
            <a:r>
              <a:rPr lang="en-US">
                <a:solidFill>
                  <a:srgbClr val="404040"/>
                </a:solidFill>
              </a:rPr>
              <a:t>If we use a 2,048-bit key (the minimum recommended now):</a:t>
            </a:r>
          </a:p>
          <a:p>
            <a:pPr lvl="1"/>
            <a:r>
              <a:rPr lang="en-US" i="1">
                <a:solidFill>
                  <a:srgbClr val="404040"/>
                </a:solidFill>
              </a:rPr>
              <a:t>d</a:t>
            </a:r>
            <a:r>
              <a:rPr lang="en-US">
                <a:solidFill>
                  <a:srgbClr val="404040"/>
                </a:solidFill>
              </a:rPr>
              <a:t> = 617</a:t>
            </a:r>
          </a:p>
          <a:p>
            <a:r>
              <a:rPr lang="en-US">
                <a:solidFill>
                  <a:srgbClr val="404040"/>
                </a:solidFill>
              </a:rPr>
              <a:t>It took a supercomputer 2,000 CPU years to factor N using the quadratic sieve method where </a:t>
            </a:r>
            <a:r>
              <a:rPr lang="en-US" i="1">
                <a:solidFill>
                  <a:srgbClr val="404040"/>
                </a:solidFill>
              </a:rPr>
              <a:t>d</a:t>
            </a:r>
            <a:r>
              <a:rPr lang="en-US">
                <a:solidFill>
                  <a:srgbClr val="404040"/>
                </a:solidFill>
              </a:rPr>
              <a:t> = 232. </a:t>
            </a:r>
          </a:p>
        </p:txBody>
      </p:sp>
    </p:spTree>
    <p:extLst>
      <p:ext uri="{BB962C8B-B14F-4D97-AF65-F5344CB8AC3E}">
        <p14:creationId xmlns:p14="http://schemas.microsoft.com/office/powerpoint/2010/main" val="54152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96D4-A824-954E-B562-2D3377B5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/>
              <a:t>How a quantum computer factors large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1BB8-6B4B-B540-A5FF-35312A92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640692"/>
            <a:ext cx="5925310" cy="32552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Factoring very large numbers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i="1" dirty="0"/>
              <a:t>d</a:t>
            </a:r>
            <a:r>
              <a:rPr lang="en-US" dirty="0"/>
              <a:t> = 1,000) is </a:t>
            </a:r>
            <a:r>
              <a:rPr lang="en-US" u="sng" dirty="0"/>
              <a:t>hard</a:t>
            </a:r>
            <a:r>
              <a:rPr lang="en-US" dirty="0"/>
              <a:t>.</a:t>
            </a:r>
          </a:p>
          <a:p>
            <a:r>
              <a:rPr lang="en-US" dirty="0"/>
              <a:t>Peter Shor challenged that assumption in 1995 with a polynomial time quantum algorithm for factoring.</a:t>
            </a:r>
          </a:p>
          <a:p>
            <a:r>
              <a:rPr lang="en-US" dirty="0"/>
              <a:t>Shor’s algorithm drove hardware research into the development of a real quantum computer.</a:t>
            </a:r>
          </a:p>
          <a:p>
            <a:pPr lvl="1"/>
            <a:r>
              <a:rPr lang="en-US" b="1" dirty="0"/>
              <a:t>Qubit</a:t>
            </a:r>
            <a:r>
              <a:rPr lang="en-US" dirty="0"/>
              <a:t>: The fundamental unit of quantum computing.  </a:t>
            </a:r>
            <a:br>
              <a:rPr lang="en-US" dirty="0"/>
            </a:br>
            <a:r>
              <a:rPr lang="en-US" dirty="0"/>
              <a:t>(Analogous to the bit of classic computers.)</a:t>
            </a:r>
          </a:p>
          <a:p>
            <a:r>
              <a:rPr lang="en-US" dirty="0"/>
              <a:t>Uses </a:t>
            </a:r>
            <a:r>
              <a:rPr lang="en-US" b="1" dirty="0"/>
              <a:t>quantum superposition</a:t>
            </a:r>
            <a:r>
              <a:rPr lang="en-US" dirty="0"/>
              <a:t> and </a:t>
            </a:r>
            <a:r>
              <a:rPr lang="en-US" b="1" dirty="0"/>
              <a:t>interference</a:t>
            </a:r>
            <a:r>
              <a:rPr lang="en-US" b="1" i="1" dirty="0"/>
              <a:t>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40407A-4C6A-8E42-B44D-7523A44958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9299" r="3239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8AC1B7-2B98-D74A-8034-0804F57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Shor’s Algorithm: Step-By-Step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FBED-02C7-8D45-A321-A74C16EE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Since 1970 we have known that factoring becomes easy if you can solve another hard problem: </a:t>
            </a:r>
          </a:p>
          <a:p>
            <a:pPr marL="0" indent="0">
              <a:buNone/>
            </a:pPr>
            <a:r>
              <a:rPr lang="en-US" b="1" dirty="0"/>
              <a:t>finding the period of a modular exponential function</a:t>
            </a:r>
            <a:endParaRPr lang="en-US" b="1"/>
          </a:p>
          <a:p>
            <a:r>
              <a:rPr lang="en-US" b="1" dirty="0"/>
              <a:t>Period finding function:</a:t>
            </a:r>
            <a:r>
              <a:rPr lang="en-US" dirty="0"/>
              <a:t> </a:t>
            </a:r>
            <a:endParaRPr lang="en-US" b="1" dirty="0"/>
          </a:p>
          <a:p>
            <a:pPr lvl="1"/>
            <a:r>
              <a:rPr lang="en-US" dirty="0"/>
              <a:t>Given integers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Find the smallest positive integer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(i.e. such that): </a:t>
            </a:r>
          </a:p>
          <a:p>
            <a:pPr lvl="3"/>
            <a:r>
              <a:rPr lang="en-US" i="1" dirty="0" err="1"/>
              <a:t>a</a:t>
            </a:r>
            <a:r>
              <a:rPr lang="en-US" i="1" baseline="30000" dirty="0" err="1"/>
              <a:t>r</a:t>
            </a:r>
            <a:r>
              <a:rPr lang="en-US" dirty="0"/>
              <a:t> -1 is a multiple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931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2580</Words>
  <Application>Microsoft Macintosh PowerPoint</Application>
  <PresentationFormat>Widescreen</PresentationFormat>
  <Paragraphs>428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Parcel</vt:lpstr>
      <vt:lpstr>Shor’s Algorithm</vt:lpstr>
      <vt:lpstr>What makes encryption hard?</vt:lpstr>
      <vt:lpstr>What makes encryption hard?</vt:lpstr>
      <vt:lpstr>Some notation</vt:lpstr>
      <vt:lpstr>Some notation</vt:lpstr>
      <vt:lpstr>How Classical computers can find Factors</vt:lpstr>
      <vt:lpstr>How Large is a Large Number N?</vt:lpstr>
      <vt:lpstr>How a quantum computer factors large numbers</vt:lpstr>
      <vt:lpstr>Shor’s Algorithm: Step-By-Step</vt:lpstr>
      <vt:lpstr>#1 Period finding function</vt:lpstr>
      <vt:lpstr>#1 Period finding function</vt:lpstr>
      <vt:lpstr>#1 Period finding function</vt:lpstr>
      <vt:lpstr>#1 Period finding function</vt:lpstr>
      <vt:lpstr>#1 Period finding function</vt:lpstr>
      <vt:lpstr>#1 Period finding function</vt:lpstr>
      <vt:lpstr>#1 Period finding function</vt:lpstr>
      <vt:lpstr>#1 Period finding function</vt:lpstr>
      <vt:lpstr>#1 Period finding function</vt:lpstr>
      <vt:lpstr>#2 Improving our guess</vt:lpstr>
      <vt:lpstr>Why the modular exponent function works</vt:lpstr>
      <vt:lpstr>An example</vt:lpstr>
      <vt:lpstr>An example</vt:lpstr>
      <vt:lpstr>Now we have…</vt:lpstr>
      <vt:lpstr>Back to our example</vt:lpstr>
      <vt:lpstr>GCD(48, 15) and GCD(50,15)</vt:lpstr>
      <vt:lpstr>We’re done right?</vt:lpstr>
      <vt:lpstr>How Quantum Computing solves these problems</vt:lpstr>
      <vt:lpstr>Fast and Reliable Quantum Computations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Shor’s Algorithm</dc:title>
  <dc:creator>Hutton, William J</dc:creator>
  <cp:lastModifiedBy>Will Hutton</cp:lastModifiedBy>
  <cp:revision>7</cp:revision>
  <dcterms:created xsi:type="dcterms:W3CDTF">2020-04-15T22:14:27Z</dcterms:created>
  <dcterms:modified xsi:type="dcterms:W3CDTF">2024-04-03T16:56:14Z</dcterms:modified>
</cp:coreProperties>
</file>