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41808-169C-1147-BBB6-6B12B6DD3529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63DC0-C655-0D4D-ABEE-08D01D9A9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4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Devices that participate in a VLAN can be physically anywhere on the 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63DC0-C655-0D4D-ABEE-08D01D9A92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6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do you know?  All are security concerns, but which especially dangerous?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63DC0-C655-0D4D-ABEE-08D01D9A92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1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Of particular security concern due to information leakage, plaintext protocol (i.e. unencrypted), authentication, configuration, remote access, or bypass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63DC0-C655-0D4D-ABEE-08D01D9A92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5CBD-E5CD-DCA8-D47F-B1A2832F3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Design Elements &amp; Network Threats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40B1D-CFD1-329F-A29C-1A051E35A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William Hutton, CISSP</a:t>
            </a:r>
            <a:br>
              <a:rPr lang="en-US" dirty="0"/>
            </a:br>
            <a:r>
              <a:rPr lang="en-US" dirty="0"/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70067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6321-FF9F-752F-7F08-0B6B1532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Well-Known are these Well-Known Ports?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97C040-BA89-6668-F62D-D813173EB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503074"/>
              </p:ext>
            </p:extLst>
          </p:nvPr>
        </p:nvGraphicFramePr>
        <p:xfrm>
          <a:off x="3891148" y="2349157"/>
          <a:ext cx="44097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52">
                  <a:extLst>
                    <a:ext uri="{9D8B030D-6E8A-4147-A177-3AD203B41FA5}">
                      <a16:colId xmlns:a16="http://schemas.microsoft.com/office/drawing/2014/main" val="919542314"/>
                    </a:ext>
                  </a:extLst>
                </a:gridCol>
                <a:gridCol w="2204852">
                  <a:extLst>
                    <a:ext uri="{9D8B030D-6E8A-4147-A177-3AD203B41FA5}">
                      <a16:colId xmlns:a16="http://schemas.microsoft.com/office/drawing/2014/main" val="14490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4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 = Echo*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123 = NTP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5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 = FTP*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135 = RPC**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2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 =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137-139 = NetBIOS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7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 = Telnet*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143 = IMAP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32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 = SMTP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161 = SNMP*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49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53 = DNS*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389 = LDAP*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 = DHCP*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443 = HTTPS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2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 =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445 = SMB*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9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88 = Kerberos*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1433 = ODBC*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1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110 = 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3389 = RDP*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1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82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812F-153A-9520-E5B7-DF4812DD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Network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9E4F-F069-1BE7-CF8C-5B6564336E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DoS</a:t>
            </a:r>
          </a:p>
          <a:p>
            <a:pPr lvl="1"/>
            <a:r>
              <a:rPr lang="en-US" dirty="0"/>
              <a:t>DDoS</a:t>
            </a:r>
          </a:p>
          <a:p>
            <a:r>
              <a:rPr lang="en-US" dirty="0"/>
              <a:t>SYN Flood</a:t>
            </a:r>
          </a:p>
          <a:p>
            <a:r>
              <a:rPr lang="en-US" dirty="0"/>
              <a:t>Smurf (spoofed broadcast ICMP)</a:t>
            </a:r>
          </a:p>
          <a:p>
            <a:r>
              <a:rPr lang="en-US" dirty="0"/>
              <a:t>Fraggle (UDP Smurf)</a:t>
            </a:r>
          </a:p>
          <a:p>
            <a:r>
              <a:rPr lang="en-US" dirty="0"/>
              <a:t>Ping of Death (no longer works, but good example)</a:t>
            </a:r>
          </a:p>
          <a:p>
            <a:r>
              <a:rPr lang="en-US" dirty="0"/>
              <a:t>Fork Bomb</a:t>
            </a:r>
          </a:p>
          <a:p>
            <a:r>
              <a:rPr lang="en-US" dirty="0"/>
              <a:t>Spoofing</a:t>
            </a:r>
          </a:p>
          <a:p>
            <a:r>
              <a:rPr lang="en-US" dirty="0"/>
              <a:t>Session Hijacking</a:t>
            </a:r>
          </a:p>
          <a:p>
            <a:r>
              <a:rPr lang="en-US" dirty="0"/>
              <a:t>Man-in-the-Middle</a:t>
            </a:r>
          </a:p>
          <a:p>
            <a:r>
              <a:rPr lang="en-US" dirty="0"/>
              <a:t>DNS Poisoning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73181-25DE-788D-0B7F-0B83DE3B45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ARP Poisoning</a:t>
            </a:r>
          </a:p>
          <a:p>
            <a:r>
              <a:rPr lang="en-US" dirty="0"/>
              <a:t>MAC Flooding</a:t>
            </a:r>
          </a:p>
          <a:p>
            <a:r>
              <a:rPr lang="en-US" dirty="0"/>
              <a:t>VLAN Hopping</a:t>
            </a:r>
          </a:p>
          <a:p>
            <a:r>
              <a:rPr lang="en-US" dirty="0"/>
              <a:t>Null Session (e.g., C$)</a:t>
            </a:r>
          </a:p>
          <a:p>
            <a:r>
              <a:rPr lang="en-US" dirty="0"/>
              <a:t>Unauthorized Zone Transfers (i.e. DNS)</a:t>
            </a:r>
          </a:p>
          <a:p>
            <a:r>
              <a:rPr lang="en-US" dirty="0"/>
              <a:t>Reflection attacks</a:t>
            </a:r>
          </a:p>
          <a:p>
            <a:r>
              <a:rPr lang="en-US" dirty="0"/>
              <a:t>Exfiltration (e.g. Night Dragon)</a:t>
            </a:r>
          </a:p>
          <a:p>
            <a:r>
              <a:rPr lang="en-US" dirty="0"/>
              <a:t>Hardware (e.g., </a:t>
            </a:r>
            <a:r>
              <a:rPr lang="en-US" dirty="0" err="1"/>
              <a:t>Spectre</a:t>
            </a:r>
            <a:r>
              <a:rPr lang="en-US" dirty="0"/>
              <a:t>, Meltdown, </a:t>
            </a:r>
            <a:r>
              <a:rPr lang="en-US" dirty="0" err="1"/>
              <a:t>Rowhammer</a:t>
            </a:r>
            <a:r>
              <a:rPr lang="en-US" dirty="0"/>
              <a:t>, and </a:t>
            </a:r>
            <a:r>
              <a:rPr lang="en-US" dirty="0" err="1"/>
              <a:t>BlackSmith</a:t>
            </a:r>
            <a:r>
              <a:rPr lang="en-US" dirty="0"/>
              <a:t>)</a:t>
            </a:r>
          </a:p>
          <a:p>
            <a:r>
              <a:rPr lang="en-US" dirty="0"/>
              <a:t>Side-channel</a:t>
            </a:r>
          </a:p>
          <a:p>
            <a:r>
              <a:rPr lang="en-US" dirty="0"/>
              <a:t>Squatting</a:t>
            </a:r>
          </a:p>
          <a:p>
            <a:r>
              <a:rPr lang="en-US" dirty="0"/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88161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4763-0254-BFC9-9DFF-5A2344AF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FAACC-119A-D1A0-BE6B-0239D8698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Considerations:</a:t>
            </a:r>
          </a:p>
          <a:p>
            <a:pPr lvl="1"/>
            <a:r>
              <a:rPr lang="en-US" dirty="0"/>
              <a:t>Strategic Defense</a:t>
            </a:r>
          </a:p>
          <a:p>
            <a:pPr lvl="1"/>
            <a:r>
              <a:rPr lang="en-US" dirty="0"/>
              <a:t>Tactical Defense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Physical v. Logical</a:t>
            </a:r>
          </a:p>
          <a:p>
            <a:pPr lvl="2"/>
            <a:r>
              <a:rPr lang="en-US" dirty="0"/>
              <a:t>Segmentation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Resilience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3CFB4-9764-4F84-14D1-49F8FB6411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Hub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Router</a:t>
            </a:r>
          </a:p>
          <a:p>
            <a:pPr lvl="1"/>
            <a:endParaRPr lang="en-US" dirty="0"/>
          </a:p>
          <a:p>
            <a:r>
              <a:rPr lang="en-US" dirty="0"/>
              <a:t>Security:</a:t>
            </a:r>
          </a:p>
          <a:p>
            <a:pPr lvl="1"/>
            <a:r>
              <a:rPr lang="en-US" dirty="0"/>
              <a:t>Firewalls</a:t>
            </a:r>
          </a:p>
          <a:p>
            <a:pPr lvl="1"/>
            <a:r>
              <a:rPr lang="en-US" dirty="0"/>
              <a:t>IDS/IPS</a:t>
            </a:r>
          </a:p>
          <a:p>
            <a:pPr lvl="1"/>
            <a:r>
              <a:rPr lang="en-US" dirty="0"/>
              <a:t>VPN</a:t>
            </a:r>
          </a:p>
          <a:p>
            <a:pPr lvl="1"/>
            <a:r>
              <a:rPr lang="en-US" dirty="0"/>
              <a:t>Content filters</a:t>
            </a:r>
          </a:p>
        </p:txBody>
      </p:sp>
    </p:spTree>
    <p:extLst>
      <p:ext uri="{BB962C8B-B14F-4D97-AF65-F5344CB8AC3E}">
        <p14:creationId xmlns:p14="http://schemas.microsoft.com/office/powerpoint/2010/main" val="294170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5A1F6C-A215-7C07-B4F4-C6DBE6F0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IPv4 Ranges (IANA)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6B33BB-5C55-73C3-23AE-FE86E7CC8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925944"/>
              </p:ext>
            </p:extLst>
          </p:nvPr>
        </p:nvGraphicFramePr>
        <p:xfrm>
          <a:off x="3210560" y="2687320"/>
          <a:ext cx="577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1719682543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233541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Assigned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10.0.0.0 – 10.255.255.255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9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172.160.0.0 – 172.31.255.255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6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192.168.0.0 – 192.168.255.255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27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1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C528-A29A-9B69-0CD9-01E55349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3EFB-C4BD-7990-DEA9-B9FD2A3D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Unicast</a:t>
            </a:r>
            <a:r>
              <a:rPr lang="en-US" dirty="0"/>
              <a:t>: Assigned to </a:t>
            </a:r>
            <a:r>
              <a:rPr lang="en-US" i="1" dirty="0"/>
              <a:t>one</a:t>
            </a:r>
            <a:r>
              <a:rPr lang="en-US" dirty="0"/>
              <a:t> interface of one </a:t>
            </a:r>
            <a:r>
              <a:rPr lang="en-US" i="1" dirty="0"/>
              <a:t>host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Anycast</a:t>
            </a:r>
            <a:r>
              <a:rPr lang="en-US" dirty="0"/>
              <a:t>: Assigned to </a:t>
            </a:r>
            <a:r>
              <a:rPr lang="en-US" i="1" dirty="0"/>
              <a:t>group</a:t>
            </a:r>
            <a:r>
              <a:rPr lang="en-US" dirty="0"/>
              <a:t> of interfaces on multiple </a:t>
            </a:r>
            <a:r>
              <a:rPr lang="en-US" i="1" dirty="0"/>
              <a:t>nodes</a:t>
            </a:r>
            <a:r>
              <a:rPr lang="en-US" dirty="0"/>
              <a:t>.  </a:t>
            </a:r>
            <a:r>
              <a:rPr lang="en-US" u="sng" dirty="0"/>
              <a:t>Packets are delivered to “first” interface only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Multicast</a:t>
            </a:r>
            <a:r>
              <a:rPr lang="en-US" dirty="0"/>
              <a:t>: Address assigned to </a:t>
            </a:r>
            <a:r>
              <a:rPr lang="en-US" i="1" dirty="0"/>
              <a:t>group</a:t>
            </a:r>
            <a:r>
              <a:rPr lang="en-US" dirty="0"/>
              <a:t> of interfaces on multiple </a:t>
            </a:r>
            <a:r>
              <a:rPr lang="en-US" i="1" dirty="0"/>
              <a:t>nodes</a:t>
            </a:r>
            <a:r>
              <a:rPr lang="en-US" dirty="0"/>
              <a:t>.  </a:t>
            </a:r>
            <a:r>
              <a:rPr lang="en-US" u="sng" dirty="0"/>
              <a:t>Packets are delivered to all interfaces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Broadcast</a:t>
            </a:r>
            <a:r>
              <a:rPr lang="en-US" dirty="0"/>
              <a:t>: Unassigned.  Packets are delivered to </a:t>
            </a:r>
            <a:r>
              <a:rPr lang="en-US" i="1" dirty="0"/>
              <a:t>all hosts</a:t>
            </a:r>
            <a:r>
              <a:rPr lang="en-US" dirty="0"/>
              <a:t> on the network.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24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1A0E-06F3-1DC9-0E14-B5B356EE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CB0FF1-4841-A482-9D8E-50557C61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798373"/>
              </p:ext>
            </p:extLst>
          </p:nvPr>
        </p:nvGraphicFramePr>
        <p:xfrm>
          <a:off x="1980133" y="2431392"/>
          <a:ext cx="8231734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621">
                  <a:extLst>
                    <a:ext uri="{9D8B030D-6E8A-4147-A177-3AD203B41FA5}">
                      <a16:colId xmlns:a16="http://schemas.microsoft.com/office/drawing/2014/main" val="4166568599"/>
                    </a:ext>
                  </a:extLst>
                </a:gridCol>
                <a:gridCol w="6634113">
                  <a:extLst>
                    <a:ext uri="{9D8B030D-6E8A-4147-A177-3AD203B41FA5}">
                      <a16:colId xmlns:a16="http://schemas.microsoft.com/office/drawing/2014/main" val="2588287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5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area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57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area network (2+ LANS, typically one is an ISP.)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9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network of networks.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DMZ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DeMilitarized</a:t>
                      </a:r>
                      <a:r>
                        <a:rPr lang="en-US" dirty="0"/>
                        <a:t> Zone </a:t>
                      </a:r>
                      <a:br>
                        <a:rPr lang="en-US" dirty="0"/>
                      </a:br>
                      <a:r>
                        <a:rPr lang="en-US" dirty="0"/>
                        <a:t>(Internet (typically public) access to servers and information)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2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company network that spans the Internet.</a:t>
                      </a:r>
                      <a:br>
                        <a:rPr lang="en-US" dirty="0"/>
                      </a:br>
                      <a:r>
                        <a:rPr lang="en-US" dirty="0"/>
                        <a:t>(Typically involves VPN.)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0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company networks that span the Internet.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Typicall</a:t>
                      </a:r>
                      <a:r>
                        <a:rPr lang="en-US" dirty="0"/>
                        <a:t> involves multiple VPNs and DMZ.)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1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Typically, SaaS, IaaS and </a:t>
                      </a:r>
                      <a:r>
                        <a:rPr lang="en-US" dirty="0" err="1"/>
                        <a:t>Paas</a:t>
                      </a:r>
                      <a:r>
                        <a:rPr lang="en-US" dirty="0"/>
                        <a:t> ([x]-as-a-Service)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6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3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91C0-531C-03CC-C7F6-98AC26D5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Intranet v. Extranet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B54AC-AB32-1DE3-0C43-697F6FF2B712}"/>
              </a:ext>
            </a:extLst>
          </p:cNvPr>
          <p:cNvSpPr/>
          <p:nvPr/>
        </p:nvSpPr>
        <p:spPr>
          <a:xfrm>
            <a:off x="483475" y="2375337"/>
            <a:ext cx="1250731" cy="12507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Lambda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B203A-BD77-B58E-A241-A35C2A342600}"/>
              </a:ext>
            </a:extLst>
          </p:cNvPr>
          <p:cNvSpPr/>
          <p:nvPr/>
        </p:nvSpPr>
        <p:spPr>
          <a:xfrm>
            <a:off x="4861885" y="5365530"/>
            <a:ext cx="1250731" cy="1250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Alpha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F3C4B89E-BF8D-A48A-FA40-C03AB6DE9CBA}"/>
              </a:ext>
            </a:extLst>
          </p:cNvPr>
          <p:cNvSpPr/>
          <p:nvPr/>
        </p:nvSpPr>
        <p:spPr>
          <a:xfrm>
            <a:off x="8534399" y="2375337"/>
            <a:ext cx="1650126" cy="151349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Alpha</a:t>
            </a:r>
            <a:br>
              <a:rPr lang="en-US" dirty="0"/>
            </a:br>
            <a:r>
              <a:rPr lang="en-US" dirty="0"/>
              <a:t>”Offsite”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8371647-672D-3865-4F16-E0FB011C4D19}"/>
              </a:ext>
            </a:extLst>
          </p:cNvPr>
          <p:cNvSpPr/>
          <p:nvPr/>
        </p:nvSpPr>
        <p:spPr>
          <a:xfrm>
            <a:off x="2995448" y="3921767"/>
            <a:ext cx="1253887" cy="10809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DMZ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2BEE805-FF51-831C-7C66-0923C45C8FEC}"/>
              </a:ext>
            </a:extLst>
          </p:cNvPr>
          <p:cNvSpPr/>
          <p:nvPr/>
        </p:nvSpPr>
        <p:spPr>
          <a:xfrm>
            <a:off x="6742385" y="3888825"/>
            <a:ext cx="1253887" cy="10809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DMZ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85CE2A-318B-119D-C8DA-4740B9270CD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622392" y="5002704"/>
            <a:ext cx="1239493" cy="988192"/>
          </a:xfrm>
          <a:prstGeom prst="straightConnector1">
            <a:avLst/>
          </a:prstGeom>
          <a:ln w="254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C1DC7F-F0CF-EFA0-14AC-E5B91A8A82CB}"/>
              </a:ext>
            </a:extLst>
          </p:cNvPr>
          <p:cNvCxnSpPr>
            <a:cxnSpLocks/>
            <a:stCxn id="8" idx="3"/>
            <a:endCxn id="5" idx="3"/>
          </p:cNvCxnSpPr>
          <p:nvPr/>
        </p:nvCxnSpPr>
        <p:spPr>
          <a:xfrm flipH="1">
            <a:off x="6112616" y="4969762"/>
            <a:ext cx="1256713" cy="1021134"/>
          </a:xfrm>
          <a:prstGeom prst="straightConnector1">
            <a:avLst/>
          </a:prstGeom>
          <a:ln w="254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DAD5046-1823-1A36-87BD-080DBDAB6765}"/>
              </a:ext>
            </a:extLst>
          </p:cNvPr>
          <p:cNvSpPr/>
          <p:nvPr/>
        </p:nvSpPr>
        <p:spPr>
          <a:xfrm>
            <a:off x="832757" y="2651436"/>
            <a:ext cx="3249128" cy="324912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Extranet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05F861-9BE4-1FC2-05AB-9769D940E332}"/>
              </a:ext>
            </a:extLst>
          </p:cNvPr>
          <p:cNvSpPr/>
          <p:nvPr/>
        </p:nvSpPr>
        <p:spPr>
          <a:xfrm>
            <a:off x="6741607" y="2461834"/>
            <a:ext cx="3249128" cy="324912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Intranet</a:t>
            </a:r>
          </a:p>
        </p:txBody>
      </p:sp>
    </p:spTree>
    <p:extLst>
      <p:ext uri="{BB962C8B-B14F-4D97-AF65-F5344CB8AC3E}">
        <p14:creationId xmlns:p14="http://schemas.microsoft.com/office/powerpoint/2010/main" val="44623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FD13-1DE4-E1E9-A359-CAA6712E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Segmentation (Traffic Isolation)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B6165-5E3D-F906-0251-8441F2969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Subnetting (often physical)</a:t>
            </a:r>
          </a:p>
          <a:p>
            <a:pPr lvl="1"/>
            <a:r>
              <a:rPr lang="en-US" dirty="0"/>
              <a:t>Increase security by compartmentalizing the network.</a:t>
            </a:r>
          </a:p>
          <a:p>
            <a:pPr lvl="1"/>
            <a:r>
              <a:rPr lang="en-US" dirty="0"/>
              <a:t>More efficient use of IP address space (right-size number of hosts).</a:t>
            </a:r>
          </a:p>
          <a:p>
            <a:pPr lvl="1"/>
            <a:r>
              <a:rPr lang="en-US" dirty="0"/>
              <a:t>Reduce broadcast traffic and “collisions” (less of a problem with more switches and less hubs).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D2D492-2B4C-35BD-EAD1-D894911CB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VPN  (often virtual)</a:t>
            </a:r>
            <a:br>
              <a:rPr lang="en-US" dirty="0"/>
            </a:br>
            <a:r>
              <a:rPr lang="en-US" dirty="0"/>
              <a:t>(Virtual Private Networking)</a:t>
            </a:r>
          </a:p>
          <a:p>
            <a:pPr lvl="1"/>
            <a:r>
              <a:rPr lang="en-US" dirty="0"/>
              <a:t>Segment network</a:t>
            </a:r>
          </a:p>
          <a:p>
            <a:pPr lvl="1"/>
            <a:r>
              <a:rPr lang="en-US" dirty="0"/>
              <a:t>Reduce collisions</a:t>
            </a:r>
          </a:p>
          <a:p>
            <a:pPr lvl="1"/>
            <a:r>
              <a:rPr lang="en-US" dirty="0"/>
              <a:t>Boost performance</a:t>
            </a:r>
          </a:p>
          <a:p>
            <a:pPr lvl="1"/>
            <a:r>
              <a:rPr lang="en-US" dirty="0"/>
              <a:t>Increase security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6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3C3D-D7E0-676D-3322-40698EB6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Ports</a:t>
            </a:r>
            <a:br>
              <a:rPr lang="en-US" dirty="0"/>
            </a:br>
            <a:r>
              <a:rPr lang="en-US" dirty="0"/>
              <a:t>(Inbound, Outbound, &amp; Common Ports)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70249CE-94BA-C230-FED4-7A0C751AE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766769"/>
              </p:ext>
            </p:extLst>
          </p:nvPr>
        </p:nvGraphicFramePr>
        <p:xfrm>
          <a:off x="1441810" y="2509795"/>
          <a:ext cx="930838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>
                  <a:extLst>
                    <a:ext uri="{9D8B030D-6E8A-4147-A177-3AD203B41FA5}">
                      <a16:colId xmlns:a16="http://schemas.microsoft.com/office/drawing/2014/main" val="3405168325"/>
                    </a:ext>
                  </a:extLst>
                </a:gridCol>
                <a:gridCol w="4257167">
                  <a:extLst>
                    <a:ext uri="{9D8B030D-6E8A-4147-A177-3AD203B41FA5}">
                      <a16:colId xmlns:a16="http://schemas.microsoft.com/office/drawing/2014/main" val="3123022389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333051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0-1,023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Well-Known (reserved)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Commonly used protocols.  Assigned by IANA.  </a:t>
                      </a:r>
                      <a:br>
                        <a:rPr lang="en-US" dirty="0"/>
                      </a:br>
                      <a:r>
                        <a:rPr lang="en-US" dirty="0"/>
                        <a:t>(e.g., HTTPS/443)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4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1,024-49,151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Registered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 and proprietary applications. </a:t>
                      </a:r>
                      <a:br>
                        <a:rPr lang="en-US" dirty="0"/>
                      </a:br>
                      <a:r>
                        <a:rPr lang="en-US" dirty="0"/>
                        <a:t>(e.g., RDP/3,389)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3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49,152 – 65,535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(ephemeral) and Private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Unregistered.  Often selected as “source ports” by 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2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76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6321-FF9F-752F-7F08-0B6B1532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Well-Known are these Well-Known Ports?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97C040-BA89-6668-F62D-D813173EB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118914"/>
              </p:ext>
            </p:extLst>
          </p:nvPr>
        </p:nvGraphicFramePr>
        <p:xfrm>
          <a:off x="4487164" y="2373871"/>
          <a:ext cx="3217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836">
                  <a:extLst>
                    <a:ext uri="{9D8B030D-6E8A-4147-A177-3AD203B41FA5}">
                      <a16:colId xmlns:a16="http://schemas.microsoft.com/office/drawing/2014/main" val="919542314"/>
                    </a:ext>
                  </a:extLst>
                </a:gridCol>
                <a:gridCol w="1608836">
                  <a:extLst>
                    <a:ext uri="{9D8B030D-6E8A-4147-A177-3AD203B41FA5}">
                      <a16:colId xmlns:a16="http://schemas.microsoft.com/office/drawing/2014/main" val="14490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4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5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2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137-139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7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32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49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2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9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1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1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4883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93</TotalTime>
  <Words>663</Words>
  <Application>Microsoft Macintosh PowerPoint</Application>
  <PresentationFormat>Widescreen</PresentationFormat>
  <Paragraphs>161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Trebuchet MS</vt:lpstr>
      <vt:lpstr>Berlin</vt:lpstr>
      <vt:lpstr>Network Design Elements &amp; Network Threats</vt:lpstr>
      <vt:lpstr>Network Design</vt:lpstr>
      <vt:lpstr>Private IPv4 Ranges (IANA)</vt:lpstr>
      <vt:lpstr>Types of Addresses</vt:lpstr>
      <vt:lpstr>Types of Networks</vt:lpstr>
      <vt:lpstr>Intranet v. Extranet</vt:lpstr>
      <vt:lpstr>Network Segmentation (Traffic Isolation)</vt:lpstr>
      <vt:lpstr>Network Ports (Inbound, Outbound, &amp; Common Ports)</vt:lpstr>
      <vt:lpstr>How Well-Known are these Well-Known Ports?</vt:lpstr>
      <vt:lpstr>How Well-Known are these Well-Known Ports?</vt:lpstr>
      <vt:lpstr>Different Network Attacks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Design Elements &amp; Network Threats</dc:title>
  <dc:creator>Will Hutton</dc:creator>
  <cp:lastModifiedBy>Will Hutton</cp:lastModifiedBy>
  <cp:revision>8</cp:revision>
  <dcterms:created xsi:type="dcterms:W3CDTF">2024-04-10T14:54:10Z</dcterms:created>
  <dcterms:modified xsi:type="dcterms:W3CDTF">2024-04-10T16:27:15Z</dcterms:modified>
</cp:coreProperties>
</file>