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1088"/>
  </p:normalViewPr>
  <p:slideViewPr>
    <p:cSldViewPr snapToGrid="0">
      <p:cViewPr varScale="1">
        <p:scale>
          <a:sx n="102" d="100"/>
          <a:sy n="102" d="100"/>
        </p:scale>
        <p:origin x="2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D959E6-FAAF-4591-BE58-28DAA260B00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0041F2D-43DB-4BFC-B175-604217CE0952}">
      <dgm:prSet/>
      <dgm:spPr/>
      <dgm:t>
        <a:bodyPr/>
        <a:lstStyle/>
        <a:p>
          <a:r>
            <a:rPr lang="en-US"/>
            <a:t>Types of controls:</a:t>
          </a:r>
        </a:p>
      </dgm:t>
    </dgm:pt>
    <dgm:pt modelId="{DF5435AD-8073-4632-A85D-0AD4162580E6}" type="parTrans" cxnId="{75A50FE3-3492-4414-B02C-F448B1E387FA}">
      <dgm:prSet/>
      <dgm:spPr/>
      <dgm:t>
        <a:bodyPr/>
        <a:lstStyle/>
        <a:p>
          <a:endParaRPr lang="en-US"/>
        </a:p>
      </dgm:t>
    </dgm:pt>
    <dgm:pt modelId="{58BCA3AB-912B-4DA4-BA4A-29631EB83B3A}" type="sibTrans" cxnId="{75A50FE3-3492-4414-B02C-F448B1E387FA}">
      <dgm:prSet/>
      <dgm:spPr/>
      <dgm:t>
        <a:bodyPr/>
        <a:lstStyle/>
        <a:p>
          <a:endParaRPr lang="en-US"/>
        </a:p>
      </dgm:t>
    </dgm:pt>
    <dgm:pt modelId="{B7B4DCD1-D901-458F-971A-F9CC62BAC645}">
      <dgm:prSet/>
      <dgm:spPr/>
      <dgm:t>
        <a:bodyPr/>
        <a:lstStyle/>
        <a:p>
          <a:r>
            <a:rPr lang="en-US"/>
            <a:t>Management controls</a:t>
          </a:r>
        </a:p>
      </dgm:t>
    </dgm:pt>
    <dgm:pt modelId="{13169BF5-2AB9-4068-81EF-813DA8DD9DD9}" type="parTrans" cxnId="{D7BD8C0C-0083-4627-917F-E520D7543A0F}">
      <dgm:prSet/>
      <dgm:spPr/>
      <dgm:t>
        <a:bodyPr/>
        <a:lstStyle/>
        <a:p>
          <a:endParaRPr lang="en-US"/>
        </a:p>
      </dgm:t>
    </dgm:pt>
    <dgm:pt modelId="{18EEE5F1-0383-4CE1-B096-A45475964862}" type="sibTrans" cxnId="{D7BD8C0C-0083-4627-917F-E520D7543A0F}">
      <dgm:prSet/>
      <dgm:spPr/>
      <dgm:t>
        <a:bodyPr/>
        <a:lstStyle/>
        <a:p>
          <a:endParaRPr lang="en-US"/>
        </a:p>
      </dgm:t>
    </dgm:pt>
    <dgm:pt modelId="{25CCD085-06A4-4426-AEEF-56D5E810E6EE}">
      <dgm:prSet/>
      <dgm:spPr/>
      <dgm:t>
        <a:bodyPr/>
        <a:lstStyle/>
        <a:p>
          <a:r>
            <a:rPr lang="en-US"/>
            <a:t>Focuses on organizations managers and executives related to decisions about risk.</a:t>
          </a:r>
        </a:p>
      </dgm:t>
    </dgm:pt>
    <dgm:pt modelId="{86364E3B-C1BB-45DE-90D2-3147BFD6E867}" type="parTrans" cxnId="{4377B61F-4A67-42B3-8C8D-F6458E39C151}">
      <dgm:prSet/>
      <dgm:spPr/>
      <dgm:t>
        <a:bodyPr/>
        <a:lstStyle/>
        <a:p>
          <a:endParaRPr lang="en-US"/>
        </a:p>
      </dgm:t>
    </dgm:pt>
    <dgm:pt modelId="{45556CE1-4B8E-4538-86E3-6C43DC30555C}" type="sibTrans" cxnId="{4377B61F-4A67-42B3-8C8D-F6458E39C151}">
      <dgm:prSet/>
      <dgm:spPr/>
      <dgm:t>
        <a:bodyPr/>
        <a:lstStyle/>
        <a:p>
          <a:endParaRPr lang="en-US"/>
        </a:p>
      </dgm:t>
    </dgm:pt>
    <dgm:pt modelId="{E2848CE7-BED1-4FA2-9DF6-0BF1B0FA5222}">
      <dgm:prSet/>
      <dgm:spPr/>
      <dgm:t>
        <a:bodyPr/>
        <a:lstStyle/>
        <a:p>
          <a:r>
            <a:rPr lang="en-US"/>
            <a:t>Operational controls</a:t>
          </a:r>
        </a:p>
      </dgm:t>
    </dgm:pt>
    <dgm:pt modelId="{B12355F7-1AAD-43EF-8C3C-FB9983AD6F76}" type="parTrans" cxnId="{DEC7AFA5-1EC0-4D8C-A6AA-F6818615AAF8}">
      <dgm:prSet/>
      <dgm:spPr/>
      <dgm:t>
        <a:bodyPr/>
        <a:lstStyle/>
        <a:p>
          <a:endParaRPr lang="en-US"/>
        </a:p>
      </dgm:t>
    </dgm:pt>
    <dgm:pt modelId="{278F11E4-5904-4B80-9D17-2FCC0D7B27D7}" type="sibTrans" cxnId="{DEC7AFA5-1EC0-4D8C-A6AA-F6818615AAF8}">
      <dgm:prSet/>
      <dgm:spPr/>
      <dgm:t>
        <a:bodyPr/>
        <a:lstStyle/>
        <a:p>
          <a:endParaRPr lang="en-US"/>
        </a:p>
      </dgm:t>
    </dgm:pt>
    <dgm:pt modelId="{DD234765-E660-40C0-8862-EAB10B0C7981}">
      <dgm:prSet/>
      <dgm:spPr/>
      <dgm:t>
        <a:bodyPr/>
        <a:lstStyle/>
        <a:p>
          <a:r>
            <a:rPr lang="en-US"/>
            <a:t>Executed by people, such as security awareness training, disaster recovery plans, incident handling procedures, etc.</a:t>
          </a:r>
        </a:p>
      </dgm:t>
    </dgm:pt>
    <dgm:pt modelId="{EDCA7349-20D3-4F16-B855-0E31AD8B8155}" type="parTrans" cxnId="{33889D66-6667-46D7-955F-0723878AFAFE}">
      <dgm:prSet/>
      <dgm:spPr/>
      <dgm:t>
        <a:bodyPr/>
        <a:lstStyle/>
        <a:p>
          <a:endParaRPr lang="en-US"/>
        </a:p>
      </dgm:t>
    </dgm:pt>
    <dgm:pt modelId="{5482FB3F-AFEA-43B5-8E82-54F43F327945}" type="sibTrans" cxnId="{33889D66-6667-46D7-955F-0723878AFAFE}">
      <dgm:prSet/>
      <dgm:spPr/>
      <dgm:t>
        <a:bodyPr/>
        <a:lstStyle/>
        <a:p>
          <a:endParaRPr lang="en-US"/>
        </a:p>
      </dgm:t>
    </dgm:pt>
    <dgm:pt modelId="{2B911E91-339C-42D6-B45C-56FE538D4FC6}">
      <dgm:prSet/>
      <dgm:spPr/>
      <dgm:t>
        <a:bodyPr/>
        <a:lstStyle/>
        <a:p>
          <a:r>
            <a:rPr lang="en-US"/>
            <a:t>Technical controls</a:t>
          </a:r>
        </a:p>
      </dgm:t>
    </dgm:pt>
    <dgm:pt modelId="{065A1A99-007B-4BB4-A989-CF97D6F2B393}" type="parTrans" cxnId="{B31E3B76-ED75-43FE-9393-657A82C28C8A}">
      <dgm:prSet/>
      <dgm:spPr/>
      <dgm:t>
        <a:bodyPr/>
        <a:lstStyle/>
        <a:p>
          <a:endParaRPr lang="en-US"/>
        </a:p>
      </dgm:t>
    </dgm:pt>
    <dgm:pt modelId="{DDB16C97-3C39-474F-9EF2-632099E5A6DA}" type="sibTrans" cxnId="{B31E3B76-ED75-43FE-9393-657A82C28C8A}">
      <dgm:prSet/>
      <dgm:spPr/>
      <dgm:t>
        <a:bodyPr/>
        <a:lstStyle/>
        <a:p>
          <a:endParaRPr lang="en-US"/>
        </a:p>
      </dgm:t>
    </dgm:pt>
    <dgm:pt modelId="{6C8F412D-AF08-4608-8214-9A28A85BED25}">
      <dgm:prSet/>
      <dgm:spPr/>
      <dgm:t>
        <a:bodyPr/>
        <a:lstStyle/>
        <a:p>
          <a:r>
            <a:rPr lang="en-US"/>
            <a:t>Logical controls executed by computers, such as authentication, access control, and encryption.</a:t>
          </a:r>
        </a:p>
      </dgm:t>
    </dgm:pt>
    <dgm:pt modelId="{DBD363B3-559B-4E5F-A63B-10094FCD626A}" type="parTrans" cxnId="{4294AB1E-80BB-4547-B1F3-B8CBECA21ADD}">
      <dgm:prSet/>
      <dgm:spPr/>
      <dgm:t>
        <a:bodyPr/>
        <a:lstStyle/>
        <a:p>
          <a:endParaRPr lang="en-US"/>
        </a:p>
      </dgm:t>
    </dgm:pt>
    <dgm:pt modelId="{90EFB4CE-E59A-4280-8CF2-988608CE4E7E}" type="sibTrans" cxnId="{4294AB1E-80BB-4547-B1F3-B8CBECA21ADD}">
      <dgm:prSet/>
      <dgm:spPr/>
      <dgm:t>
        <a:bodyPr/>
        <a:lstStyle/>
        <a:p>
          <a:endParaRPr lang="en-US"/>
        </a:p>
      </dgm:t>
    </dgm:pt>
    <dgm:pt modelId="{C16391B9-BF7D-4E18-9853-35200937FEF5}">
      <dgm:prSet/>
      <dgm:spPr/>
      <dgm:t>
        <a:bodyPr/>
        <a:lstStyle/>
        <a:p>
          <a:r>
            <a:rPr lang="en-US"/>
            <a:t>Definitive security controls:</a:t>
          </a:r>
        </a:p>
      </dgm:t>
    </dgm:pt>
    <dgm:pt modelId="{5344D8A6-2079-492F-9A00-B11F2E44C0A4}" type="parTrans" cxnId="{B9071E07-8E8E-4972-8E31-90EB53901E3A}">
      <dgm:prSet/>
      <dgm:spPr/>
      <dgm:t>
        <a:bodyPr/>
        <a:lstStyle/>
        <a:p>
          <a:endParaRPr lang="en-US"/>
        </a:p>
      </dgm:t>
    </dgm:pt>
    <dgm:pt modelId="{015FB5CF-FF94-495F-8CF7-17B31500A31A}" type="sibTrans" cxnId="{B9071E07-8E8E-4972-8E31-90EB53901E3A}">
      <dgm:prSet/>
      <dgm:spPr/>
      <dgm:t>
        <a:bodyPr/>
        <a:lstStyle/>
        <a:p>
          <a:endParaRPr lang="en-US"/>
        </a:p>
      </dgm:t>
    </dgm:pt>
    <dgm:pt modelId="{7D5F0F75-72AA-4092-94BF-895D20B1D982}">
      <dgm:prSet/>
      <dgm:spPr/>
      <dgm:t>
        <a:bodyPr/>
        <a:lstStyle/>
        <a:p>
          <a:r>
            <a:rPr lang="en-US"/>
            <a:t>Preventative</a:t>
          </a:r>
        </a:p>
      </dgm:t>
    </dgm:pt>
    <dgm:pt modelId="{D79CE49C-59A9-4402-B6A8-F97894D234E2}" type="parTrans" cxnId="{7EFA92D4-5CAE-4CFC-BB5B-3B135677F7E3}">
      <dgm:prSet/>
      <dgm:spPr/>
      <dgm:t>
        <a:bodyPr/>
        <a:lstStyle/>
        <a:p>
          <a:endParaRPr lang="en-US"/>
        </a:p>
      </dgm:t>
    </dgm:pt>
    <dgm:pt modelId="{7EDA1B17-FDE5-42AE-A04F-761599A628CD}" type="sibTrans" cxnId="{7EFA92D4-5CAE-4CFC-BB5B-3B135677F7E3}">
      <dgm:prSet/>
      <dgm:spPr/>
      <dgm:t>
        <a:bodyPr/>
        <a:lstStyle/>
        <a:p>
          <a:endParaRPr lang="en-US"/>
        </a:p>
      </dgm:t>
    </dgm:pt>
    <dgm:pt modelId="{75570DF9-68F1-49CC-8821-A32E8834F6C9}">
      <dgm:prSet/>
      <dgm:spPr/>
      <dgm:t>
        <a:bodyPr/>
        <a:lstStyle/>
        <a:p>
          <a:r>
            <a:rPr lang="en-US"/>
            <a:t>Implemented before an incident (NIPS, RAID, etc.)</a:t>
          </a:r>
        </a:p>
      </dgm:t>
    </dgm:pt>
    <dgm:pt modelId="{EEA88B8F-78BB-4916-8DBF-450BF3992947}" type="parTrans" cxnId="{A08EBBF3-3F67-45A1-B5F2-C99BFB550A16}">
      <dgm:prSet/>
      <dgm:spPr/>
      <dgm:t>
        <a:bodyPr/>
        <a:lstStyle/>
        <a:p>
          <a:endParaRPr lang="en-US"/>
        </a:p>
      </dgm:t>
    </dgm:pt>
    <dgm:pt modelId="{3556E091-F182-48EC-A3F8-8E326B82A12C}" type="sibTrans" cxnId="{A08EBBF3-3F67-45A1-B5F2-C99BFB550A16}">
      <dgm:prSet/>
      <dgm:spPr/>
      <dgm:t>
        <a:bodyPr/>
        <a:lstStyle/>
        <a:p>
          <a:endParaRPr lang="en-US"/>
        </a:p>
      </dgm:t>
    </dgm:pt>
    <dgm:pt modelId="{36000200-1D54-434F-86B3-CF640355D9B7}">
      <dgm:prSet/>
      <dgm:spPr/>
      <dgm:t>
        <a:bodyPr/>
        <a:lstStyle/>
        <a:p>
          <a:r>
            <a:rPr lang="en-US"/>
            <a:t>Detective</a:t>
          </a:r>
        </a:p>
      </dgm:t>
    </dgm:pt>
    <dgm:pt modelId="{5D215D08-F063-43AD-8690-CA7B0B932E24}" type="parTrans" cxnId="{DBE2F65C-0B0C-41B0-B011-F502319AAB4C}">
      <dgm:prSet/>
      <dgm:spPr/>
      <dgm:t>
        <a:bodyPr/>
        <a:lstStyle/>
        <a:p>
          <a:endParaRPr lang="en-US"/>
        </a:p>
      </dgm:t>
    </dgm:pt>
    <dgm:pt modelId="{D20FC6C3-E879-4877-AD3F-1315FFC843FC}" type="sibTrans" cxnId="{DBE2F65C-0B0C-41B0-B011-F502319AAB4C}">
      <dgm:prSet/>
      <dgm:spPr/>
      <dgm:t>
        <a:bodyPr/>
        <a:lstStyle/>
        <a:p>
          <a:endParaRPr lang="en-US"/>
        </a:p>
      </dgm:t>
    </dgm:pt>
    <dgm:pt modelId="{C1F155E8-DB27-40D7-9A73-DD849699D585}">
      <dgm:prSet/>
      <dgm:spPr/>
      <dgm:t>
        <a:bodyPr/>
        <a:lstStyle/>
        <a:p>
          <a:r>
            <a:rPr lang="en-US"/>
            <a:t>Used during an event (CCTV, alarms, NIDS, auditing)</a:t>
          </a:r>
        </a:p>
      </dgm:t>
    </dgm:pt>
    <dgm:pt modelId="{387745D5-9B61-4803-8DC8-AF41FDDBF412}" type="parTrans" cxnId="{06895733-B3EF-4218-9A44-BB43883415C3}">
      <dgm:prSet/>
      <dgm:spPr/>
      <dgm:t>
        <a:bodyPr/>
        <a:lstStyle/>
        <a:p>
          <a:endParaRPr lang="en-US"/>
        </a:p>
      </dgm:t>
    </dgm:pt>
    <dgm:pt modelId="{B01D0612-3144-4BC0-A8AA-8E30C621DD60}" type="sibTrans" cxnId="{06895733-B3EF-4218-9A44-BB43883415C3}">
      <dgm:prSet/>
      <dgm:spPr/>
      <dgm:t>
        <a:bodyPr/>
        <a:lstStyle/>
        <a:p>
          <a:endParaRPr lang="en-US"/>
        </a:p>
      </dgm:t>
    </dgm:pt>
    <dgm:pt modelId="{05BC5392-6374-49C3-8E4F-5B8FFD2D0EF7}">
      <dgm:prSet/>
      <dgm:spPr/>
      <dgm:t>
        <a:bodyPr/>
        <a:lstStyle/>
        <a:p>
          <a:r>
            <a:rPr lang="en-US"/>
            <a:t>Corrective</a:t>
          </a:r>
        </a:p>
      </dgm:t>
    </dgm:pt>
    <dgm:pt modelId="{A14E46D9-0E78-4D8A-8831-0B68B483CDC1}" type="parTrans" cxnId="{9012BCAA-1C3A-455D-AD7A-0DE8858844C4}">
      <dgm:prSet/>
      <dgm:spPr/>
      <dgm:t>
        <a:bodyPr/>
        <a:lstStyle/>
        <a:p>
          <a:endParaRPr lang="en-US"/>
        </a:p>
      </dgm:t>
    </dgm:pt>
    <dgm:pt modelId="{EE3A1DE6-DB8A-4876-8496-802922765A64}" type="sibTrans" cxnId="{9012BCAA-1C3A-455D-AD7A-0DE8858844C4}">
      <dgm:prSet/>
      <dgm:spPr/>
      <dgm:t>
        <a:bodyPr/>
        <a:lstStyle/>
        <a:p>
          <a:endParaRPr lang="en-US"/>
        </a:p>
      </dgm:t>
    </dgm:pt>
    <dgm:pt modelId="{42CC91EE-B93C-443B-AB44-631143B32D9F}">
      <dgm:prSet/>
      <dgm:spPr/>
      <dgm:t>
        <a:bodyPr/>
        <a:lstStyle/>
        <a:p>
          <a:r>
            <a:rPr lang="en-US"/>
            <a:t>Implemented after an incident (backups, patching, etc.)</a:t>
          </a:r>
        </a:p>
      </dgm:t>
    </dgm:pt>
    <dgm:pt modelId="{AB39C684-B27E-41F1-A802-AAE4CFF65E43}" type="parTrans" cxnId="{671A8D05-9E0E-401D-A400-157B84052158}">
      <dgm:prSet/>
      <dgm:spPr/>
      <dgm:t>
        <a:bodyPr/>
        <a:lstStyle/>
        <a:p>
          <a:endParaRPr lang="en-US"/>
        </a:p>
      </dgm:t>
    </dgm:pt>
    <dgm:pt modelId="{2E4E2802-B419-467E-9632-10A209EE6324}" type="sibTrans" cxnId="{671A8D05-9E0E-401D-A400-157B84052158}">
      <dgm:prSet/>
      <dgm:spPr/>
      <dgm:t>
        <a:bodyPr/>
        <a:lstStyle/>
        <a:p>
          <a:endParaRPr lang="en-US"/>
        </a:p>
      </dgm:t>
    </dgm:pt>
    <dgm:pt modelId="{80D23406-3245-4B4F-9293-8AC82AA5A6B2}" type="pres">
      <dgm:prSet presAssocID="{6CD959E6-FAAF-4591-BE58-28DAA260B000}" presName="linear" presStyleCnt="0">
        <dgm:presLayoutVars>
          <dgm:animLvl val="lvl"/>
          <dgm:resizeHandles val="exact"/>
        </dgm:presLayoutVars>
      </dgm:prSet>
      <dgm:spPr/>
    </dgm:pt>
    <dgm:pt modelId="{93ED43AD-D95F-6943-996F-2EE86674379B}" type="pres">
      <dgm:prSet presAssocID="{90041F2D-43DB-4BFC-B175-604217CE0952}" presName="parentText" presStyleLbl="node1" presStyleIdx="0" presStyleCnt="2">
        <dgm:presLayoutVars>
          <dgm:chMax val="0"/>
          <dgm:bulletEnabled val="1"/>
        </dgm:presLayoutVars>
      </dgm:prSet>
      <dgm:spPr/>
    </dgm:pt>
    <dgm:pt modelId="{0246F823-1DB1-E749-B137-04543A0B0739}" type="pres">
      <dgm:prSet presAssocID="{90041F2D-43DB-4BFC-B175-604217CE0952}" presName="childText" presStyleLbl="revTx" presStyleIdx="0" presStyleCnt="2">
        <dgm:presLayoutVars>
          <dgm:bulletEnabled val="1"/>
        </dgm:presLayoutVars>
      </dgm:prSet>
      <dgm:spPr/>
    </dgm:pt>
    <dgm:pt modelId="{2272EAAB-3AA9-1C4C-B40D-DF77DB0B75F9}" type="pres">
      <dgm:prSet presAssocID="{C16391B9-BF7D-4E18-9853-35200937FEF5}" presName="parentText" presStyleLbl="node1" presStyleIdx="1" presStyleCnt="2">
        <dgm:presLayoutVars>
          <dgm:chMax val="0"/>
          <dgm:bulletEnabled val="1"/>
        </dgm:presLayoutVars>
      </dgm:prSet>
      <dgm:spPr/>
    </dgm:pt>
    <dgm:pt modelId="{36B09AAF-568A-224F-A040-434297733D40}" type="pres">
      <dgm:prSet presAssocID="{C16391B9-BF7D-4E18-9853-35200937FEF5}" presName="childText" presStyleLbl="revTx" presStyleIdx="1" presStyleCnt="2">
        <dgm:presLayoutVars>
          <dgm:bulletEnabled val="1"/>
        </dgm:presLayoutVars>
      </dgm:prSet>
      <dgm:spPr/>
    </dgm:pt>
  </dgm:ptLst>
  <dgm:cxnLst>
    <dgm:cxn modelId="{671A8D05-9E0E-401D-A400-157B84052158}" srcId="{05BC5392-6374-49C3-8E4F-5B8FFD2D0EF7}" destId="{42CC91EE-B93C-443B-AB44-631143B32D9F}" srcOrd="0" destOrd="0" parTransId="{AB39C684-B27E-41F1-A802-AAE4CFF65E43}" sibTransId="{2E4E2802-B419-467E-9632-10A209EE6324}"/>
    <dgm:cxn modelId="{B9071E07-8E8E-4972-8E31-90EB53901E3A}" srcId="{6CD959E6-FAAF-4591-BE58-28DAA260B000}" destId="{C16391B9-BF7D-4E18-9853-35200937FEF5}" srcOrd="1" destOrd="0" parTransId="{5344D8A6-2079-492F-9A00-B11F2E44C0A4}" sibTransId="{015FB5CF-FF94-495F-8CF7-17B31500A31A}"/>
    <dgm:cxn modelId="{CB859A08-26B6-0D47-98A5-2AF345C3AAE6}" type="presOf" srcId="{75570DF9-68F1-49CC-8821-A32E8834F6C9}" destId="{36B09AAF-568A-224F-A040-434297733D40}" srcOrd="0" destOrd="1" presId="urn:microsoft.com/office/officeart/2005/8/layout/vList2"/>
    <dgm:cxn modelId="{D7BD8C0C-0083-4627-917F-E520D7543A0F}" srcId="{90041F2D-43DB-4BFC-B175-604217CE0952}" destId="{B7B4DCD1-D901-458F-971A-F9CC62BAC645}" srcOrd="0" destOrd="0" parTransId="{13169BF5-2AB9-4068-81EF-813DA8DD9DD9}" sibTransId="{18EEE5F1-0383-4CE1-B096-A45475964862}"/>
    <dgm:cxn modelId="{4294AB1E-80BB-4547-B1F3-B8CBECA21ADD}" srcId="{2B911E91-339C-42D6-B45C-56FE538D4FC6}" destId="{6C8F412D-AF08-4608-8214-9A28A85BED25}" srcOrd="0" destOrd="0" parTransId="{DBD363B3-559B-4E5F-A63B-10094FCD626A}" sibTransId="{90EFB4CE-E59A-4280-8CF2-988608CE4E7E}"/>
    <dgm:cxn modelId="{4377B61F-4A67-42B3-8C8D-F6458E39C151}" srcId="{B7B4DCD1-D901-458F-971A-F9CC62BAC645}" destId="{25CCD085-06A4-4426-AEEF-56D5E810E6EE}" srcOrd="0" destOrd="0" parTransId="{86364E3B-C1BB-45DE-90D2-3147BFD6E867}" sibTransId="{45556CE1-4B8E-4538-86E3-6C43DC30555C}"/>
    <dgm:cxn modelId="{06895733-B3EF-4218-9A44-BB43883415C3}" srcId="{36000200-1D54-434F-86B3-CF640355D9B7}" destId="{C1F155E8-DB27-40D7-9A73-DD849699D585}" srcOrd="0" destOrd="0" parTransId="{387745D5-9B61-4803-8DC8-AF41FDDBF412}" sibTransId="{B01D0612-3144-4BC0-A8AA-8E30C621DD60}"/>
    <dgm:cxn modelId="{92351840-B079-5D46-B1A4-4344C94665FA}" type="presOf" srcId="{7D5F0F75-72AA-4092-94BF-895D20B1D982}" destId="{36B09AAF-568A-224F-A040-434297733D40}" srcOrd="0" destOrd="0" presId="urn:microsoft.com/office/officeart/2005/8/layout/vList2"/>
    <dgm:cxn modelId="{AF96FD53-B8A9-B446-9987-1D7092A2B1B6}" type="presOf" srcId="{E2848CE7-BED1-4FA2-9DF6-0BF1B0FA5222}" destId="{0246F823-1DB1-E749-B137-04543A0B0739}" srcOrd="0" destOrd="2" presId="urn:microsoft.com/office/officeart/2005/8/layout/vList2"/>
    <dgm:cxn modelId="{DBE2F65C-0B0C-41B0-B011-F502319AAB4C}" srcId="{C16391B9-BF7D-4E18-9853-35200937FEF5}" destId="{36000200-1D54-434F-86B3-CF640355D9B7}" srcOrd="1" destOrd="0" parTransId="{5D215D08-F063-43AD-8690-CA7B0B932E24}" sibTransId="{D20FC6C3-E879-4877-AD3F-1315FFC843FC}"/>
    <dgm:cxn modelId="{33889D66-6667-46D7-955F-0723878AFAFE}" srcId="{E2848CE7-BED1-4FA2-9DF6-0BF1B0FA5222}" destId="{DD234765-E660-40C0-8862-EAB10B0C7981}" srcOrd="0" destOrd="0" parTransId="{EDCA7349-20D3-4F16-B855-0E31AD8B8155}" sibTransId="{5482FB3F-AFEA-43B5-8E82-54F43F327945}"/>
    <dgm:cxn modelId="{9C75E366-CFAE-B546-9E96-7FD13310DAD9}" type="presOf" srcId="{6CD959E6-FAAF-4591-BE58-28DAA260B000}" destId="{80D23406-3245-4B4F-9293-8AC82AA5A6B2}" srcOrd="0" destOrd="0" presId="urn:microsoft.com/office/officeart/2005/8/layout/vList2"/>
    <dgm:cxn modelId="{FB507173-CD01-BA4B-A0B3-05330A5BB067}" type="presOf" srcId="{90041F2D-43DB-4BFC-B175-604217CE0952}" destId="{93ED43AD-D95F-6943-996F-2EE86674379B}" srcOrd="0" destOrd="0" presId="urn:microsoft.com/office/officeart/2005/8/layout/vList2"/>
    <dgm:cxn modelId="{B31E3B76-ED75-43FE-9393-657A82C28C8A}" srcId="{90041F2D-43DB-4BFC-B175-604217CE0952}" destId="{2B911E91-339C-42D6-B45C-56FE538D4FC6}" srcOrd="2" destOrd="0" parTransId="{065A1A99-007B-4BB4-A989-CF97D6F2B393}" sibTransId="{DDB16C97-3C39-474F-9EF2-632099E5A6DA}"/>
    <dgm:cxn modelId="{AD66BE79-0A1D-2742-9631-C42A8130769B}" type="presOf" srcId="{C16391B9-BF7D-4E18-9853-35200937FEF5}" destId="{2272EAAB-3AA9-1C4C-B40D-DF77DB0B75F9}" srcOrd="0" destOrd="0" presId="urn:microsoft.com/office/officeart/2005/8/layout/vList2"/>
    <dgm:cxn modelId="{D94D148F-800D-5D46-B79B-AD8F4BFC54EF}" type="presOf" srcId="{2B911E91-339C-42D6-B45C-56FE538D4FC6}" destId="{0246F823-1DB1-E749-B137-04543A0B0739}" srcOrd="0" destOrd="4" presId="urn:microsoft.com/office/officeart/2005/8/layout/vList2"/>
    <dgm:cxn modelId="{79158295-6453-4440-9CED-AEC77940B384}" type="presOf" srcId="{6C8F412D-AF08-4608-8214-9A28A85BED25}" destId="{0246F823-1DB1-E749-B137-04543A0B0739}" srcOrd="0" destOrd="5" presId="urn:microsoft.com/office/officeart/2005/8/layout/vList2"/>
    <dgm:cxn modelId="{DEC7AFA5-1EC0-4D8C-A6AA-F6818615AAF8}" srcId="{90041F2D-43DB-4BFC-B175-604217CE0952}" destId="{E2848CE7-BED1-4FA2-9DF6-0BF1B0FA5222}" srcOrd="1" destOrd="0" parTransId="{B12355F7-1AAD-43EF-8C3C-FB9983AD6F76}" sibTransId="{278F11E4-5904-4B80-9D17-2FCC0D7B27D7}"/>
    <dgm:cxn modelId="{1BDBA9A9-3C0E-AB4A-B975-128FB95E1961}" type="presOf" srcId="{B7B4DCD1-D901-458F-971A-F9CC62BAC645}" destId="{0246F823-1DB1-E749-B137-04543A0B0739}" srcOrd="0" destOrd="0" presId="urn:microsoft.com/office/officeart/2005/8/layout/vList2"/>
    <dgm:cxn modelId="{9012BCAA-1C3A-455D-AD7A-0DE8858844C4}" srcId="{C16391B9-BF7D-4E18-9853-35200937FEF5}" destId="{05BC5392-6374-49C3-8E4F-5B8FFD2D0EF7}" srcOrd="2" destOrd="0" parTransId="{A14E46D9-0E78-4D8A-8831-0B68B483CDC1}" sibTransId="{EE3A1DE6-DB8A-4876-8496-802922765A64}"/>
    <dgm:cxn modelId="{25B67BB0-99C7-8B4C-8D20-E6C0436B9E9A}" type="presOf" srcId="{05BC5392-6374-49C3-8E4F-5B8FFD2D0EF7}" destId="{36B09AAF-568A-224F-A040-434297733D40}" srcOrd="0" destOrd="4" presId="urn:microsoft.com/office/officeart/2005/8/layout/vList2"/>
    <dgm:cxn modelId="{DFA2DFC2-6063-AF44-BDAA-844AE954A862}" type="presOf" srcId="{36000200-1D54-434F-86B3-CF640355D9B7}" destId="{36B09AAF-568A-224F-A040-434297733D40}" srcOrd="0" destOrd="2" presId="urn:microsoft.com/office/officeart/2005/8/layout/vList2"/>
    <dgm:cxn modelId="{9408DFC6-8A7C-114B-9179-F96A0D8BAFD7}" type="presOf" srcId="{DD234765-E660-40C0-8862-EAB10B0C7981}" destId="{0246F823-1DB1-E749-B137-04543A0B0739}" srcOrd="0" destOrd="3" presId="urn:microsoft.com/office/officeart/2005/8/layout/vList2"/>
    <dgm:cxn modelId="{40FB41C9-8A31-3B4C-9774-3F4BCC3ACB18}" type="presOf" srcId="{C1F155E8-DB27-40D7-9A73-DD849699D585}" destId="{36B09AAF-568A-224F-A040-434297733D40}" srcOrd="0" destOrd="3" presId="urn:microsoft.com/office/officeart/2005/8/layout/vList2"/>
    <dgm:cxn modelId="{F059A6D3-D239-C042-B6F3-A331F1072F5F}" type="presOf" srcId="{25CCD085-06A4-4426-AEEF-56D5E810E6EE}" destId="{0246F823-1DB1-E749-B137-04543A0B0739}" srcOrd="0" destOrd="1" presId="urn:microsoft.com/office/officeart/2005/8/layout/vList2"/>
    <dgm:cxn modelId="{7EFA92D4-5CAE-4CFC-BB5B-3B135677F7E3}" srcId="{C16391B9-BF7D-4E18-9853-35200937FEF5}" destId="{7D5F0F75-72AA-4092-94BF-895D20B1D982}" srcOrd="0" destOrd="0" parTransId="{D79CE49C-59A9-4402-B6A8-F97894D234E2}" sibTransId="{7EDA1B17-FDE5-42AE-A04F-761599A628CD}"/>
    <dgm:cxn modelId="{75A50FE3-3492-4414-B02C-F448B1E387FA}" srcId="{6CD959E6-FAAF-4591-BE58-28DAA260B000}" destId="{90041F2D-43DB-4BFC-B175-604217CE0952}" srcOrd="0" destOrd="0" parTransId="{DF5435AD-8073-4632-A85D-0AD4162580E6}" sibTransId="{58BCA3AB-912B-4DA4-BA4A-29631EB83B3A}"/>
    <dgm:cxn modelId="{A08EBBF3-3F67-45A1-B5F2-C99BFB550A16}" srcId="{7D5F0F75-72AA-4092-94BF-895D20B1D982}" destId="{75570DF9-68F1-49CC-8821-A32E8834F6C9}" srcOrd="0" destOrd="0" parTransId="{EEA88B8F-78BB-4916-8DBF-450BF3992947}" sibTransId="{3556E091-F182-48EC-A3F8-8E326B82A12C}"/>
    <dgm:cxn modelId="{E878E5F4-AC83-5240-949D-1469B9B3D5B3}" type="presOf" srcId="{42CC91EE-B93C-443B-AB44-631143B32D9F}" destId="{36B09AAF-568A-224F-A040-434297733D40}" srcOrd="0" destOrd="5" presId="urn:microsoft.com/office/officeart/2005/8/layout/vList2"/>
    <dgm:cxn modelId="{6D0E5108-9D81-0C4E-A35E-862CFC8D01D8}" type="presParOf" srcId="{80D23406-3245-4B4F-9293-8AC82AA5A6B2}" destId="{93ED43AD-D95F-6943-996F-2EE86674379B}" srcOrd="0" destOrd="0" presId="urn:microsoft.com/office/officeart/2005/8/layout/vList2"/>
    <dgm:cxn modelId="{8558B3CA-2997-4249-90A6-939C09C768ED}" type="presParOf" srcId="{80D23406-3245-4B4F-9293-8AC82AA5A6B2}" destId="{0246F823-1DB1-E749-B137-04543A0B0739}" srcOrd="1" destOrd="0" presId="urn:microsoft.com/office/officeart/2005/8/layout/vList2"/>
    <dgm:cxn modelId="{C2C4491B-25DE-B14E-BEB7-1A4216C40220}" type="presParOf" srcId="{80D23406-3245-4B4F-9293-8AC82AA5A6B2}" destId="{2272EAAB-3AA9-1C4C-B40D-DF77DB0B75F9}" srcOrd="2" destOrd="0" presId="urn:microsoft.com/office/officeart/2005/8/layout/vList2"/>
    <dgm:cxn modelId="{B2E2AC48-3D6A-B347-8135-377B5E4ED4EE}" type="presParOf" srcId="{80D23406-3245-4B4F-9293-8AC82AA5A6B2}" destId="{36B09AAF-568A-224F-A040-434297733D4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F40D5A-DBFE-B043-9914-8AA28DA12E7D}"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033D4CCC-7C6B-2540-83FB-9451C50D811A}">
      <dgm:prSet phldrT="[Text]"/>
      <dgm:spPr/>
      <dgm:t>
        <a:bodyPr/>
        <a:lstStyle/>
        <a:p>
          <a:r>
            <a:rPr lang="en-US" dirty="0"/>
            <a:t>Define desired security state</a:t>
          </a:r>
        </a:p>
      </dgm:t>
    </dgm:pt>
    <dgm:pt modelId="{F087CEB6-91C6-8741-A8F5-790B0FB38F52}" type="parTrans" cxnId="{FF639D60-5938-684E-B76C-8AC5F0A2EE59}">
      <dgm:prSet/>
      <dgm:spPr/>
      <dgm:t>
        <a:bodyPr/>
        <a:lstStyle/>
        <a:p>
          <a:endParaRPr lang="en-US"/>
        </a:p>
      </dgm:t>
    </dgm:pt>
    <dgm:pt modelId="{73021314-241A-7B4F-BFE3-BAC7C2B46371}" type="sibTrans" cxnId="{FF639D60-5938-684E-B76C-8AC5F0A2EE59}">
      <dgm:prSet phldrT="01"/>
      <dgm:spPr/>
      <dgm:t>
        <a:bodyPr/>
        <a:lstStyle/>
        <a:p>
          <a:r>
            <a:rPr lang="en-US"/>
            <a:t>01</a:t>
          </a:r>
        </a:p>
      </dgm:t>
    </dgm:pt>
    <dgm:pt modelId="{5C622DA4-9837-EC49-B4EA-77608AF9E689}">
      <dgm:prSet phldrT="[Text]"/>
      <dgm:spPr/>
      <dgm:t>
        <a:bodyPr/>
        <a:lstStyle/>
        <a:p>
          <a:r>
            <a:rPr lang="en-US" dirty="0"/>
            <a:t>Create baselines</a:t>
          </a:r>
        </a:p>
      </dgm:t>
    </dgm:pt>
    <dgm:pt modelId="{D7401A0A-7931-5E49-984D-08A12594002B}" type="parTrans" cxnId="{F07B5C4B-59D9-1C49-BF21-4840DF8AE429}">
      <dgm:prSet/>
      <dgm:spPr/>
      <dgm:t>
        <a:bodyPr/>
        <a:lstStyle/>
        <a:p>
          <a:endParaRPr lang="en-US"/>
        </a:p>
      </dgm:t>
    </dgm:pt>
    <dgm:pt modelId="{86D5F688-98CE-E84D-AD0F-8D69F76BFF33}" type="sibTrans" cxnId="{F07B5C4B-59D9-1C49-BF21-4840DF8AE429}">
      <dgm:prSet phldrT="02"/>
      <dgm:spPr/>
      <dgm:t>
        <a:bodyPr/>
        <a:lstStyle/>
        <a:p>
          <a:r>
            <a:rPr lang="en-US"/>
            <a:t>02</a:t>
          </a:r>
        </a:p>
      </dgm:t>
    </dgm:pt>
    <dgm:pt modelId="{5365CFC3-5A60-8B49-B608-B571EBD36D1D}">
      <dgm:prSet phldrT="[Text]"/>
      <dgm:spPr/>
      <dgm:t>
        <a:bodyPr/>
        <a:lstStyle/>
        <a:p>
          <a:r>
            <a:rPr lang="en-US" dirty="0"/>
            <a:t>Prioritize Vulnerabilities</a:t>
          </a:r>
        </a:p>
      </dgm:t>
    </dgm:pt>
    <dgm:pt modelId="{11E88EDA-8E45-8449-A5F1-2E752E55FE22}" type="parTrans" cxnId="{4361010D-9DCA-F644-863A-5F6F76B99817}">
      <dgm:prSet/>
      <dgm:spPr/>
      <dgm:t>
        <a:bodyPr/>
        <a:lstStyle/>
        <a:p>
          <a:endParaRPr lang="en-US"/>
        </a:p>
      </dgm:t>
    </dgm:pt>
    <dgm:pt modelId="{89455D26-BB3B-5448-9657-5C2A5A758C00}" type="sibTrans" cxnId="{4361010D-9DCA-F644-863A-5F6F76B99817}">
      <dgm:prSet phldrT="03"/>
      <dgm:spPr/>
      <dgm:t>
        <a:bodyPr/>
        <a:lstStyle/>
        <a:p>
          <a:r>
            <a:rPr lang="en-US"/>
            <a:t>03</a:t>
          </a:r>
        </a:p>
      </dgm:t>
    </dgm:pt>
    <dgm:pt modelId="{990E870A-068F-C14B-98B3-0E737640B814}">
      <dgm:prSet phldrT="[Text]"/>
      <dgm:spPr/>
      <dgm:t>
        <a:bodyPr/>
        <a:lstStyle/>
        <a:p>
          <a:r>
            <a:rPr lang="en-US" dirty="0"/>
            <a:t>Mitigate vulnerabilities</a:t>
          </a:r>
        </a:p>
      </dgm:t>
    </dgm:pt>
    <dgm:pt modelId="{0F70F8FE-CE62-F24E-851C-662CD922EC6D}" type="parTrans" cxnId="{F7224EFC-E64E-764F-8449-901924D1D2F2}">
      <dgm:prSet/>
      <dgm:spPr/>
      <dgm:t>
        <a:bodyPr/>
        <a:lstStyle/>
        <a:p>
          <a:endParaRPr lang="en-US"/>
        </a:p>
      </dgm:t>
    </dgm:pt>
    <dgm:pt modelId="{612F0BE0-4E4F-AD4E-B793-B00860ABA87A}" type="sibTrans" cxnId="{F7224EFC-E64E-764F-8449-901924D1D2F2}">
      <dgm:prSet phldrT="04"/>
      <dgm:spPr/>
      <dgm:t>
        <a:bodyPr/>
        <a:lstStyle/>
        <a:p>
          <a:r>
            <a:rPr lang="en-US"/>
            <a:t>04</a:t>
          </a:r>
        </a:p>
      </dgm:t>
    </dgm:pt>
    <dgm:pt modelId="{B4153C6E-A82C-C94D-B7DA-4E584EC6638E}">
      <dgm:prSet phldrT="[Text]"/>
      <dgm:spPr/>
      <dgm:t>
        <a:bodyPr/>
        <a:lstStyle/>
        <a:p>
          <a:r>
            <a:rPr lang="en-US" dirty="0"/>
            <a:t>Monitor the environment</a:t>
          </a:r>
        </a:p>
      </dgm:t>
    </dgm:pt>
    <dgm:pt modelId="{E10F80F9-D317-CF46-A54A-05AD18510DD3}" type="parTrans" cxnId="{1252D104-D362-6A49-8A7E-2A5A417E4ADB}">
      <dgm:prSet/>
      <dgm:spPr/>
      <dgm:t>
        <a:bodyPr/>
        <a:lstStyle/>
        <a:p>
          <a:endParaRPr lang="en-US"/>
        </a:p>
      </dgm:t>
    </dgm:pt>
    <dgm:pt modelId="{7E589BA7-E8B6-CC4B-8052-5FCC3B6231B5}" type="sibTrans" cxnId="{1252D104-D362-6A49-8A7E-2A5A417E4ADB}">
      <dgm:prSet phldrT="05"/>
      <dgm:spPr/>
      <dgm:t>
        <a:bodyPr/>
        <a:lstStyle/>
        <a:p>
          <a:r>
            <a:rPr lang="en-US"/>
            <a:t>05</a:t>
          </a:r>
        </a:p>
      </dgm:t>
    </dgm:pt>
    <dgm:pt modelId="{FCC40288-68A5-3244-8112-63967273F03B}" type="pres">
      <dgm:prSet presAssocID="{4CF40D5A-DBFE-B043-9914-8AA28DA12E7D}" presName="Name0" presStyleCnt="0">
        <dgm:presLayoutVars>
          <dgm:animLvl val="lvl"/>
          <dgm:resizeHandles val="exact"/>
        </dgm:presLayoutVars>
      </dgm:prSet>
      <dgm:spPr/>
    </dgm:pt>
    <dgm:pt modelId="{188D642D-AB10-234E-A96C-ACC9DBBE0E72}" type="pres">
      <dgm:prSet presAssocID="{033D4CCC-7C6B-2540-83FB-9451C50D811A}" presName="compositeNode" presStyleCnt="0">
        <dgm:presLayoutVars>
          <dgm:bulletEnabled val="1"/>
        </dgm:presLayoutVars>
      </dgm:prSet>
      <dgm:spPr/>
    </dgm:pt>
    <dgm:pt modelId="{3354B8A9-AC3D-9345-8F43-8DBFE6BBAA3F}" type="pres">
      <dgm:prSet presAssocID="{033D4CCC-7C6B-2540-83FB-9451C50D811A}" presName="bgRect" presStyleLbl="alignNode1" presStyleIdx="0" presStyleCnt="5"/>
      <dgm:spPr/>
    </dgm:pt>
    <dgm:pt modelId="{3A30913B-54FF-9B43-9001-4289B83A0EDE}" type="pres">
      <dgm:prSet presAssocID="{73021314-241A-7B4F-BFE3-BAC7C2B46371}" presName="sibTransNodeRect" presStyleLbl="alignNode1" presStyleIdx="0" presStyleCnt="5">
        <dgm:presLayoutVars>
          <dgm:chMax val="0"/>
          <dgm:bulletEnabled val="1"/>
        </dgm:presLayoutVars>
      </dgm:prSet>
      <dgm:spPr/>
    </dgm:pt>
    <dgm:pt modelId="{7A9900C0-3E3C-A543-B00A-75E36429018A}" type="pres">
      <dgm:prSet presAssocID="{033D4CCC-7C6B-2540-83FB-9451C50D811A}" presName="nodeRect" presStyleLbl="alignNode1" presStyleIdx="0" presStyleCnt="5">
        <dgm:presLayoutVars>
          <dgm:bulletEnabled val="1"/>
        </dgm:presLayoutVars>
      </dgm:prSet>
      <dgm:spPr/>
    </dgm:pt>
    <dgm:pt modelId="{9EFEFF09-E0CE-3140-B041-B02C746724F2}" type="pres">
      <dgm:prSet presAssocID="{73021314-241A-7B4F-BFE3-BAC7C2B46371}" presName="sibTrans" presStyleCnt="0"/>
      <dgm:spPr/>
    </dgm:pt>
    <dgm:pt modelId="{D641176B-5746-C144-BECE-7EC3C2B6FFA0}" type="pres">
      <dgm:prSet presAssocID="{5C622DA4-9837-EC49-B4EA-77608AF9E689}" presName="compositeNode" presStyleCnt="0">
        <dgm:presLayoutVars>
          <dgm:bulletEnabled val="1"/>
        </dgm:presLayoutVars>
      </dgm:prSet>
      <dgm:spPr/>
    </dgm:pt>
    <dgm:pt modelId="{20736127-03FA-CE49-A66B-3A3B847C2294}" type="pres">
      <dgm:prSet presAssocID="{5C622DA4-9837-EC49-B4EA-77608AF9E689}" presName="bgRect" presStyleLbl="alignNode1" presStyleIdx="1" presStyleCnt="5"/>
      <dgm:spPr/>
    </dgm:pt>
    <dgm:pt modelId="{8ED71998-2403-3B45-BE5C-15D063E43181}" type="pres">
      <dgm:prSet presAssocID="{86D5F688-98CE-E84D-AD0F-8D69F76BFF33}" presName="sibTransNodeRect" presStyleLbl="alignNode1" presStyleIdx="1" presStyleCnt="5">
        <dgm:presLayoutVars>
          <dgm:chMax val="0"/>
          <dgm:bulletEnabled val="1"/>
        </dgm:presLayoutVars>
      </dgm:prSet>
      <dgm:spPr/>
    </dgm:pt>
    <dgm:pt modelId="{DD603535-6EF6-C747-AB51-B20CAB5C0121}" type="pres">
      <dgm:prSet presAssocID="{5C622DA4-9837-EC49-B4EA-77608AF9E689}" presName="nodeRect" presStyleLbl="alignNode1" presStyleIdx="1" presStyleCnt="5">
        <dgm:presLayoutVars>
          <dgm:bulletEnabled val="1"/>
        </dgm:presLayoutVars>
      </dgm:prSet>
      <dgm:spPr/>
    </dgm:pt>
    <dgm:pt modelId="{BB79F9D3-2A0B-C846-8578-D9498190D5F8}" type="pres">
      <dgm:prSet presAssocID="{86D5F688-98CE-E84D-AD0F-8D69F76BFF33}" presName="sibTrans" presStyleCnt="0"/>
      <dgm:spPr/>
    </dgm:pt>
    <dgm:pt modelId="{E502D86E-96D9-954F-A2C5-E73D10AC41DF}" type="pres">
      <dgm:prSet presAssocID="{5365CFC3-5A60-8B49-B608-B571EBD36D1D}" presName="compositeNode" presStyleCnt="0">
        <dgm:presLayoutVars>
          <dgm:bulletEnabled val="1"/>
        </dgm:presLayoutVars>
      </dgm:prSet>
      <dgm:spPr/>
    </dgm:pt>
    <dgm:pt modelId="{B7556DB9-7B9A-0941-8776-F2BA1C53EEF1}" type="pres">
      <dgm:prSet presAssocID="{5365CFC3-5A60-8B49-B608-B571EBD36D1D}" presName="bgRect" presStyleLbl="alignNode1" presStyleIdx="2" presStyleCnt="5"/>
      <dgm:spPr/>
    </dgm:pt>
    <dgm:pt modelId="{1B53CD16-1D23-B046-A732-6EAC86BBC2A5}" type="pres">
      <dgm:prSet presAssocID="{89455D26-BB3B-5448-9657-5C2A5A758C00}" presName="sibTransNodeRect" presStyleLbl="alignNode1" presStyleIdx="2" presStyleCnt="5">
        <dgm:presLayoutVars>
          <dgm:chMax val="0"/>
          <dgm:bulletEnabled val="1"/>
        </dgm:presLayoutVars>
      </dgm:prSet>
      <dgm:spPr/>
    </dgm:pt>
    <dgm:pt modelId="{C93D365F-74AA-8549-AECE-316377C6BFD4}" type="pres">
      <dgm:prSet presAssocID="{5365CFC3-5A60-8B49-B608-B571EBD36D1D}" presName="nodeRect" presStyleLbl="alignNode1" presStyleIdx="2" presStyleCnt="5">
        <dgm:presLayoutVars>
          <dgm:bulletEnabled val="1"/>
        </dgm:presLayoutVars>
      </dgm:prSet>
      <dgm:spPr/>
    </dgm:pt>
    <dgm:pt modelId="{AF02DEFB-1280-114D-ADF8-DC44F5A60771}" type="pres">
      <dgm:prSet presAssocID="{89455D26-BB3B-5448-9657-5C2A5A758C00}" presName="sibTrans" presStyleCnt="0"/>
      <dgm:spPr/>
    </dgm:pt>
    <dgm:pt modelId="{ED0B9E93-EA7C-7A42-8BA3-0A10D19AAD18}" type="pres">
      <dgm:prSet presAssocID="{990E870A-068F-C14B-98B3-0E737640B814}" presName="compositeNode" presStyleCnt="0">
        <dgm:presLayoutVars>
          <dgm:bulletEnabled val="1"/>
        </dgm:presLayoutVars>
      </dgm:prSet>
      <dgm:spPr/>
    </dgm:pt>
    <dgm:pt modelId="{B12521EC-5E11-9749-9314-F9CBFFE39D70}" type="pres">
      <dgm:prSet presAssocID="{990E870A-068F-C14B-98B3-0E737640B814}" presName="bgRect" presStyleLbl="alignNode1" presStyleIdx="3" presStyleCnt="5"/>
      <dgm:spPr/>
    </dgm:pt>
    <dgm:pt modelId="{4868DFC8-811C-474C-AAC0-EEA130F58BB8}" type="pres">
      <dgm:prSet presAssocID="{612F0BE0-4E4F-AD4E-B793-B00860ABA87A}" presName="sibTransNodeRect" presStyleLbl="alignNode1" presStyleIdx="3" presStyleCnt="5">
        <dgm:presLayoutVars>
          <dgm:chMax val="0"/>
          <dgm:bulletEnabled val="1"/>
        </dgm:presLayoutVars>
      </dgm:prSet>
      <dgm:spPr/>
    </dgm:pt>
    <dgm:pt modelId="{5B841FAF-63C9-9244-AE03-D32C95681B17}" type="pres">
      <dgm:prSet presAssocID="{990E870A-068F-C14B-98B3-0E737640B814}" presName="nodeRect" presStyleLbl="alignNode1" presStyleIdx="3" presStyleCnt="5">
        <dgm:presLayoutVars>
          <dgm:bulletEnabled val="1"/>
        </dgm:presLayoutVars>
      </dgm:prSet>
      <dgm:spPr/>
    </dgm:pt>
    <dgm:pt modelId="{14B05553-A3D3-2142-8F62-825E26D0A80F}" type="pres">
      <dgm:prSet presAssocID="{612F0BE0-4E4F-AD4E-B793-B00860ABA87A}" presName="sibTrans" presStyleCnt="0"/>
      <dgm:spPr/>
    </dgm:pt>
    <dgm:pt modelId="{A7971E9D-5DE0-CF47-BDC6-2572AD222D5A}" type="pres">
      <dgm:prSet presAssocID="{B4153C6E-A82C-C94D-B7DA-4E584EC6638E}" presName="compositeNode" presStyleCnt="0">
        <dgm:presLayoutVars>
          <dgm:bulletEnabled val="1"/>
        </dgm:presLayoutVars>
      </dgm:prSet>
      <dgm:spPr/>
    </dgm:pt>
    <dgm:pt modelId="{48ABA384-5107-0148-8745-B6F55B54A03F}" type="pres">
      <dgm:prSet presAssocID="{B4153C6E-A82C-C94D-B7DA-4E584EC6638E}" presName="bgRect" presStyleLbl="alignNode1" presStyleIdx="4" presStyleCnt="5"/>
      <dgm:spPr/>
    </dgm:pt>
    <dgm:pt modelId="{8CAF6E7F-4AD8-A744-A4CB-3CB598B17CBB}" type="pres">
      <dgm:prSet presAssocID="{7E589BA7-E8B6-CC4B-8052-5FCC3B6231B5}" presName="sibTransNodeRect" presStyleLbl="alignNode1" presStyleIdx="4" presStyleCnt="5">
        <dgm:presLayoutVars>
          <dgm:chMax val="0"/>
          <dgm:bulletEnabled val="1"/>
        </dgm:presLayoutVars>
      </dgm:prSet>
      <dgm:spPr/>
    </dgm:pt>
    <dgm:pt modelId="{FD934C5F-B8E1-2B42-AB83-93BF6CCBD04F}" type="pres">
      <dgm:prSet presAssocID="{B4153C6E-A82C-C94D-B7DA-4E584EC6638E}" presName="nodeRect" presStyleLbl="alignNode1" presStyleIdx="4" presStyleCnt="5">
        <dgm:presLayoutVars>
          <dgm:bulletEnabled val="1"/>
        </dgm:presLayoutVars>
      </dgm:prSet>
      <dgm:spPr/>
    </dgm:pt>
  </dgm:ptLst>
  <dgm:cxnLst>
    <dgm:cxn modelId="{1252D104-D362-6A49-8A7E-2A5A417E4ADB}" srcId="{4CF40D5A-DBFE-B043-9914-8AA28DA12E7D}" destId="{B4153C6E-A82C-C94D-B7DA-4E584EC6638E}" srcOrd="4" destOrd="0" parTransId="{E10F80F9-D317-CF46-A54A-05AD18510DD3}" sibTransId="{7E589BA7-E8B6-CC4B-8052-5FCC3B6231B5}"/>
    <dgm:cxn modelId="{4361010D-9DCA-F644-863A-5F6F76B99817}" srcId="{4CF40D5A-DBFE-B043-9914-8AA28DA12E7D}" destId="{5365CFC3-5A60-8B49-B608-B571EBD36D1D}" srcOrd="2" destOrd="0" parTransId="{11E88EDA-8E45-8449-A5F1-2E752E55FE22}" sibTransId="{89455D26-BB3B-5448-9657-5C2A5A758C00}"/>
    <dgm:cxn modelId="{9D9B7916-77D4-014E-9403-53C608224CEC}" type="presOf" srcId="{86D5F688-98CE-E84D-AD0F-8D69F76BFF33}" destId="{8ED71998-2403-3B45-BE5C-15D063E43181}" srcOrd="0" destOrd="0" presId="urn:microsoft.com/office/officeart/2016/7/layout/LinearBlockProcessNumbered"/>
    <dgm:cxn modelId="{A7221F1C-2707-2349-99D4-9F3E6D335E61}" type="presOf" srcId="{5C622DA4-9837-EC49-B4EA-77608AF9E689}" destId="{DD603535-6EF6-C747-AB51-B20CAB5C0121}" srcOrd="1" destOrd="0" presId="urn:microsoft.com/office/officeart/2016/7/layout/LinearBlockProcessNumbered"/>
    <dgm:cxn modelId="{C38A491C-164C-4F48-9984-2D7E02AEA55C}" type="presOf" srcId="{B4153C6E-A82C-C94D-B7DA-4E584EC6638E}" destId="{FD934C5F-B8E1-2B42-AB83-93BF6CCBD04F}" srcOrd="1" destOrd="0" presId="urn:microsoft.com/office/officeart/2016/7/layout/LinearBlockProcessNumbered"/>
    <dgm:cxn modelId="{13593423-DC17-3544-9F2F-32B2BD236182}" type="presOf" srcId="{990E870A-068F-C14B-98B3-0E737640B814}" destId="{B12521EC-5E11-9749-9314-F9CBFFE39D70}" srcOrd="0" destOrd="0" presId="urn:microsoft.com/office/officeart/2016/7/layout/LinearBlockProcessNumbered"/>
    <dgm:cxn modelId="{9B6A3726-1224-DE4D-8D90-C35E9887466F}" type="presOf" srcId="{B4153C6E-A82C-C94D-B7DA-4E584EC6638E}" destId="{48ABA384-5107-0148-8745-B6F55B54A03F}" srcOrd="0" destOrd="0" presId="urn:microsoft.com/office/officeart/2016/7/layout/LinearBlockProcessNumbered"/>
    <dgm:cxn modelId="{7F820C2E-82A9-7848-B669-5E1537C6045B}" type="presOf" srcId="{73021314-241A-7B4F-BFE3-BAC7C2B46371}" destId="{3A30913B-54FF-9B43-9001-4289B83A0EDE}" srcOrd="0" destOrd="0" presId="urn:microsoft.com/office/officeart/2016/7/layout/LinearBlockProcessNumbered"/>
    <dgm:cxn modelId="{F07B5C4B-59D9-1C49-BF21-4840DF8AE429}" srcId="{4CF40D5A-DBFE-B043-9914-8AA28DA12E7D}" destId="{5C622DA4-9837-EC49-B4EA-77608AF9E689}" srcOrd="1" destOrd="0" parTransId="{D7401A0A-7931-5E49-984D-08A12594002B}" sibTransId="{86D5F688-98CE-E84D-AD0F-8D69F76BFF33}"/>
    <dgm:cxn modelId="{FF639D60-5938-684E-B76C-8AC5F0A2EE59}" srcId="{4CF40D5A-DBFE-B043-9914-8AA28DA12E7D}" destId="{033D4CCC-7C6B-2540-83FB-9451C50D811A}" srcOrd="0" destOrd="0" parTransId="{F087CEB6-91C6-8741-A8F5-790B0FB38F52}" sibTransId="{73021314-241A-7B4F-BFE3-BAC7C2B46371}"/>
    <dgm:cxn modelId="{76E37461-CD05-3244-9313-FC4EB361308B}" type="presOf" srcId="{5C622DA4-9837-EC49-B4EA-77608AF9E689}" destId="{20736127-03FA-CE49-A66B-3A3B847C2294}" srcOrd="0" destOrd="0" presId="urn:microsoft.com/office/officeart/2016/7/layout/LinearBlockProcessNumbered"/>
    <dgm:cxn modelId="{0B379C6E-F24A-0348-A077-B6AC7750B36E}" type="presOf" srcId="{5365CFC3-5A60-8B49-B608-B571EBD36D1D}" destId="{C93D365F-74AA-8549-AECE-316377C6BFD4}" srcOrd="1" destOrd="0" presId="urn:microsoft.com/office/officeart/2016/7/layout/LinearBlockProcessNumbered"/>
    <dgm:cxn modelId="{40A7EF71-D80F-1C41-9AC8-4AC2E4F90C8C}" type="presOf" srcId="{4CF40D5A-DBFE-B043-9914-8AA28DA12E7D}" destId="{FCC40288-68A5-3244-8112-63967273F03B}" srcOrd="0" destOrd="0" presId="urn:microsoft.com/office/officeart/2016/7/layout/LinearBlockProcessNumbered"/>
    <dgm:cxn modelId="{FC97267B-5A92-A249-8276-E9DE49B7E29F}" type="presOf" srcId="{990E870A-068F-C14B-98B3-0E737640B814}" destId="{5B841FAF-63C9-9244-AE03-D32C95681B17}" srcOrd="1" destOrd="0" presId="urn:microsoft.com/office/officeart/2016/7/layout/LinearBlockProcessNumbered"/>
    <dgm:cxn modelId="{40AC6B87-AB2F-024D-891B-779C3B950DEC}" type="presOf" srcId="{033D4CCC-7C6B-2540-83FB-9451C50D811A}" destId="{3354B8A9-AC3D-9345-8F43-8DBFE6BBAA3F}" srcOrd="0" destOrd="0" presId="urn:microsoft.com/office/officeart/2016/7/layout/LinearBlockProcessNumbered"/>
    <dgm:cxn modelId="{ECB6F896-A83A-AA41-A003-802591A78301}" type="presOf" srcId="{7E589BA7-E8B6-CC4B-8052-5FCC3B6231B5}" destId="{8CAF6E7F-4AD8-A744-A4CB-3CB598B17CBB}" srcOrd="0" destOrd="0" presId="urn:microsoft.com/office/officeart/2016/7/layout/LinearBlockProcessNumbered"/>
    <dgm:cxn modelId="{F78958D3-3543-534E-AE43-6C1960EC1018}" type="presOf" srcId="{89455D26-BB3B-5448-9657-5C2A5A758C00}" destId="{1B53CD16-1D23-B046-A732-6EAC86BBC2A5}" srcOrd="0" destOrd="0" presId="urn:microsoft.com/office/officeart/2016/7/layout/LinearBlockProcessNumbered"/>
    <dgm:cxn modelId="{64E520E1-7294-0B49-A8E8-25231630986D}" type="presOf" srcId="{033D4CCC-7C6B-2540-83FB-9451C50D811A}" destId="{7A9900C0-3E3C-A543-B00A-75E36429018A}" srcOrd="1" destOrd="0" presId="urn:microsoft.com/office/officeart/2016/7/layout/LinearBlockProcessNumbered"/>
    <dgm:cxn modelId="{EF88BFE5-762C-C94A-B697-8CFFF2E0FBF1}" type="presOf" srcId="{5365CFC3-5A60-8B49-B608-B571EBD36D1D}" destId="{B7556DB9-7B9A-0941-8776-F2BA1C53EEF1}" srcOrd="0" destOrd="0" presId="urn:microsoft.com/office/officeart/2016/7/layout/LinearBlockProcessNumbered"/>
    <dgm:cxn modelId="{E20B0AE6-5DD5-D04B-B8B5-65168743C412}" type="presOf" srcId="{612F0BE0-4E4F-AD4E-B793-B00860ABA87A}" destId="{4868DFC8-811C-474C-AAC0-EEA130F58BB8}" srcOrd="0" destOrd="0" presId="urn:microsoft.com/office/officeart/2016/7/layout/LinearBlockProcessNumbered"/>
    <dgm:cxn modelId="{F7224EFC-E64E-764F-8449-901924D1D2F2}" srcId="{4CF40D5A-DBFE-B043-9914-8AA28DA12E7D}" destId="{990E870A-068F-C14B-98B3-0E737640B814}" srcOrd="3" destOrd="0" parTransId="{0F70F8FE-CE62-F24E-851C-662CD922EC6D}" sibTransId="{612F0BE0-4E4F-AD4E-B793-B00860ABA87A}"/>
    <dgm:cxn modelId="{FED719EE-3C2F-BA41-B18E-7B49FA75F1E5}" type="presParOf" srcId="{FCC40288-68A5-3244-8112-63967273F03B}" destId="{188D642D-AB10-234E-A96C-ACC9DBBE0E72}" srcOrd="0" destOrd="0" presId="urn:microsoft.com/office/officeart/2016/7/layout/LinearBlockProcessNumbered"/>
    <dgm:cxn modelId="{DE9C9181-E85C-EE4E-A596-5B146D5930D3}" type="presParOf" srcId="{188D642D-AB10-234E-A96C-ACC9DBBE0E72}" destId="{3354B8A9-AC3D-9345-8F43-8DBFE6BBAA3F}" srcOrd="0" destOrd="0" presId="urn:microsoft.com/office/officeart/2016/7/layout/LinearBlockProcessNumbered"/>
    <dgm:cxn modelId="{1ADCA99F-6E27-E247-851F-95C7A305762F}" type="presParOf" srcId="{188D642D-AB10-234E-A96C-ACC9DBBE0E72}" destId="{3A30913B-54FF-9B43-9001-4289B83A0EDE}" srcOrd="1" destOrd="0" presId="urn:microsoft.com/office/officeart/2016/7/layout/LinearBlockProcessNumbered"/>
    <dgm:cxn modelId="{252D8572-FE72-894F-B5F5-0382A44B80C8}" type="presParOf" srcId="{188D642D-AB10-234E-A96C-ACC9DBBE0E72}" destId="{7A9900C0-3E3C-A543-B00A-75E36429018A}" srcOrd="2" destOrd="0" presId="urn:microsoft.com/office/officeart/2016/7/layout/LinearBlockProcessNumbered"/>
    <dgm:cxn modelId="{9E002BBB-599B-804A-946F-BBDD35683F1A}" type="presParOf" srcId="{FCC40288-68A5-3244-8112-63967273F03B}" destId="{9EFEFF09-E0CE-3140-B041-B02C746724F2}" srcOrd="1" destOrd="0" presId="urn:microsoft.com/office/officeart/2016/7/layout/LinearBlockProcessNumbered"/>
    <dgm:cxn modelId="{7FB75441-2614-2744-B93F-03DA0B9D7A47}" type="presParOf" srcId="{FCC40288-68A5-3244-8112-63967273F03B}" destId="{D641176B-5746-C144-BECE-7EC3C2B6FFA0}" srcOrd="2" destOrd="0" presId="urn:microsoft.com/office/officeart/2016/7/layout/LinearBlockProcessNumbered"/>
    <dgm:cxn modelId="{393A91F7-FC46-CF42-A69E-33838B123300}" type="presParOf" srcId="{D641176B-5746-C144-BECE-7EC3C2B6FFA0}" destId="{20736127-03FA-CE49-A66B-3A3B847C2294}" srcOrd="0" destOrd="0" presId="urn:microsoft.com/office/officeart/2016/7/layout/LinearBlockProcessNumbered"/>
    <dgm:cxn modelId="{944BE014-DF2F-994E-BBB7-36B5F92A09A8}" type="presParOf" srcId="{D641176B-5746-C144-BECE-7EC3C2B6FFA0}" destId="{8ED71998-2403-3B45-BE5C-15D063E43181}" srcOrd="1" destOrd="0" presId="urn:microsoft.com/office/officeart/2016/7/layout/LinearBlockProcessNumbered"/>
    <dgm:cxn modelId="{52659795-4A7E-7743-AAF3-10822643CF73}" type="presParOf" srcId="{D641176B-5746-C144-BECE-7EC3C2B6FFA0}" destId="{DD603535-6EF6-C747-AB51-B20CAB5C0121}" srcOrd="2" destOrd="0" presId="urn:microsoft.com/office/officeart/2016/7/layout/LinearBlockProcessNumbered"/>
    <dgm:cxn modelId="{FC0690CE-C499-F34F-BF1A-72569D9F3F90}" type="presParOf" srcId="{FCC40288-68A5-3244-8112-63967273F03B}" destId="{BB79F9D3-2A0B-C846-8578-D9498190D5F8}" srcOrd="3" destOrd="0" presId="urn:microsoft.com/office/officeart/2016/7/layout/LinearBlockProcessNumbered"/>
    <dgm:cxn modelId="{EF77312E-C813-AE43-970B-17E98109A304}" type="presParOf" srcId="{FCC40288-68A5-3244-8112-63967273F03B}" destId="{E502D86E-96D9-954F-A2C5-E73D10AC41DF}" srcOrd="4" destOrd="0" presId="urn:microsoft.com/office/officeart/2016/7/layout/LinearBlockProcessNumbered"/>
    <dgm:cxn modelId="{D90FECA1-96D0-554C-906D-A35B1A479EC0}" type="presParOf" srcId="{E502D86E-96D9-954F-A2C5-E73D10AC41DF}" destId="{B7556DB9-7B9A-0941-8776-F2BA1C53EEF1}" srcOrd="0" destOrd="0" presId="urn:microsoft.com/office/officeart/2016/7/layout/LinearBlockProcessNumbered"/>
    <dgm:cxn modelId="{F5F16B34-BBE2-CE46-B145-C9187B8E308E}" type="presParOf" srcId="{E502D86E-96D9-954F-A2C5-E73D10AC41DF}" destId="{1B53CD16-1D23-B046-A732-6EAC86BBC2A5}" srcOrd="1" destOrd="0" presId="urn:microsoft.com/office/officeart/2016/7/layout/LinearBlockProcessNumbered"/>
    <dgm:cxn modelId="{2FE8E21A-277C-3F4C-8B4A-9C642E0544BC}" type="presParOf" srcId="{E502D86E-96D9-954F-A2C5-E73D10AC41DF}" destId="{C93D365F-74AA-8549-AECE-316377C6BFD4}" srcOrd="2" destOrd="0" presId="urn:microsoft.com/office/officeart/2016/7/layout/LinearBlockProcessNumbered"/>
    <dgm:cxn modelId="{4FBDD223-350B-5642-B281-18C38AF48409}" type="presParOf" srcId="{FCC40288-68A5-3244-8112-63967273F03B}" destId="{AF02DEFB-1280-114D-ADF8-DC44F5A60771}" srcOrd="5" destOrd="0" presId="urn:microsoft.com/office/officeart/2016/7/layout/LinearBlockProcessNumbered"/>
    <dgm:cxn modelId="{DDC21DB8-023B-7041-87CE-642AD1F866E7}" type="presParOf" srcId="{FCC40288-68A5-3244-8112-63967273F03B}" destId="{ED0B9E93-EA7C-7A42-8BA3-0A10D19AAD18}" srcOrd="6" destOrd="0" presId="urn:microsoft.com/office/officeart/2016/7/layout/LinearBlockProcessNumbered"/>
    <dgm:cxn modelId="{511A0BFC-4797-1342-B753-F96F8B856E0F}" type="presParOf" srcId="{ED0B9E93-EA7C-7A42-8BA3-0A10D19AAD18}" destId="{B12521EC-5E11-9749-9314-F9CBFFE39D70}" srcOrd="0" destOrd="0" presId="urn:microsoft.com/office/officeart/2016/7/layout/LinearBlockProcessNumbered"/>
    <dgm:cxn modelId="{3B37DCF9-D64F-B14C-A87D-955D93CF104F}" type="presParOf" srcId="{ED0B9E93-EA7C-7A42-8BA3-0A10D19AAD18}" destId="{4868DFC8-811C-474C-AAC0-EEA130F58BB8}" srcOrd="1" destOrd="0" presId="urn:microsoft.com/office/officeart/2016/7/layout/LinearBlockProcessNumbered"/>
    <dgm:cxn modelId="{B8939207-9651-334B-B8DC-A2EBE9D6B8A6}" type="presParOf" srcId="{ED0B9E93-EA7C-7A42-8BA3-0A10D19AAD18}" destId="{5B841FAF-63C9-9244-AE03-D32C95681B17}" srcOrd="2" destOrd="0" presId="urn:microsoft.com/office/officeart/2016/7/layout/LinearBlockProcessNumbered"/>
    <dgm:cxn modelId="{184D583F-72FC-2046-BB04-A39D9A653B2F}" type="presParOf" srcId="{FCC40288-68A5-3244-8112-63967273F03B}" destId="{14B05553-A3D3-2142-8F62-825E26D0A80F}" srcOrd="7" destOrd="0" presId="urn:microsoft.com/office/officeart/2016/7/layout/LinearBlockProcessNumbered"/>
    <dgm:cxn modelId="{EBA9F148-F616-7646-B922-B73FB9B06F2D}" type="presParOf" srcId="{FCC40288-68A5-3244-8112-63967273F03B}" destId="{A7971E9D-5DE0-CF47-BDC6-2572AD222D5A}" srcOrd="8" destOrd="0" presId="urn:microsoft.com/office/officeart/2016/7/layout/LinearBlockProcessNumbered"/>
    <dgm:cxn modelId="{295AEEB9-E997-9C45-9B6B-F834C30EA78A}" type="presParOf" srcId="{A7971E9D-5DE0-CF47-BDC6-2572AD222D5A}" destId="{48ABA384-5107-0148-8745-B6F55B54A03F}" srcOrd="0" destOrd="0" presId="urn:microsoft.com/office/officeart/2016/7/layout/LinearBlockProcessNumbered"/>
    <dgm:cxn modelId="{3BD1D11E-1FAC-0041-B7D0-D852EC71EDD3}" type="presParOf" srcId="{A7971E9D-5DE0-CF47-BDC6-2572AD222D5A}" destId="{8CAF6E7F-4AD8-A744-A4CB-3CB598B17CBB}" srcOrd="1" destOrd="0" presId="urn:microsoft.com/office/officeart/2016/7/layout/LinearBlockProcessNumbered"/>
    <dgm:cxn modelId="{209F0CAE-EBD1-2547-92DB-DEF8DC33C06B}" type="presParOf" srcId="{A7971E9D-5DE0-CF47-BDC6-2572AD222D5A}" destId="{FD934C5F-B8E1-2B42-AB83-93BF6CCBD04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D43AD-D95F-6943-996F-2EE86674379B}">
      <dsp:nvSpPr>
        <dsp:cNvPr id="0" name=""/>
        <dsp:cNvSpPr/>
      </dsp:nvSpPr>
      <dsp:spPr>
        <a:xfrm>
          <a:off x="0" y="149032"/>
          <a:ext cx="7728267" cy="503685"/>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Types of controls:</a:t>
          </a:r>
        </a:p>
      </dsp:txBody>
      <dsp:txXfrm>
        <a:off x="24588" y="173620"/>
        <a:ext cx="7679091" cy="454509"/>
      </dsp:txXfrm>
    </dsp:sp>
    <dsp:sp modelId="{0246F823-1DB1-E749-B137-04543A0B0739}">
      <dsp:nvSpPr>
        <dsp:cNvPr id="0" name=""/>
        <dsp:cNvSpPr/>
      </dsp:nvSpPr>
      <dsp:spPr>
        <a:xfrm>
          <a:off x="0" y="652717"/>
          <a:ext cx="7728267" cy="2130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37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Management controls</a:t>
          </a:r>
        </a:p>
        <a:p>
          <a:pPr marL="342900" lvl="2" indent="-171450" algn="l" defTabSz="711200">
            <a:lnSpc>
              <a:spcPct val="90000"/>
            </a:lnSpc>
            <a:spcBef>
              <a:spcPct val="0"/>
            </a:spcBef>
            <a:spcAft>
              <a:spcPct val="20000"/>
            </a:spcAft>
            <a:buChar char="•"/>
          </a:pPr>
          <a:r>
            <a:rPr lang="en-US" sz="1600" kern="1200"/>
            <a:t>Focuses on organizations managers and executives related to decisions about risk.</a:t>
          </a:r>
        </a:p>
        <a:p>
          <a:pPr marL="171450" lvl="1" indent="-171450" algn="l" defTabSz="711200">
            <a:lnSpc>
              <a:spcPct val="90000"/>
            </a:lnSpc>
            <a:spcBef>
              <a:spcPct val="0"/>
            </a:spcBef>
            <a:spcAft>
              <a:spcPct val="20000"/>
            </a:spcAft>
            <a:buChar char="•"/>
          </a:pPr>
          <a:r>
            <a:rPr lang="en-US" sz="1600" kern="1200"/>
            <a:t>Operational controls</a:t>
          </a:r>
        </a:p>
        <a:p>
          <a:pPr marL="342900" lvl="2" indent="-171450" algn="l" defTabSz="711200">
            <a:lnSpc>
              <a:spcPct val="90000"/>
            </a:lnSpc>
            <a:spcBef>
              <a:spcPct val="0"/>
            </a:spcBef>
            <a:spcAft>
              <a:spcPct val="20000"/>
            </a:spcAft>
            <a:buChar char="•"/>
          </a:pPr>
          <a:r>
            <a:rPr lang="en-US" sz="1600" kern="1200"/>
            <a:t>Executed by people, such as security awareness training, disaster recovery plans, incident handling procedures, etc.</a:t>
          </a:r>
        </a:p>
        <a:p>
          <a:pPr marL="171450" lvl="1" indent="-171450" algn="l" defTabSz="711200">
            <a:lnSpc>
              <a:spcPct val="90000"/>
            </a:lnSpc>
            <a:spcBef>
              <a:spcPct val="0"/>
            </a:spcBef>
            <a:spcAft>
              <a:spcPct val="20000"/>
            </a:spcAft>
            <a:buChar char="•"/>
          </a:pPr>
          <a:r>
            <a:rPr lang="en-US" sz="1600" kern="1200"/>
            <a:t>Technical controls</a:t>
          </a:r>
        </a:p>
        <a:p>
          <a:pPr marL="342900" lvl="2" indent="-171450" algn="l" defTabSz="711200">
            <a:lnSpc>
              <a:spcPct val="90000"/>
            </a:lnSpc>
            <a:spcBef>
              <a:spcPct val="0"/>
            </a:spcBef>
            <a:spcAft>
              <a:spcPct val="20000"/>
            </a:spcAft>
            <a:buChar char="•"/>
          </a:pPr>
          <a:r>
            <a:rPr lang="en-US" sz="1600" kern="1200"/>
            <a:t>Logical controls executed by computers, such as authentication, access control, and encryption.</a:t>
          </a:r>
        </a:p>
      </dsp:txBody>
      <dsp:txXfrm>
        <a:off x="0" y="652717"/>
        <a:ext cx="7728267" cy="2130030"/>
      </dsp:txXfrm>
    </dsp:sp>
    <dsp:sp modelId="{2272EAAB-3AA9-1C4C-B40D-DF77DB0B75F9}">
      <dsp:nvSpPr>
        <dsp:cNvPr id="0" name=""/>
        <dsp:cNvSpPr/>
      </dsp:nvSpPr>
      <dsp:spPr>
        <a:xfrm>
          <a:off x="0" y="2782747"/>
          <a:ext cx="7728267" cy="503685"/>
        </a:xfrm>
        <a:prstGeom prst="round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Definitive security controls:</a:t>
          </a:r>
        </a:p>
      </dsp:txBody>
      <dsp:txXfrm>
        <a:off x="24588" y="2807335"/>
        <a:ext cx="7679091" cy="454509"/>
      </dsp:txXfrm>
    </dsp:sp>
    <dsp:sp modelId="{36B09AAF-568A-224F-A040-434297733D40}">
      <dsp:nvSpPr>
        <dsp:cNvPr id="0" name=""/>
        <dsp:cNvSpPr/>
      </dsp:nvSpPr>
      <dsp:spPr>
        <a:xfrm>
          <a:off x="0" y="3286431"/>
          <a:ext cx="7728267" cy="16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37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Preventative</a:t>
          </a:r>
        </a:p>
        <a:p>
          <a:pPr marL="342900" lvl="2" indent="-171450" algn="l" defTabSz="711200">
            <a:lnSpc>
              <a:spcPct val="90000"/>
            </a:lnSpc>
            <a:spcBef>
              <a:spcPct val="0"/>
            </a:spcBef>
            <a:spcAft>
              <a:spcPct val="20000"/>
            </a:spcAft>
            <a:buChar char="•"/>
          </a:pPr>
          <a:r>
            <a:rPr lang="en-US" sz="1600" kern="1200"/>
            <a:t>Implemented before an incident (NIPS, RAID, etc.)</a:t>
          </a:r>
        </a:p>
        <a:p>
          <a:pPr marL="171450" lvl="1" indent="-171450" algn="l" defTabSz="711200">
            <a:lnSpc>
              <a:spcPct val="90000"/>
            </a:lnSpc>
            <a:spcBef>
              <a:spcPct val="0"/>
            </a:spcBef>
            <a:spcAft>
              <a:spcPct val="20000"/>
            </a:spcAft>
            <a:buChar char="•"/>
          </a:pPr>
          <a:r>
            <a:rPr lang="en-US" sz="1600" kern="1200"/>
            <a:t>Detective</a:t>
          </a:r>
        </a:p>
        <a:p>
          <a:pPr marL="342900" lvl="2" indent="-171450" algn="l" defTabSz="711200">
            <a:lnSpc>
              <a:spcPct val="90000"/>
            </a:lnSpc>
            <a:spcBef>
              <a:spcPct val="0"/>
            </a:spcBef>
            <a:spcAft>
              <a:spcPct val="20000"/>
            </a:spcAft>
            <a:buChar char="•"/>
          </a:pPr>
          <a:r>
            <a:rPr lang="en-US" sz="1600" kern="1200"/>
            <a:t>Used during an event (CCTV, alarms, NIDS, auditing)</a:t>
          </a:r>
        </a:p>
        <a:p>
          <a:pPr marL="171450" lvl="1" indent="-171450" algn="l" defTabSz="711200">
            <a:lnSpc>
              <a:spcPct val="90000"/>
            </a:lnSpc>
            <a:spcBef>
              <a:spcPct val="0"/>
            </a:spcBef>
            <a:spcAft>
              <a:spcPct val="20000"/>
            </a:spcAft>
            <a:buChar char="•"/>
          </a:pPr>
          <a:r>
            <a:rPr lang="en-US" sz="1600" kern="1200"/>
            <a:t>Corrective</a:t>
          </a:r>
        </a:p>
        <a:p>
          <a:pPr marL="342900" lvl="2" indent="-171450" algn="l" defTabSz="711200">
            <a:lnSpc>
              <a:spcPct val="90000"/>
            </a:lnSpc>
            <a:spcBef>
              <a:spcPct val="0"/>
            </a:spcBef>
            <a:spcAft>
              <a:spcPct val="20000"/>
            </a:spcAft>
            <a:buChar char="•"/>
          </a:pPr>
          <a:r>
            <a:rPr lang="en-US" sz="1600" kern="1200"/>
            <a:t>Implemented after an incident (backups, patching, etc.)</a:t>
          </a:r>
        </a:p>
      </dsp:txBody>
      <dsp:txXfrm>
        <a:off x="0" y="3286431"/>
        <a:ext cx="7728267" cy="1651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4B8A9-AC3D-9345-8F43-8DBFE6BBAA3F}">
      <dsp:nvSpPr>
        <dsp:cNvPr id="0" name=""/>
        <dsp:cNvSpPr/>
      </dsp:nvSpPr>
      <dsp:spPr>
        <a:xfrm>
          <a:off x="6478" y="506986"/>
          <a:ext cx="2025110" cy="2430132"/>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36" tIns="0" rIns="200036" bIns="330200" numCol="1" spcCol="1270" anchor="t" anchorCtr="0">
          <a:noAutofit/>
        </a:bodyPr>
        <a:lstStyle/>
        <a:p>
          <a:pPr marL="0" lvl="0" indent="0" algn="l" defTabSz="933450">
            <a:lnSpc>
              <a:spcPct val="90000"/>
            </a:lnSpc>
            <a:spcBef>
              <a:spcPct val="0"/>
            </a:spcBef>
            <a:spcAft>
              <a:spcPct val="35000"/>
            </a:spcAft>
            <a:buNone/>
          </a:pPr>
          <a:r>
            <a:rPr lang="en-US" sz="2100" kern="1200" dirty="0"/>
            <a:t>Define desired security state</a:t>
          </a:r>
        </a:p>
      </dsp:txBody>
      <dsp:txXfrm>
        <a:off x="6478" y="1479039"/>
        <a:ext cx="2025110" cy="1458079"/>
      </dsp:txXfrm>
    </dsp:sp>
    <dsp:sp modelId="{3A30913B-54FF-9B43-9001-4289B83A0EDE}">
      <dsp:nvSpPr>
        <dsp:cNvPr id="0" name=""/>
        <dsp:cNvSpPr/>
      </dsp:nvSpPr>
      <dsp:spPr>
        <a:xfrm>
          <a:off x="6478" y="506986"/>
          <a:ext cx="2025110" cy="972053"/>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0036" tIns="165100" rIns="200036"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p>
      </dsp:txBody>
      <dsp:txXfrm>
        <a:off x="6478" y="506986"/>
        <a:ext cx="2025110" cy="972053"/>
      </dsp:txXfrm>
    </dsp:sp>
    <dsp:sp modelId="{20736127-03FA-CE49-A66B-3A3B847C2294}">
      <dsp:nvSpPr>
        <dsp:cNvPr id="0" name=""/>
        <dsp:cNvSpPr/>
      </dsp:nvSpPr>
      <dsp:spPr>
        <a:xfrm>
          <a:off x="2193597" y="506986"/>
          <a:ext cx="2025110" cy="2430132"/>
        </a:xfrm>
        <a:prstGeom prst="rect">
          <a:avLst/>
        </a:prstGeom>
        <a:solidFill>
          <a:schemeClr val="accent5">
            <a:hueOff val="2794580"/>
            <a:satOff val="-2409"/>
            <a:lumOff val="3187"/>
            <a:alphaOff val="0"/>
          </a:schemeClr>
        </a:solidFill>
        <a:ln w="10795" cap="flat" cmpd="sng" algn="ctr">
          <a:solidFill>
            <a:schemeClr val="accent5">
              <a:hueOff val="2794580"/>
              <a:satOff val="-2409"/>
              <a:lumOff val="318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36" tIns="0" rIns="200036" bIns="330200" numCol="1" spcCol="1270" anchor="t" anchorCtr="0">
          <a:noAutofit/>
        </a:bodyPr>
        <a:lstStyle/>
        <a:p>
          <a:pPr marL="0" lvl="0" indent="0" algn="l" defTabSz="933450">
            <a:lnSpc>
              <a:spcPct val="90000"/>
            </a:lnSpc>
            <a:spcBef>
              <a:spcPct val="0"/>
            </a:spcBef>
            <a:spcAft>
              <a:spcPct val="35000"/>
            </a:spcAft>
            <a:buNone/>
          </a:pPr>
          <a:r>
            <a:rPr lang="en-US" sz="2100" kern="1200" dirty="0"/>
            <a:t>Create baselines</a:t>
          </a:r>
        </a:p>
      </dsp:txBody>
      <dsp:txXfrm>
        <a:off x="2193597" y="1479039"/>
        <a:ext cx="2025110" cy="1458079"/>
      </dsp:txXfrm>
    </dsp:sp>
    <dsp:sp modelId="{8ED71998-2403-3B45-BE5C-15D063E43181}">
      <dsp:nvSpPr>
        <dsp:cNvPr id="0" name=""/>
        <dsp:cNvSpPr/>
      </dsp:nvSpPr>
      <dsp:spPr>
        <a:xfrm>
          <a:off x="2193597" y="506986"/>
          <a:ext cx="2025110" cy="972053"/>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0036" tIns="165100" rIns="200036"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p>
      </dsp:txBody>
      <dsp:txXfrm>
        <a:off x="2193597" y="506986"/>
        <a:ext cx="2025110" cy="972053"/>
      </dsp:txXfrm>
    </dsp:sp>
    <dsp:sp modelId="{B7556DB9-7B9A-0941-8776-F2BA1C53EEF1}">
      <dsp:nvSpPr>
        <dsp:cNvPr id="0" name=""/>
        <dsp:cNvSpPr/>
      </dsp:nvSpPr>
      <dsp:spPr>
        <a:xfrm>
          <a:off x="4380717" y="506986"/>
          <a:ext cx="2025110" cy="2430132"/>
        </a:xfrm>
        <a:prstGeom prst="rect">
          <a:avLst/>
        </a:prstGeom>
        <a:solidFill>
          <a:schemeClr val="accent5">
            <a:hueOff val="5589159"/>
            <a:satOff val="-4817"/>
            <a:lumOff val="6373"/>
            <a:alphaOff val="0"/>
          </a:schemeClr>
        </a:solidFill>
        <a:ln w="10795" cap="flat" cmpd="sng" algn="ctr">
          <a:solidFill>
            <a:schemeClr val="accent5">
              <a:hueOff val="5589159"/>
              <a:satOff val="-4817"/>
              <a:lumOff val="6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36" tIns="0" rIns="200036" bIns="330200" numCol="1" spcCol="1270" anchor="t" anchorCtr="0">
          <a:noAutofit/>
        </a:bodyPr>
        <a:lstStyle/>
        <a:p>
          <a:pPr marL="0" lvl="0" indent="0" algn="l" defTabSz="933450">
            <a:lnSpc>
              <a:spcPct val="90000"/>
            </a:lnSpc>
            <a:spcBef>
              <a:spcPct val="0"/>
            </a:spcBef>
            <a:spcAft>
              <a:spcPct val="35000"/>
            </a:spcAft>
            <a:buNone/>
          </a:pPr>
          <a:r>
            <a:rPr lang="en-US" sz="2100" kern="1200" dirty="0"/>
            <a:t>Prioritize Vulnerabilities</a:t>
          </a:r>
        </a:p>
      </dsp:txBody>
      <dsp:txXfrm>
        <a:off x="4380717" y="1479039"/>
        <a:ext cx="2025110" cy="1458079"/>
      </dsp:txXfrm>
    </dsp:sp>
    <dsp:sp modelId="{1B53CD16-1D23-B046-A732-6EAC86BBC2A5}">
      <dsp:nvSpPr>
        <dsp:cNvPr id="0" name=""/>
        <dsp:cNvSpPr/>
      </dsp:nvSpPr>
      <dsp:spPr>
        <a:xfrm>
          <a:off x="4380717" y="506986"/>
          <a:ext cx="2025110" cy="972053"/>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0036" tIns="165100" rIns="200036" bIns="165100" numCol="1" spcCol="1270" anchor="ctr" anchorCtr="0">
          <a:noAutofit/>
        </a:bodyPr>
        <a:lstStyle/>
        <a:p>
          <a:pPr marL="0" lvl="0" indent="0" algn="l" defTabSz="2000250">
            <a:lnSpc>
              <a:spcPct val="90000"/>
            </a:lnSpc>
            <a:spcBef>
              <a:spcPct val="0"/>
            </a:spcBef>
            <a:spcAft>
              <a:spcPct val="35000"/>
            </a:spcAft>
            <a:buNone/>
          </a:pPr>
          <a:r>
            <a:rPr lang="en-US" sz="4500" kern="1200"/>
            <a:t>03</a:t>
          </a:r>
        </a:p>
      </dsp:txBody>
      <dsp:txXfrm>
        <a:off x="4380717" y="506986"/>
        <a:ext cx="2025110" cy="972053"/>
      </dsp:txXfrm>
    </dsp:sp>
    <dsp:sp modelId="{B12521EC-5E11-9749-9314-F9CBFFE39D70}">
      <dsp:nvSpPr>
        <dsp:cNvPr id="0" name=""/>
        <dsp:cNvSpPr/>
      </dsp:nvSpPr>
      <dsp:spPr>
        <a:xfrm>
          <a:off x="6567837" y="506986"/>
          <a:ext cx="2025110" cy="2430132"/>
        </a:xfrm>
        <a:prstGeom prst="rect">
          <a:avLst/>
        </a:prstGeom>
        <a:solidFill>
          <a:schemeClr val="accent5">
            <a:hueOff val="8383739"/>
            <a:satOff val="-7226"/>
            <a:lumOff val="9560"/>
            <a:alphaOff val="0"/>
          </a:schemeClr>
        </a:solidFill>
        <a:ln w="10795" cap="flat" cmpd="sng" algn="ctr">
          <a:solidFill>
            <a:schemeClr val="accent5">
              <a:hueOff val="8383739"/>
              <a:satOff val="-7226"/>
              <a:lumOff val="956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36" tIns="0" rIns="200036" bIns="330200" numCol="1" spcCol="1270" anchor="t" anchorCtr="0">
          <a:noAutofit/>
        </a:bodyPr>
        <a:lstStyle/>
        <a:p>
          <a:pPr marL="0" lvl="0" indent="0" algn="l" defTabSz="933450">
            <a:lnSpc>
              <a:spcPct val="90000"/>
            </a:lnSpc>
            <a:spcBef>
              <a:spcPct val="0"/>
            </a:spcBef>
            <a:spcAft>
              <a:spcPct val="35000"/>
            </a:spcAft>
            <a:buNone/>
          </a:pPr>
          <a:r>
            <a:rPr lang="en-US" sz="2100" kern="1200" dirty="0"/>
            <a:t>Mitigate vulnerabilities</a:t>
          </a:r>
        </a:p>
      </dsp:txBody>
      <dsp:txXfrm>
        <a:off x="6567837" y="1479039"/>
        <a:ext cx="2025110" cy="1458079"/>
      </dsp:txXfrm>
    </dsp:sp>
    <dsp:sp modelId="{4868DFC8-811C-474C-AAC0-EEA130F58BB8}">
      <dsp:nvSpPr>
        <dsp:cNvPr id="0" name=""/>
        <dsp:cNvSpPr/>
      </dsp:nvSpPr>
      <dsp:spPr>
        <a:xfrm>
          <a:off x="6567837" y="506986"/>
          <a:ext cx="2025110" cy="972053"/>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0036" tIns="165100" rIns="200036" bIns="165100" numCol="1" spcCol="1270" anchor="ctr" anchorCtr="0">
          <a:noAutofit/>
        </a:bodyPr>
        <a:lstStyle/>
        <a:p>
          <a:pPr marL="0" lvl="0" indent="0" algn="l" defTabSz="2000250">
            <a:lnSpc>
              <a:spcPct val="90000"/>
            </a:lnSpc>
            <a:spcBef>
              <a:spcPct val="0"/>
            </a:spcBef>
            <a:spcAft>
              <a:spcPct val="35000"/>
            </a:spcAft>
            <a:buNone/>
          </a:pPr>
          <a:r>
            <a:rPr lang="en-US" sz="4500" kern="1200"/>
            <a:t>04</a:t>
          </a:r>
        </a:p>
      </dsp:txBody>
      <dsp:txXfrm>
        <a:off x="6567837" y="506986"/>
        <a:ext cx="2025110" cy="972053"/>
      </dsp:txXfrm>
    </dsp:sp>
    <dsp:sp modelId="{48ABA384-5107-0148-8745-B6F55B54A03F}">
      <dsp:nvSpPr>
        <dsp:cNvPr id="0" name=""/>
        <dsp:cNvSpPr/>
      </dsp:nvSpPr>
      <dsp:spPr>
        <a:xfrm>
          <a:off x="8754956" y="506986"/>
          <a:ext cx="2025110" cy="2430132"/>
        </a:xfrm>
        <a:prstGeom prst="rect">
          <a:avLst/>
        </a:prstGeom>
        <a:solidFill>
          <a:schemeClr val="accent5">
            <a:hueOff val="11178319"/>
            <a:satOff val="-9634"/>
            <a:lumOff val="12746"/>
            <a:alphaOff val="0"/>
          </a:schemeClr>
        </a:solidFill>
        <a:ln w="10795" cap="flat" cmpd="sng" algn="ctr">
          <a:solidFill>
            <a:schemeClr val="accent5">
              <a:hueOff val="11178319"/>
              <a:satOff val="-9634"/>
              <a:lumOff val="1274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36" tIns="0" rIns="200036" bIns="330200" numCol="1" spcCol="1270" anchor="t" anchorCtr="0">
          <a:noAutofit/>
        </a:bodyPr>
        <a:lstStyle/>
        <a:p>
          <a:pPr marL="0" lvl="0" indent="0" algn="l" defTabSz="933450">
            <a:lnSpc>
              <a:spcPct val="90000"/>
            </a:lnSpc>
            <a:spcBef>
              <a:spcPct val="0"/>
            </a:spcBef>
            <a:spcAft>
              <a:spcPct val="35000"/>
            </a:spcAft>
            <a:buNone/>
          </a:pPr>
          <a:r>
            <a:rPr lang="en-US" sz="2100" kern="1200" dirty="0"/>
            <a:t>Monitor the environment</a:t>
          </a:r>
        </a:p>
      </dsp:txBody>
      <dsp:txXfrm>
        <a:off x="8754956" y="1479039"/>
        <a:ext cx="2025110" cy="1458079"/>
      </dsp:txXfrm>
    </dsp:sp>
    <dsp:sp modelId="{8CAF6E7F-4AD8-A744-A4CB-3CB598B17CBB}">
      <dsp:nvSpPr>
        <dsp:cNvPr id="0" name=""/>
        <dsp:cNvSpPr/>
      </dsp:nvSpPr>
      <dsp:spPr>
        <a:xfrm>
          <a:off x="8754956" y="506986"/>
          <a:ext cx="2025110" cy="972053"/>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0036" tIns="165100" rIns="200036" bIns="165100" numCol="1" spcCol="1270" anchor="ctr" anchorCtr="0">
          <a:noAutofit/>
        </a:bodyPr>
        <a:lstStyle/>
        <a:p>
          <a:pPr marL="0" lvl="0" indent="0" algn="l" defTabSz="2000250">
            <a:lnSpc>
              <a:spcPct val="90000"/>
            </a:lnSpc>
            <a:spcBef>
              <a:spcPct val="0"/>
            </a:spcBef>
            <a:spcAft>
              <a:spcPct val="35000"/>
            </a:spcAft>
            <a:buNone/>
          </a:pPr>
          <a:r>
            <a:rPr lang="en-US" sz="4500" kern="1200"/>
            <a:t>05</a:t>
          </a:r>
        </a:p>
      </dsp:txBody>
      <dsp:txXfrm>
        <a:off x="8754956" y="506986"/>
        <a:ext cx="2025110" cy="9720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8C935-C499-BF4E-B972-EB42F9149BCC}" type="datetimeFigureOut">
              <a:rPr lang="en-US" smtClean="0"/>
              <a:t>4/15/24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969C9E-27D9-FA46-876A-3D02C3958009}" type="slidenum">
              <a:rPr lang="en-US" smtClean="0"/>
              <a:t>‹#›</a:t>
            </a:fld>
            <a:endParaRPr lang="en-US"/>
          </a:p>
        </p:txBody>
      </p:sp>
    </p:spTree>
    <p:extLst>
      <p:ext uri="{BB962C8B-B14F-4D97-AF65-F5344CB8AC3E}">
        <p14:creationId xmlns:p14="http://schemas.microsoft.com/office/powerpoint/2010/main" val="30326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Illustrates how thinking has changed over time to include additional vulnerabilities and distinguish between threats (intelligent adversary) and hazards (nature—no malicious intent).</a:t>
            </a:r>
          </a:p>
        </p:txBody>
      </p:sp>
      <p:sp>
        <p:nvSpPr>
          <p:cNvPr id="4" name="Slide Number Placeholder 3"/>
          <p:cNvSpPr>
            <a:spLocks noGrp="1"/>
          </p:cNvSpPr>
          <p:nvPr>
            <p:ph type="sldNum" sz="quarter" idx="5"/>
          </p:nvPr>
        </p:nvSpPr>
        <p:spPr/>
        <p:txBody>
          <a:bodyPr/>
          <a:lstStyle/>
          <a:p>
            <a:fld id="{85969C9E-27D9-FA46-876A-3D02C3958009}" type="slidenum">
              <a:rPr lang="en-US" smtClean="0"/>
              <a:t>2</a:t>
            </a:fld>
            <a:endParaRPr lang="en-US"/>
          </a:p>
        </p:txBody>
      </p:sp>
    </p:spTree>
    <p:extLst>
      <p:ext uri="{BB962C8B-B14F-4D97-AF65-F5344CB8AC3E}">
        <p14:creationId xmlns:p14="http://schemas.microsoft.com/office/powerpoint/2010/main" val="50003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Environment can include flooding, wildfire, earthquakes, tornados, hurricanes, and even space weather.</a:t>
            </a:r>
          </a:p>
          <a:p>
            <a:endParaRPr lang="en-US" dirty="0"/>
          </a:p>
          <a:p>
            <a:r>
              <a:rPr lang="en-US" dirty="0"/>
              <a:t>Hostile adversary may be targeted attack on confidentiality, integrity, or availability, or simply theft of opportunity.</a:t>
            </a:r>
          </a:p>
          <a:p>
            <a:endParaRPr lang="en-US" dirty="0"/>
          </a:p>
          <a:p>
            <a:r>
              <a:rPr lang="en-US" dirty="0"/>
              <a:t>Unwitting insiders can make mistakes or choose to not follow policy/procedure—which is why you need security controls whenever possible!</a:t>
            </a:r>
          </a:p>
          <a:p>
            <a:endParaRPr lang="en-US" dirty="0"/>
          </a:p>
          <a:p>
            <a:r>
              <a:rPr lang="en-US" dirty="0"/>
              <a:t>It can be easy to focus on enumerating different hazards—that’s important, but ultimately it’s about the loss of CIA, not the cause of the loss—except for probability and cost to remove the risk.</a:t>
            </a:r>
          </a:p>
        </p:txBody>
      </p:sp>
      <p:sp>
        <p:nvSpPr>
          <p:cNvPr id="4" name="Slide Number Placeholder 3"/>
          <p:cNvSpPr>
            <a:spLocks noGrp="1"/>
          </p:cNvSpPr>
          <p:nvPr>
            <p:ph type="sldNum" sz="quarter" idx="5"/>
          </p:nvPr>
        </p:nvSpPr>
        <p:spPr/>
        <p:txBody>
          <a:bodyPr/>
          <a:lstStyle/>
          <a:p>
            <a:fld id="{85969C9E-27D9-FA46-876A-3D02C3958009}" type="slidenum">
              <a:rPr lang="en-US" smtClean="0"/>
              <a:t>3</a:t>
            </a:fld>
            <a:endParaRPr lang="en-US"/>
          </a:p>
        </p:txBody>
      </p:sp>
    </p:spTree>
    <p:extLst>
      <p:ext uri="{BB962C8B-B14F-4D97-AF65-F5344CB8AC3E}">
        <p14:creationId xmlns:p14="http://schemas.microsoft.com/office/powerpoint/2010/main" val="3488648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management as it pertains to information systems (i.e. computer hardware, software, etc.) is often called “Information Assurance”.</a:t>
            </a:r>
          </a:p>
        </p:txBody>
      </p:sp>
      <p:sp>
        <p:nvSpPr>
          <p:cNvPr id="4" name="Slide Number Placeholder 3"/>
          <p:cNvSpPr>
            <a:spLocks noGrp="1"/>
          </p:cNvSpPr>
          <p:nvPr>
            <p:ph type="sldNum" sz="quarter" idx="5"/>
          </p:nvPr>
        </p:nvSpPr>
        <p:spPr/>
        <p:txBody>
          <a:bodyPr/>
          <a:lstStyle/>
          <a:p>
            <a:fld id="{85969C9E-27D9-FA46-876A-3D02C3958009}" type="slidenum">
              <a:rPr lang="en-US" smtClean="0"/>
              <a:t>4</a:t>
            </a:fld>
            <a:endParaRPr lang="en-US"/>
          </a:p>
        </p:txBody>
      </p:sp>
    </p:spTree>
    <p:extLst>
      <p:ext uri="{BB962C8B-B14F-4D97-AF65-F5344CB8AC3E}">
        <p14:creationId xmlns:p14="http://schemas.microsoft.com/office/powerpoint/2010/main" val="2686634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Avoiding a risk means not doing something!  (Best way to avoid a plane crash is to not get on a plane.  But the probability or an accident may be higher for an alternate method of travel.  Fear has no place in a risk assessment!)</a:t>
            </a:r>
          </a:p>
          <a:p>
            <a:endParaRPr lang="en-US" dirty="0"/>
          </a:p>
          <a:p>
            <a:r>
              <a:rPr lang="en-US" dirty="0"/>
              <a:t>Transferring a risk (also called “risk sharing”) is often just buying insurance.</a:t>
            </a:r>
          </a:p>
        </p:txBody>
      </p:sp>
      <p:sp>
        <p:nvSpPr>
          <p:cNvPr id="4" name="Slide Number Placeholder 3"/>
          <p:cNvSpPr>
            <a:spLocks noGrp="1"/>
          </p:cNvSpPr>
          <p:nvPr>
            <p:ph type="sldNum" sz="quarter" idx="5"/>
          </p:nvPr>
        </p:nvSpPr>
        <p:spPr/>
        <p:txBody>
          <a:bodyPr/>
          <a:lstStyle/>
          <a:p>
            <a:fld id="{85969C9E-27D9-FA46-876A-3D02C3958009}" type="slidenum">
              <a:rPr lang="en-US" smtClean="0"/>
              <a:t>5</a:t>
            </a:fld>
            <a:endParaRPr lang="en-US"/>
          </a:p>
        </p:txBody>
      </p:sp>
    </p:spTree>
    <p:extLst>
      <p:ext uri="{BB962C8B-B14F-4D97-AF65-F5344CB8AC3E}">
        <p14:creationId xmlns:p14="http://schemas.microsoft.com/office/powerpoint/2010/main" val="157371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 mistakenly calls this P(Risk), but Risk = Threat x Impact!  Language must be precise here.  Including “hazards” rather than “threats” to include all possibilities!</a:t>
            </a:r>
          </a:p>
        </p:txBody>
      </p:sp>
      <p:sp>
        <p:nvSpPr>
          <p:cNvPr id="4" name="Slide Number Placeholder 3"/>
          <p:cNvSpPr>
            <a:spLocks noGrp="1"/>
          </p:cNvSpPr>
          <p:nvPr>
            <p:ph type="sldNum" sz="quarter" idx="5"/>
          </p:nvPr>
        </p:nvSpPr>
        <p:spPr/>
        <p:txBody>
          <a:bodyPr/>
          <a:lstStyle/>
          <a:p>
            <a:fld id="{85969C9E-27D9-FA46-876A-3D02C3958009}" type="slidenum">
              <a:rPr lang="en-US" smtClean="0"/>
              <a:t>9</a:t>
            </a:fld>
            <a:endParaRPr lang="en-US"/>
          </a:p>
        </p:txBody>
      </p:sp>
    </p:spTree>
    <p:extLst>
      <p:ext uri="{BB962C8B-B14F-4D97-AF65-F5344CB8AC3E}">
        <p14:creationId xmlns:p14="http://schemas.microsoft.com/office/powerpoint/2010/main" val="1383847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CISA is releasing qualitative risk assessment guidance very soon!</a:t>
            </a:r>
          </a:p>
        </p:txBody>
      </p:sp>
      <p:sp>
        <p:nvSpPr>
          <p:cNvPr id="4" name="Slide Number Placeholder 3"/>
          <p:cNvSpPr>
            <a:spLocks noGrp="1"/>
          </p:cNvSpPr>
          <p:nvPr>
            <p:ph type="sldNum" sz="quarter" idx="5"/>
          </p:nvPr>
        </p:nvSpPr>
        <p:spPr/>
        <p:txBody>
          <a:bodyPr/>
          <a:lstStyle/>
          <a:p>
            <a:fld id="{85969C9E-27D9-FA46-876A-3D02C3958009}" type="slidenum">
              <a:rPr lang="en-US" smtClean="0"/>
              <a:t>11</a:t>
            </a:fld>
            <a:endParaRPr lang="en-US"/>
          </a:p>
        </p:txBody>
      </p:sp>
    </p:spTree>
    <p:extLst>
      <p:ext uri="{BB962C8B-B14F-4D97-AF65-F5344CB8AC3E}">
        <p14:creationId xmlns:p14="http://schemas.microsoft.com/office/powerpoint/2010/main" val="2251252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ALE less than the cost to mitigate the risk, you accept it.</a:t>
            </a:r>
          </a:p>
          <a:p>
            <a:endParaRPr lang="en-US" dirty="0"/>
          </a:p>
          <a:p>
            <a:r>
              <a:rPr lang="en-US" dirty="0"/>
              <a:t>You wouldn’t spend $100 to not lose $50!</a:t>
            </a:r>
          </a:p>
        </p:txBody>
      </p:sp>
      <p:sp>
        <p:nvSpPr>
          <p:cNvPr id="4" name="Slide Number Placeholder 3"/>
          <p:cNvSpPr>
            <a:spLocks noGrp="1"/>
          </p:cNvSpPr>
          <p:nvPr>
            <p:ph type="sldNum" sz="quarter" idx="5"/>
          </p:nvPr>
        </p:nvSpPr>
        <p:spPr/>
        <p:txBody>
          <a:bodyPr/>
          <a:lstStyle/>
          <a:p>
            <a:fld id="{85969C9E-27D9-FA46-876A-3D02C3958009}" type="slidenum">
              <a:rPr lang="en-US" smtClean="0"/>
              <a:t>12</a:t>
            </a:fld>
            <a:endParaRPr lang="en-US"/>
          </a:p>
        </p:txBody>
      </p:sp>
    </p:spTree>
    <p:extLst>
      <p:ext uri="{BB962C8B-B14F-4D97-AF65-F5344CB8AC3E}">
        <p14:creationId xmlns:p14="http://schemas.microsoft.com/office/powerpoint/2010/main" val="3235362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held belief that some types of active scanning, especially fuzzing, can break older devices.  (“brick”)</a:t>
            </a:r>
          </a:p>
          <a:p>
            <a:endParaRPr lang="en-US" dirty="0"/>
          </a:p>
        </p:txBody>
      </p:sp>
      <p:sp>
        <p:nvSpPr>
          <p:cNvPr id="4" name="Slide Number Placeholder 3"/>
          <p:cNvSpPr>
            <a:spLocks noGrp="1"/>
          </p:cNvSpPr>
          <p:nvPr>
            <p:ph type="sldNum" sz="quarter" idx="5"/>
          </p:nvPr>
        </p:nvSpPr>
        <p:spPr/>
        <p:txBody>
          <a:bodyPr/>
          <a:lstStyle/>
          <a:p>
            <a:fld id="{85969C9E-27D9-FA46-876A-3D02C3958009}" type="slidenum">
              <a:rPr lang="en-US" smtClean="0"/>
              <a:t>13</a:t>
            </a:fld>
            <a:endParaRPr lang="en-US"/>
          </a:p>
        </p:txBody>
      </p:sp>
    </p:spTree>
    <p:extLst>
      <p:ext uri="{BB962C8B-B14F-4D97-AF65-F5344CB8AC3E}">
        <p14:creationId xmlns:p14="http://schemas.microsoft.com/office/powerpoint/2010/main" val="329515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AT&amp;T data breach included customer PINs.  Over 7M pins, but only 10,000 different hashes!  So, AT&amp;T used the same salt! (2024!)</a:t>
            </a:r>
          </a:p>
        </p:txBody>
      </p:sp>
      <p:sp>
        <p:nvSpPr>
          <p:cNvPr id="4" name="Slide Number Placeholder 3"/>
          <p:cNvSpPr>
            <a:spLocks noGrp="1"/>
          </p:cNvSpPr>
          <p:nvPr>
            <p:ph type="sldNum" sz="quarter" idx="5"/>
          </p:nvPr>
        </p:nvSpPr>
        <p:spPr/>
        <p:txBody>
          <a:bodyPr/>
          <a:lstStyle/>
          <a:p>
            <a:fld id="{85969C9E-27D9-FA46-876A-3D02C3958009}" type="slidenum">
              <a:rPr lang="en-US" smtClean="0"/>
              <a:t>16</a:t>
            </a:fld>
            <a:endParaRPr lang="en-US"/>
          </a:p>
        </p:txBody>
      </p:sp>
    </p:spTree>
    <p:extLst>
      <p:ext uri="{BB962C8B-B14F-4D97-AF65-F5344CB8AC3E}">
        <p14:creationId xmlns:p14="http://schemas.microsoft.com/office/powerpoint/2010/main" val="2609975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4/15/24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4/15/24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4/15/24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4/15/24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4/15/24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E31A-44D3-9DB7-F3A4-4E2560702C27}"/>
              </a:ext>
            </a:extLst>
          </p:cNvPr>
          <p:cNvSpPr>
            <a:spLocks noGrp="1"/>
          </p:cNvSpPr>
          <p:nvPr>
            <p:ph type="ctrTitle"/>
          </p:nvPr>
        </p:nvSpPr>
        <p:spPr/>
        <p:txBody>
          <a:bodyPr/>
          <a:lstStyle/>
          <a:p>
            <a:r>
              <a:rPr lang="en-US" dirty="0"/>
              <a:t>Vulnerability and </a:t>
            </a:r>
            <a:br>
              <a:rPr lang="en-US" dirty="0"/>
            </a:br>
            <a:r>
              <a:rPr lang="en-US" dirty="0"/>
              <a:t>Risk Management</a:t>
            </a:r>
          </a:p>
        </p:txBody>
      </p:sp>
      <p:sp>
        <p:nvSpPr>
          <p:cNvPr id="3" name="Subtitle 2">
            <a:extLst>
              <a:ext uri="{FF2B5EF4-FFF2-40B4-BE49-F238E27FC236}">
                <a16:creationId xmlns:a16="http://schemas.microsoft.com/office/drawing/2014/main" id="{1CBAEA82-1DA1-D4C7-7068-57EA436480E5}"/>
              </a:ext>
            </a:extLst>
          </p:cNvPr>
          <p:cNvSpPr>
            <a:spLocks noGrp="1"/>
          </p:cNvSpPr>
          <p:nvPr>
            <p:ph type="subTitle" idx="1"/>
          </p:nvPr>
        </p:nvSpPr>
        <p:spPr/>
        <p:txBody>
          <a:bodyPr/>
          <a:lstStyle/>
          <a:p>
            <a:r>
              <a:rPr lang="en-US" dirty="0"/>
              <a:t>Dr. William Hutton, CISSP</a:t>
            </a:r>
          </a:p>
        </p:txBody>
      </p:sp>
    </p:spTree>
    <p:extLst>
      <p:ext uri="{BB962C8B-B14F-4D97-AF65-F5344CB8AC3E}">
        <p14:creationId xmlns:p14="http://schemas.microsoft.com/office/powerpoint/2010/main" val="3536666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0C47-0067-B21C-3577-1EA1A0106AD5}"/>
              </a:ext>
            </a:extLst>
          </p:cNvPr>
          <p:cNvSpPr>
            <a:spLocks noGrp="1"/>
          </p:cNvSpPr>
          <p:nvPr>
            <p:ph type="title"/>
          </p:nvPr>
        </p:nvSpPr>
        <p:spPr>
          <a:xfrm>
            <a:off x="252919" y="1123837"/>
            <a:ext cx="2947482" cy="4601183"/>
          </a:xfrm>
        </p:spPr>
        <p:txBody>
          <a:bodyPr>
            <a:normAutofit/>
          </a:bodyPr>
          <a:lstStyle/>
          <a:p>
            <a:r>
              <a:rPr lang="en-US" dirty="0"/>
              <a:t>Impact</a:t>
            </a:r>
          </a:p>
        </p:txBody>
      </p:sp>
      <p:graphicFrame>
        <p:nvGraphicFramePr>
          <p:cNvPr id="7" name="Content Placeholder 6">
            <a:extLst>
              <a:ext uri="{FF2B5EF4-FFF2-40B4-BE49-F238E27FC236}">
                <a16:creationId xmlns:a16="http://schemas.microsoft.com/office/drawing/2014/main" id="{2932C86D-7645-EC67-279E-FF36FC0D73EE}"/>
              </a:ext>
            </a:extLst>
          </p:cNvPr>
          <p:cNvGraphicFramePr>
            <a:graphicFrameLocks noGrp="1"/>
          </p:cNvGraphicFramePr>
          <p:nvPr>
            <p:ph idx="1"/>
            <p:extLst>
              <p:ext uri="{D42A27DB-BD31-4B8C-83A1-F6EECF244321}">
                <p14:modId xmlns:p14="http://schemas.microsoft.com/office/powerpoint/2010/main" val="3921546296"/>
              </p:ext>
            </p:extLst>
          </p:nvPr>
        </p:nvGraphicFramePr>
        <p:xfrm>
          <a:off x="3819533" y="1216273"/>
          <a:ext cx="7608994" cy="4425696"/>
        </p:xfrm>
        <a:graphic>
          <a:graphicData uri="http://schemas.openxmlformats.org/drawingml/2006/table">
            <a:tbl>
              <a:tblPr firstRow="1" bandRow="1">
                <a:tableStyleId>{5C22544A-7EE6-4342-B048-85BDC9FD1C3A}</a:tableStyleId>
              </a:tblPr>
              <a:tblGrid>
                <a:gridCol w="4607772">
                  <a:extLst>
                    <a:ext uri="{9D8B030D-6E8A-4147-A177-3AD203B41FA5}">
                      <a16:colId xmlns:a16="http://schemas.microsoft.com/office/drawing/2014/main" val="4114101047"/>
                    </a:ext>
                  </a:extLst>
                </a:gridCol>
                <a:gridCol w="3001222">
                  <a:extLst>
                    <a:ext uri="{9D8B030D-6E8A-4147-A177-3AD203B41FA5}">
                      <a16:colId xmlns:a16="http://schemas.microsoft.com/office/drawing/2014/main" val="1208906166"/>
                    </a:ext>
                  </a:extLst>
                </a:gridCol>
              </a:tblGrid>
              <a:tr h="737616">
                <a:tc gridSpan="2">
                  <a:txBody>
                    <a:bodyPr/>
                    <a:lstStyle/>
                    <a:p>
                      <a:pPr algn="ctr"/>
                      <a:r>
                        <a:rPr lang="en-US" sz="3300"/>
                        <a:t>Qualitative Risk Assessment – Impact</a:t>
                      </a:r>
                    </a:p>
                  </a:txBody>
                  <a:tcPr marL="167640" marR="167640" marT="83820" marB="83820"/>
                </a:tc>
                <a:tc hMerge="1">
                  <a:txBody>
                    <a:bodyPr/>
                    <a:lstStyle/>
                    <a:p>
                      <a:endParaRPr lang="en-US" dirty="0"/>
                    </a:p>
                  </a:txBody>
                  <a:tcPr/>
                </a:tc>
                <a:extLst>
                  <a:ext uri="{0D108BD9-81ED-4DB2-BD59-A6C34878D82A}">
                    <a16:rowId xmlns:a16="http://schemas.microsoft.com/office/drawing/2014/main" val="738669406"/>
                  </a:ext>
                </a:extLst>
              </a:tr>
              <a:tr h="737616">
                <a:tc>
                  <a:txBody>
                    <a:bodyPr/>
                    <a:lstStyle/>
                    <a:p>
                      <a:pPr algn="r"/>
                      <a:r>
                        <a:rPr lang="en-US" sz="3300"/>
                        <a:t>Very Low</a:t>
                      </a:r>
                    </a:p>
                  </a:txBody>
                  <a:tcPr marL="167640" marR="167640" marT="83820" marB="83820"/>
                </a:tc>
                <a:tc>
                  <a:txBody>
                    <a:bodyPr/>
                    <a:lstStyle/>
                    <a:p>
                      <a:pPr algn="ctr"/>
                      <a:r>
                        <a:rPr lang="en-US" sz="3300"/>
                        <a:t>1</a:t>
                      </a:r>
                    </a:p>
                  </a:txBody>
                  <a:tcPr marL="167640" marR="167640" marT="83820" marB="83820"/>
                </a:tc>
                <a:extLst>
                  <a:ext uri="{0D108BD9-81ED-4DB2-BD59-A6C34878D82A}">
                    <a16:rowId xmlns:a16="http://schemas.microsoft.com/office/drawing/2014/main" val="3035788607"/>
                  </a:ext>
                </a:extLst>
              </a:tr>
              <a:tr h="737616">
                <a:tc>
                  <a:txBody>
                    <a:bodyPr/>
                    <a:lstStyle/>
                    <a:p>
                      <a:pPr algn="r"/>
                      <a:r>
                        <a:rPr lang="en-US" sz="3300"/>
                        <a:t>Low</a:t>
                      </a:r>
                    </a:p>
                  </a:txBody>
                  <a:tcPr marL="167640" marR="167640" marT="83820" marB="83820"/>
                </a:tc>
                <a:tc>
                  <a:txBody>
                    <a:bodyPr/>
                    <a:lstStyle/>
                    <a:p>
                      <a:pPr algn="ctr"/>
                      <a:r>
                        <a:rPr lang="en-US" sz="3300"/>
                        <a:t>2</a:t>
                      </a:r>
                    </a:p>
                  </a:txBody>
                  <a:tcPr marL="167640" marR="167640" marT="83820" marB="83820"/>
                </a:tc>
                <a:extLst>
                  <a:ext uri="{0D108BD9-81ED-4DB2-BD59-A6C34878D82A}">
                    <a16:rowId xmlns:a16="http://schemas.microsoft.com/office/drawing/2014/main" val="1828224407"/>
                  </a:ext>
                </a:extLst>
              </a:tr>
              <a:tr h="737616">
                <a:tc>
                  <a:txBody>
                    <a:bodyPr/>
                    <a:lstStyle/>
                    <a:p>
                      <a:pPr algn="r"/>
                      <a:r>
                        <a:rPr lang="en-US" sz="3300"/>
                        <a:t>Medium</a:t>
                      </a:r>
                    </a:p>
                  </a:txBody>
                  <a:tcPr marL="167640" marR="167640" marT="83820" marB="83820"/>
                </a:tc>
                <a:tc>
                  <a:txBody>
                    <a:bodyPr/>
                    <a:lstStyle/>
                    <a:p>
                      <a:pPr algn="ctr"/>
                      <a:r>
                        <a:rPr lang="en-US" sz="3300"/>
                        <a:t>3</a:t>
                      </a:r>
                    </a:p>
                  </a:txBody>
                  <a:tcPr marL="167640" marR="167640" marT="83820" marB="83820"/>
                </a:tc>
                <a:extLst>
                  <a:ext uri="{0D108BD9-81ED-4DB2-BD59-A6C34878D82A}">
                    <a16:rowId xmlns:a16="http://schemas.microsoft.com/office/drawing/2014/main" val="2878904653"/>
                  </a:ext>
                </a:extLst>
              </a:tr>
              <a:tr h="737616">
                <a:tc>
                  <a:txBody>
                    <a:bodyPr/>
                    <a:lstStyle/>
                    <a:p>
                      <a:pPr algn="r"/>
                      <a:r>
                        <a:rPr lang="en-US" sz="3300"/>
                        <a:t>High</a:t>
                      </a:r>
                    </a:p>
                  </a:txBody>
                  <a:tcPr marL="167640" marR="167640" marT="83820" marB="83820"/>
                </a:tc>
                <a:tc>
                  <a:txBody>
                    <a:bodyPr/>
                    <a:lstStyle/>
                    <a:p>
                      <a:pPr algn="ctr"/>
                      <a:r>
                        <a:rPr lang="en-US" sz="3300"/>
                        <a:t>4</a:t>
                      </a:r>
                    </a:p>
                  </a:txBody>
                  <a:tcPr marL="167640" marR="167640" marT="83820" marB="83820"/>
                </a:tc>
                <a:extLst>
                  <a:ext uri="{0D108BD9-81ED-4DB2-BD59-A6C34878D82A}">
                    <a16:rowId xmlns:a16="http://schemas.microsoft.com/office/drawing/2014/main" val="1799527026"/>
                  </a:ext>
                </a:extLst>
              </a:tr>
              <a:tr h="737616">
                <a:tc>
                  <a:txBody>
                    <a:bodyPr/>
                    <a:lstStyle/>
                    <a:p>
                      <a:pPr algn="r"/>
                      <a:r>
                        <a:rPr lang="en-US" sz="3300"/>
                        <a:t>Very High</a:t>
                      </a:r>
                    </a:p>
                  </a:txBody>
                  <a:tcPr marL="167640" marR="167640" marT="83820" marB="83820"/>
                </a:tc>
                <a:tc>
                  <a:txBody>
                    <a:bodyPr/>
                    <a:lstStyle/>
                    <a:p>
                      <a:pPr algn="ctr"/>
                      <a:r>
                        <a:rPr lang="en-US" sz="3300"/>
                        <a:t>5</a:t>
                      </a:r>
                    </a:p>
                  </a:txBody>
                  <a:tcPr marL="167640" marR="167640" marT="83820" marB="83820"/>
                </a:tc>
                <a:extLst>
                  <a:ext uri="{0D108BD9-81ED-4DB2-BD59-A6C34878D82A}">
                    <a16:rowId xmlns:a16="http://schemas.microsoft.com/office/drawing/2014/main" val="1437551632"/>
                  </a:ext>
                </a:extLst>
              </a:tr>
            </a:tbl>
          </a:graphicData>
        </a:graphic>
      </p:graphicFrame>
    </p:spTree>
    <p:extLst>
      <p:ext uri="{BB962C8B-B14F-4D97-AF65-F5344CB8AC3E}">
        <p14:creationId xmlns:p14="http://schemas.microsoft.com/office/powerpoint/2010/main" val="242249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15B7801-B646-C79B-790C-C72D22F06E98}"/>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rPr>
              <a:t>Qualitative Risk</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8FE0B6-0342-22E0-26D1-D0C339714BC9}"/>
              </a:ext>
            </a:extLst>
          </p:cNvPr>
          <p:cNvSpPr>
            <a:spLocks noGrp="1"/>
          </p:cNvSpPr>
          <p:nvPr>
            <p:ph idx="1"/>
          </p:nvPr>
        </p:nvSpPr>
        <p:spPr>
          <a:xfrm>
            <a:off x="5289229" y="864108"/>
            <a:ext cx="5910677" cy="5120640"/>
          </a:xfrm>
        </p:spPr>
        <p:txBody>
          <a:bodyPr>
            <a:normAutofit/>
          </a:bodyPr>
          <a:lstStyle/>
          <a:p>
            <a:r>
              <a:rPr lang="en-US" dirty="0"/>
              <a:t>Multiply P(Threat) x Impact:</a:t>
            </a:r>
          </a:p>
          <a:p>
            <a:pPr lvl="1"/>
            <a:r>
              <a:rPr lang="en-US" dirty="0"/>
              <a:t>P(Threat) = Low (2) x Medium Impact (3)</a:t>
            </a:r>
          </a:p>
          <a:p>
            <a:pPr lvl="1"/>
            <a:r>
              <a:rPr lang="en-US" dirty="0"/>
              <a:t>Qualitative Risk = 6</a:t>
            </a:r>
          </a:p>
          <a:p>
            <a:pPr lvl="1"/>
            <a:endParaRPr lang="en-US" dirty="0"/>
          </a:p>
          <a:p>
            <a:r>
              <a:rPr lang="en-US" dirty="0"/>
              <a:t>Compared to P(Threat) = Very High (5) and Very High Impact (5)</a:t>
            </a:r>
          </a:p>
          <a:p>
            <a:pPr lvl="1"/>
            <a:r>
              <a:rPr lang="en-US" dirty="0"/>
              <a:t>Qualitative Risk = 25!</a:t>
            </a: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176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CB9DD33-8D58-3C29-EF04-633980522778}"/>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rPr>
              <a:t>Quantitative</a:t>
            </a:r>
            <a:br>
              <a:rPr lang="en-US">
                <a:solidFill>
                  <a:schemeClr val="tx1">
                    <a:lumMod val="85000"/>
                    <a:lumOff val="15000"/>
                  </a:schemeClr>
                </a:solidFill>
              </a:rPr>
            </a:br>
            <a:r>
              <a:rPr lang="en-US">
                <a:solidFill>
                  <a:schemeClr val="tx1">
                    <a:lumMod val="85000"/>
                    <a:lumOff val="15000"/>
                  </a:schemeClr>
                </a:solidFill>
              </a:rPr>
              <a:t>Risk Assessment</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ADC20F-5D2B-AE56-D2A2-FFC3FE7DC6C8}"/>
              </a:ext>
            </a:extLst>
          </p:cNvPr>
          <p:cNvSpPr>
            <a:spLocks noGrp="1"/>
          </p:cNvSpPr>
          <p:nvPr>
            <p:ph idx="1"/>
          </p:nvPr>
        </p:nvSpPr>
        <p:spPr>
          <a:xfrm>
            <a:off x="5289229" y="864108"/>
            <a:ext cx="5910677" cy="5120640"/>
          </a:xfrm>
        </p:spPr>
        <p:txBody>
          <a:bodyPr>
            <a:normAutofit/>
          </a:bodyPr>
          <a:lstStyle/>
          <a:p>
            <a:r>
              <a:rPr lang="en-US"/>
              <a:t>Uses exact values (which are often hard to come by if not impossible!)</a:t>
            </a:r>
          </a:p>
          <a:p>
            <a:r>
              <a:rPr lang="en-US" b="1"/>
              <a:t>Single loss expectancy (SLE)</a:t>
            </a:r>
            <a:r>
              <a:rPr lang="en-US"/>
              <a:t>: The loss of value ($) based on a single incident.</a:t>
            </a:r>
          </a:p>
          <a:p>
            <a:r>
              <a:rPr lang="en-US" b="1"/>
              <a:t>Annualized rate of occurrence (ARO)</a:t>
            </a:r>
            <a:r>
              <a:rPr lang="en-US"/>
              <a:t>: The number of times per year that a specific incident occurs.</a:t>
            </a:r>
          </a:p>
          <a:p>
            <a:r>
              <a:rPr lang="en-US" b="1"/>
              <a:t>Annualized loss expectancy (ALE)</a:t>
            </a:r>
            <a:r>
              <a:rPr lang="en-US"/>
              <a:t>: The total loss in dollars per year due to a specific incident.</a:t>
            </a:r>
          </a:p>
          <a:p>
            <a:endParaRPr lang="en-US" b="1"/>
          </a:p>
          <a:p>
            <a:pPr marL="0" indent="0">
              <a:buNone/>
            </a:pPr>
            <a:r>
              <a:rPr lang="en-US" b="1"/>
              <a:t>SLE x ARO = ALE</a:t>
            </a: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578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C9369469-87C6-8AF8-B952-33C304E1E0E2}"/>
              </a:ext>
            </a:extLst>
          </p:cNvPr>
          <p:cNvPicPr>
            <a:picLocks noChangeAspect="1"/>
          </p:cNvPicPr>
          <p:nvPr/>
        </p:nvPicPr>
        <p:blipFill rotWithShape="1">
          <a:blip r:embed="rId3">
            <a:duotone>
              <a:schemeClr val="bg2">
                <a:shade val="45000"/>
                <a:satMod val="135000"/>
              </a:schemeClr>
              <a:prstClr val="white"/>
            </a:duotone>
            <a:alphaModFix amt="25000"/>
          </a:blip>
          <a:srcRect r="25"/>
          <a:stretch/>
        </p:blipFill>
        <p:spPr>
          <a:xfrm>
            <a:off x="20" y="1"/>
            <a:ext cx="12188932" cy="6858000"/>
          </a:xfrm>
          <a:prstGeom prst="rect">
            <a:avLst/>
          </a:prstGeom>
        </p:spPr>
      </p:pic>
      <p:sp>
        <p:nvSpPr>
          <p:cNvPr id="11" name="Rectangle 1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2E695E1-6709-DE43-CB6E-E8290B0A1180}"/>
              </a:ext>
            </a:extLst>
          </p:cNvPr>
          <p:cNvSpPr>
            <a:spLocks noGrp="1"/>
          </p:cNvSpPr>
          <p:nvPr>
            <p:ph type="title"/>
          </p:nvPr>
        </p:nvSpPr>
        <p:spPr>
          <a:xfrm>
            <a:off x="252919" y="1123837"/>
            <a:ext cx="2947482" cy="4601183"/>
          </a:xfrm>
        </p:spPr>
        <p:txBody>
          <a:bodyPr>
            <a:normAutofit/>
          </a:bodyPr>
          <a:lstStyle/>
          <a:p>
            <a:r>
              <a:rPr lang="en-US" dirty="0"/>
              <a:t>Security Analysis</a:t>
            </a:r>
            <a:br>
              <a:rPr lang="en-US" dirty="0"/>
            </a:br>
            <a:r>
              <a:rPr lang="en-US" dirty="0"/>
              <a:t>Methodologies</a:t>
            </a:r>
          </a:p>
        </p:txBody>
      </p:sp>
      <p:sp>
        <p:nvSpPr>
          <p:cNvPr id="3" name="Content Placeholder 2">
            <a:extLst>
              <a:ext uri="{FF2B5EF4-FFF2-40B4-BE49-F238E27FC236}">
                <a16:creationId xmlns:a16="http://schemas.microsoft.com/office/drawing/2014/main" id="{5F755346-54E0-CEB8-3EFD-AADEA0D8CA7B}"/>
              </a:ext>
            </a:extLst>
          </p:cNvPr>
          <p:cNvSpPr>
            <a:spLocks noGrp="1"/>
          </p:cNvSpPr>
          <p:nvPr>
            <p:ph idx="1"/>
          </p:nvPr>
        </p:nvSpPr>
        <p:spPr>
          <a:xfrm>
            <a:off x="3869268" y="864108"/>
            <a:ext cx="7315200" cy="5120640"/>
          </a:xfrm>
        </p:spPr>
        <p:txBody>
          <a:bodyPr>
            <a:normAutofit/>
          </a:bodyPr>
          <a:lstStyle/>
          <a:p>
            <a:r>
              <a:rPr lang="en-US" dirty="0"/>
              <a:t>To assess risk, (threats/hazards), you must analyze the security of assets (computers, servers, network devices, but also other assets like people!)</a:t>
            </a:r>
          </a:p>
          <a:p>
            <a:r>
              <a:rPr lang="en-US" dirty="0"/>
              <a:t>Two types of approaches:</a:t>
            </a:r>
          </a:p>
          <a:p>
            <a:pPr lvl="1"/>
            <a:r>
              <a:rPr lang="en-US" dirty="0"/>
              <a:t>Passive</a:t>
            </a:r>
          </a:p>
          <a:p>
            <a:pPr lvl="2"/>
            <a:r>
              <a:rPr lang="en-US" dirty="0"/>
              <a:t>Out of band monitoring</a:t>
            </a:r>
          </a:p>
          <a:p>
            <a:pPr lvl="2"/>
            <a:r>
              <a:rPr lang="en-US" dirty="0"/>
              <a:t>Document reviews</a:t>
            </a:r>
          </a:p>
          <a:p>
            <a:pPr lvl="2"/>
            <a:r>
              <a:rPr lang="en-US" dirty="0"/>
              <a:t>Policy reviews</a:t>
            </a:r>
          </a:p>
          <a:p>
            <a:pPr lvl="1"/>
            <a:r>
              <a:rPr lang="en-US" dirty="0"/>
              <a:t>Active</a:t>
            </a:r>
          </a:p>
          <a:p>
            <a:pPr lvl="2"/>
            <a:r>
              <a:rPr lang="en-US" dirty="0"/>
              <a:t>Hands-on testing</a:t>
            </a:r>
          </a:p>
          <a:p>
            <a:pPr lvl="2"/>
            <a:r>
              <a:rPr lang="en-US" dirty="0"/>
              <a:t>Ping sweeps</a:t>
            </a:r>
          </a:p>
          <a:p>
            <a:pPr lvl="2"/>
            <a:r>
              <a:rPr lang="en-US" dirty="0"/>
              <a:t>Port scans</a:t>
            </a:r>
          </a:p>
          <a:p>
            <a:pPr lvl="2"/>
            <a:r>
              <a:rPr lang="en-US" dirty="0"/>
              <a:t>Vulnerability scans</a:t>
            </a:r>
          </a:p>
          <a:p>
            <a:pPr lvl="2"/>
            <a:r>
              <a:rPr lang="en-US" dirty="0"/>
              <a:t>Direct communication with the device to be tested</a:t>
            </a:r>
          </a:p>
        </p:txBody>
      </p:sp>
      <p:sp>
        <p:nvSpPr>
          <p:cNvPr id="13" name="Rectangle 1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95715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5162-0496-BD51-F312-AEAA8ED9EDDC}"/>
              </a:ext>
            </a:extLst>
          </p:cNvPr>
          <p:cNvSpPr>
            <a:spLocks noGrp="1"/>
          </p:cNvSpPr>
          <p:nvPr>
            <p:ph type="title"/>
          </p:nvPr>
        </p:nvSpPr>
        <p:spPr>
          <a:xfrm>
            <a:off x="252919" y="1123837"/>
            <a:ext cx="2947482" cy="4601183"/>
          </a:xfrm>
        </p:spPr>
        <p:txBody>
          <a:bodyPr>
            <a:normAutofit/>
          </a:bodyPr>
          <a:lstStyle/>
          <a:p>
            <a:r>
              <a:rPr lang="en-US" dirty="0"/>
              <a:t>Mitigating</a:t>
            </a:r>
            <a:br>
              <a:rPr lang="en-US" dirty="0"/>
            </a:br>
            <a:r>
              <a:rPr lang="en-US" dirty="0"/>
              <a:t>Controls</a:t>
            </a:r>
          </a:p>
        </p:txBody>
      </p:sp>
      <p:graphicFrame>
        <p:nvGraphicFramePr>
          <p:cNvPr id="5" name="Content Placeholder 2">
            <a:extLst>
              <a:ext uri="{FF2B5EF4-FFF2-40B4-BE49-F238E27FC236}">
                <a16:creationId xmlns:a16="http://schemas.microsoft.com/office/drawing/2014/main" id="{7F57FB6A-E0E9-F705-76AA-997831BB1787}"/>
              </a:ext>
            </a:extLst>
          </p:cNvPr>
          <p:cNvGraphicFramePr>
            <a:graphicFrameLocks noGrp="1"/>
          </p:cNvGraphicFramePr>
          <p:nvPr>
            <p:ph idx="1"/>
            <p:extLst>
              <p:ext uri="{D42A27DB-BD31-4B8C-83A1-F6EECF244321}">
                <p14:modId xmlns:p14="http://schemas.microsoft.com/office/powerpoint/2010/main" val="174099212"/>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4759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66E947-FB18-4E34-92A1-7AE660349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1FB687-F018-4798-90C8-38F1111E1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3903358-23F2-3747-C6E3-028BDA31BF59}"/>
              </a:ext>
            </a:extLst>
          </p:cNvPr>
          <p:cNvSpPr>
            <a:spLocks noGrp="1"/>
          </p:cNvSpPr>
          <p:nvPr>
            <p:ph type="title"/>
          </p:nvPr>
        </p:nvSpPr>
        <p:spPr>
          <a:xfrm>
            <a:off x="641667" y="5257630"/>
            <a:ext cx="10908667" cy="1021405"/>
          </a:xfrm>
        </p:spPr>
        <p:txBody>
          <a:bodyPr>
            <a:normAutofit/>
          </a:bodyPr>
          <a:lstStyle/>
          <a:p>
            <a:pPr algn="ctr"/>
            <a:r>
              <a:rPr lang="en-US" dirty="0"/>
              <a:t>Vulnerability Management</a:t>
            </a:r>
            <a:endParaRPr lang="en-US"/>
          </a:p>
        </p:txBody>
      </p:sp>
      <p:sp>
        <p:nvSpPr>
          <p:cNvPr id="13" name="Rectangle 12">
            <a:extLst>
              <a:ext uri="{FF2B5EF4-FFF2-40B4-BE49-F238E27FC236}">
                <a16:creationId xmlns:a16="http://schemas.microsoft.com/office/drawing/2014/main" id="{99BAA161-AE24-467D-9AE2-A99E23CD7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337A6C01-7F77-B8A9-7968-D5D1767E4A39}"/>
              </a:ext>
            </a:extLst>
          </p:cNvPr>
          <p:cNvGraphicFramePr>
            <a:graphicFrameLocks noGrp="1"/>
          </p:cNvGraphicFramePr>
          <p:nvPr>
            <p:ph idx="1"/>
            <p:extLst>
              <p:ext uri="{D42A27DB-BD31-4B8C-83A1-F6EECF244321}">
                <p14:modId xmlns:p14="http://schemas.microsoft.com/office/powerpoint/2010/main" val="754339794"/>
              </p:ext>
            </p:extLst>
          </p:nvPr>
        </p:nvGraphicFramePr>
        <p:xfrm>
          <a:off x="702727" y="1029176"/>
          <a:ext cx="10786546" cy="3444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6742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8457-1B04-3E30-20DB-61FA47742394}"/>
              </a:ext>
            </a:extLst>
          </p:cNvPr>
          <p:cNvSpPr>
            <a:spLocks noGrp="1"/>
          </p:cNvSpPr>
          <p:nvPr>
            <p:ph type="title"/>
          </p:nvPr>
        </p:nvSpPr>
        <p:spPr/>
        <p:txBody>
          <a:bodyPr/>
          <a:lstStyle/>
          <a:p>
            <a:r>
              <a:rPr lang="en-US" dirty="0"/>
              <a:t>Assessing Vulnerabilities with Security Tools</a:t>
            </a:r>
          </a:p>
        </p:txBody>
      </p:sp>
      <p:sp>
        <p:nvSpPr>
          <p:cNvPr id="3" name="Content Placeholder 2">
            <a:extLst>
              <a:ext uri="{FF2B5EF4-FFF2-40B4-BE49-F238E27FC236}">
                <a16:creationId xmlns:a16="http://schemas.microsoft.com/office/drawing/2014/main" id="{C8812F8B-CA64-EDBE-E684-6378C19DBB43}"/>
              </a:ext>
            </a:extLst>
          </p:cNvPr>
          <p:cNvSpPr>
            <a:spLocks noGrp="1"/>
          </p:cNvSpPr>
          <p:nvPr>
            <p:ph idx="1"/>
          </p:nvPr>
        </p:nvSpPr>
        <p:spPr/>
        <p:txBody>
          <a:bodyPr/>
          <a:lstStyle/>
          <a:p>
            <a:r>
              <a:rPr lang="en-US" dirty="0"/>
              <a:t>Asset Discovery</a:t>
            </a:r>
          </a:p>
          <a:p>
            <a:pPr lvl="1"/>
            <a:r>
              <a:rPr lang="en-US" dirty="0"/>
              <a:t>Network mapping</a:t>
            </a:r>
          </a:p>
          <a:p>
            <a:pPr lvl="2"/>
            <a:r>
              <a:rPr lang="en-US" dirty="0"/>
              <a:t>Device discovery and categorization</a:t>
            </a:r>
          </a:p>
          <a:p>
            <a:pPr lvl="1"/>
            <a:r>
              <a:rPr lang="en-US" dirty="0"/>
              <a:t>HBOM/SBOM</a:t>
            </a:r>
          </a:p>
          <a:p>
            <a:r>
              <a:rPr lang="en-US" dirty="0"/>
              <a:t>Vulnerability Scanning</a:t>
            </a:r>
          </a:p>
          <a:p>
            <a:pPr lvl="1"/>
            <a:r>
              <a:rPr lang="en-US" dirty="0"/>
              <a:t>Nessus</a:t>
            </a:r>
          </a:p>
          <a:p>
            <a:pPr lvl="1"/>
            <a:r>
              <a:rPr lang="en-US" dirty="0"/>
              <a:t>Port scanning</a:t>
            </a:r>
          </a:p>
          <a:p>
            <a:pPr lvl="1"/>
            <a:r>
              <a:rPr lang="en-US" dirty="0"/>
              <a:t>Custom tools like ‘</a:t>
            </a:r>
            <a:r>
              <a:rPr lang="en-US" dirty="0" err="1"/>
              <a:t>Nikto</a:t>
            </a:r>
            <a:r>
              <a:rPr lang="en-US" dirty="0"/>
              <a:t>’ for web servers (Kali Linux)</a:t>
            </a:r>
          </a:p>
          <a:p>
            <a:r>
              <a:rPr lang="en-US" dirty="0"/>
              <a:t>Network Sniffing</a:t>
            </a:r>
          </a:p>
          <a:p>
            <a:pPr lvl="1"/>
            <a:r>
              <a:rPr lang="en-US" dirty="0"/>
              <a:t>Protocol analyzers</a:t>
            </a:r>
          </a:p>
          <a:p>
            <a:pPr lvl="1"/>
            <a:r>
              <a:rPr lang="en-US" dirty="0"/>
              <a:t>Out-of-band aggregation</a:t>
            </a:r>
          </a:p>
          <a:p>
            <a:r>
              <a:rPr lang="en-US" dirty="0"/>
              <a:t>Password Analysis</a:t>
            </a:r>
          </a:p>
          <a:p>
            <a:pPr lvl="1"/>
            <a:r>
              <a:rPr lang="en-US" dirty="0"/>
              <a:t>Guessing, dictionary attacks, brute force, cryptanalysis</a:t>
            </a:r>
          </a:p>
          <a:p>
            <a:endParaRPr lang="en-US" dirty="0"/>
          </a:p>
        </p:txBody>
      </p:sp>
    </p:spTree>
    <p:extLst>
      <p:ext uri="{BB962C8B-B14F-4D97-AF65-F5344CB8AC3E}">
        <p14:creationId xmlns:p14="http://schemas.microsoft.com/office/powerpoint/2010/main" val="300454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301628EF-8436-2C61-BCBB-A435A9E71755}"/>
              </a:ext>
            </a:extLst>
          </p:cNvPr>
          <p:cNvPicPr>
            <a:picLocks noChangeAspect="1"/>
          </p:cNvPicPr>
          <p:nvPr/>
        </p:nvPicPr>
        <p:blipFill rotWithShape="1">
          <a:blip r:embed="rId3">
            <a:duotone>
              <a:schemeClr val="bg2">
                <a:shade val="45000"/>
                <a:satMod val="135000"/>
              </a:schemeClr>
              <a:prstClr val="white"/>
            </a:duotone>
            <a:alphaModFix amt="25000"/>
          </a:blip>
          <a:srcRect r="-1" b="15708"/>
          <a:stretch/>
        </p:blipFill>
        <p:spPr>
          <a:xfrm>
            <a:off x="20" y="1"/>
            <a:ext cx="12188932" cy="6858000"/>
          </a:xfrm>
          <a:prstGeom prst="rect">
            <a:avLst/>
          </a:prstGeom>
        </p:spPr>
      </p:pic>
      <p:sp>
        <p:nvSpPr>
          <p:cNvPr id="11" name="Rectangle 1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F8B195-E857-9A6F-C674-FC680595BED0}"/>
              </a:ext>
            </a:extLst>
          </p:cNvPr>
          <p:cNvSpPr>
            <a:spLocks noGrp="1"/>
          </p:cNvSpPr>
          <p:nvPr>
            <p:ph type="title"/>
          </p:nvPr>
        </p:nvSpPr>
        <p:spPr>
          <a:xfrm>
            <a:off x="252919" y="1123837"/>
            <a:ext cx="2947482" cy="4601183"/>
          </a:xfrm>
        </p:spPr>
        <p:txBody>
          <a:bodyPr>
            <a:normAutofit/>
          </a:bodyPr>
          <a:lstStyle/>
          <a:p>
            <a:r>
              <a:rPr lang="en-US" dirty="0"/>
              <a:t>”We’re all vulnerable to something.”</a:t>
            </a:r>
          </a:p>
        </p:txBody>
      </p:sp>
      <p:sp>
        <p:nvSpPr>
          <p:cNvPr id="3" name="Content Placeholder 2">
            <a:extLst>
              <a:ext uri="{FF2B5EF4-FFF2-40B4-BE49-F238E27FC236}">
                <a16:creationId xmlns:a16="http://schemas.microsoft.com/office/drawing/2014/main" id="{2738145B-9A53-40FB-8F37-1FCEC9FA6123}"/>
              </a:ext>
            </a:extLst>
          </p:cNvPr>
          <p:cNvSpPr>
            <a:spLocks noGrp="1"/>
          </p:cNvSpPr>
          <p:nvPr>
            <p:ph idx="1"/>
          </p:nvPr>
        </p:nvSpPr>
        <p:spPr>
          <a:xfrm>
            <a:off x="3869268" y="864108"/>
            <a:ext cx="7315200" cy="5120640"/>
          </a:xfrm>
        </p:spPr>
        <p:txBody>
          <a:bodyPr>
            <a:normAutofit/>
          </a:bodyPr>
          <a:lstStyle/>
          <a:p>
            <a:r>
              <a:rPr lang="en-US" b="1" dirty="0"/>
              <a:t>Vulnerabilities</a:t>
            </a:r>
            <a:r>
              <a:rPr lang="en-US" dirty="0"/>
              <a:t> are </a:t>
            </a:r>
            <a:r>
              <a:rPr lang="en-US" i="1" dirty="0"/>
              <a:t>weaknesses</a:t>
            </a:r>
            <a:r>
              <a:rPr lang="en-US" dirty="0"/>
              <a:t> in network design or individual host configurations*.</a:t>
            </a:r>
          </a:p>
          <a:p>
            <a:pPr lvl="1"/>
            <a:r>
              <a:rPr lang="en-US" dirty="0"/>
              <a:t>Can also be vulnerable to environmental or natural threats*.</a:t>
            </a:r>
          </a:p>
          <a:p>
            <a:pPr lvl="2"/>
            <a:r>
              <a:rPr lang="en-US" dirty="0"/>
              <a:t>(Hazards)</a:t>
            </a:r>
          </a:p>
          <a:p>
            <a:r>
              <a:rPr lang="en-US" dirty="0"/>
              <a:t>Security administrators find vulnerabilities, and:</a:t>
            </a:r>
          </a:p>
          <a:p>
            <a:pPr lvl="1"/>
            <a:r>
              <a:rPr lang="en-US" dirty="0"/>
              <a:t>Remove them</a:t>
            </a:r>
          </a:p>
          <a:p>
            <a:pPr lvl="1"/>
            <a:r>
              <a:rPr lang="en-US" dirty="0"/>
              <a:t>Secure them as much as possible (acceptable risk)</a:t>
            </a:r>
          </a:p>
          <a:p>
            <a:pPr lvl="1"/>
            <a:endParaRPr lang="en-US" dirty="0"/>
          </a:p>
          <a:p>
            <a:r>
              <a:rPr lang="en-US" dirty="0"/>
              <a:t>Vulnerability assessment is just part of overall risk management.</a:t>
            </a:r>
          </a:p>
          <a:p>
            <a:pPr lvl="1"/>
            <a:r>
              <a:rPr lang="en-US" dirty="0"/>
              <a:t>Computer vulnerabilities</a:t>
            </a:r>
          </a:p>
          <a:p>
            <a:pPr lvl="1"/>
            <a:r>
              <a:rPr lang="en-US" dirty="0"/>
              <a:t>Potential dangers</a:t>
            </a:r>
          </a:p>
          <a:p>
            <a:pPr lvl="1"/>
            <a:r>
              <a:rPr lang="en-US" dirty="0"/>
              <a:t>Possible hardware and software failures</a:t>
            </a:r>
          </a:p>
          <a:p>
            <a:pPr lvl="1"/>
            <a:r>
              <a:rPr lang="en-US" dirty="0"/>
              <a:t>Wasted productivity</a:t>
            </a:r>
          </a:p>
          <a:p>
            <a:pPr lvl="1"/>
            <a:r>
              <a:rPr lang="en-US" dirty="0"/>
              <a:t>Monetary loss</a:t>
            </a:r>
          </a:p>
          <a:p>
            <a:endParaRPr lang="en-US" dirty="0"/>
          </a:p>
        </p:txBody>
      </p:sp>
      <p:sp>
        <p:nvSpPr>
          <p:cNvPr id="13" name="Rectangle 1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4343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F911-7D9F-ADAC-9179-022B6A8E4CFD}"/>
              </a:ext>
            </a:extLst>
          </p:cNvPr>
          <p:cNvSpPr>
            <a:spLocks noGrp="1"/>
          </p:cNvSpPr>
          <p:nvPr>
            <p:ph type="title"/>
          </p:nvPr>
        </p:nvSpPr>
        <p:spPr/>
        <p:txBody>
          <a:bodyPr/>
          <a:lstStyle/>
          <a:p>
            <a:r>
              <a:rPr lang="en-US" dirty="0"/>
              <a:t>All-Hazards Approach</a:t>
            </a:r>
          </a:p>
        </p:txBody>
      </p:sp>
      <p:sp>
        <p:nvSpPr>
          <p:cNvPr id="4" name="Oval 3">
            <a:extLst>
              <a:ext uri="{FF2B5EF4-FFF2-40B4-BE49-F238E27FC236}">
                <a16:creationId xmlns:a16="http://schemas.microsoft.com/office/drawing/2014/main" id="{0AEF6E50-4929-36BF-97B2-7C9977597855}"/>
              </a:ext>
            </a:extLst>
          </p:cNvPr>
          <p:cNvSpPr/>
          <p:nvPr/>
        </p:nvSpPr>
        <p:spPr>
          <a:xfrm>
            <a:off x="4108536" y="1540700"/>
            <a:ext cx="2417523" cy="2417523"/>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Hostile</a:t>
            </a:r>
          </a:p>
          <a:p>
            <a:pPr algn="ctr"/>
            <a:r>
              <a:rPr lang="en-US" dirty="0"/>
              <a:t>Adversary</a:t>
            </a:r>
          </a:p>
        </p:txBody>
      </p:sp>
      <p:sp>
        <p:nvSpPr>
          <p:cNvPr id="5" name="Oval 4">
            <a:extLst>
              <a:ext uri="{FF2B5EF4-FFF2-40B4-BE49-F238E27FC236}">
                <a16:creationId xmlns:a16="http://schemas.microsoft.com/office/drawing/2014/main" id="{C610A1C9-8FBA-F9B7-943F-E3EC5EC57930}"/>
              </a:ext>
            </a:extLst>
          </p:cNvPr>
          <p:cNvSpPr/>
          <p:nvPr/>
        </p:nvSpPr>
        <p:spPr>
          <a:xfrm>
            <a:off x="6201427" y="3684738"/>
            <a:ext cx="2417523" cy="2417523"/>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6" name="Oval 5">
            <a:extLst>
              <a:ext uri="{FF2B5EF4-FFF2-40B4-BE49-F238E27FC236}">
                <a16:creationId xmlns:a16="http://schemas.microsoft.com/office/drawing/2014/main" id="{0E058BD2-705F-6D81-0915-D6D506B9A814}"/>
              </a:ext>
            </a:extLst>
          </p:cNvPr>
          <p:cNvSpPr/>
          <p:nvPr/>
        </p:nvSpPr>
        <p:spPr>
          <a:xfrm>
            <a:off x="8294317" y="1540699"/>
            <a:ext cx="2417523" cy="2417523"/>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Unwitting</a:t>
            </a:r>
            <a:br>
              <a:rPr lang="en-US" dirty="0"/>
            </a:br>
            <a:r>
              <a:rPr lang="en-US" dirty="0"/>
              <a:t>Insider</a:t>
            </a:r>
          </a:p>
        </p:txBody>
      </p:sp>
    </p:spTree>
    <p:extLst>
      <p:ext uri="{BB962C8B-B14F-4D97-AF65-F5344CB8AC3E}">
        <p14:creationId xmlns:p14="http://schemas.microsoft.com/office/powerpoint/2010/main" val="204848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34DF29B-54AA-E63E-402C-8E18EB3397F9}"/>
              </a:ext>
            </a:extLst>
          </p:cNvPr>
          <p:cNvSpPr>
            <a:spLocks noGrp="1"/>
          </p:cNvSpPr>
          <p:nvPr>
            <p:ph type="title"/>
          </p:nvPr>
        </p:nvSpPr>
        <p:spPr>
          <a:xfrm>
            <a:off x="494260" y="1683144"/>
            <a:ext cx="2774922" cy="3491712"/>
          </a:xfrm>
        </p:spPr>
        <p:txBody>
          <a:bodyPr>
            <a:normAutofit/>
          </a:bodyPr>
          <a:lstStyle/>
          <a:p>
            <a:r>
              <a:rPr lang="en-US" dirty="0"/>
              <a:t>Risk Management</a:t>
            </a:r>
          </a:p>
        </p:txBody>
      </p:sp>
      <p:sp>
        <p:nvSpPr>
          <p:cNvPr id="3" name="Content Placeholder 2">
            <a:extLst>
              <a:ext uri="{FF2B5EF4-FFF2-40B4-BE49-F238E27FC236}">
                <a16:creationId xmlns:a16="http://schemas.microsoft.com/office/drawing/2014/main" id="{A9FE2DEA-50ED-9311-152E-925A409BC594}"/>
              </a:ext>
            </a:extLst>
          </p:cNvPr>
          <p:cNvSpPr>
            <a:spLocks noGrp="1"/>
          </p:cNvSpPr>
          <p:nvPr>
            <p:ph idx="1"/>
          </p:nvPr>
        </p:nvSpPr>
        <p:spPr>
          <a:xfrm>
            <a:off x="4361606" y="1683143"/>
            <a:ext cx="6627377" cy="3491713"/>
          </a:xfrm>
        </p:spPr>
        <p:txBody>
          <a:bodyPr>
            <a:normAutofit/>
          </a:bodyPr>
          <a:lstStyle/>
          <a:p>
            <a:r>
              <a:rPr lang="en-US" dirty="0"/>
              <a:t>A </a:t>
            </a:r>
            <a:r>
              <a:rPr lang="en-US" b="1" dirty="0"/>
              <a:t>risk</a:t>
            </a:r>
            <a:r>
              <a:rPr lang="en-US" dirty="0"/>
              <a:t> is the </a:t>
            </a:r>
            <a:r>
              <a:rPr lang="en-US" i="1" dirty="0"/>
              <a:t>possibility</a:t>
            </a:r>
            <a:r>
              <a:rPr lang="en-US" dirty="0"/>
              <a:t> of [a malicious attack] or other hazard causing damage or downtime to a [computer system].</a:t>
            </a:r>
          </a:p>
          <a:p>
            <a:r>
              <a:rPr lang="en-US" dirty="0"/>
              <a:t>Generally done by exploiting a vulnerability (recall the Cyber Kill Chain) in a computer system or network.</a:t>
            </a:r>
          </a:p>
          <a:p>
            <a:r>
              <a:rPr lang="en-US" dirty="0"/>
              <a:t>More vulnerabilities or bigger vulnerabilities == more risk.</a:t>
            </a:r>
          </a:p>
          <a:p>
            <a:r>
              <a:rPr lang="en-US" dirty="0"/>
              <a:t>Risk Management: The identification, assessment, and prioritization of risks. (Initial steps)</a:t>
            </a:r>
          </a:p>
          <a:p>
            <a:r>
              <a:rPr lang="en-US" dirty="0"/>
              <a:t>Risk Management: Also includes mitigating and monitoring risks. (Ongoing)</a:t>
            </a:r>
          </a:p>
        </p:txBody>
      </p:sp>
      <p:sp>
        <p:nvSpPr>
          <p:cNvPr id="16"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4112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60AD557-367E-414A-A9E5-7AD4E5A4BDBA}"/>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rPr>
              <a:t>Managing Risk</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2B4FD-C347-B872-FFF2-E63DE7A7B17B}"/>
              </a:ext>
            </a:extLst>
          </p:cNvPr>
          <p:cNvSpPr>
            <a:spLocks noGrp="1"/>
          </p:cNvSpPr>
          <p:nvPr>
            <p:ph idx="1"/>
          </p:nvPr>
        </p:nvSpPr>
        <p:spPr>
          <a:xfrm>
            <a:off x="5289229" y="864108"/>
            <a:ext cx="5910677" cy="5120640"/>
          </a:xfrm>
        </p:spPr>
        <p:txBody>
          <a:bodyPr>
            <a:normAutofit/>
          </a:bodyPr>
          <a:lstStyle/>
          <a:p>
            <a:pPr marL="0" indent="0">
              <a:buNone/>
            </a:pPr>
            <a:r>
              <a:rPr lang="en-US" dirty="0"/>
              <a:t>In order of effectiveness:</a:t>
            </a:r>
          </a:p>
          <a:p>
            <a:pPr marL="457200" indent="-457200">
              <a:buFont typeface="+mj-lt"/>
              <a:buAutoNum type="arabicPeriod"/>
            </a:pPr>
            <a:r>
              <a:rPr lang="en-US" dirty="0"/>
              <a:t>Avoid the risk.</a:t>
            </a:r>
          </a:p>
          <a:p>
            <a:pPr marL="457200" indent="-457200">
              <a:buFont typeface="+mj-lt"/>
              <a:buAutoNum type="arabicPeriod"/>
            </a:pPr>
            <a:r>
              <a:rPr lang="en-US" dirty="0"/>
              <a:t>Reduce the risk </a:t>
            </a:r>
            <a:r>
              <a:rPr lang="en-US"/>
              <a:t>(hardening).</a:t>
            </a:r>
            <a:endParaRPr lang="en-US" dirty="0"/>
          </a:p>
          <a:p>
            <a:pPr marL="960120" lvl="1" indent="-457200">
              <a:buFont typeface="+mj-lt"/>
              <a:buAutoNum type="arabicPeriod"/>
            </a:pPr>
            <a:r>
              <a:rPr lang="en-US" dirty="0"/>
              <a:t>Not possible to eliminate risk.</a:t>
            </a:r>
          </a:p>
          <a:p>
            <a:pPr marL="960120" lvl="1" indent="-457200">
              <a:buFont typeface="+mj-lt"/>
              <a:buAutoNum type="arabicPeriod"/>
            </a:pPr>
            <a:r>
              <a:rPr lang="en-US" dirty="0"/>
              <a:t>Limited by resources (time and money)</a:t>
            </a:r>
          </a:p>
          <a:p>
            <a:pPr marL="457200" indent="-457200">
              <a:buFont typeface="+mj-lt"/>
              <a:buAutoNum type="arabicPeriod"/>
            </a:pPr>
            <a:r>
              <a:rPr lang="en-US" dirty="0"/>
              <a:t>Transfer the risk.</a:t>
            </a:r>
          </a:p>
          <a:p>
            <a:pPr marL="457200" indent="-457200">
              <a:buFont typeface="+mj-lt"/>
              <a:buAutoNum type="arabicPeriod"/>
            </a:pPr>
            <a:r>
              <a:rPr lang="en-US" dirty="0"/>
              <a:t>Accept the risk.</a:t>
            </a: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210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CF7DD0E-7690-E6F1-6143-37ED5114599B}"/>
              </a:ext>
            </a:extLst>
          </p:cNvPr>
          <p:cNvSpPr>
            <a:spLocks noGrp="1"/>
          </p:cNvSpPr>
          <p:nvPr>
            <p:ph type="title"/>
          </p:nvPr>
        </p:nvSpPr>
        <p:spPr>
          <a:xfrm>
            <a:off x="494260" y="1683144"/>
            <a:ext cx="2774922" cy="3491712"/>
          </a:xfrm>
        </p:spPr>
        <p:txBody>
          <a:bodyPr>
            <a:normAutofit/>
          </a:bodyPr>
          <a:lstStyle/>
          <a:p>
            <a:r>
              <a:rPr lang="en-US"/>
              <a:t>Residual Risk</a:t>
            </a:r>
            <a:endParaRPr lang="en-US" dirty="0"/>
          </a:p>
        </p:txBody>
      </p:sp>
      <p:sp>
        <p:nvSpPr>
          <p:cNvPr id="3" name="Content Placeholder 2">
            <a:extLst>
              <a:ext uri="{FF2B5EF4-FFF2-40B4-BE49-F238E27FC236}">
                <a16:creationId xmlns:a16="http://schemas.microsoft.com/office/drawing/2014/main" id="{196BE196-13A9-5863-7D11-2BCB4C7E3943}"/>
              </a:ext>
            </a:extLst>
          </p:cNvPr>
          <p:cNvSpPr>
            <a:spLocks noGrp="1"/>
          </p:cNvSpPr>
          <p:nvPr>
            <p:ph idx="1"/>
          </p:nvPr>
        </p:nvSpPr>
        <p:spPr>
          <a:xfrm>
            <a:off x="4361606" y="1683143"/>
            <a:ext cx="6627377" cy="3491713"/>
          </a:xfrm>
        </p:spPr>
        <p:txBody>
          <a:bodyPr>
            <a:normAutofit/>
          </a:bodyPr>
          <a:lstStyle/>
          <a:p>
            <a:r>
              <a:rPr lang="en-US" dirty="0"/>
              <a:t>After risk avoidance, risk reduction,  and risk transference, an organization has a certain amount of </a:t>
            </a:r>
            <a:r>
              <a:rPr lang="en-US" b="1" dirty="0"/>
              <a:t>residual risk</a:t>
            </a:r>
            <a:r>
              <a:rPr lang="en-US" dirty="0"/>
              <a:t>.</a:t>
            </a:r>
          </a:p>
          <a:p>
            <a:r>
              <a:rPr lang="en-US" dirty="0"/>
              <a:t>Residual risk is what is “left over” after security plans and disaster recovery plans are implemented.</a:t>
            </a:r>
          </a:p>
          <a:p>
            <a:r>
              <a:rPr lang="en-US" b="1" dirty="0"/>
              <a:t>There is </a:t>
            </a:r>
            <a:r>
              <a:rPr lang="en-US" b="1" u="sng" dirty="0"/>
              <a:t>always</a:t>
            </a:r>
            <a:r>
              <a:rPr lang="en-US" b="1" dirty="0"/>
              <a:t> risk!</a:t>
            </a:r>
            <a:endParaRPr lang="en-US" dirty="0"/>
          </a:p>
          <a:p>
            <a:pPr lvl="1"/>
            <a:r>
              <a:rPr lang="en-US" dirty="0"/>
              <a:t>You cannot foresee every event.</a:t>
            </a:r>
          </a:p>
          <a:p>
            <a:pPr lvl="1"/>
            <a:r>
              <a:rPr lang="en-US" dirty="0"/>
              <a:t>You cannot protect against every threat (hazard).</a:t>
            </a:r>
          </a:p>
        </p:txBody>
      </p:sp>
      <p:sp>
        <p:nvSpPr>
          <p:cNvPr id="18"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7935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B239B0A-AFE3-232A-CFD1-264AB5FAEB5D}"/>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rPr>
              <a:t>Risk Assessment</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D59C0B-E14D-9433-0456-93984FEC9DAC}"/>
              </a:ext>
            </a:extLst>
          </p:cNvPr>
          <p:cNvSpPr>
            <a:spLocks noGrp="1"/>
          </p:cNvSpPr>
          <p:nvPr>
            <p:ph idx="1"/>
          </p:nvPr>
        </p:nvSpPr>
        <p:spPr>
          <a:xfrm>
            <a:off x="5289229" y="864108"/>
            <a:ext cx="5910677" cy="5120640"/>
          </a:xfrm>
        </p:spPr>
        <p:txBody>
          <a:bodyPr>
            <a:normAutofit/>
          </a:bodyPr>
          <a:lstStyle/>
          <a:p>
            <a:pPr marL="0" indent="0">
              <a:buNone/>
            </a:pPr>
            <a:r>
              <a:rPr lang="en-US" dirty="0"/>
              <a:t>High level methodology:</a:t>
            </a:r>
          </a:p>
          <a:p>
            <a:pPr marL="457200" indent="-457200">
              <a:buFont typeface="+mj-lt"/>
              <a:buAutoNum type="arabicPeriod"/>
            </a:pPr>
            <a:r>
              <a:rPr lang="en-US" dirty="0"/>
              <a:t>Identify assets.</a:t>
            </a:r>
          </a:p>
          <a:p>
            <a:pPr marL="457200" indent="-457200">
              <a:buFont typeface="+mj-lt"/>
              <a:buAutoNum type="arabicPeriod"/>
            </a:pPr>
            <a:r>
              <a:rPr lang="en-US" dirty="0"/>
              <a:t>Identify vulnerabilities to those assets.</a:t>
            </a:r>
          </a:p>
          <a:p>
            <a:pPr marL="457200" indent="-457200">
              <a:buFont typeface="+mj-lt"/>
              <a:buAutoNum type="arabicPeriod"/>
            </a:pPr>
            <a:r>
              <a:rPr lang="en-US" dirty="0"/>
              <a:t>Identify threats and likelihood of those threats (probability)</a:t>
            </a:r>
          </a:p>
          <a:p>
            <a:pPr marL="457200" indent="-457200">
              <a:buFont typeface="+mj-lt"/>
              <a:buAutoNum type="arabicPeriod"/>
            </a:pPr>
            <a:r>
              <a:rPr lang="en-US" dirty="0"/>
              <a:t>Identify potential impacts (loss of life, monetary impact, etc.)</a:t>
            </a:r>
          </a:p>
          <a:p>
            <a:pPr marL="457200" indent="-457200">
              <a:buFont typeface="+mj-lt"/>
              <a:buAutoNum type="arabicPeriod"/>
            </a:pPr>
            <a:endParaRPr lang="en-US" dirty="0"/>
          </a:p>
          <a:p>
            <a:pPr marL="0" indent="0">
              <a:buNone/>
            </a:pPr>
            <a:r>
              <a:rPr lang="en-US" dirty="0"/>
              <a:t>NIST-SP 800-30 “Guide for Conducting Risk Assessments”</a:t>
            </a: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76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ECA82B4-2395-D1E9-0462-0E33A5DE0E14}"/>
              </a:ext>
            </a:extLst>
          </p:cNvPr>
          <p:cNvSpPr>
            <a:spLocks noGrp="1"/>
          </p:cNvSpPr>
          <p:nvPr>
            <p:ph type="title"/>
          </p:nvPr>
        </p:nvSpPr>
        <p:spPr>
          <a:xfrm>
            <a:off x="494260" y="1683144"/>
            <a:ext cx="2774922" cy="3491712"/>
          </a:xfrm>
        </p:spPr>
        <p:txBody>
          <a:bodyPr>
            <a:normAutofit/>
          </a:bodyPr>
          <a:lstStyle/>
          <a:p>
            <a:r>
              <a:rPr lang="en-US"/>
              <a:t>Qualitative</a:t>
            </a:r>
            <a:br>
              <a:rPr lang="en-US"/>
            </a:br>
            <a:r>
              <a:rPr lang="en-US"/>
              <a:t>Risk Assessment</a:t>
            </a:r>
            <a:endParaRPr lang="en-US" dirty="0"/>
          </a:p>
        </p:txBody>
      </p:sp>
      <p:sp>
        <p:nvSpPr>
          <p:cNvPr id="3" name="Content Placeholder 2">
            <a:extLst>
              <a:ext uri="{FF2B5EF4-FFF2-40B4-BE49-F238E27FC236}">
                <a16:creationId xmlns:a16="http://schemas.microsoft.com/office/drawing/2014/main" id="{B94AB46A-1B55-9215-817E-288F981B3EA6}"/>
              </a:ext>
            </a:extLst>
          </p:cNvPr>
          <p:cNvSpPr>
            <a:spLocks noGrp="1"/>
          </p:cNvSpPr>
          <p:nvPr>
            <p:ph idx="1"/>
          </p:nvPr>
        </p:nvSpPr>
        <p:spPr>
          <a:xfrm>
            <a:off x="4361606" y="1683143"/>
            <a:ext cx="6627377" cy="3491713"/>
          </a:xfrm>
        </p:spPr>
        <p:txBody>
          <a:bodyPr>
            <a:normAutofit/>
          </a:bodyPr>
          <a:lstStyle/>
          <a:p>
            <a:r>
              <a:rPr lang="en-US" dirty="0"/>
              <a:t>Assigns numbers to probability of a risk and impact:</a:t>
            </a:r>
          </a:p>
          <a:p>
            <a:pPr lvl="1"/>
            <a:r>
              <a:rPr lang="en-US" dirty="0"/>
              <a:t>Range of 1-5 (or some other numbers)</a:t>
            </a:r>
          </a:p>
          <a:p>
            <a:pPr lvl="1"/>
            <a:r>
              <a:rPr lang="en-US" dirty="0"/>
              <a:t>Higher number == &gt;&gt; risk</a:t>
            </a:r>
          </a:p>
          <a:p>
            <a:r>
              <a:rPr lang="en-US" dirty="0"/>
              <a:t>Does not assign values to impact (e.g., monetary loss of an asset)</a:t>
            </a:r>
          </a:p>
          <a:p>
            <a:r>
              <a:rPr lang="en-US" dirty="0"/>
              <a:t>Compared to conducting a quantitative risk assessment:</a:t>
            </a:r>
          </a:p>
          <a:p>
            <a:pPr lvl="1"/>
            <a:r>
              <a:rPr lang="en-US" dirty="0"/>
              <a:t>Easier</a:t>
            </a:r>
          </a:p>
          <a:p>
            <a:pPr lvl="1"/>
            <a:r>
              <a:rPr lang="en-US" dirty="0"/>
              <a:t>Faster</a:t>
            </a:r>
          </a:p>
          <a:p>
            <a:pPr lvl="1"/>
            <a:r>
              <a:rPr lang="en-US" dirty="0"/>
              <a:t>Cheaper</a:t>
            </a:r>
          </a:p>
        </p:txBody>
      </p:sp>
      <p:sp>
        <p:nvSpPr>
          <p:cNvPr id="18"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56499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0C47-0067-B21C-3577-1EA1A0106AD5}"/>
              </a:ext>
            </a:extLst>
          </p:cNvPr>
          <p:cNvSpPr>
            <a:spLocks noGrp="1"/>
          </p:cNvSpPr>
          <p:nvPr>
            <p:ph type="title"/>
          </p:nvPr>
        </p:nvSpPr>
        <p:spPr>
          <a:xfrm>
            <a:off x="252919" y="1123837"/>
            <a:ext cx="2947482" cy="4601183"/>
          </a:xfrm>
        </p:spPr>
        <p:txBody>
          <a:bodyPr>
            <a:normAutofit/>
          </a:bodyPr>
          <a:lstStyle/>
          <a:p>
            <a:r>
              <a:rPr lang="en-US" dirty="0"/>
              <a:t>P(Threat)</a:t>
            </a:r>
          </a:p>
        </p:txBody>
      </p:sp>
      <p:graphicFrame>
        <p:nvGraphicFramePr>
          <p:cNvPr id="7" name="Content Placeholder 6">
            <a:extLst>
              <a:ext uri="{FF2B5EF4-FFF2-40B4-BE49-F238E27FC236}">
                <a16:creationId xmlns:a16="http://schemas.microsoft.com/office/drawing/2014/main" id="{2932C86D-7645-EC67-279E-FF36FC0D73EE}"/>
              </a:ext>
            </a:extLst>
          </p:cNvPr>
          <p:cNvGraphicFramePr>
            <a:graphicFrameLocks noGrp="1"/>
          </p:cNvGraphicFramePr>
          <p:nvPr>
            <p:ph idx="1"/>
            <p:extLst>
              <p:ext uri="{D42A27DB-BD31-4B8C-83A1-F6EECF244321}">
                <p14:modId xmlns:p14="http://schemas.microsoft.com/office/powerpoint/2010/main" val="4214352557"/>
              </p:ext>
            </p:extLst>
          </p:nvPr>
        </p:nvGraphicFramePr>
        <p:xfrm>
          <a:off x="3759896" y="1323345"/>
          <a:ext cx="7728268" cy="4211556"/>
        </p:xfrm>
        <a:graphic>
          <a:graphicData uri="http://schemas.openxmlformats.org/drawingml/2006/table">
            <a:tbl>
              <a:tblPr firstRow="1" bandRow="1">
                <a:tableStyleId>{5C22544A-7EE6-4342-B048-85BDC9FD1C3A}</a:tableStyleId>
              </a:tblPr>
              <a:tblGrid>
                <a:gridCol w="4628541">
                  <a:extLst>
                    <a:ext uri="{9D8B030D-6E8A-4147-A177-3AD203B41FA5}">
                      <a16:colId xmlns:a16="http://schemas.microsoft.com/office/drawing/2014/main" val="4114101047"/>
                    </a:ext>
                  </a:extLst>
                </a:gridCol>
                <a:gridCol w="3099727">
                  <a:extLst>
                    <a:ext uri="{9D8B030D-6E8A-4147-A177-3AD203B41FA5}">
                      <a16:colId xmlns:a16="http://schemas.microsoft.com/office/drawing/2014/main" val="1208906166"/>
                    </a:ext>
                  </a:extLst>
                </a:gridCol>
              </a:tblGrid>
              <a:tr h="701926">
                <a:tc gridSpan="2">
                  <a:txBody>
                    <a:bodyPr/>
                    <a:lstStyle/>
                    <a:p>
                      <a:pPr algn="ctr"/>
                      <a:r>
                        <a:rPr lang="en-US" sz="3100"/>
                        <a:t>Qualitative Risk Assessment – P(Threat)</a:t>
                      </a:r>
                    </a:p>
                  </a:txBody>
                  <a:tcPr marL="159528" marR="159528" marT="79764" marB="79764"/>
                </a:tc>
                <a:tc hMerge="1">
                  <a:txBody>
                    <a:bodyPr/>
                    <a:lstStyle/>
                    <a:p>
                      <a:endParaRPr lang="en-US" dirty="0"/>
                    </a:p>
                  </a:txBody>
                  <a:tcPr/>
                </a:tc>
                <a:extLst>
                  <a:ext uri="{0D108BD9-81ED-4DB2-BD59-A6C34878D82A}">
                    <a16:rowId xmlns:a16="http://schemas.microsoft.com/office/drawing/2014/main" val="738669406"/>
                  </a:ext>
                </a:extLst>
              </a:tr>
              <a:tr h="701926">
                <a:tc>
                  <a:txBody>
                    <a:bodyPr/>
                    <a:lstStyle/>
                    <a:p>
                      <a:pPr algn="r"/>
                      <a:r>
                        <a:rPr lang="en-US" sz="3100"/>
                        <a:t>Very Low</a:t>
                      </a:r>
                    </a:p>
                  </a:txBody>
                  <a:tcPr marL="159528" marR="159528" marT="79764" marB="79764"/>
                </a:tc>
                <a:tc>
                  <a:txBody>
                    <a:bodyPr/>
                    <a:lstStyle/>
                    <a:p>
                      <a:pPr algn="ctr"/>
                      <a:r>
                        <a:rPr lang="en-US" sz="3100"/>
                        <a:t>1</a:t>
                      </a:r>
                    </a:p>
                  </a:txBody>
                  <a:tcPr marL="159528" marR="159528" marT="79764" marB="79764"/>
                </a:tc>
                <a:extLst>
                  <a:ext uri="{0D108BD9-81ED-4DB2-BD59-A6C34878D82A}">
                    <a16:rowId xmlns:a16="http://schemas.microsoft.com/office/drawing/2014/main" val="3035788607"/>
                  </a:ext>
                </a:extLst>
              </a:tr>
              <a:tr h="701926">
                <a:tc>
                  <a:txBody>
                    <a:bodyPr/>
                    <a:lstStyle/>
                    <a:p>
                      <a:pPr algn="r"/>
                      <a:r>
                        <a:rPr lang="en-US" sz="3100"/>
                        <a:t>Low</a:t>
                      </a:r>
                    </a:p>
                  </a:txBody>
                  <a:tcPr marL="159528" marR="159528" marT="79764" marB="79764"/>
                </a:tc>
                <a:tc>
                  <a:txBody>
                    <a:bodyPr/>
                    <a:lstStyle/>
                    <a:p>
                      <a:pPr algn="ctr"/>
                      <a:r>
                        <a:rPr lang="en-US" sz="3100"/>
                        <a:t>2</a:t>
                      </a:r>
                    </a:p>
                  </a:txBody>
                  <a:tcPr marL="159528" marR="159528" marT="79764" marB="79764"/>
                </a:tc>
                <a:extLst>
                  <a:ext uri="{0D108BD9-81ED-4DB2-BD59-A6C34878D82A}">
                    <a16:rowId xmlns:a16="http://schemas.microsoft.com/office/drawing/2014/main" val="1828224407"/>
                  </a:ext>
                </a:extLst>
              </a:tr>
              <a:tr h="701926">
                <a:tc>
                  <a:txBody>
                    <a:bodyPr/>
                    <a:lstStyle/>
                    <a:p>
                      <a:pPr algn="r"/>
                      <a:r>
                        <a:rPr lang="en-US" sz="3100"/>
                        <a:t>Medium</a:t>
                      </a:r>
                    </a:p>
                  </a:txBody>
                  <a:tcPr marL="159528" marR="159528" marT="79764" marB="79764"/>
                </a:tc>
                <a:tc>
                  <a:txBody>
                    <a:bodyPr/>
                    <a:lstStyle/>
                    <a:p>
                      <a:pPr algn="ctr"/>
                      <a:r>
                        <a:rPr lang="en-US" sz="3100"/>
                        <a:t>3</a:t>
                      </a:r>
                    </a:p>
                  </a:txBody>
                  <a:tcPr marL="159528" marR="159528" marT="79764" marB="79764"/>
                </a:tc>
                <a:extLst>
                  <a:ext uri="{0D108BD9-81ED-4DB2-BD59-A6C34878D82A}">
                    <a16:rowId xmlns:a16="http://schemas.microsoft.com/office/drawing/2014/main" val="2878904653"/>
                  </a:ext>
                </a:extLst>
              </a:tr>
              <a:tr h="701926">
                <a:tc>
                  <a:txBody>
                    <a:bodyPr/>
                    <a:lstStyle/>
                    <a:p>
                      <a:pPr algn="r"/>
                      <a:r>
                        <a:rPr lang="en-US" sz="3100"/>
                        <a:t>High</a:t>
                      </a:r>
                    </a:p>
                  </a:txBody>
                  <a:tcPr marL="159528" marR="159528" marT="79764" marB="79764"/>
                </a:tc>
                <a:tc>
                  <a:txBody>
                    <a:bodyPr/>
                    <a:lstStyle/>
                    <a:p>
                      <a:pPr algn="ctr"/>
                      <a:r>
                        <a:rPr lang="en-US" sz="3100"/>
                        <a:t>4</a:t>
                      </a:r>
                    </a:p>
                  </a:txBody>
                  <a:tcPr marL="159528" marR="159528" marT="79764" marB="79764"/>
                </a:tc>
                <a:extLst>
                  <a:ext uri="{0D108BD9-81ED-4DB2-BD59-A6C34878D82A}">
                    <a16:rowId xmlns:a16="http://schemas.microsoft.com/office/drawing/2014/main" val="1799527026"/>
                  </a:ext>
                </a:extLst>
              </a:tr>
              <a:tr h="701926">
                <a:tc>
                  <a:txBody>
                    <a:bodyPr/>
                    <a:lstStyle/>
                    <a:p>
                      <a:pPr algn="r"/>
                      <a:r>
                        <a:rPr lang="en-US" sz="3100"/>
                        <a:t>Very High</a:t>
                      </a:r>
                    </a:p>
                  </a:txBody>
                  <a:tcPr marL="159528" marR="159528" marT="79764" marB="79764"/>
                </a:tc>
                <a:tc>
                  <a:txBody>
                    <a:bodyPr/>
                    <a:lstStyle/>
                    <a:p>
                      <a:pPr algn="ctr"/>
                      <a:r>
                        <a:rPr lang="en-US" sz="3100"/>
                        <a:t>5</a:t>
                      </a:r>
                    </a:p>
                  </a:txBody>
                  <a:tcPr marL="159528" marR="159528" marT="79764" marB="79764"/>
                </a:tc>
                <a:extLst>
                  <a:ext uri="{0D108BD9-81ED-4DB2-BD59-A6C34878D82A}">
                    <a16:rowId xmlns:a16="http://schemas.microsoft.com/office/drawing/2014/main" val="1437551632"/>
                  </a:ext>
                </a:extLst>
              </a:tr>
            </a:tbl>
          </a:graphicData>
        </a:graphic>
      </p:graphicFrame>
    </p:spTree>
    <p:extLst>
      <p:ext uri="{BB962C8B-B14F-4D97-AF65-F5344CB8AC3E}">
        <p14:creationId xmlns:p14="http://schemas.microsoft.com/office/powerpoint/2010/main" val="196757388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Frame</Template>
  <TotalTime>106</TotalTime>
  <Words>1152</Words>
  <Application>Microsoft Macintosh PowerPoint</Application>
  <PresentationFormat>Widescreen</PresentationFormat>
  <Paragraphs>177</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Corbel</vt:lpstr>
      <vt:lpstr>Wingdings 2</vt:lpstr>
      <vt:lpstr>Frame</vt:lpstr>
      <vt:lpstr>Vulnerability and  Risk Management</vt:lpstr>
      <vt:lpstr>”We’re all vulnerable to something.”</vt:lpstr>
      <vt:lpstr>All-Hazards Approach</vt:lpstr>
      <vt:lpstr>Risk Management</vt:lpstr>
      <vt:lpstr>Managing Risk</vt:lpstr>
      <vt:lpstr>Residual Risk</vt:lpstr>
      <vt:lpstr>Risk Assessment</vt:lpstr>
      <vt:lpstr>Qualitative Risk Assessment</vt:lpstr>
      <vt:lpstr>P(Threat)</vt:lpstr>
      <vt:lpstr>Impact</vt:lpstr>
      <vt:lpstr>Qualitative Risk</vt:lpstr>
      <vt:lpstr>Quantitative Risk Assessment</vt:lpstr>
      <vt:lpstr>Security Analysis Methodologies</vt:lpstr>
      <vt:lpstr>Mitigating Controls</vt:lpstr>
      <vt:lpstr>Vulnerability Management</vt:lpstr>
      <vt:lpstr>Assessing Vulnerabilities with Security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 and  Risk Management</dc:title>
  <dc:creator>Will Hutton</dc:creator>
  <cp:lastModifiedBy>Will Hutton</cp:lastModifiedBy>
  <cp:revision>6</cp:revision>
  <dcterms:created xsi:type="dcterms:W3CDTF">2024-04-15T13:54:11Z</dcterms:created>
  <dcterms:modified xsi:type="dcterms:W3CDTF">2024-04-15T15:40:15Z</dcterms:modified>
</cp:coreProperties>
</file>