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/>
    <p:restoredTop sz="86294"/>
  </p:normalViewPr>
  <p:slideViewPr>
    <p:cSldViewPr snapToGrid="0">
      <p:cViewPr varScale="1">
        <p:scale>
          <a:sx n="118" d="100"/>
          <a:sy n="118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0B44-E9BA-5A46-9179-BBFD9289228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F026-69D2-E346-8DF5-FFB0FA3B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9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 needs three things, fuel, oxygen, and an ignition source.  Take away one, and you have no fire.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Plenum rating is for commercial and residential spaces that use raised floors, dropped ceilings, and other “hidden” spaces that must be fire resistant.</a:t>
            </a:r>
          </a:p>
          <a:p>
            <a:r>
              <a:rPr lang="en-US" dirty="0"/>
              <a:t>They have a higher fire rating, and lower smoke.</a:t>
            </a:r>
          </a:p>
          <a:p>
            <a:endParaRPr lang="en-US" dirty="0"/>
          </a:p>
          <a:p>
            <a:r>
              <a:rPr lang="en-US" dirty="0"/>
              <a:t>Riser or “non-plenum” cables run vertical through floors or elevator shafts and must pass a vertical burn test, but standards are not as strict.</a:t>
            </a:r>
          </a:p>
          <a:p>
            <a:endParaRPr lang="en-US" dirty="0"/>
          </a:p>
          <a:p>
            <a:r>
              <a:rPr lang="en-US" dirty="0"/>
              <a:t>Plenum can replace riser, but riser cannot replace plenum.  Plenum &gt;&gt; riser.</a:t>
            </a:r>
          </a:p>
          <a:p>
            <a:endParaRPr lang="en-US" dirty="0"/>
          </a:p>
          <a:p>
            <a:r>
              <a:rPr lang="en-US" dirty="0"/>
              <a:t>Source: https://</a:t>
            </a:r>
            <a:r>
              <a:rPr lang="en-US" dirty="0" err="1"/>
              <a:t>www.wireandcableyourway.com</a:t>
            </a:r>
            <a:r>
              <a:rPr lang="en-US" dirty="0"/>
              <a:t>/blog/difference-between-plenum-rated-cable-riser-rated-cable/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2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Pretexting (lying) is a common technique in skip tracing (bounty hunting)</a:t>
            </a:r>
          </a:p>
          <a:p>
            <a:r>
              <a:rPr lang="en-US" dirty="0"/>
              <a:t>Baiting = “Found” USB drive in parking lot</a:t>
            </a:r>
          </a:p>
          <a:p>
            <a:r>
              <a:rPr lang="en-US" dirty="0"/>
              <a:t>Dumpster Diving = Old phone phreak technique (phone company)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PII = Personally Identifiable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diligence: risks are known</a:t>
            </a:r>
          </a:p>
          <a:p>
            <a:r>
              <a:rPr lang="en-US" dirty="0"/>
              <a:t>Due care: risks are managed (mitigated)</a:t>
            </a:r>
          </a:p>
          <a:p>
            <a:r>
              <a:rPr lang="en-US" dirty="0"/>
              <a:t>Due process: respect and safeguard personnel’s rights.  (Protect from state and frivolous lawsuits)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F026-69D2-E346-8DF5-FFB0FA3BF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inbow_Se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72D6-49E5-CEE8-DE42-715643F8D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Policies, Procedures, and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A745-D89D-8207-CB1D-19EB3AA5C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William Hutton, CISSP</a:t>
            </a:r>
          </a:p>
          <a:p>
            <a:r>
              <a:rPr lang="en-US" dirty="0"/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86248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F286-54EA-5627-E79E-C4E6C1C0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EB7C-0C37-1F16-C9E7-BF9477E8DA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Personnel Security</a:t>
            </a:r>
          </a:p>
          <a:p>
            <a:r>
              <a:rPr lang="en-US" dirty="0"/>
              <a:t>Privacy Policies</a:t>
            </a:r>
          </a:p>
          <a:p>
            <a:r>
              <a:rPr lang="en-US" dirty="0"/>
              <a:t>Acceptable Use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Separation of Duties / Job Rotation</a:t>
            </a:r>
          </a:p>
          <a:p>
            <a:r>
              <a:rPr lang="en-US" dirty="0"/>
              <a:t>Mandatory Vacations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342D-200E-0DDD-A1F8-DFE36798A9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Diligence</a:t>
            </a:r>
          </a:p>
          <a:p>
            <a:r>
              <a:rPr lang="en-US" dirty="0"/>
              <a:t>Due Care</a:t>
            </a:r>
          </a:p>
          <a:p>
            <a:r>
              <a:rPr lang="en-US" dirty="0"/>
              <a:t>Due Process</a:t>
            </a:r>
          </a:p>
          <a:p>
            <a:r>
              <a:rPr lang="en-US" dirty="0"/>
              <a:t>User Education Awareness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1C01-6A07-F376-D75F-8FF8375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Disposal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3122-5BF9-2391-07E6-CB952050D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Recycle or donate IT equipment</a:t>
            </a:r>
          </a:p>
          <a:p>
            <a:pPr lvl="1"/>
            <a:r>
              <a:rPr lang="en-US" dirty="0"/>
              <a:t>3-5 year “refresh” cycle is typical</a:t>
            </a:r>
          </a:p>
          <a:p>
            <a:pPr lvl="2"/>
            <a:r>
              <a:rPr lang="en-US" dirty="0"/>
              <a:t>Outdated hardware</a:t>
            </a:r>
          </a:p>
          <a:p>
            <a:pPr lvl="2"/>
            <a:r>
              <a:rPr lang="en-US" dirty="0"/>
              <a:t>Non-productive to organization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8400-61DA-0CFE-2C4C-FE00411998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what is to be disposed of.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Obtain temporary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Sanitize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for removable media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RAM, label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HDD, sanitize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Reset BIOS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eRecycle</a:t>
            </a:r>
            <a:r>
              <a:rPr lang="en-US" dirty="0"/>
              <a:t> or donate</a:t>
            </a:r>
          </a:p>
        </p:txBody>
      </p:sp>
    </p:spTree>
    <p:extLst>
      <p:ext uri="{BB962C8B-B14F-4D97-AF65-F5344CB8AC3E}">
        <p14:creationId xmlns:p14="http://schemas.microsoft.com/office/powerpoint/2010/main" val="334377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C5B-E635-E7D6-DBD3-D1A08CE7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0557-9626-BE3F-2DA9-76791B1E8E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Identification</a:t>
            </a:r>
          </a:p>
          <a:p>
            <a:r>
              <a:rPr lang="en-US" dirty="0"/>
              <a:t>Containment</a:t>
            </a:r>
          </a:p>
          <a:p>
            <a:r>
              <a:rPr lang="en-US" dirty="0"/>
              <a:t>Evidence Gathering</a:t>
            </a:r>
          </a:p>
          <a:p>
            <a:r>
              <a:rPr lang="en-US" dirty="0"/>
              <a:t>Investigation</a:t>
            </a:r>
          </a:p>
          <a:p>
            <a:r>
              <a:rPr lang="en-US" dirty="0"/>
              <a:t>Eradication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Document and Monitoring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57110-0393-F622-9BA1-2A2DA6C63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NIST SP 800-61 “Computer Security Incident Handling Guide”</a:t>
            </a:r>
          </a:p>
        </p:txBody>
      </p:sp>
    </p:spTree>
    <p:extLst>
      <p:ext uri="{BB962C8B-B14F-4D97-AF65-F5344CB8AC3E}">
        <p14:creationId xmlns:p14="http://schemas.microsoft.com/office/powerpoint/2010/main" val="233643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F42B-40AB-FD3F-DCE8-0DDF5449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42F6-FB78-AAE1-B992-9D90330F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 Controls</a:t>
            </a:r>
          </a:p>
          <a:p>
            <a:r>
              <a:rPr lang="en-US" dirty="0"/>
              <a:t>Social Engineering</a:t>
            </a:r>
          </a:p>
          <a:p>
            <a:r>
              <a:rPr lang="en-US" dirty="0"/>
              <a:t>Legislative and Organizational Policies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4497B-15F1-AF2E-8D30-19BC87D8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Controls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BAEBE-B2BF-CA1D-0AF2-CBCCFC027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DE2C767-B478-D71C-8966-93B68612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Fire Suppression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032183-AABD-649F-0C69-0F16667D45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6"/>
          <a:srcRect l="4454" r="5867" b="-5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78148-BAF6-DA69-A6F6-7EA5158E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 Extinguishers</a:t>
            </a:r>
          </a:p>
          <a:p>
            <a:pPr lvl="1"/>
            <a:r>
              <a:rPr lang="en-US" dirty="0"/>
              <a:t>Class A, B, C, D, K</a:t>
            </a:r>
          </a:p>
          <a:p>
            <a:r>
              <a:rPr lang="en-US" dirty="0"/>
              <a:t>Sprinkler system (wet pipe)</a:t>
            </a:r>
          </a:p>
          <a:p>
            <a:r>
              <a:rPr lang="en-US" dirty="0"/>
              <a:t>Special hazard protection systems (dry pipe)</a:t>
            </a:r>
          </a:p>
          <a:p>
            <a:pPr lvl="1"/>
            <a:r>
              <a:rPr lang="en-US" dirty="0" err="1"/>
              <a:t>Halotron</a:t>
            </a:r>
            <a:r>
              <a:rPr lang="en-US" dirty="0"/>
              <a:t>, FE-36, FM-200</a:t>
            </a:r>
          </a:p>
        </p:txBody>
      </p:sp>
    </p:spTree>
    <p:extLst>
      <p:ext uri="{BB962C8B-B14F-4D97-AF65-F5344CB8AC3E}">
        <p14:creationId xmlns:p14="http://schemas.microsoft.com/office/powerpoint/2010/main" val="19569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24E-BA16-C40F-605C-243FE851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Shielding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8204-AB0E-5FB0-4F9E-717F6566E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Shielded twisted-pair (STP) cable</a:t>
            </a:r>
          </a:p>
          <a:p>
            <a:pPr lvl="1"/>
            <a:r>
              <a:rPr lang="en-US" dirty="0"/>
              <a:t>Plenum vs. riser cables</a:t>
            </a:r>
          </a:p>
          <a:p>
            <a:r>
              <a:rPr lang="en-US" dirty="0"/>
              <a:t>HVAC shielding</a:t>
            </a:r>
          </a:p>
          <a:p>
            <a:r>
              <a:rPr lang="en-US" dirty="0"/>
              <a:t>Faraday cage (TEMPEST)</a:t>
            </a:r>
          </a:p>
          <a:p>
            <a:pPr lvl="1"/>
            <a:r>
              <a:rPr lang="en-US" dirty="0"/>
              <a:t>DOD Computer Security (1980s)</a:t>
            </a:r>
          </a:p>
          <a:p>
            <a:pPr lvl="1"/>
            <a:r>
              <a:rPr lang="en-US" dirty="0">
                <a:hlinkClick r:id="rId3"/>
              </a:rPr>
              <a:t>https://en.wikipedia.org/wiki/Rainbow_Series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Content Placeholder 5" descr="Several colorful folders on a white background&#10;&#10;Description automatically generated">
            <a:extLst>
              <a:ext uri="{FF2B5EF4-FFF2-40B4-BE49-F238E27FC236}">
                <a16:creationId xmlns:a16="http://schemas.microsoft.com/office/drawing/2014/main" id="{6691123D-0E49-E13F-0274-44E870DA30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82091" y="2560638"/>
            <a:ext cx="4117317" cy="3309937"/>
          </a:xfrm>
        </p:spPr>
      </p:pic>
    </p:spTree>
    <p:extLst>
      <p:ext uri="{BB962C8B-B14F-4D97-AF65-F5344CB8AC3E}">
        <p14:creationId xmlns:p14="http://schemas.microsoft.com/office/powerpoint/2010/main" val="31174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7D0473-8219-22D7-65E2-C8B8E45D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D5970-21D6-7D1A-FE7A-1F2F70E8A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2706D8C-6D6F-BF05-F11A-6D13C93A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Types of Social Engineering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75C86-4027-626F-DD78-C74884C80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>
                <a:solidFill>
                  <a:srgbClr val="262626"/>
                </a:solidFill>
              </a:rPr>
              <a:t>Pretexting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Diversion theft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Phishing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Hoaxes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Shoulder Surfing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Eavesdropping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Dumpster Diving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Baiting</a:t>
            </a:r>
          </a:p>
          <a:p>
            <a:pPr algn="ctr"/>
            <a:r>
              <a:rPr lang="en-US" sz="1600">
                <a:solidFill>
                  <a:srgbClr val="262626"/>
                </a:solidFill>
              </a:rPr>
              <a:t>Piggybacking / Tailgating</a:t>
            </a:r>
          </a:p>
        </p:txBody>
      </p:sp>
      <p:pic>
        <p:nvPicPr>
          <p:cNvPr id="8" name="Content Placeholder 7" descr="A person with curly hair and a surprised expression&#10;&#10;Description automatically generated">
            <a:extLst>
              <a:ext uri="{FF2B5EF4-FFF2-40B4-BE49-F238E27FC236}">
                <a16:creationId xmlns:a16="http://schemas.microsoft.com/office/drawing/2014/main" id="{EA78C6AB-870D-C023-8210-8D26AE683E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5418668" y="1514685"/>
            <a:ext cx="5469466" cy="382862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1427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F2AE1D-D07E-6182-6D95-5371CFE7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Legislative and </a:t>
            </a:r>
            <a:br>
              <a:rPr lang="en-US" dirty="0"/>
            </a:br>
            <a:r>
              <a:rPr lang="en-US" dirty="0"/>
              <a:t>Organizational Policies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E9EFAF-D7F4-BDF8-55ED-1179771CA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8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91FC1E-182D-55CB-A313-3319B261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Acts Passed Concerning PII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923F30-8B65-4F9F-47A5-A1CBB03FE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466081"/>
              </p:ext>
            </p:extLst>
          </p:nvPr>
        </p:nvGraphicFramePr>
        <p:xfrm>
          <a:off x="1295400" y="2778885"/>
          <a:ext cx="9601199" cy="286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583">
                  <a:extLst>
                    <a:ext uri="{9D8B030D-6E8A-4147-A177-3AD203B41FA5}">
                      <a16:colId xmlns:a16="http://schemas.microsoft.com/office/drawing/2014/main" val="1459168143"/>
                    </a:ext>
                  </a:extLst>
                </a:gridCol>
                <a:gridCol w="1662459">
                  <a:extLst>
                    <a:ext uri="{9D8B030D-6E8A-4147-A177-3AD203B41FA5}">
                      <a16:colId xmlns:a16="http://schemas.microsoft.com/office/drawing/2014/main" val="2243672736"/>
                    </a:ext>
                  </a:extLst>
                </a:gridCol>
                <a:gridCol w="3892157">
                  <a:extLst>
                    <a:ext uri="{9D8B030D-6E8A-4147-A177-3AD203B41FA5}">
                      <a16:colId xmlns:a16="http://schemas.microsoft.com/office/drawing/2014/main" val="3811672991"/>
                    </a:ext>
                  </a:extLst>
                </a:gridCol>
              </a:tblGrid>
              <a:tr h="249847">
                <a:tc>
                  <a:txBody>
                    <a:bodyPr/>
                    <a:lstStyle/>
                    <a:p>
                      <a:r>
                        <a:rPr lang="en-US" sz="1100"/>
                        <a:t>Act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Acronym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Description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260139318"/>
                  </a:ext>
                </a:extLst>
              </a:tr>
              <a:tr h="590547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Privacy Act of 1974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n/a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Establishes code of fair information practice.  Governs the collection, use, and dissemination of PII by Federal agencies.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319798328"/>
                  </a:ext>
                </a:extLst>
              </a:tr>
              <a:tr h="420197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Sarbanes-Oxley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SOX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Governs disclosure of financial and accounting information (2002)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1563897669"/>
                  </a:ext>
                </a:extLst>
              </a:tr>
              <a:tr h="420197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Health Insurance Portability and Accountability Act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HIPPA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Governs disclosure and protection of health information (1996)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2219335516"/>
                  </a:ext>
                </a:extLst>
              </a:tr>
              <a:tr h="760897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Gramm-Leach-Bliley Act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GLB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Enables commercial banks, investment banks, securities firms, and insurance companies to consolidate.  Protects against pretexting to gain access to non-public information (e.g., SSNs).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221806501"/>
                  </a:ext>
                </a:extLst>
              </a:tr>
              <a:tr h="420197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California SB 1386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SB 1386</a:t>
                      </a:r>
                    </a:p>
                  </a:txBody>
                  <a:tcPr marL="56783" marR="56783" marT="28392" marB="28392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Requires California businesses to immediately disclose PII breaches.</a:t>
                      </a:r>
                    </a:p>
                  </a:txBody>
                  <a:tcPr marL="56783" marR="56783" marT="28392" marB="28392"/>
                </a:tc>
                <a:extLst>
                  <a:ext uri="{0D108BD9-81ED-4DB2-BD59-A6C34878D82A}">
                    <a16:rowId xmlns:a16="http://schemas.microsoft.com/office/drawing/2014/main" val="26307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500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542</Words>
  <Application>Microsoft Macintosh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Garamond</vt:lpstr>
      <vt:lpstr>Organic</vt:lpstr>
      <vt:lpstr>Policies, Procedures, and People</vt:lpstr>
      <vt:lpstr>Overview</vt:lpstr>
      <vt:lpstr>Environmental Controls</vt:lpstr>
      <vt:lpstr>Fire Suppression</vt:lpstr>
      <vt:lpstr>Shielding</vt:lpstr>
      <vt:lpstr>Social Engineering</vt:lpstr>
      <vt:lpstr>Types of Social Engineering</vt:lpstr>
      <vt:lpstr>Legislative and  Organizational Policies</vt:lpstr>
      <vt:lpstr>Acts Passed Concerning PII</vt:lpstr>
      <vt:lpstr>Organizational Policies</vt:lpstr>
      <vt:lpstr>Disposal of Computers</vt:lpstr>
      <vt:lpstr>Incident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Policies, Procedures, and People</dc:title>
  <dc:creator>Will Hutton</dc:creator>
  <cp:lastModifiedBy>Will Hutton</cp:lastModifiedBy>
  <cp:revision>6</cp:revision>
  <dcterms:created xsi:type="dcterms:W3CDTF">2024-04-17T15:59:37Z</dcterms:created>
  <dcterms:modified xsi:type="dcterms:W3CDTF">2024-04-17T16:36:00Z</dcterms:modified>
</cp:coreProperties>
</file>