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9" r:id="rId4"/>
    <p:sldId id="260" r:id="rId5"/>
    <p:sldId id="261" r:id="rId6"/>
    <p:sldId id="263" r:id="rId7"/>
    <p:sldId id="264" r:id="rId8"/>
    <p:sldId id="262" r:id="rId9"/>
    <p:sldId id="265" r:id="rId10"/>
    <p:sldId id="258"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6803"/>
  </p:normalViewPr>
  <p:slideViewPr>
    <p:cSldViewPr snapToGrid="0" snapToObjects="1">
      <p:cViewPr varScale="1">
        <p:scale>
          <a:sx n="110" d="100"/>
          <a:sy n="110" d="100"/>
        </p:scale>
        <p:origin x="11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2147C-3616-1244-B9DE-654BB07D42F9}" type="datetimeFigureOut">
              <a:rPr lang="en-US" smtClean="0"/>
              <a:t>4/8/20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AB4ED-25D6-5E40-92A9-952444C54C71}" type="slidenum">
              <a:rPr lang="en-US" smtClean="0"/>
              <a:t>‹#›</a:t>
            </a:fld>
            <a:endParaRPr lang="en-US"/>
          </a:p>
        </p:txBody>
      </p:sp>
    </p:spTree>
    <p:extLst>
      <p:ext uri="{BB962C8B-B14F-4D97-AF65-F5344CB8AC3E}">
        <p14:creationId xmlns:p14="http://schemas.microsoft.com/office/powerpoint/2010/main" val="38921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Enumerate each event (red die, blue die) -&gt; purple values showing</a:t>
            </a:r>
          </a:p>
          <a:p>
            <a:pPr marL="228600" indent="-228600">
              <a:buAutoNum type="arabicPeriod"/>
            </a:pPr>
            <a:r>
              <a:rPr lang="en-US" dirty="0"/>
              <a:t>Count up each event</a:t>
            </a:r>
          </a:p>
          <a:p>
            <a:pPr marL="228600" indent="-228600">
              <a:buAutoNum type="arabicPeriod"/>
            </a:pPr>
            <a:r>
              <a:rPr lang="en-US" dirty="0"/>
              <a:t>Divide by all possible events</a:t>
            </a:r>
          </a:p>
          <a:p>
            <a:pPr marL="0" indent="0">
              <a:buNone/>
            </a:pPr>
            <a:endParaRPr lang="en-US" dirty="0"/>
          </a:p>
          <a:p>
            <a:pPr marL="0" indent="0">
              <a:buNone/>
            </a:pPr>
            <a:r>
              <a:rPr lang="en-US" dirty="0"/>
              <a:t>May chose to not simplify to compare “apples to apples” (</a:t>
            </a:r>
            <a:r>
              <a:rPr lang="en-US" dirty="0" err="1"/>
              <a:t>e.g</a:t>
            </a:r>
            <a:r>
              <a:rPr lang="en-US" dirty="0"/>
              <a:t>, </a:t>
            </a:r>
            <a:r>
              <a:rPr lang="en-US" dirty="0" err="1"/>
              <a:t>odss</a:t>
            </a:r>
            <a:r>
              <a:rPr lang="en-US" dirty="0"/>
              <a:t> of a 3 or 4 is 1/8 v 1/12)</a:t>
            </a:r>
          </a:p>
          <a:p>
            <a:pPr marL="0" indent="0">
              <a:buNone/>
            </a:pPr>
            <a:endParaRPr lang="en-US" dirty="0"/>
          </a:p>
          <a:p>
            <a:pPr marL="0" indent="0">
              <a:buNone/>
            </a:pPr>
            <a:r>
              <a:rPr lang="en-US" dirty="0"/>
              <a:t>Reminder: The sum of all event probabilities is 1 (e.g., 36/36).</a:t>
            </a:r>
          </a:p>
        </p:txBody>
      </p:sp>
      <p:sp>
        <p:nvSpPr>
          <p:cNvPr id="4" name="Slide Number Placeholder 3"/>
          <p:cNvSpPr>
            <a:spLocks noGrp="1"/>
          </p:cNvSpPr>
          <p:nvPr>
            <p:ph type="sldNum" sz="quarter" idx="5"/>
          </p:nvPr>
        </p:nvSpPr>
        <p:spPr/>
        <p:txBody>
          <a:bodyPr/>
          <a:lstStyle/>
          <a:p>
            <a:fld id="{CB2AB4ED-25D6-5E40-92A9-952444C54C71}" type="slidenum">
              <a:rPr lang="en-US" smtClean="0"/>
              <a:t>3</a:t>
            </a:fld>
            <a:endParaRPr lang="en-US"/>
          </a:p>
        </p:txBody>
      </p:sp>
    </p:spTree>
    <p:extLst>
      <p:ext uri="{BB962C8B-B14F-4D97-AF65-F5344CB8AC3E}">
        <p14:creationId xmlns:p14="http://schemas.microsoft.com/office/powerpoint/2010/main" val="222367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P() is the probability of some event ‘A’ happening.</a:t>
            </a:r>
          </a:p>
        </p:txBody>
      </p:sp>
      <p:sp>
        <p:nvSpPr>
          <p:cNvPr id="4" name="Slide Number Placeholder 3"/>
          <p:cNvSpPr>
            <a:spLocks noGrp="1"/>
          </p:cNvSpPr>
          <p:nvPr>
            <p:ph type="sldNum" sz="quarter" idx="5"/>
          </p:nvPr>
        </p:nvSpPr>
        <p:spPr/>
        <p:txBody>
          <a:bodyPr/>
          <a:lstStyle/>
          <a:p>
            <a:fld id="{CB2AB4ED-25D6-5E40-92A9-952444C54C71}" type="slidenum">
              <a:rPr lang="en-US" smtClean="0"/>
              <a:t>4</a:t>
            </a:fld>
            <a:endParaRPr lang="en-US"/>
          </a:p>
        </p:txBody>
      </p:sp>
    </p:spTree>
    <p:extLst>
      <p:ext uri="{BB962C8B-B14F-4D97-AF65-F5344CB8AC3E}">
        <p14:creationId xmlns:p14="http://schemas.microsoft.com/office/powerpoint/2010/main" val="921400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Squad Leader” is a tactical simulation of squad level (8-12 men) combat.  Each turn represents 2 minutes of simulation and can take 1-2 hours per turn to play.  Every number on every bit of cardboard has meaning and impact on the probability of different events occurring.  The game is played using 2d6 and the P(7) occurring is an important “rule of thumb” for evaluating the chance of something good or bad happening.  The rule book weights 7 pounds!</a:t>
            </a:r>
          </a:p>
          <a:p>
            <a:endParaRPr lang="en-US" dirty="0"/>
          </a:p>
          <a:p>
            <a:r>
              <a:rPr lang="en-US" dirty="0"/>
              <a:t>Military originated “table top simulations” to evaluate “what if” scenarios.  Now cyber security does it, too with exercises like </a:t>
            </a:r>
            <a:r>
              <a:rPr lang="en-US" dirty="0" err="1"/>
              <a:t>GridEx</a:t>
            </a:r>
            <a:r>
              <a:rPr lang="en-US" dirty="0"/>
              <a:t>.</a:t>
            </a:r>
          </a:p>
        </p:txBody>
      </p:sp>
      <p:sp>
        <p:nvSpPr>
          <p:cNvPr id="4" name="Slide Number Placeholder 3"/>
          <p:cNvSpPr>
            <a:spLocks noGrp="1"/>
          </p:cNvSpPr>
          <p:nvPr>
            <p:ph type="sldNum" sz="quarter" idx="5"/>
          </p:nvPr>
        </p:nvSpPr>
        <p:spPr/>
        <p:txBody>
          <a:bodyPr/>
          <a:lstStyle/>
          <a:p>
            <a:fld id="{CB2AB4ED-25D6-5E40-92A9-952444C54C71}" type="slidenum">
              <a:rPr lang="en-US" smtClean="0"/>
              <a:t>5</a:t>
            </a:fld>
            <a:endParaRPr lang="en-US"/>
          </a:p>
        </p:txBody>
      </p:sp>
    </p:spTree>
    <p:extLst>
      <p:ext uri="{BB962C8B-B14F-4D97-AF65-F5344CB8AC3E}">
        <p14:creationId xmlns:p14="http://schemas.microsoft.com/office/powerpoint/2010/main" val="2287637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 = .5</a:t>
            </a:r>
          </a:p>
          <a:p>
            <a:r>
              <a:rPr lang="en-US" dirty="0"/>
              <a:t>P(F) = 12/52 = .23</a:t>
            </a:r>
          </a:p>
          <a:p>
            <a:endParaRPr lang="en-US" dirty="0"/>
          </a:p>
          <a:p>
            <a:r>
              <a:rPr lang="en-US" dirty="0"/>
              <a:t>= .115 (A little better than 1:10)</a:t>
            </a:r>
          </a:p>
        </p:txBody>
      </p:sp>
      <p:sp>
        <p:nvSpPr>
          <p:cNvPr id="4" name="Slide Number Placeholder 3"/>
          <p:cNvSpPr>
            <a:spLocks noGrp="1"/>
          </p:cNvSpPr>
          <p:nvPr>
            <p:ph type="sldNum" sz="quarter" idx="5"/>
          </p:nvPr>
        </p:nvSpPr>
        <p:spPr/>
        <p:txBody>
          <a:bodyPr/>
          <a:lstStyle/>
          <a:p>
            <a:fld id="{CB2AB4ED-25D6-5E40-92A9-952444C54C71}" type="slidenum">
              <a:rPr lang="en-US" smtClean="0"/>
              <a:t>6</a:t>
            </a:fld>
            <a:endParaRPr lang="en-US"/>
          </a:p>
        </p:txBody>
      </p:sp>
    </p:spTree>
    <p:extLst>
      <p:ext uri="{BB962C8B-B14F-4D97-AF65-F5344CB8AC3E}">
        <p14:creationId xmlns:p14="http://schemas.microsoft.com/office/powerpoint/2010/main" val="3959596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AB4ED-25D6-5E40-92A9-952444C54C71}" type="slidenum">
              <a:rPr lang="en-US" smtClean="0"/>
              <a:t>7</a:t>
            </a:fld>
            <a:endParaRPr lang="en-US"/>
          </a:p>
        </p:txBody>
      </p:sp>
    </p:spTree>
    <p:extLst>
      <p:ext uri="{BB962C8B-B14F-4D97-AF65-F5344CB8AC3E}">
        <p14:creationId xmlns:p14="http://schemas.microsoft.com/office/powerpoint/2010/main" val="1607485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Probability of detection from a1 to a2 is .2, so probability of NOT being detected is 1 - .2 = .8.  Events are independent.  So add (or) or multiply (and)?</a:t>
            </a:r>
          </a:p>
          <a:p>
            <a:endParaRPr lang="en-US" dirty="0"/>
          </a:p>
          <a:p>
            <a:r>
              <a:rPr lang="en-US" dirty="0"/>
              <a:t>Probability of not being detected on each edge is .8 * .8 * .8 * .8 = ~.40 of not being detected on north path.</a:t>
            </a:r>
          </a:p>
          <a:p>
            <a:endParaRPr lang="en-US" dirty="0"/>
          </a:p>
          <a:p>
            <a:r>
              <a:rPr lang="en-US" dirty="0"/>
              <a:t>Q1: .8 or 80%</a:t>
            </a:r>
          </a:p>
          <a:p>
            <a:r>
              <a:rPr lang="en-US" dirty="0"/>
              <a:t>Q2: .4 or 40%</a:t>
            </a:r>
          </a:p>
          <a:p>
            <a:r>
              <a:rPr lang="en-US" dirty="0"/>
              <a:t>Q3: North (.40 of not being detected compared to .35 on south path)</a:t>
            </a:r>
          </a:p>
        </p:txBody>
      </p:sp>
      <p:sp>
        <p:nvSpPr>
          <p:cNvPr id="4" name="Slide Number Placeholder 3"/>
          <p:cNvSpPr>
            <a:spLocks noGrp="1"/>
          </p:cNvSpPr>
          <p:nvPr>
            <p:ph type="sldNum" sz="quarter" idx="5"/>
          </p:nvPr>
        </p:nvSpPr>
        <p:spPr/>
        <p:txBody>
          <a:bodyPr/>
          <a:lstStyle/>
          <a:p>
            <a:fld id="{CB2AB4ED-25D6-5E40-92A9-952444C54C71}" type="slidenum">
              <a:rPr lang="en-US" smtClean="0"/>
              <a:t>9</a:t>
            </a:fld>
            <a:endParaRPr lang="en-US"/>
          </a:p>
        </p:txBody>
      </p:sp>
    </p:spTree>
    <p:extLst>
      <p:ext uri="{BB962C8B-B14F-4D97-AF65-F5344CB8AC3E}">
        <p14:creationId xmlns:p14="http://schemas.microsoft.com/office/powerpoint/2010/main" val="3625978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this mean for game theory?  </a:t>
            </a:r>
          </a:p>
          <a:p>
            <a:endParaRPr lang="en-US" dirty="0"/>
          </a:p>
          <a:p>
            <a:r>
              <a:rPr lang="en-US" dirty="0"/>
              <a:t>Are all contests zero sum games?  What about a physical fight?  Loss of confidentiality, or nuclear war?</a:t>
            </a:r>
          </a:p>
        </p:txBody>
      </p:sp>
      <p:sp>
        <p:nvSpPr>
          <p:cNvPr id="4" name="Slide Number Placeholder 3"/>
          <p:cNvSpPr>
            <a:spLocks noGrp="1"/>
          </p:cNvSpPr>
          <p:nvPr>
            <p:ph type="sldNum" sz="quarter" idx="5"/>
          </p:nvPr>
        </p:nvSpPr>
        <p:spPr/>
        <p:txBody>
          <a:bodyPr/>
          <a:lstStyle/>
          <a:p>
            <a:fld id="{CB2AB4ED-25D6-5E40-92A9-952444C54C71}" type="slidenum">
              <a:rPr lang="en-US" smtClean="0"/>
              <a:t>11</a:t>
            </a:fld>
            <a:endParaRPr lang="en-US"/>
          </a:p>
        </p:txBody>
      </p:sp>
    </p:spTree>
    <p:extLst>
      <p:ext uri="{BB962C8B-B14F-4D97-AF65-F5344CB8AC3E}">
        <p14:creationId xmlns:p14="http://schemas.microsoft.com/office/powerpoint/2010/main" val="3934629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a:t>
            </a:r>
            <a:r>
              <a:rPr lang="en-US" dirty="0" err="1"/>
              <a:t>nash</a:t>
            </a:r>
            <a:r>
              <a:rPr lang="en-US" dirty="0"/>
              <a:t> (American Mathematician, 1928-2015, Princeton)</a:t>
            </a:r>
          </a:p>
          <a:p>
            <a:pPr lvl="1"/>
            <a:r>
              <a:rPr lang="en-US" dirty="0"/>
              <a:t>Fundamental contributions to game theory, diff. equations</a:t>
            </a:r>
          </a:p>
          <a:p>
            <a:pPr lvl="1"/>
            <a:r>
              <a:rPr lang="en-US" dirty="0"/>
              <a:t>(“A BEAUTIFUL MIND” w/ Russell Crowe)</a:t>
            </a:r>
          </a:p>
          <a:p>
            <a:endParaRPr lang="en-US" dirty="0"/>
          </a:p>
          <a:p>
            <a:r>
              <a:rPr lang="en-US" dirty="0" err="1"/>
              <a:t>Ovierview</a:t>
            </a:r>
            <a:r>
              <a:rPr lang="en-US" dirty="0"/>
              <a:t> of the game Hex.  Claude Shannon built an analog computer that played the game reasonably well and became the foundation for AI work on the game.</a:t>
            </a:r>
          </a:p>
          <a:p>
            <a:endParaRPr lang="en-US" dirty="0"/>
          </a:p>
          <a:p>
            <a:r>
              <a:rPr lang="en-US" dirty="0"/>
              <a:t>Nash proved in 1950 that the starting player has a winning strategy.  2</a:t>
            </a:r>
            <a:r>
              <a:rPr lang="en-US" baseline="30000" dirty="0"/>
              <a:t>nd</a:t>
            </a:r>
            <a:r>
              <a:rPr lang="en-US" dirty="0"/>
              <a:t> player always loses (if both players play rationally.)</a:t>
            </a:r>
          </a:p>
          <a:p>
            <a:endParaRPr lang="en-US" dirty="0"/>
          </a:p>
          <a:p>
            <a:r>
              <a:rPr lang="en-US" dirty="0"/>
              <a:t>Prisoner’s </a:t>
            </a:r>
            <a:r>
              <a:rPr lang="en-US" dirty="0" err="1"/>
              <a:t>Dilema</a:t>
            </a:r>
            <a:r>
              <a:rPr lang="en-US" dirty="0"/>
              <a:t> (0,-3 or -3, 0, -1,-1, or -2,-2)</a:t>
            </a:r>
          </a:p>
        </p:txBody>
      </p:sp>
      <p:sp>
        <p:nvSpPr>
          <p:cNvPr id="4" name="Slide Number Placeholder 3"/>
          <p:cNvSpPr>
            <a:spLocks noGrp="1"/>
          </p:cNvSpPr>
          <p:nvPr>
            <p:ph type="sldNum" sz="quarter" idx="5"/>
          </p:nvPr>
        </p:nvSpPr>
        <p:spPr/>
        <p:txBody>
          <a:bodyPr/>
          <a:lstStyle/>
          <a:p>
            <a:fld id="{CB2AB4ED-25D6-5E40-92A9-952444C54C71}" type="slidenum">
              <a:rPr lang="en-US" smtClean="0"/>
              <a:t>12</a:t>
            </a:fld>
            <a:endParaRPr lang="en-US"/>
          </a:p>
        </p:txBody>
      </p:sp>
    </p:spTree>
    <p:extLst>
      <p:ext uri="{BB962C8B-B14F-4D97-AF65-F5344CB8AC3E}">
        <p14:creationId xmlns:p14="http://schemas.microsoft.com/office/powerpoint/2010/main" val="2961929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Intelligence, counterintelligence, strategy, mutually assured destruction</a:t>
            </a:r>
          </a:p>
        </p:txBody>
      </p:sp>
      <p:sp>
        <p:nvSpPr>
          <p:cNvPr id="4" name="Slide Number Placeholder 3"/>
          <p:cNvSpPr>
            <a:spLocks noGrp="1"/>
          </p:cNvSpPr>
          <p:nvPr>
            <p:ph type="sldNum" sz="quarter" idx="5"/>
          </p:nvPr>
        </p:nvSpPr>
        <p:spPr/>
        <p:txBody>
          <a:bodyPr/>
          <a:lstStyle/>
          <a:p>
            <a:fld id="{CB2AB4ED-25D6-5E40-92A9-952444C54C71}" type="slidenum">
              <a:rPr lang="en-US" smtClean="0"/>
              <a:t>13</a:t>
            </a:fld>
            <a:endParaRPr lang="en-US"/>
          </a:p>
        </p:txBody>
      </p:sp>
    </p:spTree>
    <p:extLst>
      <p:ext uri="{BB962C8B-B14F-4D97-AF65-F5344CB8AC3E}">
        <p14:creationId xmlns:p14="http://schemas.microsoft.com/office/powerpoint/2010/main" val="675935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4/8/20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dancarlin.com/hardcore-history-59-the-destroyer-of-worlds/"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s://www.imdb.com/title/tt0086567/" TargetMode="External"/><Relationship Id="rId4" Type="http://schemas.openxmlformats.org/officeDocument/2006/relationships/hyperlink" Target="https://www.imdb.com/title/tt1494191/?ref_=fn_al_tt_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9924-1701-2C41-AF6C-062F48D45144}"/>
              </a:ext>
            </a:extLst>
          </p:cNvPr>
          <p:cNvSpPr>
            <a:spLocks noGrp="1"/>
          </p:cNvSpPr>
          <p:nvPr>
            <p:ph type="ctrTitle"/>
          </p:nvPr>
        </p:nvSpPr>
        <p:spPr/>
        <p:txBody>
          <a:bodyPr/>
          <a:lstStyle/>
          <a:p>
            <a:r>
              <a:rPr lang="en-US" dirty="0"/>
              <a:t>Probability &amp; Game Theory</a:t>
            </a:r>
          </a:p>
        </p:txBody>
      </p:sp>
      <p:sp>
        <p:nvSpPr>
          <p:cNvPr id="3" name="Subtitle 2">
            <a:extLst>
              <a:ext uri="{FF2B5EF4-FFF2-40B4-BE49-F238E27FC236}">
                <a16:creationId xmlns:a16="http://schemas.microsoft.com/office/drawing/2014/main" id="{C24465F2-970A-5B4F-9035-5CD095E7CCA0}"/>
              </a:ext>
            </a:extLst>
          </p:cNvPr>
          <p:cNvSpPr>
            <a:spLocks noGrp="1"/>
          </p:cNvSpPr>
          <p:nvPr>
            <p:ph type="subTitle" idx="1"/>
          </p:nvPr>
        </p:nvSpPr>
        <p:spPr/>
        <p:txBody>
          <a:bodyPr>
            <a:normAutofit fontScale="92500" lnSpcReduction="10000"/>
          </a:bodyPr>
          <a:lstStyle/>
          <a:p>
            <a:r>
              <a:rPr lang="en-US" dirty="0"/>
              <a:t>Dr. William Hutton</a:t>
            </a:r>
          </a:p>
          <a:p>
            <a:r>
              <a:rPr lang="en-US" dirty="0"/>
              <a:t>Washington State University</a:t>
            </a:r>
          </a:p>
          <a:p>
            <a:r>
              <a:rPr lang="en-US" dirty="0"/>
              <a:t>April 8, 2019</a:t>
            </a:r>
          </a:p>
        </p:txBody>
      </p:sp>
    </p:spTree>
    <p:extLst>
      <p:ext uri="{BB962C8B-B14F-4D97-AF65-F5344CB8AC3E}">
        <p14:creationId xmlns:p14="http://schemas.microsoft.com/office/powerpoint/2010/main" val="475628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1A63-823B-BB46-BA06-C44E0BC1E29E}"/>
              </a:ext>
            </a:extLst>
          </p:cNvPr>
          <p:cNvSpPr>
            <a:spLocks noGrp="1"/>
          </p:cNvSpPr>
          <p:nvPr>
            <p:ph type="title"/>
          </p:nvPr>
        </p:nvSpPr>
        <p:spPr/>
        <p:txBody>
          <a:bodyPr/>
          <a:lstStyle/>
          <a:p>
            <a:r>
              <a:rPr lang="en-US" dirty="0"/>
              <a:t>GAME THEORY</a:t>
            </a:r>
          </a:p>
        </p:txBody>
      </p:sp>
      <p:sp>
        <p:nvSpPr>
          <p:cNvPr id="3" name="Content Placeholder 2">
            <a:extLst>
              <a:ext uri="{FF2B5EF4-FFF2-40B4-BE49-F238E27FC236}">
                <a16:creationId xmlns:a16="http://schemas.microsoft.com/office/drawing/2014/main" id="{8575D58D-D943-E744-ABE3-C0ED36DE8FCC}"/>
              </a:ext>
            </a:extLst>
          </p:cNvPr>
          <p:cNvSpPr>
            <a:spLocks noGrp="1"/>
          </p:cNvSpPr>
          <p:nvPr>
            <p:ph sz="quarter" idx="13"/>
          </p:nvPr>
        </p:nvSpPr>
        <p:spPr/>
        <p:txBody>
          <a:bodyPr/>
          <a:lstStyle/>
          <a:p>
            <a:r>
              <a:rPr lang="en-US" b="1" dirty="0"/>
              <a:t>WHAT IS A GAME?</a:t>
            </a:r>
          </a:p>
          <a:p>
            <a:r>
              <a:rPr lang="en-US" b="1" dirty="0"/>
              <a:t>WHAT CAN GAMES TELL US ABOUT Strategy?</a:t>
            </a:r>
          </a:p>
          <a:p>
            <a:r>
              <a:rPr lang="en-US" b="1" dirty="0"/>
              <a:t>WHAT is the difference between tactics and strategy?</a:t>
            </a:r>
          </a:p>
          <a:p>
            <a:r>
              <a:rPr lang="en-US" b="1" dirty="0"/>
              <a:t>Common Game THEORY CONCEPTS:</a:t>
            </a:r>
          </a:p>
          <a:p>
            <a:pPr lvl="1"/>
            <a:r>
              <a:rPr lang="en-US" dirty="0"/>
              <a:t>Zero sum games</a:t>
            </a:r>
          </a:p>
          <a:p>
            <a:pPr lvl="1"/>
            <a:r>
              <a:rPr lang="en-US" dirty="0"/>
              <a:t>Nash equilibriums</a:t>
            </a:r>
          </a:p>
        </p:txBody>
      </p:sp>
    </p:spTree>
    <p:extLst>
      <p:ext uri="{BB962C8B-B14F-4D97-AF65-F5344CB8AC3E}">
        <p14:creationId xmlns:p14="http://schemas.microsoft.com/office/powerpoint/2010/main" val="353491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8063-B8B1-B844-A390-A28C7FC7A9EF}"/>
              </a:ext>
            </a:extLst>
          </p:cNvPr>
          <p:cNvSpPr>
            <a:spLocks noGrp="1"/>
          </p:cNvSpPr>
          <p:nvPr>
            <p:ph type="title"/>
          </p:nvPr>
        </p:nvSpPr>
        <p:spPr/>
        <p:txBody>
          <a:bodyPr/>
          <a:lstStyle/>
          <a:p>
            <a:r>
              <a:rPr lang="en-US" dirty="0"/>
              <a:t>Zero Sum GAMES</a:t>
            </a:r>
          </a:p>
        </p:txBody>
      </p:sp>
      <p:sp>
        <p:nvSpPr>
          <p:cNvPr id="3" name="Content Placeholder 2">
            <a:extLst>
              <a:ext uri="{FF2B5EF4-FFF2-40B4-BE49-F238E27FC236}">
                <a16:creationId xmlns:a16="http://schemas.microsoft.com/office/drawing/2014/main" id="{03EB097A-3D50-8142-AFA0-7ABA83B8D49E}"/>
              </a:ext>
            </a:extLst>
          </p:cNvPr>
          <p:cNvSpPr>
            <a:spLocks noGrp="1"/>
          </p:cNvSpPr>
          <p:nvPr>
            <p:ph sz="quarter" idx="13"/>
          </p:nvPr>
        </p:nvSpPr>
        <p:spPr/>
        <p:txBody>
          <a:bodyPr/>
          <a:lstStyle/>
          <a:p>
            <a:r>
              <a:rPr lang="en-US" dirty="0"/>
              <a:t>A mathematical representation of a situation where one player’s gain is or loss is exactly balanced by the LOSS or GAIN by the other player. </a:t>
            </a:r>
          </a:p>
        </p:txBody>
      </p:sp>
    </p:spTree>
    <p:extLst>
      <p:ext uri="{BB962C8B-B14F-4D97-AF65-F5344CB8AC3E}">
        <p14:creationId xmlns:p14="http://schemas.microsoft.com/office/powerpoint/2010/main" val="181870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B2A6-7EDB-B249-A324-0EC16A006369}"/>
              </a:ext>
            </a:extLst>
          </p:cNvPr>
          <p:cNvSpPr>
            <a:spLocks noGrp="1"/>
          </p:cNvSpPr>
          <p:nvPr>
            <p:ph type="title"/>
          </p:nvPr>
        </p:nvSpPr>
        <p:spPr/>
        <p:txBody>
          <a:bodyPr/>
          <a:lstStyle/>
          <a:p>
            <a:r>
              <a:rPr lang="en-US" dirty="0"/>
              <a:t>Nash equilibrium</a:t>
            </a:r>
            <a:br>
              <a:rPr lang="en-US" dirty="0"/>
            </a:br>
            <a:r>
              <a:rPr lang="en-US" sz="2400" dirty="0"/>
              <a:t>Used to analyze outcomes of strategic decisions</a:t>
            </a:r>
          </a:p>
        </p:txBody>
      </p:sp>
      <p:sp>
        <p:nvSpPr>
          <p:cNvPr id="3" name="Content Placeholder 2">
            <a:extLst>
              <a:ext uri="{FF2B5EF4-FFF2-40B4-BE49-F238E27FC236}">
                <a16:creationId xmlns:a16="http://schemas.microsoft.com/office/drawing/2014/main" id="{B691477A-D4F6-2540-9057-12036A38D2C2}"/>
              </a:ext>
            </a:extLst>
          </p:cNvPr>
          <p:cNvSpPr>
            <a:spLocks noGrp="1"/>
          </p:cNvSpPr>
          <p:nvPr>
            <p:ph sz="quarter" idx="13"/>
          </p:nvPr>
        </p:nvSpPr>
        <p:spPr>
          <a:xfrm>
            <a:off x="913774" y="2367092"/>
            <a:ext cx="5106026" cy="3872391"/>
          </a:xfrm>
        </p:spPr>
        <p:txBody>
          <a:bodyPr>
            <a:normAutofit/>
          </a:bodyPr>
          <a:lstStyle/>
          <a:p>
            <a:endParaRPr lang="en-US" dirty="0"/>
          </a:p>
          <a:p>
            <a:r>
              <a:rPr lang="en-US" dirty="0"/>
              <a:t>A proposed solution to a non-cooperative game</a:t>
            </a:r>
          </a:p>
          <a:p>
            <a:pPr lvl="1"/>
            <a:r>
              <a:rPr lang="en-US" dirty="0"/>
              <a:t>Each player knows the equilibrium strategies of the other player</a:t>
            </a:r>
          </a:p>
          <a:p>
            <a:pPr lvl="1"/>
            <a:r>
              <a:rPr lang="en-US" dirty="0"/>
              <a:t>Each player makes the best decision they can, considering the game state</a:t>
            </a:r>
          </a:p>
          <a:p>
            <a:r>
              <a:rPr lang="en-US" dirty="0"/>
              <a:t>Every finite game has a </a:t>
            </a:r>
            <a:br>
              <a:rPr lang="en-US" dirty="0"/>
            </a:br>
            <a:r>
              <a:rPr lang="en-US" dirty="0" err="1"/>
              <a:t>nash</a:t>
            </a:r>
            <a:r>
              <a:rPr lang="en-US" dirty="0"/>
              <a:t> equilibrium</a:t>
            </a:r>
          </a:p>
        </p:txBody>
      </p:sp>
      <p:pic>
        <p:nvPicPr>
          <p:cNvPr id="6" name="Content Placeholder 5">
            <a:extLst>
              <a:ext uri="{FF2B5EF4-FFF2-40B4-BE49-F238E27FC236}">
                <a16:creationId xmlns:a16="http://schemas.microsoft.com/office/drawing/2014/main" id="{A67CE58B-CA3B-724B-98D2-17278DA743DD}"/>
              </a:ext>
            </a:extLst>
          </p:cNvPr>
          <p:cNvPicPr>
            <a:picLocks noGrp="1" noChangeAspect="1"/>
          </p:cNvPicPr>
          <p:nvPr>
            <p:ph sz="quarter" idx="14"/>
          </p:nvPr>
        </p:nvPicPr>
        <p:blipFill>
          <a:blip r:embed="rId3"/>
          <a:stretch>
            <a:fillRect/>
          </a:stretch>
        </p:blipFill>
        <p:spPr>
          <a:xfrm>
            <a:off x="6615112" y="2367091"/>
            <a:ext cx="4143376" cy="2927985"/>
          </a:xfrm>
        </p:spPr>
      </p:pic>
    </p:spTree>
    <p:extLst>
      <p:ext uri="{BB962C8B-B14F-4D97-AF65-F5344CB8AC3E}">
        <p14:creationId xmlns:p14="http://schemas.microsoft.com/office/powerpoint/2010/main" val="4257248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99AE-CB1B-6247-A0B0-C623E8B034C5}"/>
              </a:ext>
            </a:extLst>
          </p:cNvPr>
          <p:cNvSpPr>
            <a:spLocks noGrp="1"/>
          </p:cNvSpPr>
          <p:nvPr>
            <p:ph type="title"/>
          </p:nvPr>
        </p:nvSpPr>
        <p:spPr/>
        <p:txBody>
          <a:bodyPr/>
          <a:lstStyle/>
          <a:p>
            <a:r>
              <a:rPr lang="en-US" dirty="0"/>
              <a:t>”Bluffing in Poker &amp; Nuclear War”</a:t>
            </a:r>
          </a:p>
        </p:txBody>
      </p:sp>
      <p:sp>
        <p:nvSpPr>
          <p:cNvPr id="3" name="Content Placeholder 2">
            <a:extLst>
              <a:ext uri="{FF2B5EF4-FFF2-40B4-BE49-F238E27FC236}">
                <a16:creationId xmlns:a16="http://schemas.microsoft.com/office/drawing/2014/main" id="{548E1CAE-6AC8-454D-B50D-AD58B9D730C7}"/>
              </a:ext>
            </a:extLst>
          </p:cNvPr>
          <p:cNvSpPr>
            <a:spLocks noGrp="1"/>
          </p:cNvSpPr>
          <p:nvPr>
            <p:ph sz="quarter" idx="13"/>
          </p:nvPr>
        </p:nvSpPr>
        <p:spPr/>
        <p:txBody>
          <a:bodyPr/>
          <a:lstStyle/>
          <a:p>
            <a:pPr marL="0" indent="0">
              <a:buNone/>
            </a:pPr>
            <a:r>
              <a:rPr lang="en-US" dirty="0"/>
              <a:t>TimeLine</a:t>
            </a:r>
          </a:p>
          <a:p>
            <a:pPr marL="457200" indent="-457200">
              <a:buFont typeface="+mj-lt"/>
              <a:buAutoNum type="arabicPeriod"/>
            </a:pPr>
            <a:r>
              <a:rPr lang="en-US" dirty="0"/>
              <a:t>U.S. Uses Nuclear Weapons to end WW II</a:t>
            </a:r>
          </a:p>
          <a:p>
            <a:pPr marL="457200" indent="-457200">
              <a:buFont typeface="+mj-lt"/>
              <a:buAutoNum type="arabicPeriod"/>
            </a:pPr>
            <a:r>
              <a:rPr lang="en-US" dirty="0"/>
              <a:t>WW II ALLY BECOMES an EXISTENTIAL THREAT</a:t>
            </a:r>
          </a:p>
          <a:p>
            <a:pPr marL="457200" indent="-457200">
              <a:buFont typeface="+mj-lt"/>
              <a:buAutoNum type="arabicPeriod"/>
            </a:pPr>
            <a:r>
              <a:rPr lang="en-US" dirty="0"/>
              <a:t>Secrecy, Espionage, and the COLD WAR</a:t>
            </a:r>
          </a:p>
        </p:txBody>
      </p:sp>
      <p:sp>
        <p:nvSpPr>
          <p:cNvPr id="4" name="Content Placeholder 3">
            <a:extLst>
              <a:ext uri="{FF2B5EF4-FFF2-40B4-BE49-F238E27FC236}">
                <a16:creationId xmlns:a16="http://schemas.microsoft.com/office/drawing/2014/main" id="{E600BD90-3D8E-B049-8319-647C20C78D63}"/>
              </a:ext>
            </a:extLst>
          </p:cNvPr>
          <p:cNvSpPr>
            <a:spLocks noGrp="1"/>
          </p:cNvSpPr>
          <p:nvPr>
            <p:ph sz="quarter" idx="14"/>
          </p:nvPr>
        </p:nvSpPr>
        <p:spPr/>
        <p:txBody>
          <a:bodyPr>
            <a:normAutofit/>
          </a:bodyPr>
          <a:lstStyle/>
          <a:p>
            <a:pPr marL="0" indent="0">
              <a:buNone/>
            </a:pPr>
            <a:r>
              <a:rPr lang="en-US" dirty="0"/>
              <a:t>Popular Culture</a:t>
            </a:r>
          </a:p>
          <a:p>
            <a:r>
              <a:rPr lang="en-US" dirty="0"/>
              <a:t>Dan </a:t>
            </a:r>
            <a:r>
              <a:rPr lang="en-US" dirty="0" err="1"/>
              <a:t>CarLIN’s</a:t>
            </a:r>
            <a:r>
              <a:rPr lang="en-US" dirty="0"/>
              <a:t> “</a:t>
            </a:r>
            <a:r>
              <a:rPr lang="en-US" dirty="0">
                <a:hlinkClick r:id="rId3"/>
              </a:rPr>
              <a:t>The Destroyer of Worlds</a:t>
            </a:r>
            <a:r>
              <a:rPr lang="en-US" dirty="0"/>
              <a:t>” Hardcore History </a:t>
            </a:r>
            <a:r>
              <a:rPr lang="en-US" dirty="0" err="1"/>
              <a:t>PodCAST</a:t>
            </a:r>
            <a:r>
              <a:rPr lang="en-US" dirty="0"/>
              <a:t> (2017)</a:t>
            </a:r>
          </a:p>
          <a:p>
            <a:r>
              <a:rPr lang="en-US" dirty="0"/>
              <a:t>OLIVER Stone’s “</a:t>
            </a:r>
            <a:r>
              <a:rPr lang="en-US" dirty="0">
                <a:hlinkClick r:id="rId4"/>
              </a:rPr>
              <a:t>The Untold HISTORY of the UNITED STATES</a:t>
            </a:r>
            <a:r>
              <a:rPr lang="en-US" dirty="0"/>
              <a:t>” Series (2012)</a:t>
            </a:r>
          </a:p>
          <a:p>
            <a:r>
              <a:rPr lang="en-US" dirty="0" err="1">
                <a:hlinkClick r:id="rId5"/>
              </a:rPr>
              <a:t>WarGAMES</a:t>
            </a:r>
            <a:r>
              <a:rPr lang="en-US" dirty="0"/>
              <a:t> (1983)</a:t>
            </a:r>
          </a:p>
        </p:txBody>
      </p:sp>
    </p:spTree>
    <p:extLst>
      <p:ext uri="{BB962C8B-B14F-4D97-AF65-F5344CB8AC3E}">
        <p14:creationId xmlns:p14="http://schemas.microsoft.com/office/powerpoint/2010/main" val="256713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8589-8E31-864A-9731-EA22FA628494}"/>
              </a:ext>
            </a:extLst>
          </p:cNvPr>
          <p:cNvSpPr>
            <a:spLocks noGrp="1"/>
          </p:cNvSpPr>
          <p:nvPr>
            <p:ph type="title"/>
          </p:nvPr>
        </p:nvSpPr>
        <p:spPr/>
        <p:txBody>
          <a:bodyPr/>
          <a:lstStyle/>
          <a:p>
            <a:r>
              <a:rPr lang="en-US" dirty="0"/>
              <a:t>Probability Overview</a:t>
            </a:r>
          </a:p>
        </p:txBody>
      </p:sp>
      <p:sp>
        <p:nvSpPr>
          <p:cNvPr id="3" name="Content Placeholder 2">
            <a:extLst>
              <a:ext uri="{FF2B5EF4-FFF2-40B4-BE49-F238E27FC236}">
                <a16:creationId xmlns:a16="http://schemas.microsoft.com/office/drawing/2014/main" id="{9BC2CCAD-58B2-1F47-AEE5-BA23ACE2F13B}"/>
              </a:ext>
            </a:extLst>
          </p:cNvPr>
          <p:cNvSpPr>
            <a:spLocks noGrp="1"/>
          </p:cNvSpPr>
          <p:nvPr>
            <p:ph sz="quarter" idx="13"/>
          </p:nvPr>
        </p:nvSpPr>
        <p:spPr/>
        <p:txBody>
          <a:bodyPr>
            <a:normAutofit fontScale="85000" lnSpcReduction="20000"/>
          </a:bodyPr>
          <a:lstStyle/>
          <a:p>
            <a:r>
              <a:rPr lang="en-US" dirty="0"/>
              <a:t>What is the Probability of an Event Happening?</a:t>
            </a:r>
          </a:p>
          <a:p>
            <a:r>
              <a:rPr lang="en-US" dirty="0"/>
              <a:t>What is the Probability of an event </a:t>
            </a:r>
            <a:r>
              <a:rPr lang="en-US" i="1" dirty="0"/>
              <a:t>not</a:t>
            </a:r>
            <a:r>
              <a:rPr lang="en-US" dirty="0"/>
              <a:t> happening?</a:t>
            </a:r>
          </a:p>
          <a:p>
            <a:r>
              <a:rPr lang="en-US" dirty="0"/>
              <a:t>What is the probability of all given events happening?  (AND)</a:t>
            </a:r>
          </a:p>
          <a:p>
            <a:r>
              <a:rPr lang="en-US" dirty="0"/>
              <a:t>What is the Probability OF SOME EVENTS HAPPENING? (OR)</a:t>
            </a:r>
          </a:p>
          <a:p>
            <a:r>
              <a:rPr lang="en-US" dirty="0"/>
              <a:t>What is the probability of event X happening if event Y Happens?</a:t>
            </a:r>
          </a:p>
          <a:p>
            <a:endParaRPr lang="en-US" dirty="0"/>
          </a:p>
        </p:txBody>
      </p:sp>
      <p:pic>
        <p:nvPicPr>
          <p:cNvPr id="6" name="Content Placeholder 5">
            <a:extLst>
              <a:ext uri="{FF2B5EF4-FFF2-40B4-BE49-F238E27FC236}">
                <a16:creationId xmlns:a16="http://schemas.microsoft.com/office/drawing/2014/main" id="{7C49CFCC-BB9B-414A-8914-5FEB59993E2C}"/>
              </a:ext>
            </a:extLst>
          </p:cNvPr>
          <p:cNvPicPr>
            <a:picLocks noGrp="1" noChangeAspect="1"/>
          </p:cNvPicPr>
          <p:nvPr>
            <p:ph sz="quarter" idx="14"/>
          </p:nvPr>
        </p:nvPicPr>
        <p:blipFill>
          <a:blip r:embed="rId2"/>
          <a:stretch>
            <a:fillRect/>
          </a:stretch>
        </p:blipFill>
        <p:spPr>
          <a:xfrm>
            <a:off x="6172202" y="2214694"/>
            <a:ext cx="4997535" cy="3424237"/>
          </a:xfrm>
        </p:spPr>
      </p:pic>
    </p:spTree>
    <p:extLst>
      <p:ext uri="{BB962C8B-B14F-4D97-AF65-F5344CB8AC3E}">
        <p14:creationId xmlns:p14="http://schemas.microsoft.com/office/powerpoint/2010/main" val="36281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5FAA-E330-8A45-B26A-9F72BD91F28A}"/>
              </a:ext>
            </a:extLst>
          </p:cNvPr>
          <p:cNvSpPr>
            <a:spLocks noGrp="1"/>
          </p:cNvSpPr>
          <p:nvPr>
            <p:ph type="title"/>
          </p:nvPr>
        </p:nvSpPr>
        <p:spPr/>
        <p:txBody>
          <a:bodyPr/>
          <a:lstStyle/>
          <a:p>
            <a:r>
              <a:rPr lang="en-US" dirty="0"/>
              <a:t>What is the Probability of </a:t>
            </a:r>
            <a:br>
              <a:rPr lang="en-US" dirty="0"/>
            </a:br>
            <a:r>
              <a:rPr lang="en-US" dirty="0"/>
              <a:t>an Event Happening?</a:t>
            </a:r>
          </a:p>
        </p:txBody>
      </p:sp>
      <p:graphicFrame>
        <p:nvGraphicFramePr>
          <p:cNvPr id="6" name="Content Placeholder 5">
            <a:extLst>
              <a:ext uri="{FF2B5EF4-FFF2-40B4-BE49-F238E27FC236}">
                <a16:creationId xmlns:a16="http://schemas.microsoft.com/office/drawing/2014/main" id="{E40DE4E1-1D79-5242-B91E-744CC059CEDC}"/>
              </a:ext>
            </a:extLst>
          </p:cNvPr>
          <p:cNvGraphicFramePr>
            <a:graphicFrameLocks noGrp="1"/>
          </p:cNvGraphicFramePr>
          <p:nvPr>
            <p:ph sz="quarter" idx="13"/>
            <p:extLst>
              <p:ext uri="{D42A27DB-BD31-4B8C-83A1-F6EECF244321}">
                <p14:modId xmlns:p14="http://schemas.microsoft.com/office/powerpoint/2010/main" val="1030606998"/>
              </p:ext>
            </p:extLst>
          </p:nvPr>
        </p:nvGraphicFramePr>
        <p:xfrm>
          <a:off x="913149" y="2214694"/>
          <a:ext cx="5105401" cy="2590800"/>
        </p:xfrm>
        <a:graphic>
          <a:graphicData uri="http://schemas.openxmlformats.org/drawingml/2006/table">
            <a:tbl>
              <a:tblPr firstRow="1" bandRow="1">
                <a:tableStyleId>{5C22544A-7EE6-4342-B048-85BDC9FD1C3A}</a:tableStyleId>
              </a:tblPr>
              <a:tblGrid>
                <a:gridCol w="729343">
                  <a:extLst>
                    <a:ext uri="{9D8B030D-6E8A-4147-A177-3AD203B41FA5}">
                      <a16:colId xmlns:a16="http://schemas.microsoft.com/office/drawing/2014/main" val="2547523626"/>
                    </a:ext>
                  </a:extLst>
                </a:gridCol>
                <a:gridCol w="729343">
                  <a:extLst>
                    <a:ext uri="{9D8B030D-6E8A-4147-A177-3AD203B41FA5}">
                      <a16:colId xmlns:a16="http://schemas.microsoft.com/office/drawing/2014/main" val="1463617003"/>
                    </a:ext>
                  </a:extLst>
                </a:gridCol>
                <a:gridCol w="729343">
                  <a:extLst>
                    <a:ext uri="{9D8B030D-6E8A-4147-A177-3AD203B41FA5}">
                      <a16:colId xmlns:a16="http://schemas.microsoft.com/office/drawing/2014/main" val="1899347763"/>
                    </a:ext>
                  </a:extLst>
                </a:gridCol>
                <a:gridCol w="729343">
                  <a:extLst>
                    <a:ext uri="{9D8B030D-6E8A-4147-A177-3AD203B41FA5}">
                      <a16:colId xmlns:a16="http://schemas.microsoft.com/office/drawing/2014/main" val="1592899173"/>
                    </a:ext>
                  </a:extLst>
                </a:gridCol>
                <a:gridCol w="729343">
                  <a:extLst>
                    <a:ext uri="{9D8B030D-6E8A-4147-A177-3AD203B41FA5}">
                      <a16:colId xmlns:a16="http://schemas.microsoft.com/office/drawing/2014/main" val="709559680"/>
                    </a:ext>
                  </a:extLst>
                </a:gridCol>
                <a:gridCol w="729343">
                  <a:extLst>
                    <a:ext uri="{9D8B030D-6E8A-4147-A177-3AD203B41FA5}">
                      <a16:colId xmlns:a16="http://schemas.microsoft.com/office/drawing/2014/main" val="180871621"/>
                    </a:ext>
                  </a:extLst>
                </a:gridCol>
                <a:gridCol w="729343">
                  <a:extLst>
                    <a:ext uri="{9D8B030D-6E8A-4147-A177-3AD203B41FA5}">
                      <a16:colId xmlns:a16="http://schemas.microsoft.com/office/drawing/2014/main" val="1600425449"/>
                    </a:ext>
                  </a:extLst>
                </a:gridCol>
              </a:tblGrid>
              <a:tr h="370840">
                <a:tc>
                  <a:txBody>
                    <a:bodyPr/>
                    <a:lstStyle/>
                    <a:p>
                      <a:endParaRPr lang="en-US" dirty="0"/>
                    </a:p>
                  </a:txBody>
                  <a:tcPr>
                    <a:solidFill>
                      <a:schemeClr val="bg1">
                        <a:lumMod val="75000"/>
                      </a:schemeClr>
                    </a:solidFill>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191434079"/>
                  </a:ext>
                </a:extLst>
              </a:tr>
              <a:tr h="0">
                <a:tc>
                  <a:txBody>
                    <a:bodyPr/>
                    <a:lstStyle/>
                    <a:p>
                      <a:pPr algn="ctr"/>
                      <a:r>
                        <a:rPr lang="en-US" b="1" dirty="0">
                          <a:solidFill>
                            <a:schemeClr val="bg1"/>
                          </a:solidFill>
                        </a:rPr>
                        <a:t>1</a:t>
                      </a:r>
                    </a:p>
                  </a:txBody>
                  <a:tcPr>
                    <a:solidFill>
                      <a:srgbClr val="FF0000"/>
                    </a:solidFill>
                  </a:tcPr>
                </a:tc>
                <a:tc>
                  <a:txBody>
                    <a:bodyPr/>
                    <a:lstStyle/>
                    <a:p>
                      <a:pPr algn="ctr"/>
                      <a:r>
                        <a:rPr lang="en-US" dirty="0"/>
                        <a:t>2</a:t>
                      </a:r>
                    </a:p>
                  </a:txBody>
                  <a:tcPr>
                    <a:solidFill>
                      <a:schemeClr val="accent6">
                        <a:lumMod val="40000"/>
                        <a:lumOff val="60000"/>
                      </a:schemeClr>
                    </a:solidFill>
                  </a:tcPr>
                </a:tc>
                <a:tc>
                  <a:txBody>
                    <a:bodyPr/>
                    <a:lstStyle/>
                    <a:p>
                      <a:pPr algn="ctr"/>
                      <a:r>
                        <a:rPr lang="en-US" dirty="0"/>
                        <a:t>3</a:t>
                      </a:r>
                    </a:p>
                  </a:txBody>
                  <a:tcPr>
                    <a:solidFill>
                      <a:schemeClr val="accent6">
                        <a:lumMod val="40000"/>
                        <a:lumOff val="60000"/>
                      </a:schemeClr>
                    </a:solidFill>
                  </a:tcPr>
                </a:tc>
                <a:tc>
                  <a:txBody>
                    <a:bodyPr/>
                    <a:lstStyle/>
                    <a:p>
                      <a:pPr algn="ctr"/>
                      <a:r>
                        <a:rPr lang="en-US" dirty="0"/>
                        <a:t>4</a:t>
                      </a:r>
                    </a:p>
                  </a:txBody>
                  <a:tcPr>
                    <a:solidFill>
                      <a:schemeClr val="accent6">
                        <a:lumMod val="40000"/>
                        <a:lumOff val="60000"/>
                      </a:schemeClr>
                    </a:solidFill>
                  </a:tcPr>
                </a:tc>
                <a:tc>
                  <a:txBody>
                    <a:bodyPr/>
                    <a:lstStyle/>
                    <a:p>
                      <a:pPr algn="ctr"/>
                      <a:r>
                        <a:rPr lang="en-US" dirty="0"/>
                        <a:t>5</a:t>
                      </a:r>
                    </a:p>
                  </a:txBody>
                  <a:tcPr>
                    <a:solidFill>
                      <a:schemeClr val="accent6">
                        <a:lumMod val="40000"/>
                        <a:lumOff val="60000"/>
                      </a:schemeClr>
                    </a:solidFill>
                  </a:tcPr>
                </a:tc>
                <a:tc>
                  <a:txBody>
                    <a:bodyPr/>
                    <a:lstStyle/>
                    <a:p>
                      <a:pPr algn="ctr"/>
                      <a:r>
                        <a:rPr lang="en-US" dirty="0"/>
                        <a:t>6</a:t>
                      </a:r>
                    </a:p>
                  </a:txBody>
                  <a:tcPr>
                    <a:solidFill>
                      <a:schemeClr val="accent6">
                        <a:lumMod val="40000"/>
                        <a:lumOff val="60000"/>
                      </a:schemeClr>
                    </a:solidFill>
                  </a:tcPr>
                </a:tc>
                <a:tc>
                  <a:txBody>
                    <a:bodyPr/>
                    <a:lstStyle/>
                    <a:p>
                      <a:pPr algn="ctr"/>
                      <a:r>
                        <a:rPr lang="en-US" dirty="0"/>
                        <a:t>7</a:t>
                      </a:r>
                    </a:p>
                  </a:txBody>
                  <a:tcPr>
                    <a:solidFill>
                      <a:schemeClr val="accent6">
                        <a:lumMod val="40000"/>
                        <a:lumOff val="60000"/>
                      </a:schemeClr>
                    </a:solidFill>
                  </a:tcPr>
                </a:tc>
                <a:extLst>
                  <a:ext uri="{0D108BD9-81ED-4DB2-BD59-A6C34878D82A}">
                    <a16:rowId xmlns:a16="http://schemas.microsoft.com/office/drawing/2014/main" val="3005397424"/>
                  </a:ext>
                </a:extLst>
              </a:tr>
              <a:tr h="370840">
                <a:tc>
                  <a:txBody>
                    <a:bodyPr/>
                    <a:lstStyle/>
                    <a:p>
                      <a:pPr algn="ctr"/>
                      <a:r>
                        <a:rPr lang="en-US" b="1" dirty="0">
                          <a:solidFill>
                            <a:schemeClr val="bg1"/>
                          </a:solidFill>
                        </a:rPr>
                        <a:t>2</a:t>
                      </a:r>
                    </a:p>
                  </a:txBody>
                  <a:tcPr>
                    <a:solidFill>
                      <a:srgbClr val="FF0000"/>
                    </a:solidFill>
                  </a:tcPr>
                </a:tc>
                <a:tc>
                  <a:txBody>
                    <a:bodyPr/>
                    <a:lstStyle/>
                    <a:p>
                      <a:pPr algn="ctr"/>
                      <a:r>
                        <a:rPr lang="en-US" dirty="0"/>
                        <a:t>3</a:t>
                      </a:r>
                    </a:p>
                  </a:txBody>
                  <a:tcPr>
                    <a:solidFill>
                      <a:schemeClr val="accent6">
                        <a:lumMod val="60000"/>
                        <a:lumOff val="40000"/>
                      </a:schemeClr>
                    </a:solidFill>
                  </a:tcPr>
                </a:tc>
                <a:tc>
                  <a:txBody>
                    <a:bodyPr/>
                    <a:lstStyle/>
                    <a:p>
                      <a:pPr algn="ctr"/>
                      <a:r>
                        <a:rPr lang="en-US" dirty="0"/>
                        <a:t>4</a:t>
                      </a:r>
                    </a:p>
                  </a:txBody>
                  <a:tcPr>
                    <a:solidFill>
                      <a:schemeClr val="accent6">
                        <a:lumMod val="60000"/>
                        <a:lumOff val="40000"/>
                      </a:schemeClr>
                    </a:solidFill>
                  </a:tcPr>
                </a:tc>
                <a:tc>
                  <a:txBody>
                    <a:bodyPr/>
                    <a:lstStyle/>
                    <a:p>
                      <a:pPr algn="ctr"/>
                      <a:r>
                        <a:rPr lang="en-US" dirty="0"/>
                        <a:t>5</a:t>
                      </a:r>
                    </a:p>
                  </a:txBody>
                  <a:tcPr>
                    <a:solidFill>
                      <a:schemeClr val="accent6">
                        <a:lumMod val="60000"/>
                        <a:lumOff val="40000"/>
                      </a:schemeClr>
                    </a:solidFill>
                  </a:tcPr>
                </a:tc>
                <a:tc>
                  <a:txBody>
                    <a:bodyPr/>
                    <a:lstStyle/>
                    <a:p>
                      <a:pPr algn="ctr"/>
                      <a:r>
                        <a:rPr lang="en-US" dirty="0"/>
                        <a:t>6</a:t>
                      </a:r>
                    </a:p>
                  </a:txBody>
                  <a:tcPr>
                    <a:solidFill>
                      <a:schemeClr val="accent6">
                        <a:lumMod val="60000"/>
                        <a:lumOff val="40000"/>
                      </a:schemeClr>
                    </a:solidFill>
                  </a:tcPr>
                </a:tc>
                <a:tc>
                  <a:txBody>
                    <a:bodyPr/>
                    <a:lstStyle/>
                    <a:p>
                      <a:pPr algn="ctr"/>
                      <a:r>
                        <a:rPr lang="en-US" dirty="0"/>
                        <a:t>7</a:t>
                      </a:r>
                    </a:p>
                  </a:txBody>
                  <a:tcPr>
                    <a:solidFill>
                      <a:schemeClr val="accent6">
                        <a:lumMod val="60000"/>
                        <a:lumOff val="40000"/>
                      </a:schemeClr>
                    </a:solidFill>
                  </a:tcPr>
                </a:tc>
                <a:tc>
                  <a:txBody>
                    <a:bodyPr/>
                    <a:lstStyle/>
                    <a:p>
                      <a:pPr algn="ctr"/>
                      <a:r>
                        <a:rPr lang="en-US" dirty="0"/>
                        <a:t>8</a:t>
                      </a:r>
                    </a:p>
                  </a:txBody>
                  <a:tcPr>
                    <a:solidFill>
                      <a:schemeClr val="accent6">
                        <a:lumMod val="60000"/>
                        <a:lumOff val="40000"/>
                      </a:schemeClr>
                    </a:solidFill>
                  </a:tcPr>
                </a:tc>
                <a:extLst>
                  <a:ext uri="{0D108BD9-81ED-4DB2-BD59-A6C34878D82A}">
                    <a16:rowId xmlns:a16="http://schemas.microsoft.com/office/drawing/2014/main" val="4006012958"/>
                  </a:ext>
                </a:extLst>
              </a:tr>
              <a:tr h="370840">
                <a:tc>
                  <a:txBody>
                    <a:bodyPr/>
                    <a:lstStyle/>
                    <a:p>
                      <a:pPr algn="ctr"/>
                      <a:r>
                        <a:rPr lang="en-US" b="1" dirty="0">
                          <a:solidFill>
                            <a:schemeClr val="bg1"/>
                          </a:solidFill>
                        </a:rPr>
                        <a:t>3</a:t>
                      </a:r>
                    </a:p>
                  </a:txBody>
                  <a:tcPr>
                    <a:solidFill>
                      <a:srgbClr val="FF0000"/>
                    </a:solidFill>
                  </a:tcPr>
                </a:tc>
                <a:tc>
                  <a:txBody>
                    <a:bodyPr/>
                    <a:lstStyle/>
                    <a:p>
                      <a:pPr algn="ctr"/>
                      <a:r>
                        <a:rPr lang="en-US" dirty="0"/>
                        <a:t>4</a:t>
                      </a:r>
                    </a:p>
                  </a:txBody>
                  <a:tcPr>
                    <a:solidFill>
                      <a:schemeClr val="accent6">
                        <a:lumMod val="40000"/>
                        <a:lumOff val="60000"/>
                      </a:schemeClr>
                    </a:solidFill>
                  </a:tcPr>
                </a:tc>
                <a:tc>
                  <a:txBody>
                    <a:bodyPr/>
                    <a:lstStyle/>
                    <a:p>
                      <a:pPr algn="ctr"/>
                      <a:r>
                        <a:rPr lang="en-US" dirty="0"/>
                        <a:t>5</a:t>
                      </a:r>
                    </a:p>
                  </a:txBody>
                  <a:tcPr>
                    <a:solidFill>
                      <a:schemeClr val="accent6">
                        <a:lumMod val="40000"/>
                        <a:lumOff val="60000"/>
                      </a:schemeClr>
                    </a:solidFill>
                  </a:tcPr>
                </a:tc>
                <a:tc>
                  <a:txBody>
                    <a:bodyPr/>
                    <a:lstStyle/>
                    <a:p>
                      <a:pPr algn="ctr"/>
                      <a:r>
                        <a:rPr lang="en-US" dirty="0"/>
                        <a:t>6</a:t>
                      </a:r>
                    </a:p>
                  </a:txBody>
                  <a:tcPr>
                    <a:solidFill>
                      <a:schemeClr val="accent6">
                        <a:lumMod val="40000"/>
                        <a:lumOff val="60000"/>
                      </a:schemeClr>
                    </a:solidFill>
                  </a:tcPr>
                </a:tc>
                <a:tc>
                  <a:txBody>
                    <a:bodyPr/>
                    <a:lstStyle/>
                    <a:p>
                      <a:pPr algn="ctr"/>
                      <a:r>
                        <a:rPr lang="en-US" dirty="0"/>
                        <a:t>7</a:t>
                      </a:r>
                    </a:p>
                  </a:txBody>
                  <a:tcPr>
                    <a:solidFill>
                      <a:schemeClr val="accent6">
                        <a:lumMod val="40000"/>
                        <a:lumOff val="60000"/>
                      </a:schemeClr>
                    </a:solidFill>
                  </a:tcPr>
                </a:tc>
                <a:tc>
                  <a:txBody>
                    <a:bodyPr/>
                    <a:lstStyle/>
                    <a:p>
                      <a:pPr algn="ctr"/>
                      <a:r>
                        <a:rPr lang="en-US" dirty="0"/>
                        <a:t>8</a:t>
                      </a:r>
                    </a:p>
                  </a:txBody>
                  <a:tcPr>
                    <a:solidFill>
                      <a:schemeClr val="accent6">
                        <a:lumMod val="40000"/>
                        <a:lumOff val="60000"/>
                      </a:schemeClr>
                    </a:solidFill>
                  </a:tcPr>
                </a:tc>
                <a:tc>
                  <a:txBody>
                    <a:bodyPr/>
                    <a:lstStyle/>
                    <a:p>
                      <a:pPr algn="ctr"/>
                      <a:r>
                        <a:rPr lang="en-US" dirty="0"/>
                        <a:t>9</a:t>
                      </a:r>
                    </a:p>
                  </a:txBody>
                  <a:tcPr>
                    <a:solidFill>
                      <a:schemeClr val="accent6">
                        <a:lumMod val="40000"/>
                        <a:lumOff val="60000"/>
                      </a:schemeClr>
                    </a:solidFill>
                  </a:tcPr>
                </a:tc>
                <a:extLst>
                  <a:ext uri="{0D108BD9-81ED-4DB2-BD59-A6C34878D82A}">
                    <a16:rowId xmlns:a16="http://schemas.microsoft.com/office/drawing/2014/main" val="943583623"/>
                  </a:ext>
                </a:extLst>
              </a:tr>
              <a:tr h="370840">
                <a:tc>
                  <a:txBody>
                    <a:bodyPr/>
                    <a:lstStyle/>
                    <a:p>
                      <a:pPr algn="ctr"/>
                      <a:r>
                        <a:rPr lang="en-US" b="1" dirty="0">
                          <a:solidFill>
                            <a:schemeClr val="bg1"/>
                          </a:solidFill>
                        </a:rPr>
                        <a:t>4</a:t>
                      </a:r>
                    </a:p>
                  </a:txBody>
                  <a:tcPr>
                    <a:solidFill>
                      <a:srgbClr val="FF0000"/>
                    </a:solidFill>
                  </a:tcPr>
                </a:tc>
                <a:tc>
                  <a:txBody>
                    <a:bodyPr/>
                    <a:lstStyle/>
                    <a:p>
                      <a:pPr algn="ctr"/>
                      <a:r>
                        <a:rPr lang="en-US" dirty="0"/>
                        <a:t>5</a:t>
                      </a:r>
                    </a:p>
                  </a:txBody>
                  <a:tcPr>
                    <a:solidFill>
                      <a:schemeClr val="accent6">
                        <a:lumMod val="60000"/>
                        <a:lumOff val="40000"/>
                      </a:schemeClr>
                    </a:solidFill>
                  </a:tcPr>
                </a:tc>
                <a:tc>
                  <a:txBody>
                    <a:bodyPr/>
                    <a:lstStyle/>
                    <a:p>
                      <a:pPr algn="ctr"/>
                      <a:r>
                        <a:rPr lang="en-US" dirty="0"/>
                        <a:t>6</a:t>
                      </a:r>
                    </a:p>
                  </a:txBody>
                  <a:tcPr>
                    <a:solidFill>
                      <a:schemeClr val="accent6">
                        <a:lumMod val="60000"/>
                        <a:lumOff val="40000"/>
                      </a:schemeClr>
                    </a:solidFill>
                  </a:tcPr>
                </a:tc>
                <a:tc>
                  <a:txBody>
                    <a:bodyPr/>
                    <a:lstStyle/>
                    <a:p>
                      <a:pPr algn="ctr"/>
                      <a:r>
                        <a:rPr lang="en-US" dirty="0"/>
                        <a:t>7</a:t>
                      </a:r>
                    </a:p>
                  </a:txBody>
                  <a:tcPr>
                    <a:solidFill>
                      <a:schemeClr val="accent6">
                        <a:lumMod val="60000"/>
                        <a:lumOff val="40000"/>
                      </a:schemeClr>
                    </a:solidFill>
                  </a:tcPr>
                </a:tc>
                <a:tc>
                  <a:txBody>
                    <a:bodyPr/>
                    <a:lstStyle/>
                    <a:p>
                      <a:pPr algn="ctr"/>
                      <a:r>
                        <a:rPr lang="en-US" dirty="0"/>
                        <a:t>8</a:t>
                      </a:r>
                    </a:p>
                  </a:txBody>
                  <a:tcPr>
                    <a:solidFill>
                      <a:schemeClr val="accent6">
                        <a:lumMod val="60000"/>
                        <a:lumOff val="40000"/>
                      </a:schemeClr>
                    </a:solidFill>
                  </a:tcPr>
                </a:tc>
                <a:tc>
                  <a:txBody>
                    <a:bodyPr/>
                    <a:lstStyle/>
                    <a:p>
                      <a:pPr algn="ctr"/>
                      <a:r>
                        <a:rPr lang="en-US" dirty="0"/>
                        <a:t>9</a:t>
                      </a:r>
                    </a:p>
                  </a:txBody>
                  <a:tcPr>
                    <a:solidFill>
                      <a:schemeClr val="accent6">
                        <a:lumMod val="60000"/>
                        <a:lumOff val="40000"/>
                      </a:schemeClr>
                    </a:solidFill>
                  </a:tcPr>
                </a:tc>
                <a:tc>
                  <a:txBody>
                    <a:bodyPr/>
                    <a:lstStyle/>
                    <a:p>
                      <a:pPr algn="ctr"/>
                      <a:r>
                        <a:rPr lang="en-US" dirty="0"/>
                        <a:t>10</a:t>
                      </a:r>
                    </a:p>
                  </a:txBody>
                  <a:tcPr>
                    <a:solidFill>
                      <a:schemeClr val="accent6">
                        <a:lumMod val="60000"/>
                        <a:lumOff val="40000"/>
                      </a:schemeClr>
                    </a:solidFill>
                  </a:tcPr>
                </a:tc>
                <a:extLst>
                  <a:ext uri="{0D108BD9-81ED-4DB2-BD59-A6C34878D82A}">
                    <a16:rowId xmlns:a16="http://schemas.microsoft.com/office/drawing/2014/main" val="174231600"/>
                  </a:ext>
                </a:extLst>
              </a:tr>
              <a:tr h="370840">
                <a:tc>
                  <a:txBody>
                    <a:bodyPr/>
                    <a:lstStyle/>
                    <a:p>
                      <a:pPr algn="ctr"/>
                      <a:r>
                        <a:rPr lang="en-US" b="1" dirty="0">
                          <a:solidFill>
                            <a:schemeClr val="bg1"/>
                          </a:solidFill>
                        </a:rPr>
                        <a:t>5</a:t>
                      </a:r>
                    </a:p>
                  </a:txBody>
                  <a:tcPr>
                    <a:solidFill>
                      <a:srgbClr val="FF0000"/>
                    </a:solidFill>
                  </a:tcPr>
                </a:tc>
                <a:tc>
                  <a:txBody>
                    <a:bodyPr/>
                    <a:lstStyle/>
                    <a:p>
                      <a:pPr algn="ctr"/>
                      <a:r>
                        <a:rPr lang="en-US" dirty="0"/>
                        <a:t>6</a:t>
                      </a:r>
                    </a:p>
                  </a:txBody>
                  <a:tcPr>
                    <a:solidFill>
                      <a:schemeClr val="accent6">
                        <a:lumMod val="40000"/>
                        <a:lumOff val="60000"/>
                      </a:schemeClr>
                    </a:solidFill>
                  </a:tcPr>
                </a:tc>
                <a:tc>
                  <a:txBody>
                    <a:bodyPr/>
                    <a:lstStyle/>
                    <a:p>
                      <a:pPr algn="ctr"/>
                      <a:r>
                        <a:rPr lang="en-US" dirty="0"/>
                        <a:t>7</a:t>
                      </a:r>
                    </a:p>
                  </a:txBody>
                  <a:tcPr>
                    <a:solidFill>
                      <a:schemeClr val="accent6">
                        <a:lumMod val="40000"/>
                        <a:lumOff val="60000"/>
                      </a:schemeClr>
                    </a:solidFill>
                  </a:tcPr>
                </a:tc>
                <a:tc>
                  <a:txBody>
                    <a:bodyPr/>
                    <a:lstStyle/>
                    <a:p>
                      <a:pPr algn="ctr"/>
                      <a:r>
                        <a:rPr lang="en-US" dirty="0"/>
                        <a:t>8</a:t>
                      </a:r>
                    </a:p>
                  </a:txBody>
                  <a:tcPr>
                    <a:solidFill>
                      <a:schemeClr val="accent6">
                        <a:lumMod val="40000"/>
                        <a:lumOff val="60000"/>
                      </a:schemeClr>
                    </a:solidFill>
                  </a:tcPr>
                </a:tc>
                <a:tc>
                  <a:txBody>
                    <a:bodyPr/>
                    <a:lstStyle/>
                    <a:p>
                      <a:pPr algn="ctr"/>
                      <a:r>
                        <a:rPr lang="en-US" dirty="0"/>
                        <a:t>9</a:t>
                      </a:r>
                    </a:p>
                  </a:txBody>
                  <a:tcPr>
                    <a:solidFill>
                      <a:schemeClr val="accent6">
                        <a:lumMod val="40000"/>
                        <a:lumOff val="60000"/>
                      </a:schemeClr>
                    </a:solidFill>
                  </a:tcPr>
                </a:tc>
                <a:tc>
                  <a:txBody>
                    <a:bodyPr/>
                    <a:lstStyle/>
                    <a:p>
                      <a:pPr algn="ctr"/>
                      <a:r>
                        <a:rPr lang="en-US" dirty="0"/>
                        <a:t>10</a:t>
                      </a:r>
                    </a:p>
                  </a:txBody>
                  <a:tcPr>
                    <a:solidFill>
                      <a:schemeClr val="accent6">
                        <a:lumMod val="40000"/>
                        <a:lumOff val="60000"/>
                      </a:schemeClr>
                    </a:solidFill>
                  </a:tcPr>
                </a:tc>
                <a:tc>
                  <a:txBody>
                    <a:bodyPr/>
                    <a:lstStyle/>
                    <a:p>
                      <a:pPr algn="ctr"/>
                      <a:r>
                        <a:rPr lang="en-US" dirty="0"/>
                        <a:t>11</a:t>
                      </a:r>
                    </a:p>
                  </a:txBody>
                  <a:tcPr>
                    <a:solidFill>
                      <a:schemeClr val="accent6">
                        <a:lumMod val="40000"/>
                        <a:lumOff val="60000"/>
                      </a:schemeClr>
                    </a:solidFill>
                  </a:tcPr>
                </a:tc>
                <a:extLst>
                  <a:ext uri="{0D108BD9-81ED-4DB2-BD59-A6C34878D82A}">
                    <a16:rowId xmlns:a16="http://schemas.microsoft.com/office/drawing/2014/main" val="2091517043"/>
                  </a:ext>
                </a:extLst>
              </a:tr>
              <a:tr h="370840">
                <a:tc>
                  <a:txBody>
                    <a:bodyPr/>
                    <a:lstStyle/>
                    <a:p>
                      <a:pPr algn="ctr"/>
                      <a:r>
                        <a:rPr lang="en-US" b="1" dirty="0">
                          <a:solidFill>
                            <a:schemeClr val="bg1"/>
                          </a:solidFill>
                        </a:rPr>
                        <a:t>6</a:t>
                      </a:r>
                    </a:p>
                  </a:txBody>
                  <a:tcPr>
                    <a:solidFill>
                      <a:srgbClr val="FF0000"/>
                    </a:solidFill>
                  </a:tcPr>
                </a:tc>
                <a:tc>
                  <a:txBody>
                    <a:bodyPr/>
                    <a:lstStyle/>
                    <a:p>
                      <a:pPr algn="ctr"/>
                      <a:r>
                        <a:rPr lang="en-US" dirty="0"/>
                        <a:t>7</a:t>
                      </a:r>
                    </a:p>
                  </a:txBody>
                  <a:tcPr>
                    <a:solidFill>
                      <a:schemeClr val="accent6">
                        <a:lumMod val="60000"/>
                        <a:lumOff val="40000"/>
                      </a:schemeClr>
                    </a:solidFill>
                  </a:tcPr>
                </a:tc>
                <a:tc>
                  <a:txBody>
                    <a:bodyPr/>
                    <a:lstStyle/>
                    <a:p>
                      <a:pPr algn="ctr"/>
                      <a:r>
                        <a:rPr lang="en-US" dirty="0"/>
                        <a:t>8</a:t>
                      </a:r>
                    </a:p>
                  </a:txBody>
                  <a:tcPr>
                    <a:solidFill>
                      <a:schemeClr val="accent6">
                        <a:lumMod val="60000"/>
                        <a:lumOff val="40000"/>
                      </a:schemeClr>
                    </a:solidFill>
                  </a:tcPr>
                </a:tc>
                <a:tc>
                  <a:txBody>
                    <a:bodyPr/>
                    <a:lstStyle/>
                    <a:p>
                      <a:pPr algn="ctr"/>
                      <a:r>
                        <a:rPr lang="en-US" dirty="0"/>
                        <a:t>9</a:t>
                      </a:r>
                    </a:p>
                  </a:txBody>
                  <a:tcPr>
                    <a:solidFill>
                      <a:schemeClr val="accent6">
                        <a:lumMod val="60000"/>
                        <a:lumOff val="40000"/>
                      </a:schemeClr>
                    </a:solidFill>
                  </a:tcPr>
                </a:tc>
                <a:tc>
                  <a:txBody>
                    <a:bodyPr/>
                    <a:lstStyle/>
                    <a:p>
                      <a:pPr algn="ctr"/>
                      <a:r>
                        <a:rPr lang="en-US" dirty="0"/>
                        <a:t>10</a:t>
                      </a:r>
                    </a:p>
                  </a:txBody>
                  <a:tcPr>
                    <a:solidFill>
                      <a:schemeClr val="accent6">
                        <a:lumMod val="60000"/>
                        <a:lumOff val="40000"/>
                      </a:schemeClr>
                    </a:solidFill>
                  </a:tcPr>
                </a:tc>
                <a:tc>
                  <a:txBody>
                    <a:bodyPr/>
                    <a:lstStyle/>
                    <a:p>
                      <a:pPr algn="ctr"/>
                      <a:r>
                        <a:rPr lang="en-US" dirty="0"/>
                        <a:t>11</a:t>
                      </a:r>
                    </a:p>
                  </a:txBody>
                  <a:tcPr>
                    <a:solidFill>
                      <a:schemeClr val="accent6">
                        <a:lumMod val="60000"/>
                        <a:lumOff val="40000"/>
                      </a:schemeClr>
                    </a:solidFill>
                  </a:tcPr>
                </a:tc>
                <a:tc>
                  <a:txBody>
                    <a:bodyPr/>
                    <a:lstStyle/>
                    <a:p>
                      <a:pPr algn="ctr"/>
                      <a:r>
                        <a:rPr lang="en-US" dirty="0"/>
                        <a:t>12</a:t>
                      </a:r>
                    </a:p>
                  </a:txBody>
                  <a:tcPr>
                    <a:solidFill>
                      <a:schemeClr val="accent6">
                        <a:lumMod val="60000"/>
                        <a:lumOff val="40000"/>
                      </a:schemeClr>
                    </a:solidFill>
                  </a:tcPr>
                </a:tc>
                <a:extLst>
                  <a:ext uri="{0D108BD9-81ED-4DB2-BD59-A6C34878D82A}">
                    <a16:rowId xmlns:a16="http://schemas.microsoft.com/office/drawing/2014/main" val="2754996250"/>
                  </a:ext>
                </a:extLst>
              </a:tr>
            </a:tbl>
          </a:graphicData>
        </a:graphic>
      </p:graphicFrame>
      <p:graphicFrame>
        <p:nvGraphicFramePr>
          <p:cNvPr id="7" name="Content Placeholder 6">
            <a:extLst>
              <a:ext uri="{FF2B5EF4-FFF2-40B4-BE49-F238E27FC236}">
                <a16:creationId xmlns:a16="http://schemas.microsoft.com/office/drawing/2014/main" id="{1469C7FB-474F-BE4B-89DE-B71A0462C00B}"/>
              </a:ext>
            </a:extLst>
          </p:cNvPr>
          <p:cNvGraphicFramePr>
            <a:graphicFrameLocks noGrp="1"/>
          </p:cNvGraphicFramePr>
          <p:nvPr>
            <p:ph sz="quarter" idx="14"/>
            <p:extLst>
              <p:ext uri="{D42A27DB-BD31-4B8C-83A1-F6EECF244321}">
                <p14:modId xmlns:p14="http://schemas.microsoft.com/office/powerpoint/2010/main" val="1641576401"/>
              </p:ext>
            </p:extLst>
          </p:nvPr>
        </p:nvGraphicFramePr>
        <p:xfrm>
          <a:off x="8225790" y="2214694"/>
          <a:ext cx="3051810" cy="4450080"/>
        </p:xfrm>
        <a:graphic>
          <a:graphicData uri="http://schemas.openxmlformats.org/drawingml/2006/table">
            <a:tbl>
              <a:tblPr firstRow="1" bandRow="1">
                <a:tableStyleId>{5C22544A-7EE6-4342-B048-85BDC9FD1C3A}</a:tableStyleId>
              </a:tblPr>
              <a:tblGrid>
                <a:gridCol w="1492758">
                  <a:extLst>
                    <a:ext uri="{9D8B030D-6E8A-4147-A177-3AD203B41FA5}">
                      <a16:colId xmlns:a16="http://schemas.microsoft.com/office/drawing/2014/main" val="970036425"/>
                    </a:ext>
                  </a:extLst>
                </a:gridCol>
                <a:gridCol w="1559052">
                  <a:extLst>
                    <a:ext uri="{9D8B030D-6E8A-4147-A177-3AD203B41FA5}">
                      <a16:colId xmlns:a16="http://schemas.microsoft.com/office/drawing/2014/main" val="3876281382"/>
                    </a:ext>
                  </a:extLst>
                </a:gridCol>
              </a:tblGrid>
              <a:tr h="370840">
                <a:tc>
                  <a:txBody>
                    <a:bodyPr/>
                    <a:lstStyle/>
                    <a:p>
                      <a:pPr algn="ctr"/>
                      <a:r>
                        <a:rPr lang="en-US" dirty="0"/>
                        <a:t>2d6 Showing</a:t>
                      </a:r>
                    </a:p>
                  </a:txBody>
                  <a:tcPr/>
                </a:tc>
                <a:tc>
                  <a:txBody>
                    <a:bodyPr/>
                    <a:lstStyle/>
                    <a:p>
                      <a:pPr algn="ctr"/>
                      <a:r>
                        <a:rPr lang="en-US" dirty="0"/>
                        <a:t>Combinations</a:t>
                      </a:r>
                    </a:p>
                  </a:txBody>
                  <a:tcPr/>
                </a:tc>
                <a:extLst>
                  <a:ext uri="{0D108BD9-81ED-4DB2-BD59-A6C34878D82A}">
                    <a16:rowId xmlns:a16="http://schemas.microsoft.com/office/drawing/2014/main" val="1763662442"/>
                  </a:ext>
                </a:extLst>
              </a:tr>
              <a:tr h="370840">
                <a:tc>
                  <a:txBody>
                    <a:bodyPr/>
                    <a:lstStyle/>
                    <a:p>
                      <a:r>
                        <a:rPr lang="en-US" dirty="0"/>
                        <a:t>2</a:t>
                      </a:r>
                    </a:p>
                  </a:txBody>
                  <a:tcPr/>
                </a:tc>
                <a:tc>
                  <a:txBody>
                    <a:bodyPr/>
                    <a:lstStyle/>
                    <a:p>
                      <a:r>
                        <a:rPr lang="en-US" dirty="0"/>
                        <a:t>1 in 36</a:t>
                      </a:r>
                    </a:p>
                  </a:txBody>
                  <a:tcPr/>
                </a:tc>
                <a:extLst>
                  <a:ext uri="{0D108BD9-81ED-4DB2-BD59-A6C34878D82A}">
                    <a16:rowId xmlns:a16="http://schemas.microsoft.com/office/drawing/2014/main" val="4192649611"/>
                  </a:ext>
                </a:extLst>
              </a:tr>
              <a:tr h="370840">
                <a:tc>
                  <a:txBody>
                    <a:bodyPr/>
                    <a:lstStyle/>
                    <a:p>
                      <a:r>
                        <a:rPr lang="en-US" dirty="0"/>
                        <a:t>3</a:t>
                      </a:r>
                    </a:p>
                  </a:txBody>
                  <a:tcPr/>
                </a:tc>
                <a:tc>
                  <a:txBody>
                    <a:bodyPr/>
                    <a:lstStyle/>
                    <a:p>
                      <a:r>
                        <a:rPr lang="en-US" dirty="0"/>
                        <a:t>2 in 36</a:t>
                      </a:r>
                    </a:p>
                  </a:txBody>
                  <a:tcPr/>
                </a:tc>
                <a:extLst>
                  <a:ext uri="{0D108BD9-81ED-4DB2-BD59-A6C34878D82A}">
                    <a16:rowId xmlns:a16="http://schemas.microsoft.com/office/drawing/2014/main" val="3699818285"/>
                  </a:ext>
                </a:extLst>
              </a:tr>
              <a:tr h="370840">
                <a:tc>
                  <a:txBody>
                    <a:bodyPr/>
                    <a:lstStyle/>
                    <a:p>
                      <a:r>
                        <a:rPr lang="en-US" dirty="0"/>
                        <a:t>4</a:t>
                      </a:r>
                    </a:p>
                  </a:txBody>
                  <a:tcPr/>
                </a:tc>
                <a:tc>
                  <a:txBody>
                    <a:bodyPr/>
                    <a:lstStyle/>
                    <a:p>
                      <a:r>
                        <a:rPr lang="en-US" dirty="0"/>
                        <a:t>3 in 36</a:t>
                      </a:r>
                    </a:p>
                  </a:txBody>
                  <a:tcPr/>
                </a:tc>
                <a:extLst>
                  <a:ext uri="{0D108BD9-81ED-4DB2-BD59-A6C34878D82A}">
                    <a16:rowId xmlns:a16="http://schemas.microsoft.com/office/drawing/2014/main" val="4150885397"/>
                  </a:ext>
                </a:extLst>
              </a:tr>
              <a:tr h="370840">
                <a:tc>
                  <a:txBody>
                    <a:bodyPr/>
                    <a:lstStyle/>
                    <a:p>
                      <a:r>
                        <a:rPr lang="en-US" dirty="0"/>
                        <a:t>5</a:t>
                      </a:r>
                    </a:p>
                  </a:txBody>
                  <a:tcPr/>
                </a:tc>
                <a:tc>
                  <a:txBody>
                    <a:bodyPr/>
                    <a:lstStyle/>
                    <a:p>
                      <a:r>
                        <a:rPr lang="en-US" dirty="0"/>
                        <a:t>4 in 36</a:t>
                      </a:r>
                    </a:p>
                  </a:txBody>
                  <a:tcPr/>
                </a:tc>
                <a:extLst>
                  <a:ext uri="{0D108BD9-81ED-4DB2-BD59-A6C34878D82A}">
                    <a16:rowId xmlns:a16="http://schemas.microsoft.com/office/drawing/2014/main" val="1385148872"/>
                  </a:ext>
                </a:extLst>
              </a:tr>
              <a:tr h="370840">
                <a:tc>
                  <a:txBody>
                    <a:bodyPr/>
                    <a:lstStyle/>
                    <a:p>
                      <a:r>
                        <a:rPr lang="en-US" dirty="0"/>
                        <a:t>6</a:t>
                      </a:r>
                    </a:p>
                  </a:txBody>
                  <a:tcPr/>
                </a:tc>
                <a:tc>
                  <a:txBody>
                    <a:bodyPr/>
                    <a:lstStyle/>
                    <a:p>
                      <a:r>
                        <a:rPr lang="en-US" dirty="0"/>
                        <a:t>5 in 36</a:t>
                      </a:r>
                    </a:p>
                  </a:txBody>
                  <a:tcPr/>
                </a:tc>
                <a:extLst>
                  <a:ext uri="{0D108BD9-81ED-4DB2-BD59-A6C34878D82A}">
                    <a16:rowId xmlns:a16="http://schemas.microsoft.com/office/drawing/2014/main" val="2268689438"/>
                  </a:ext>
                </a:extLst>
              </a:tr>
              <a:tr h="370840">
                <a:tc>
                  <a:txBody>
                    <a:bodyPr/>
                    <a:lstStyle/>
                    <a:p>
                      <a:r>
                        <a:rPr lang="en-US" dirty="0"/>
                        <a:t>7</a:t>
                      </a:r>
                    </a:p>
                  </a:txBody>
                  <a:tcPr/>
                </a:tc>
                <a:tc>
                  <a:txBody>
                    <a:bodyPr/>
                    <a:lstStyle/>
                    <a:p>
                      <a:r>
                        <a:rPr lang="en-US" dirty="0"/>
                        <a:t>6 in 36 (1/6)</a:t>
                      </a:r>
                    </a:p>
                  </a:txBody>
                  <a:tcPr/>
                </a:tc>
                <a:extLst>
                  <a:ext uri="{0D108BD9-81ED-4DB2-BD59-A6C34878D82A}">
                    <a16:rowId xmlns:a16="http://schemas.microsoft.com/office/drawing/2014/main" val="254195268"/>
                  </a:ext>
                </a:extLst>
              </a:tr>
              <a:tr h="370840">
                <a:tc>
                  <a:txBody>
                    <a:bodyPr/>
                    <a:lstStyle/>
                    <a:p>
                      <a:r>
                        <a:rPr lang="en-US" dirty="0"/>
                        <a:t>8</a:t>
                      </a:r>
                    </a:p>
                  </a:txBody>
                  <a:tcPr/>
                </a:tc>
                <a:tc>
                  <a:txBody>
                    <a:bodyPr/>
                    <a:lstStyle/>
                    <a:p>
                      <a:r>
                        <a:rPr lang="en-US" dirty="0"/>
                        <a:t>5 in 36</a:t>
                      </a:r>
                    </a:p>
                  </a:txBody>
                  <a:tcPr/>
                </a:tc>
                <a:extLst>
                  <a:ext uri="{0D108BD9-81ED-4DB2-BD59-A6C34878D82A}">
                    <a16:rowId xmlns:a16="http://schemas.microsoft.com/office/drawing/2014/main" val="2697438411"/>
                  </a:ext>
                </a:extLst>
              </a:tr>
              <a:tr h="370840">
                <a:tc>
                  <a:txBody>
                    <a:bodyPr/>
                    <a:lstStyle/>
                    <a:p>
                      <a:r>
                        <a:rPr lang="en-US" dirty="0"/>
                        <a:t>9</a:t>
                      </a:r>
                    </a:p>
                  </a:txBody>
                  <a:tcPr/>
                </a:tc>
                <a:tc>
                  <a:txBody>
                    <a:bodyPr/>
                    <a:lstStyle/>
                    <a:p>
                      <a:r>
                        <a:rPr lang="en-US" dirty="0"/>
                        <a:t>4 in 36</a:t>
                      </a:r>
                    </a:p>
                  </a:txBody>
                  <a:tcPr/>
                </a:tc>
                <a:extLst>
                  <a:ext uri="{0D108BD9-81ED-4DB2-BD59-A6C34878D82A}">
                    <a16:rowId xmlns:a16="http://schemas.microsoft.com/office/drawing/2014/main" val="3715819679"/>
                  </a:ext>
                </a:extLst>
              </a:tr>
              <a:tr h="370840">
                <a:tc>
                  <a:txBody>
                    <a:bodyPr/>
                    <a:lstStyle/>
                    <a:p>
                      <a:r>
                        <a:rPr lang="en-US" dirty="0"/>
                        <a:t>10</a:t>
                      </a:r>
                    </a:p>
                  </a:txBody>
                  <a:tcPr/>
                </a:tc>
                <a:tc>
                  <a:txBody>
                    <a:bodyPr/>
                    <a:lstStyle/>
                    <a:p>
                      <a:r>
                        <a:rPr lang="en-US" dirty="0"/>
                        <a:t>3 in 36</a:t>
                      </a:r>
                    </a:p>
                  </a:txBody>
                  <a:tcPr/>
                </a:tc>
                <a:extLst>
                  <a:ext uri="{0D108BD9-81ED-4DB2-BD59-A6C34878D82A}">
                    <a16:rowId xmlns:a16="http://schemas.microsoft.com/office/drawing/2014/main" val="222935638"/>
                  </a:ext>
                </a:extLst>
              </a:tr>
              <a:tr h="370840">
                <a:tc>
                  <a:txBody>
                    <a:bodyPr/>
                    <a:lstStyle/>
                    <a:p>
                      <a:r>
                        <a:rPr lang="en-US" dirty="0"/>
                        <a:t>11</a:t>
                      </a:r>
                    </a:p>
                  </a:txBody>
                  <a:tcPr/>
                </a:tc>
                <a:tc>
                  <a:txBody>
                    <a:bodyPr/>
                    <a:lstStyle/>
                    <a:p>
                      <a:r>
                        <a:rPr lang="en-US" dirty="0"/>
                        <a:t>2 in 36</a:t>
                      </a:r>
                    </a:p>
                  </a:txBody>
                  <a:tcPr/>
                </a:tc>
                <a:extLst>
                  <a:ext uri="{0D108BD9-81ED-4DB2-BD59-A6C34878D82A}">
                    <a16:rowId xmlns:a16="http://schemas.microsoft.com/office/drawing/2014/main" val="1609812327"/>
                  </a:ext>
                </a:extLst>
              </a:tr>
              <a:tr h="370840">
                <a:tc>
                  <a:txBody>
                    <a:bodyPr/>
                    <a:lstStyle/>
                    <a:p>
                      <a:r>
                        <a:rPr lang="en-US" dirty="0"/>
                        <a:t>12</a:t>
                      </a:r>
                    </a:p>
                  </a:txBody>
                  <a:tcPr/>
                </a:tc>
                <a:tc>
                  <a:txBody>
                    <a:bodyPr/>
                    <a:lstStyle/>
                    <a:p>
                      <a:r>
                        <a:rPr lang="en-US" dirty="0"/>
                        <a:t>1 in 36</a:t>
                      </a:r>
                    </a:p>
                  </a:txBody>
                  <a:tcPr/>
                </a:tc>
                <a:extLst>
                  <a:ext uri="{0D108BD9-81ED-4DB2-BD59-A6C34878D82A}">
                    <a16:rowId xmlns:a16="http://schemas.microsoft.com/office/drawing/2014/main" val="4237921780"/>
                  </a:ext>
                </a:extLst>
              </a:tr>
            </a:tbl>
          </a:graphicData>
        </a:graphic>
      </p:graphicFrame>
      <p:pic>
        <p:nvPicPr>
          <p:cNvPr id="9" name="Picture 8">
            <a:extLst>
              <a:ext uri="{FF2B5EF4-FFF2-40B4-BE49-F238E27FC236}">
                <a16:creationId xmlns:a16="http://schemas.microsoft.com/office/drawing/2014/main" id="{9FB7941D-E749-FD4D-A22A-098E3AB36B02}"/>
              </a:ext>
            </a:extLst>
          </p:cNvPr>
          <p:cNvPicPr>
            <a:picLocks noChangeAspect="1"/>
          </p:cNvPicPr>
          <p:nvPr/>
        </p:nvPicPr>
        <p:blipFill>
          <a:blip r:embed="rId3"/>
          <a:stretch>
            <a:fillRect/>
          </a:stretch>
        </p:blipFill>
        <p:spPr>
          <a:xfrm>
            <a:off x="3814763" y="3951784"/>
            <a:ext cx="4318960" cy="2906216"/>
          </a:xfrm>
          <a:prstGeom prst="rect">
            <a:avLst/>
          </a:prstGeom>
        </p:spPr>
      </p:pic>
    </p:spTree>
    <p:extLst>
      <p:ext uri="{BB962C8B-B14F-4D97-AF65-F5344CB8AC3E}">
        <p14:creationId xmlns:p14="http://schemas.microsoft.com/office/powerpoint/2010/main" val="217736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CC02-D994-3E41-91F6-C2B65FFE3AF7}"/>
              </a:ext>
            </a:extLst>
          </p:cNvPr>
          <p:cNvSpPr>
            <a:spLocks noGrp="1"/>
          </p:cNvSpPr>
          <p:nvPr>
            <p:ph type="title"/>
          </p:nvPr>
        </p:nvSpPr>
        <p:spPr/>
        <p:txBody>
          <a:bodyPr/>
          <a:lstStyle/>
          <a:p>
            <a:r>
              <a:rPr lang="en-US" dirty="0"/>
              <a:t>What is the Probability of </a:t>
            </a:r>
            <a:br>
              <a:rPr lang="en-US" dirty="0"/>
            </a:br>
            <a:r>
              <a:rPr lang="en-US" dirty="0"/>
              <a:t>an event </a:t>
            </a:r>
            <a:r>
              <a:rPr lang="en-US" i="1" dirty="0"/>
              <a:t>not</a:t>
            </a:r>
            <a:r>
              <a:rPr lang="en-US" dirty="0"/>
              <a:t> happening?</a:t>
            </a:r>
          </a:p>
        </p:txBody>
      </p:sp>
      <p:sp>
        <p:nvSpPr>
          <p:cNvPr id="5" name="Content Placeholder 4">
            <a:extLst>
              <a:ext uri="{FF2B5EF4-FFF2-40B4-BE49-F238E27FC236}">
                <a16:creationId xmlns:a16="http://schemas.microsoft.com/office/drawing/2014/main" id="{994B04AC-3756-684E-8DC6-11CB9C84E64D}"/>
              </a:ext>
            </a:extLst>
          </p:cNvPr>
          <p:cNvSpPr>
            <a:spLocks noGrp="1"/>
          </p:cNvSpPr>
          <p:nvPr>
            <p:ph sz="quarter" idx="13"/>
          </p:nvPr>
        </p:nvSpPr>
        <p:spPr/>
        <p:txBody>
          <a:bodyPr/>
          <a:lstStyle/>
          <a:p>
            <a:r>
              <a:rPr lang="en-US" sz="3600" dirty="0"/>
              <a:t>Simple.  It is just 1 – P(A)!</a:t>
            </a:r>
          </a:p>
          <a:p>
            <a:r>
              <a:rPr lang="en-US" dirty="0"/>
              <a:t>What is the probability of NOT rolling ‘7’ on 2d6?</a:t>
            </a:r>
          </a:p>
          <a:p>
            <a:pPr lvl="1"/>
            <a:r>
              <a:rPr lang="en-US" dirty="0"/>
              <a:t>P(7) = 1/6</a:t>
            </a:r>
          </a:p>
          <a:p>
            <a:pPr lvl="1"/>
            <a:r>
              <a:rPr lang="en-US" dirty="0"/>
              <a:t>P(!7) = 1 – 1/6 = ~83% </a:t>
            </a:r>
          </a:p>
        </p:txBody>
      </p:sp>
    </p:spTree>
    <p:extLst>
      <p:ext uri="{BB962C8B-B14F-4D97-AF65-F5344CB8AC3E}">
        <p14:creationId xmlns:p14="http://schemas.microsoft.com/office/powerpoint/2010/main" val="419214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54FDF7-C40A-3448-8D93-197B33EBAC56}"/>
              </a:ext>
            </a:extLst>
          </p:cNvPr>
          <p:cNvPicPr>
            <a:picLocks noGrp="1" noChangeAspect="1"/>
          </p:cNvPicPr>
          <p:nvPr>
            <p:ph sz="quarter" idx="13"/>
          </p:nvPr>
        </p:nvPicPr>
        <p:blipFill>
          <a:blip r:embed="rId3"/>
          <a:stretch>
            <a:fillRect/>
          </a:stretch>
        </p:blipFill>
        <p:spPr>
          <a:xfrm>
            <a:off x="1516856" y="0"/>
            <a:ext cx="9158288" cy="6868717"/>
          </a:xfrm>
        </p:spPr>
      </p:pic>
    </p:spTree>
    <p:extLst>
      <p:ext uri="{BB962C8B-B14F-4D97-AF65-F5344CB8AC3E}">
        <p14:creationId xmlns:p14="http://schemas.microsoft.com/office/powerpoint/2010/main" val="117778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C2F3E-B21E-0E44-A6BF-D469ED6677AC}"/>
              </a:ext>
            </a:extLst>
          </p:cNvPr>
          <p:cNvSpPr>
            <a:spLocks noGrp="1"/>
          </p:cNvSpPr>
          <p:nvPr>
            <p:ph type="title"/>
          </p:nvPr>
        </p:nvSpPr>
        <p:spPr/>
        <p:txBody>
          <a:bodyPr/>
          <a:lstStyle/>
          <a:p>
            <a:r>
              <a:rPr lang="en-US" dirty="0"/>
              <a:t>What is the probability of </a:t>
            </a:r>
            <a:br>
              <a:rPr lang="en-US" dirty="0"/>
            </a:br>
            <a:r>
              <a:rPr lang="en-US" dirty="0"/>
              <a:t>all given events happening?  (AND)</a:t>
            </a:r>
          </a:p>
        </p:txBody>
      </p:sp>
      <p:sp>
        <p:nvSpPr>
          <p:cNvPr id="3" name="Content Placeholder 2">
            <a:extLst>
              <a:ext uri="{FF2B5EF4-FFF2-40B4-BE49-F238E27FC236}">
                <a16:creationId xmlns:a16="http://schemas.microsoft.com/office/drawing/2014/main" id="{0EDEEFA5-9DC9-7F4C-B094-B494FC22856E}"/>
              </a:ext>
            </a:extLst>
          </p:cNvPr>
          <p:cNvSpPr>
            <a:spLocks noGrp="1"/>
          </p:cNvSpPr>
          <p:nvPr>
            <p:ph sz="quarter" idx="13"/>
          </p:nvPr>
        </p:nvSpPr>
        <p:spPr/>
        <p:txBody>
          <a:bodyPr/>
          <a:lstStyle/>
          <a:p>
            <a:r>
              <a:rPr lang="en-US" dirty="0"/>
              <a:t>If two events are independent (not related), the probability that they will both appear is the product of their respective probabilities.</a:t>
            </a:r>
          </a:p>
          <a:p>
            <a:r>
              <a:rPr lang="en-US" dirty="0"/>
              <a:t>P(A and B) = P(A) * P(B)</a:t>
            </a:r>
          </a:p>
          <a:p>
            <a:r>
              <a:rPr lang="en-US" dirty="0"/>
              <a:t>What is the probability of:</a:t>
            </a:r>
          </a:p>
          <a:p>
            <a:pPr lvl="1"/>
            <a:r>
              <a:rPr lang="en-US" dirty="0"/>
              <a:t>Flipping a fair coin and getting ”Heads”, then</a:t>
            </a:r>
          </a:p>
          <a:p>
            <a:pPr lvl="1"/>
            <a:r>
              <a:rPr lang="en-US" dirty="0"/>
              <a:t>Cutting to a “face card” in a deck of cards?</a:t>
            </a:r>
          </a:p>
          <a:p>
            <a:pPr marL="0" indent="0">
              <a:buNone/>
            </a:pPr>
            <a:endParaRPr lang="en-US" dirty="0"/>
          </a:p>
        </p:txBody>
      </p:sp>
      <p:pic>
        <p:nvPicPr>
          <p:cNvPr id="9" name="Picture 8">
            <a:extLst>
              <a:ext uri="{FF2B5EF4-FFF2-40B4-BE49-F238E27FC236}">
                <a16:creationId xmlns:a16="http://schemas.microsoft.com/office/drawing/2014/main" id="{0FF548A6-114D-B643-A1C0-BE247D2C3742}"/>
              </a:ext>
            </a:extLst>
          </p:cNvPr>
          <p:cNvPicPr>
            <a:picLocks noChangeAspect="1"/>
          </p:cNvPicPr>
          <p:nvPr/>
        </p:nvPicPr>
        <p:blipFill>
          <a:blip r:embed="rId3"/>
          <a:stretch>
            <a:fillRect/>
          </a:stretch>
        </p:blipFill>
        <p:spPr>
          <a:xfrm>
            <a:off x="6808788" y="3315559"/>
            <a:ext cx="1803400" cy="1117600"/>
          </a:xfrm>
          <a:prstGeom prst="rect">
            <a:avLst/>
          </a:prstGeom>
        </p:spPr>
      </p:pic>
      <p:pic>
        <p:nvPicPr>
          <p:cNvPr id="7" name="Picture 6">
            <a:extLst>
              <a:ext uri="{FF2B5EF4-FFF2-40B4-BE49-F238E27FC236}">
                <a16:creationId xmlns:a16="http://schemas.microsoft.com/office/drawing/2014/main" id="{E5644C17-4514-E345-BC57-81CCE58973B2}"/>
              </a:ext>
            </a:extLst>
          </p:cNvPr>
          <p:cNvPicPr>
            <a:picLocks noChangeAspect="1"/>
          </p:cNvPicPr>
          <p:nvPr/>
        </p:nvPicPr>
        <p:blipFill>
          <a:blip r:embed="rId4"/>
          <a:stretch>
            <a:fillRect/>
          </a:stretch>
        </p:blipFill>
        <p:spPr>
          <a:xfrm>
            <a:off x="8183204" y="4207735"/>
            <a:ext cx="3165836" cy="1392968"/>
          </a:xfrm>
          <a:prstGeom prst="rect">
            <a:avLst/>
          </a:prstGeom>
        </p:spPr>
      </p:pic>
    </p:spTree>
    <p:extLst>
      <p:ext uri="{BB962C8B-B14F-4D97-AF65-F5344CB8AC3E}">
        <p14:creationId xmlns:p14="http://schemas.microsoft.com/office/powerpoint/2010/main" val="370518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29D0-A70B-1142-B8F9-20021DCFFE0B}"/>
              </a:ext>
            </a:extLst>
          </p:cNvPr>
          <p:cNvSpPr>
            <a:spLocks noGrp="1"/>
          </p:cNvSpPr>
          <p:nvPr>
            <p:ph type="title"/>
          </p:nvPr>
        </p:nvSpPr>
        <p:spPr/>
        <p:txBody>
          <a:bodyPr/>
          <a:lstStyle/>
          <a:p>
            <a:r>
              <a:rPr lang="en-US" dirty="0"/>
              <a:t>What is the Probability OF </a:t>
            </a:r>
            <a:br>
              <a:rPr lang="en-US" dirty="0"/>
            </a:br>
            <a:r>
              <a:rPr lang="en-US" dirty="0"/>
              <a:t>SOME EVENTS HAPPENING? (OR)</a:t>
            </a:r>
          </a:p>
        </p:txBody>
      </p:sp>
      <p:sp>
        <p:nvSpPr>
          <p:cNvPr id="3" name="Content Placeholder 2">
            <a:extLst>
              <a:ext uri="{FF2B5EF4-FFF2-40B4-BE49-F238E27FC236}">
                <a16:creationId xmlns:a16="http://schemas.microsoft.com/office/drawing/2014/main" id="{CE2EA549-882B-104A-8681-4A878EA00070}"/>
              </a:ext>
            </a:extLst>
          </p:cNvPr>
          <p:cNvSpPr>
            <a:spLocks noGrp="1"/>
          </p:cNvSpPr>
          <p:nvPr>
            <p:ph sz="quarter" idx="13"/>
          </p:nvPr>
        </p:nvSpPr>
        <p:spPr/>
        <p:txBody>
          <a:bodyPr/>
          <a:lstStyle/>
          <a:p>
            <a:r>
              <a:rPr lang="en-US" dirty="0"/>
              <a:t>What is the </a:t>
            </a:r>
            <a:r>
              <a:rPr lang="en-US" i="1" dirty="0"/>
              <a:t>EXPECTED</a:t>
            </a:r>
            <a:r>
              <a:rPr lang="en-US" dirty="0"/>
              <a:t> probability of rolling at least one “1” on 6d6?</a:t>
            </a:r>
          </a:p>
          <a:p>
            <a:pPr lvl="1"/>
            <a:r>
              <a:rPr lang="en-US" dirty="0"/>
              <a:t>P(1) = 1/6</a:t>
            </a:r>
          </a:p>
          <a:p>
            <a:pPr lvl="1"/>
            <a:r>
              <a:rPr lang="en-US" dirty="0"/>
              <a:t>P(1) + P(1) + P(1) + P(1) + P(1) + P(1) = .16667 * 6 = 1</a:t>
            </a:r>
          </a:p>
          <a:p>
            <a:pPr lvl="1"/>
            <a:r>
              <a:rPr lang="en-US" dirty="0"/>
              <a:t>Experiment: Does it always happen?</a:t>
            </a:r>
          </a:p>
          <a:p>
            <a:r>
              <a:rPr lang="en-US" dirty="0"/>
              <a:t>Security: consider probability of detection and multiple sensors…</a:t>
            </a:r>
          </a:p>
          <a:p>
            <a:pPr lvl="1"/>
            <a:endParaRPr lang="en-US" dirty="0"/>
          </a:p>
        </p:txBody>
      </p:sp>
    </p:spTree>
    <p:extLst>
      <p:ext uri="{BB962C8B-B14F-4D97-AF65-F5344CB8AC3E}">
        <p14:creationId xmlns:p14="http://schemas.microsoft.com/office/powerpoint/2010/main" val="217401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DE04-EC40-5247-A574-929D511805EC}"/>
              </a:ext>
            </a:extLst>
          </p:cNvPr>
          <p:cNvSpPr>
            <a:spLocks noGrp="1"/>
          </p:cNvSpPr>
          <p:nvPr>
            <p:ph type="title"/>
          </p:nvPr>
        </p:nvSpPr>
        <p:spPr/>
        <p:txBody>
          <a:bodyPr/>
          <a:lstStyle/>
          <a:p>
            <a:r>
              <a:rPr lang="en-US" dirty="0"/>
              <a:t>What is the probability </a:t>
            </a:r>
            <a:br>
              <a:rPr lang="en-US" dirty="0"/>
            </a:br>
            <a:r>
              <a:rPr lang="en-US" dirty="0"/>
              <a:t>of event X happening if event Y Happens?</a:t>
            </a:r>
          </a:p>
        </p:txBody>
      </p:sp>
      <p:sp>
        <p:nvSpPr>
          <p:cNvPr id="3" name="Content Placeholder 2">
            <a:extLst>
              <a:ext uri="{FF2B5EF4-FFF2-40B4-BE49-F238E27FC236}">
                <a16:creationId xmlns:a16="http://schemas.microsoft.com/office/drawing/2014/main" id="{17498498-2155-C241-B7E0-A9EB14F45A48}"/>
              </a:ext>
            </a:extLst>
          </p:cNvPr>
          <p:cNvSpPr>
            <a:spLocks noGrp="1"/>
          </p:cNvSpPr>
          <p:nvPr>
            <p:ph sz="quarter" idx="13"/>
          </p:nvPr>
        </p:nvSpPr>
        <p:spPr/>
        <p:txBody>
          <a:bodyPr/>
          <a:lstStyle/>
          <a:p>
            <a:r>
              <a:rPr lang="en-US" dirty="0"/>
              <a:t>Conditional Probability</a:t>
            </a:r>
          </a:p>
          <a:p>
            <a:endParaRPr lang="en-US" dirty="0"/>
          </a:p>
        </p:txBody>
      </p:sp>
    </p:spTree>
    <p:extLst>
      <p:ext uri="{BB962C8B-B14F-4D97-AF65-F5344CB8AC3E}">
        <p14:creationId xmlns:p14="http://schemas.microsoft.com/office/powerpoint/2010/main" val="288161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7239-E8E2-EE4F-B31D-CF216A465509}"/>
              </a:ext>
            </a:extLst>
          </p:cNvPr>
          <p:cNvSpPr>
            <a:spLocks noGrp="1"/>
          </p:cNvSpPr>
          <p:nvPr>
            <p:ph type="title"/>
          </p:nvPr>
        </p:nvSpPr>
        <p:spPr/>
        <p:txBody>
          <a:bodyPr/>
          <a:lstStyle/>
          <a:p>
            <a:r>
              <a:rPr lang="en-US" dirty="0"/>
              <a:t>Notional security system</a:t>
            </a:r>
          </a:p>
        </p:txBody>
      </p:sp>
      <p:sp>
        <p:nvSpPr>
          <p:cNvPr id="4" name="Oval 3">
            <a:extLst>
              <a:ext uri="{FF2B5EF4-FFF2-40B4-BE49-F238E27FC236}">
                <a16:creationId xmlns:a16="http://schemas.microsoft.com/office/drawing/2014/main" id="{50661161-8ACC-5044-8F40-83C81EB193A6}"/>
              </a:ext>
            </a:extLst>
          </p:cNvPr>
          <p:cNvSpPr/>
          <p:nvPr/>
        </p:nvSpPr>
        <p:spPr>
          <a:xfrm>
            <a:off x="1728788" y="275748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cxnSp>
        <p:nvCxnSpPr>
          <p:cNvPr id="7" name="Straight Arrow Connector 6">
            <a:extLst>
              <a:ext uri="{FF2B5EF4-FFF2-40B4-BE49-F238E27FC236}">
                <a16:creationId xmlns:a16="http://schemas.microsoft.com/office/drawing/2014/main" id="{3CBD1C10-A18F-F14E-A628-53420470C079}"/>
              </a:ext>
            </a:extLst>
          </p:cNvPr>
          <p:cNvCxnSpPr>
            <a:cxnSpLocks/>
            <a:endCxn id="4" idx="2"/>
          </p:cNvCxnSpPr>
          <p:nvPr/>
        </p:nvCxnSpPr>
        <p:spPr>
          <a:xfrm>
            <a:off x="1143000" y="3214680"/>
            <a:ext cx="585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9C6FD9E-9551-B04E-8249-0C3806AFEF61}"/>
              </a:ext>
            </a:extLst>
          </p:cNvPr>
          <p:cNvSpPr/>
          <p:nvPr/>
        </p:nvSpPr>
        <p:spPr>
          <a:xfrm>
            <a:off x="3228976" y="198621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11" name="Oval 10">
            <a:extLst>
              <a:ext uri="{FF2B5EF4-FFF2-40B4-BE49-F238E27FC236}">
                <a16:creationId xmlns:a16="http://schemas.microsoft.com/office/drawing/2014/main" id="{C7E85460-BDFB-A84D-9D21-A6741BB1E380}"/>
              </a:ext>
            </a:extLst>
          </p:cNvPr>
          <p:cNvSpPr/>
          <p:nvPr/>
        </p:nvSpPr>
        <p:spPr>
          <a:xfrm>
            <a:off x="3178970" y="351458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12" name="Oval 11">
            <a:extLst>
              <a:ext uri="{FF2B5EF4-FFF2-40B4-BE49-F238E27FC236}">
                <a16:creationId xmlns:a16="http://schemas.microsoft.com/office/drawing/2014/main" id="{B18CA1B9-408A-2C49-AF20-77C15B7E6D15}"/>
              </a:ext>
            </a:extLst>
          </p:cNvPr>
          <p:cNvSpPr/>
          <p:nvPr/>
        </p:nvSpPr>
        <p:spPr>
          <a:xfrm>
            <a:off x="4821436" y="198621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
        <p:nvSpPr>
          <p:cNvPr id="13" name="Oval 12">
            <a:extLst>
              <a:ext uri="{FF2B5EF4-FFF2-40B4-BE49-F238E27FC236}">
                <a16:creationId xmlns:a16="http://schemas.microsoft.com/office/drawing/2014/main" id="{C1FE441D-8B1A-054E-9028-5A0ACACAE99E}"/>
              </a:ext>
            </a:extLst>
          </p:cNvPr>
          <p:cNvSpPr/>
          <p:nvPr/>
        </p:nvSpPr>
        <p:spPr>
          <a:xfrm>
            <a:off x="6413896" y="198621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a5</a:t>
            </a:r>
          </a:p>
        </p:txBody>
      </p:sp>
      <p:sp>
        <p:nvSpPr>
          <p:cNvPr id="14" name="Oval 13">
            <a:extLst>
              <a:ext uri="{FF2B5EF4-FFF2-40B4-BE49-F238E27FC236}">
                <a16:creationId xmlns:a16="http://schemas.microsoft.com/office/drawing/2014/main" id="{DBBC55FB-0228-B94E-9B88-944E4422CF01}"/>
              </a:ext>
            </a:extLst>
          </p:cNvPr>
          <p:cNvSpPr/>
          <p:nvPr/>
        </p:nvSpPr>
        <p:spPr>
          <a:xfrm>
            <a:off x="8043894" y="290061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a6</a:t>
            </a:r>
          </a:p>
        </p:txBody>
      </p:sp>
      <p:cxnSp>
        <p:nvCxnSpPr>
          <p:cNvPr id="15" name="Straight Arrow Connector 14">
            <a:extLst>
              <a:ext uri="{FF2B5EF4-FFF2-40B4-BE49-F238E27FC236}">
                <a16:creationId xmlns:a16="http://schemas.microsoft.com/office/drawing/2014/main" id="{3032B208-DF1D-D64B-834C-089F772AEBFE}"/>
              </a:ext>
            </a:extLst>
          </p:cNvPr>
          <p:cNvCxnSpPr>
            <a:cxnSpLocks/>
            <a:stCxn id="4" idx="7"/>
            <a:endCxn id="10" idx="2"/>
          </p:cNvCxnSpPr>
          <p:nvPr/>
        </p:nvCxnSpPr>
        <p:spPr>
          <a:xfrm flipV="1">
            <a:off x="2509277" y="2443418"/>
            <a:ext cx="719699" cy="447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439CEA8-4579-FE40-9F6F-1143E7C53304}"/>
              </a:ext>
            </a:extLst>
          </p:cNvPr>
          <p:cNvCxnSpPr>
            <a:cxnSpLocks/>
            <a:endCxn id="12" idx="2"/>
          </p:cNvCxnSpPr>
          <p:nvPr/>
        </p:nvCxnSpPr>
        <p:spPr>
          <a:xfrm>
            <a:off x="4143376" y="2443418"/>
            <a:ext cx="678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AAC6789-E96C-0D4C-8D6D-10C55769FC51}"/>
              </a:ext>
            </a:extLst>
          </p:cNvPr>
          <p:cNvCxnSpPr>
            <a:cxnSpLocks/>
          </p:cNvCxnSpPr>
          <p:nvPr/>
        </p:nvCxnSpPr>
        <p:spPr>
          <a:xfrm>
            <a:off x="5756970" y="2443418"/>
            <a:ext cx="678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5D7564-C0FF-8B43-BD94-B6899119E40C}"/>
              </a:ext>
            </a:extLst>
          </p:cNvPr>
          <p:cNvCxnSpPr>
            <a:cxnSpLocks/>
            <a:endCxn id="14" idx="1"/>
          </p:cNvCxnSpPr>
          <p:nvPr/>
        </p:nvCxnSpPr>
        <p:spPr>
          <a:xfrm>
            <a:off x="7328296" y="2443418"/>
            <a:ext cx="849509" cy="591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48E9573-FF5E-D149-98E6-52FACF95FBF6}"/>
              </a:ext>
            </a:extLst>
          </p:cNvPr>
          <p:cNvCxnSpPr>
            <a:cxnSpLocks/>
            <a:endCxn id="11" idx="2"/>
          </p:cNvCxnSpPr>
          <p:nvPr/>
        </p:nvCxnSpPr>
        <p:spPr>
          <a:xfrm>
            <a:off x="2550916" y="3514587"/>
            <a:ext cx="628054"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AAF917B-7C98-0843-B47A-15F963BAB38F}"/>
              </a:ext>
            </a:extLst>
          </p:cNvPr>
          <p:cNvCxnSpPr>
            <a:cxnSpLocks/>
            <a:endCxn id="14" idx="3"/>
          </p:cNvCxnSpPr>
          <p:nvPr/>
        </p:nvCxnSpPr>
        <p:spPr>
          <a:xfrm flipV="1">
            <a:off x="4093370" y="3681107"/>
            <a:ext cx="4084435" cy="29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F15AA13-A3DC-7C45-947F-E7EFECEE96B5}"/>
              </a:ext>
            </a:extLst>
          </p:cNvPr>
          <p:cNvSpPr txBox="1"/>
          <p:nvPr/>
        </p:nvSpPr>
        <p:spPr>
          <a:xfrm>
            <a:off x="2683643" y="3289616"/>
            <a:ext cx="362600" cy="369332"/>
          </a:xfrm>
          <a:prstGeom prst="rect">
            <a:avLst/>
          </a:prstGeom>
          <a:noFill/>
        </p:spPr>
        <p:txBody>
          <a:bodyPr wrap="none" rtlCol="0">
            <a:spAutoFit/>
          </a:bodyPr>
          <a:lstStyle/>
          <a:p>
            <a:r>
              <a:rPr lang="en-US" dirty="0"/>
              <a:t>.3</a:t>
            </a:r>
          </a:p>
        </p:txBody>
      </p:sp>
      <p:sp>
        <p:nvSpPr>
          <p:cNvPr id="32" name="TextBox 31">
            <a:extLst>
              <a:ext uri="{FF2B5EF4-FFF2-40B4-BE49-F238E27FC236}">
                <a16:creationId xmlns:a16="http://schemas.microsoft.com/office/drawing/2014/main" id="{CB02901B-742F-9641-9038-5EC2A0093785}"/>
              </a:ext>
            </a:extLst>
          </p:cNvPr>
          <p:cNvSpPr txBox="1"/>
          <p:nvPr/>
        </p:nvSpPr>
        <p:spPr>
          <a:xfrm>
            <a:off x="5733400" y="3468544"/>
            <a:ext cx="362600" cy="369332"/>
          </a:xfrm>
          <a:prstGeom prst="rect">
            <a:avLst/>
          </a:prstGeom>
          <a:noFill/>
        </p:spPr>
        <p:txBody>
          <a:bodyPr wrap="none" rtlCol="0">
            <a:spAutoFit/>
          </a:bodyPr>
          <a:lstStyle/>
          <a:p>
            <a:r>
              <a:rPr lang="en-US" dirty="0"/>
              <a:t>.5</a:t>
            </a:r>
          </a:p>
        </p:txBody>
      </p:sp>
      <p:sp>
        <p:nvSpPr>
          <p:cNvPr id="33" name="TextBox 32">
            <a:extLst>
              <a:ext uri="{FF2B5EF4-FFF2-40B4-BE49-F238E27FC236}">
                <a16:creationId xmlns:a16="http://schemas.microsoft.com/office/drawing/2014/main" id="{0A50DBF5-BA6D-FA45-B94A-4C1BDE0FA987}"/>
              </a:ext>
            </a:extLst>
          </p:cNvPr>
          <p:cNvSpPr txBox="1"/>
          <p:nvPr/>
        </p:nvSpPr>
        <p:spPr>
          <a:xfrm>
            <a:off x="2695643" y="2301173"/>
            <a:ext cx="362600" cy="369332"/>
          </a:xfrm>
          <a:prstGeom prst="rect">
            <a:avLst/>
          </a:prstGeom>
          <a:noFill/>
        </p:spPr>
        <p:txBody>
          <a:bodyPr wrap="none" rtlCol="0">
            <a:spAutoFit/>
          </a:bodyPr>
          <a:lstStyle/>
          <a:p>
            <a:r>
              <a:rPr lang="en-US" dirty="0"/>
              <a:t>.2</a:t>
            </a:r>
          </a:p>
        </p:txBody>
      </p:sp>
      <p:sp>
        <p:nvSpPr>
          <p:cNvPr id="34" name="TextBox 33">
            <a:extLst>
              <a:ext uri="{FF2B5EF4-FFF2-40B4-BE49-F238E27FC236}">
                <a16:creationId xmlns:a16="http://schemas.microsoft.com/office/drawing/2014/main" id="{B2AE8966-56F2-1B4A-A1EF-9AF674C5C82D}"/>
              </a:ext>
            </a:extLst>
          </p:cNvPr>
          <p:cNvSpPr txBox="1"/>
          <p:nvPr/>
        </p:nvSpPr>
        <p:spPr>
          <a:xfrm>
            <a:off x="4301106" y="1931841"/>
            <a:ext cx="362600" cy="369332"/>
          </a:xfrm>
          <a:prstGeom prst="rect">
            <a:avLst/>
          </a:prstGeom>
          <a:noFill/>
        </p:spPr>
        <p:txBody>
          <a:bodyPr wrap="none" rtlCol="0">
            <a:spAutoFit/>
          </a:bodyPr>
          <a:lstStyle/>
          <a:p>
            <a:r>
              <a:rPr lang="en-US" dirty="0"/>
              <a:t>.2</a:t>
            </a:r>
          </a:p>
        </p:txBody>
      </p:sp>
      <p:sp>
        <p:nvSpPr>
          <p:cNvPr id="35" name="TextBox 34">
            <a:extLst>
              <a:ext uri="{FF2B5EF4-FFF2-40B4-BE49-F238E27FC236}">
                <a16:creationId xmlns:a16="http://schemas.microsoft.com/office/drawing/2014/main" id="{8A0984C6-CF4C-964A-BD92-59DC775667EE}"/>
              </a:ext>
            </a:extLst>
          </p:cNvPr>
          <p:cNvSpPr txBox="1"/>
          <p:nvPr/>
        </p:nvSpPr>
        <p:spPr>
          <a:xfrm>
            <a:off x="5797990" y="1931841"/>
            <a:ext cx="362600" cy="369332"/>
          </a:xfrm>
          <a:prstGeom prst="rect">
            <a:avLst/>
          </a:prstGeom>
          <a:noFill/>
        </p:spPr>
        <p:txBody>
          <a:bodyPr wrap="none" rtlCol="0">
            <a:spAutoFit/>
          </a:bodyPr>
          <a:lstStyle/>
          <a:p>
            <a:r>
              <a:rPr lang="en-US" dirty="0"/>
              <a:t>.2</a:t>
            </a:r>
          </a:p>
        </p:txBody>
      </p:sp>
      <p:sp>
        <p:nvSpPr>
          <p:cNvPr id="36" name="TextBox 35">
            <a:extLst>
              <a:ext uri="{FF2B5EF4-FFF2-40B4-BE49-F238E27FC236}">
                <a16:creationId xmlns:a16="http://schemas.microsoft.com/office/drawing/2014/main" id="{5D473A15-A877-D54F-A850-BDE7AE0ECF24}"/>
              </a:ext>
            </a:extLst>
          </p:cNvPr>
          <p:cNvSpPr txBox="1"/>
          <p:nvPr/>
        </p:nvSpPr>
        <p:spPr>
          <a:xfrm>
            <a:off x="7581602" y="2301173"/>
            <a:ext cx="362600" cy="369332"/>
          </a:xfrm>
          <a:prstGeom prst="rect">
            <a:avLst/>
          </a:prstGeom>
          <a:noFill/>
        </p:spPr>
        <p:txBody>
          <a:bodyPr wrap="none" rtlCol="0">
            <a:spAutoFit/>
          </a:bodyPr>
          <a:lstStyle/>
          <a:p>
            <a:r>
              <a:rPr lang="en-US" dirty="0"/>
              <a:t>.2</a:t>
            </a:r>
          </a:p>
        </p:txBody>
      </p:sp>
      <p:sp>
        <p:nvSpPr>
          <p:cNvPr id="37" name="TextBox 36">
            <a:extLst>
              <a:ext uri="{FF2B5EF4-FFF2-40B4-BE49-F238E27FC236}">
                <a16:creationId xmlns:a16="http://schemas.microsoft.com/office/drawing/2014/main" id="{AF92F079-5065-4441-95CD-6B89FB91C991}"/>
              </a:ext>
            </a:extLst>
          </p:cNvPr>
          <p:cNvSpPr txBox="1"/>
          <p:nvPr/>
        </p:nvSpPr>
        <p:spPr>
          <a:xfrm>
            <a:off x="1663883" y="4567610"/>
            <a:ext cx="7229506" cy="2031325"/>
          </a:xfrm>
          <a:prstGeom prst="rect">
            <a:avLst/>
          </a:prstGeom>
          <a:noFill/>
        </p:spPr>
        <p:txBody>
          <a:bodyPr wrap="square" rtlCol="0">
            <a:spAutoFit/>
          </a:bodyPr>
          <a:lstStyle/>
          <a:p>
            <a:r>
              <a:rPr lang="en-US" dirty="0"/>
              <a:t>Q1: What is the probability the adversary will be detected on the north path?</a:t>
            </a:r>
          </a:p>
          <a:p>
            <a:endParaRPr lang="en-US" dirty="0"/>
          </a:p>
          <a:p>
            <a:r>
              <a:rPr lang="en-US" dirty="0"/>
              <a:t>Q2: What is the probability the adversary will not be detected on the north path?</a:t>
            </a:r>
          </a:p>
          <a:p>
            <a:endParaRPr lang="en-US" dirty="0"/>
          </a:p>
          <a:p>
            <a:r>
              <a:rPr lang="en-US" dirty="0"/>
              <a:t>Q3:  Is the north path or south path more vulnerable?</a:t>
            </a:r>
          </a:p>
        </p:txBody>
      </p:sp>
    </p:spTree>
    <p:extLst>
      <p:ext uri="{BB962C8B-B14F-4D97-AF65-F5344CB8AC3E}">
        <p14:creationId xmlns:p14="http://schemas.microsoft.com/office/powerpoint/2010/main" val="286409080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1149</TotalTime>
  <Words>1152</Words>
  <Application>Microsoft Macintosh PowerPoint</Application>
  <PresentationFormat>Widescreen</PresentationFormat>
  <Paragraphs>188</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Droplet</vt:lpstr>
      <vt:lpstr>Probability &amp; Game Theory</vt:lpstr>
      <vt:lpstr>Probability Overview</vt:lpstr>
      <vt:lpstr>What is the Probability of  an Event Happening?</vt:lpstr>
      <vt:lpstr>What is the Probability of  an event not happening?</vt:lpstr>
      <vt:lpstr>PowerPoint Presentation</vt:lpstr>
      <vt:lpstr>What is the probability of  all given events happening?  (AND)</vt:lpstr>
      <vt:lpstr>What is the Probability OF  SOME EVENTS HAPPENING? (OR)</vt:lpstr>
      <vt:lpstr>What is the probability  of event X happening if event Y Happens?</vt:lpstr>
      <vt:lpstr>Notional security system</vt:lpstr>
      <vt:lpstr>GAME THEORY</vt:lpstr>
      <vt:lpstr>Zero Sum GAMES</vt:lpstr>
      <vt:lpstr>Nash equilibrium Used to analyze outcomes of strategic decisions</vt:lpstr>
      <vt:lpstr>”Bluffing in Poker &amp; Nuclear War”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&amp; Game Theory</dc:title>
  <dc:creator>Hutton, William J</dc:creator>
  <cp:lastModifiedBy>Hutton, William J</cp:lastModifiedBy>
  <cp:revision>20</cp:revision>
  <dcterms:created xsi:type="dcterms:W3CDTF">2019-04-08T04:01:45Z</dcterms:created>
  <dcterms:modified xsi:type="dcterms:W3CDTF">2020-04-08T17:47:19Z</dcterms:modified>
</cp:coreProperties>
</file>