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484"/>
  </p:normalViewPr>
  <p:slideViewPr>
    <p:cSldViewPr snapToGrid="0">
      <p:cViewPr varScale="1">
        <p:scale>
          <a:sx n="104" d="100"/>
          <a:sy n="104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9886-89F8-534C-8082-904F1591EB84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079A9-EB12-BA43-9D0C-2546A7237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British inventors Cooke and Wheatstone patent the telegraph in 1837.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079A9-EB12-BA43-9D0C-2546A7237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6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079A9-EB12-BA43-9D0C-2546A7237C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5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079A9-EB12-BA43-9D0C-2546A7237C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6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Encoding: Morse</a:t>
            </a:r>
          </a:p>
          <a:p>
            <a:r>
              <a:rPr lang="en-US" dirty="0"/>
              <a:t>Efficiency: How would you determine this?  (Symbol encoding—what’s involved?) [Work this out on paper/white board)</a:t>
            </a:r>
          </a:p>
          <a:p>
            <a:r>
              <a:rPr lang="en-US" dirty="0"/>
              <a:t>   Carrier is altered (high / low voltage, digitally 1 or 0) = 2 states</a:t>
            </a:r>
          </a:p>
          <a:p>
            <a:r>
              <a:rPr lang="en-US" dirty="0"/>
              <a:t>   Symbols: How many?  26 letters, 52 (upper/lower case), 62 (digits), more (punctuation). [ASCII = fixed-width, Morse=variable-width—optimized by not perfect (Huffman)].</a:t>
            </a:r>
          </a:p>
          <a:p>
            <a:r>
              <a:rPr lang="en-US" dirty="0"/>
              <a:t>Claude Shannon 100 years later would develop “A Mathematical Theory of Communication” then re-published as “THE Mathematical Theory of Communication”.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079A9-EB12-BA43-9D0C-2546A7237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to brainstorm “cyber security” issues of telegraphs.</a:t>
            </a:r>
          </a:p>
          <a:p>
            <a:r>
              <a:rPr lang="en-US" dirty="0"/>
              <a:t>Responses should include confidentiality, integrity, availability attacks (Red threat).  Facilitate brainstorming if necessary.</a:t>
            </a:r>
          </a:p>
          <a:p>
            <a:r>
              <a:rPr lang="en-US" dirty="0"/>
              <a:t>Carrington Event in 1859 (Solar cycle 10) geomagnetic storm caused fires along telegraph wires and stations.  (Grey threat)</a:t>
            </a:r>
          </a:p>
          <a:p>
            <a:endParaRPr lang="en-US" dirty="0"/>
          </a:p>
          <a:p>
            <a:r>
              <a:rPr lang="en-US" dirty="0"/>
              <a:t>Risk = Likelihood x Impact (risk equation), but how do you measure impact?  (ALE,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079A9-EB12-BA43-9D0C-2546A7237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5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technology “shrinks the world” by simplifying the deployment of communication infrastructure (no wires) and allowing ideas to reach more people in more ways.</a:t>
            </a:r>
          </a:p>
          <a:p>
            <a:endParaRPr lang="en-US" dirty="0"/>
          </a:p>
          <a:p>
            <a:r>
              <a:rPr lang="en-US" dirty="0"/>
              <a:t>Ask for or give examples of different technologies.</a:t>
            </a:r>
          </a:p>
          <a:p>
            <a:endParaRPr lang="en-US" dirty="0"/>
          </a:p>
          <a:p>
            <a:r>
              <a:rPr lang="en-US" dirty="0"/>
              <a:t>Notice frequency increase (Y-axis) means more data over time (X-axis)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079A9-EB12-BA43-9D0C-2546A7237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5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2007 documentary about the first satellite.  You could hear it on 20 MHz if you had a short-wave radio.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www.military.com</a:t>
            </a:r>
            <a:r>
              <a:rPr lang="en-US" dirty="0"/>
              <a:t>/history/</a:t>
            </a:r>
            <a:r>
              <a:rPr lang="en-US" dirty="0" err="1"/>
              <a:t>russias</a:t>
            </a:r>
            <a:r>
              <a:rPr lang="en-US" dirty="0"/>
              <a:t>-dead-hand-soviet-built-nuclear-doomsday-</a:t>
            </a:r>
            <a:r>
              <a:rPr lang="en-US" dirty="0" err="1"/>
              <a:t>device.html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079A9-EB12-BA43-9D0C-2546A7237C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5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Contrast convenience w/ wired telephones that connected homes, not people.</a:t>
            </a:r>
          </a:p>
          <a:p>
            <a:endParaRPr lang="en-US" dirty="0"/>
          </a:p>
          <a:p>
            <a:r>
              <a:rPr lang="en-US" dirty="0"/>
              <a:t>Will cover ubiquitous aspects of previous generations; data, signal, transmission,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079A9-EB12-BA43-9D0C-2546A7237C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7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100-fold increase in devices.</a:t>
            </a:r>
          </a:p>
          <a:p>
            <a:endParaRPr lang="en-US" dirty="0"/>
          </a:p>
          <a:p>
            <a:r>
              <a:rPr lang="en-US" dirty="0"/>
              <a:t>Many short communications (take a look at your own PAN/LAN w/ </a:t>
            </a:r>
            <a:r>
              <a:rPr lang="en-US" dirty="0" err="1"/>
              <a:t>WireShark</a:t>
            </a:r>
            <a:r>
              <a:rPr lang="en-US" dirty="0"/>
              <a:t>—make an effort to create a “hyper-quiet” network)</a:t>
            </a:r>
          </a:p>
          <a:p>
            <a:endParaRPr lang="en-US" dirty="0"/>
          </a:p>
          <a:p>
            <a:r>
              <a:rPr lang="en-US" dirty="0"/>
              <a:t>MIMO allows a stationary wireless device to use different antennas and frequencies to transmit an optimal signal to different locations.</a:t>
            </a:r>
          </a:p>
          <a:p>
            <a:endParaRPr lang="en-US" dirty="0"/>
          </a:p>
          <a:p>
            <a:r>
              <a:rPr lang="en-US" dirty="0" err="1"/>
              <a:t>mmWave</a:t>
            </a:r>
            <a:r>
              <a:rPr lang="en-US" dirty="0"/>
              <a:t> much higher frequencies (more bandwidth) but requires more power and has more attenuation—some limitations resolved by MIMO.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079A9-EB12-BA43-9D0C-2546A7237C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does not always require a free line of site (90s “red balloon” antenna height calculations), depending on the frequency (Reception of distant AM radio stations at night.)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079A9-EB12-BA43-9D0C-2546A7237C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5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079A9-EB12-BA43-9D0C-2546A7237C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6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E840-F1DA-9B31-01FC-30477A0DA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Wireless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33628-9FB8-925E-05EA-112EF019E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Ch. 1 (Beard 2016)</a:t>
            </a:r>
          </a:p>
        </p:txBody>
      </p:sp>
    </p:spTree>
    <p:extLst>
      <p:ext uri="{BB962C8B-B14F-4D97-AF65-F5344CB8AC3E}">
        <p14:creationId xmlns:p14="http://schemas.microsoft.com/office/powerpoint/2010/main" val="131615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44C19-71B9-7566-6C14-F184AECF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Cellular Network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7CB0A5-36C1-FDAC-B86D-2D45D90BA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~11M cell phone users in 1990</a:t>
            </a:r>
          </a:p>
          <a:p>
            <a:r>
              <a:rPr lang="en-US" dirty="0"/>
              <a:t>~7B in 2016</a:t>
            </a:r>
          </a:p>
          <a:p>
            <a:r>
              <a:rPr lang="en-US" dirty="0"/>
              <a:t>Convenient—move with people</a:t>
            </a:r>
          </a:p>
          <a:p>
            <a:r>
              <a:rPr lang="en-US" dirty="0"/>
              <a:t>Location aware by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2D7D23-B146-3140-266C-192441552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9005" y="2142067"/>
            <a:ext cx="6418222" cy="3649133"/>
          </a:xfrm>
        </p:spPr>
        <p:txBody>
          <a:bodyPr/>
          <a:lstStyle/>
          <a:p>
            <a:r>
              <a:rPr lang="en-US" dirty="0"/>
              <a:t>Gen. 1:  AMPS (American Mobile Phone System)</a:t>
            </a:r>
          </a:p>
          <a:p>
            <a:r>
              <a:rPr lang="en-US" dirty="0"/>
              <a:t>Gen. 2: GSM (Global System for Mobile Communications</a:t>
            </a:r>
          </a:p>
          <a:p>
            <a:r>
              <a:rPr lang="en-US" dirty="0"/>
              <a:t>Gen. 3: CDMA2000 &amp; UMTS (also wideband CDMA)</a:t>
            </a:r>
          </a:p>
          <a:p>
            <a:r>
              <a:rPr lang="en-US" dirty="0"/>
              <a:t>Gen. 4: WiMAX (IEEE 802.16) &amp; LTE (Long Term Evolution)</a:t>
            </a:r>
          </a:p>
          <a:p>
            <a:r>
              <a:rPr lang="en-US" dirty="0"/>
              <a:t>5G Today</a:t>
            </a:r>
          </a:p>
        </p:txBody>
      </p:sp>
    </p:spTree>
    <p:extLst>
      <p:ext uri="{BB962C8B-B14F-4D97-AF65-F5344CB8AC3E}">
        <p14:creationId xmlns:p14="http://schemas.microsoft.com/office/powerpoint/2010/main" val="319636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5B85-FBB4-6253-B860-B3DF4665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 Revolution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8DD1-CC65-77A3-59FB-522C0CC6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rush to wireless was voice only.</a:t>
            </a:r>
          </a:p>
          <a:p>
            <a:r>
              <a:rPr lang="en-US" dirty="0"/>
              <a:t>Innovations:</a:t>
            </a:r>
          </a:p>
          <a:p>
            <a:pPr lvl="1"/>
            <a:r>
              <a:rPr lang="en-US" dirty="0"/>
              <a:t>Multi-Mb data access</a:t>
            </a:r>
          </a:p>
          <a:p>
            <a:pPr lvl="1"/>
            <a:r>
              <a:rPr lang="en-US" dirty="0"/>
              <a:t>Longer battery life</a:t>
            </a:r>
          </a:p>
          <a:p>
            <a:pPr lvl="1"/>
            <a:r>
              <a:rPr lang="en-US" dirty="0"/>
              <a:t>Smaller size</a:t>
            </a:r>
          </a:p>
          <a:p>
            <a:pPr lvl="1"/>
            <a:r>
              <a:rPr lang="en-US" dirty="0"/>
              <a:t>&gt;&gt; </a:t>
            </a:r>
            <a:r>
              <a:rPr lang="en-US" dirty="0" err="1"/>
              <a:t>MPx</a:t>
            </a:r>
            <a:r>
              <a:rPr lang="en-US" dirty="0"/>
              <a:t> cameras</a:t>
            </a:r>
          </a:p>
          <a:p>
            <a:pPr lvl="1"/>
            <a:r>
              <a:rPr lang="en-US" dirty="0"/>
              <a:t>Lower cost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7C5DD-F45F-AC9B-545A-F5B4B52DF65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196138" y="2141538"/>
            <a:ext cx="4995862" cy="3649662"/>
          </a:xfrm>
        </p:spPr>
        <p:txBody>
          <a:bodyPr/>
          <a:lstStyle/>
          <a:p>
            <a:r>
              <a:rPr lang="en-US" dirty="0"/>
              <a:t>Long distance 3G/4G and now 5G cellular</a:t>
            </a:r>
          </a:p>
          <a:p>
            <a:r>
              <a:rPr lang="en-US" dirty="0"/>
              <a:t>Wi-Fi IEEE 802.11 LANs</a:t>
            </a:r>
          </a:p>
          <a:p>
            <a:r>
              <a:rPr lang="en-US" dirty="0" err="1"/>
              <a:t>BlueTooth</a:t>
            </a:r>
            <a:r>
              <a:rPr lang="en-US" dirty="0"/>
              <a:t> PANs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9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9131-C053-B92B-1C84-C110AC76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B368-2CDE-656F-D510-7EC08B893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Internet of Things (MTM or M2M communications)</a:t>
            </a:r>
          </a:p>
          <a:p>
            <a:pPr lvl="1"/>
            <a:r>
              <a:rPr lang="en-US" dirty="0"/>
              <a:t>Discovery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Collaboration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039E5-206E-A11F-E4CD-7E55018EEA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Network densification (many small transmitters)</a:t>
            </a:r>
          </a:p>
          <a:p>
            <a:pPr lvl="1"/>
            <a:r>
              <a:rPr lang="en-US" dirty="0"/>
              <a:t>Femtocells (indoors)</a:t>
            </a:r>
          </a:p>
          <a:p>
            <a:pPr lvl="1"/>
            <a:r>
              <a:rPr lang="en-US" dirty="0"/>
              <a:t>Picocells (outdoors)</a:t>
            </a:r>
          </a:p>
          <a:p>
            <a:r>
              <a:rPr lang="en-US" dirty="0"/>
              <a:t>Device-centric architectures </a:t>
            </a:r>
            <a:br>
              <a:rPr lang="en-US" dirty="0"/>
            </a:br>
            <a:r>
              <a:rPr lang="en-US" dirty="0"/>
              <a:t>(”purpose-built networks”)</a:t>
            </a:r>
          </a:p>
          <a:p>
            <a:r>
              <a:rPr lang="en-US" dirty="0"/>
              <a:t>Massive MIMO  (multiple inputs / multiple outputs to reach different locations)</a:t>
            </a:r>
          </a:p>
          <a:p>
            <a:r>
              <a:rPr lang="en-US" dirty="0" err="1"/>
              <a:t>mmWave</a:t>
            </a:r>
            <a:r>
              <a:rPr lang="en-US" dirty="0"/>
              <a:t> (30 GHz to 300 GHz)</a:t>
            </a:r>
          </a:p>
        </p:txBody>
      </p:sp>
    </p:spTree>
    <p:extLst>
      <p:ext uri="{BB962C8B-B14F-4D97-AF65-F5344CB8AC3E}">
        <p14:creationId xmlns:p14="http://schemas.microsoft.com/office/powerpoint/2010/main" val="311319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17DF-CC17-7257-729E-23783880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Trouble with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5E53-A0A2-58EA-64FB-C15693638F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Transmission through objects</a:t>
            </a:r>
          </a:p>
          <a:p>
            <a:r>
              <a:rPr lang="en-US" dirty="0"/>
              <a:t>Reflections off objects</a:t>
            </a:r>
          </a:p>
          <a:p>
            <a:r>
              <a:rPr lang="en-US" dirty="0"/>
              <a:t>Signal scattering</a:t>
            </a:r>
          </a:p>
          <a:p>
            <a:r>
              <a:rPr lang="en-US" dirty="0"/>
              <a:t>Diffraction around edges of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1C6D3-B955-9D44-E6AF-A466C5E76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Multiple copies of a signal arrive at the receiver at different times with attenuations, creating the problem of </a:t>
            </a:r>
            <a:r>
              <a:rPr lang="en-US" b="1" dirty="0"/>
              <a:t>multipath fading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59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CF08-6A6A-37BA-702B-119E8C18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41D46-CF2A-C7FE-AD33-DAB9A8C0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Modulation: </a:t>
            </a:r>
            <a:r>
              <a:rPr lang="en-US" dirty="0"/>
              <a:t>Sends digital data in a signal format that sends as many bits as possible for the current wireless channel.</a:t>
            </a:r>
          </a:p>
          <a:p>
            <a:r>
              <a:rPr lang="en-US" b="1" dirty="0"/>
              <a:t>Error-control coding: </a:t>
            </a:r>
            <a:r>
              <a:rPr lang="en-US" dirty="0"/>
              <a:t>Add extra bits to the signal so errors can be detected and corrected (FEC)</a:t>
            </a:r>
          </a:p>
          <a:p>
            <a:r>
              <a:rPr lang="en-US" b="1" dirty="0"/>
              <a:t>Adaptive modulation and coding</a:t>
            </a:r>
            <a:r>
              <a:rPr lang="en-US" dirty="0"/>
              <a:t>: Dynamically adjust transmission based on current channel conditions.</a:t>
            </a:r>
          </a:p>
        </p:txBody>
      </p:sp>
    </p:spTree>
    <p:extLst>
      <p:ext uri="{BB962C8B-B14F-4D97-AF65-F5344CB8AC3E}">
        <p14:creationId xmlns:p14="http://schemas.microsoft.com/office/powerpoint/2010/main" val="371827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CF08-6A6A-37BA-702B-119E8C18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41D46-CF2A-C7FE-AD33-DAB9A8C0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Equalization</a:t>
            </a:r>
            <a:r>
              <a:rPr lang="en-US" dirty="0"/>
              <a:t>: Counteracts multipath effects of a channel.</a:t>
            </a:r>
          </a:p>
          <a:p>
            <a:r>
              <a:rPr lang="en-US" b="1" dirty="0"/>
              <a:t>MIMO</a:t>
            </a:r>
            <a:r>
              <a:rPr lang="en-US" dirty="0"/>
              <a:t>: Multiple antennas to point signals strongly in certain directions, send simultaneous signals in multiple directions or send parallel streams of data.</a:t>
            </a:r>
          </a:p>
          <a:p>
            <a:r>
              <a:rPr lang="en-US" b="1" dirty="0"/>
              <a:t>DSSS (Direct Sequence Spread Spectrum)</a:t>
            </a:r>
            <a:r>
              <a:rPr lang="en-US" dirty="0"/>
              <a:t>: Expands a signal over a wide bandwidth so problems in parts of the bandwidth are overcome.</a:t>
            </a:r>
          </a:p>
          <a:p>
            <a:r>
              <a:rPr lang="en-US" b="1" dirty="0"/>
              <a:t>OFDM (Orthogonal Frequency Division Multiplexing)</a:t>
            </a:r>
            <a:r>
              <a:rPr lang="en-US" dirty="0"/>
              <a:t>: Breaks a signal into many lower rate bit streams where each is less susceptible to </a:t>
            </a:r>
            <a:r>
              <a:rPr lang="en-US"/>
              <a:t>multipath problems.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063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CF08-6A6A-37BA-702B-119E8C18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41D46-CF2A-C7FE-AD33-DAB9A8C0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Modulation: </a:t>
            </a:r>
            <a:r>
              <a:rPr lang="en-US" dirty="0"/>
              <a:t>Sends digital data in a signal format that sends as many bits as possible for the current wireless channel.</a:t>
            </a:r>
          </a:p>
          <a:p>
            <a:r>
              <a:rPr lang="en-US" b="1" dirty="0"/>
              <a:t>Error-control coding: </a:t>
            </a:r>
            <a:r>
              <a:rPr lang="en-US" dirty="0"/>
              <a:t>Add extra bits to the signal so errors can be detected and corrected (FEC)</a:t>
            </a:r>
          </a:p>
          <a:p>
            <a:r>
              <a:rPr lang="en-US" b="1" dirty="0"/>
              <a:t>Adaptive modulation and coding</a:t>
            </a:r>
            <a:r>
              <a:rPr lang="en-US" dirty="0"/>
              <a:t>: Dynamically adjust transmission based on current channel conditions.</a:t>
            </a:r>
          </a:p>
        </p:txBody>
      </p:sp>
    </p:spTree>
    <p:extLst>
      <p:ext uri="{BB962C8B-B14F-4D97-AF65-F5344CB8AC3E}">
        <p14:creationId xmlns:p14="http://schemas.microsoft.com/office/powerpoint/2010/main" val="243434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86BD-7F96-9D5B-4C6E-4EF2CC28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865E-B5BF-804B-C83A-A68DE96D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wireless communications have developed.</a:t>
            </a:r>
          </a:p>
          <a:p>
            <a:r>
              <a:rPr lang="en-US" dirty="0"/>
              <a:t>Explain the purpose of various generations of cellular technology.</a:t>
            </a:r>
          </a:p>
          <a:p>
            <a:r>
              <a:rPr lang="en-US" dirty="0"/>
              <a:t>Describe the ways mobile devices have revolutionized and will continue to revolutionize society.</a:t>
            </a:r>
          </a:p>
          <a:p>
            <a:r>
              <a:rPr lang="en-US" dirty="0"/>
              <a:t>Identify and describe future trends.</a:t>
            </a:r>
          </a:p>
        </p:txBody>
      </p:sp>
    </p:spTree>
    <p:extLst>
      <p:ext uri="{BB962C8B-B14F-4D97-AF65-F5344CB8AC3E}">
        <p14:creationId xmlns:p14="http://schemas.microsoft.com/office/powerpoint/2010/main" val="328917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116AB-CBD4-1970-D1F9-20FDAC61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how wireless communications have developed.</a:t>
            </a:r>
          </a:p>
        </p:txBody>
      </p:sp>
    </p:spTree>
    <p:extLst>
      <p:ext uri="{BB962C8B-B14F-4D97-AF65-F5344CB8AC3E}">
        <p14:creationId xmlns:p14="http://schemas.microsoft.com/office/powerpoint/2010/main" val="282429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morse code&#10;&#10;Description automatically generated">
            <a:extLst>
              <a:ext uri="{FF2B5EF4-FFF2-40B4-BE49-F238E27FC236}">
                <a16:creationId xmlns:a16="http://schemas.microsoft.com/office/drawing/2014/main" id="{8DFFAE20-BEF5-8B88-88D9-DEA0651FAC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6" r="1" b="7809"/>
          <a:stretch/>
        </p:blipFill>
        <p:spPr>
          <a:xfrm>
            <a:off x="516466" y="10"/>
            <a:ext cx="11159068" cy="6857990"/>
          </a:xfrm>
          <a:custGeom>
            <a:avLst/>
            <a:gdLst/>
            <a:ahLst/>
            <a:cxnLst/>
            <a:rect l="l" t="t" r="r" b="b"/>
            <a:pathLst>
              <a:path w="11159068" h="6858000">
                <a:moveTo>
                  <a:pt x="1192024" y="0"/>
                </a:moveTo>
                <a:cubicBezTo>
                  <a:pt x="1192024" y="0"/>
                  <a:pt x="1192024" y="0"/>
                  <a:pt x="9967044" y="0"/>
                </a:cubicBezTo>
                <a:cubicBezTo>
                  <a:pt x="10713854" y="942975"/>
                  <a:pt x="11159068" y="2138363"/>
                  <a:pt x="11159068" y="3433763"/>
                </a:cubicBezTo>
                <a:cubicBezTo>
                  <a:pt x="11159068" y="4724400"/>
                  <a:pt x="10718641" y="5915025"/>
                  <a:pt x="9971831" y="6858000"/>
                </a:cubicBezTo>
                <a:cubicBezTo>
                  <a:pt x="9971831" y="6858000"/>
                  <a:pt x="9971831" y="6858000"/>
                  <a:pt x="1187237" y="6858000"/>
                </a:cubicBezTo>
                <a:cubicBezTo>
                  <a:pt x="440427" y="5915025"/>
                  <a:pt x="0" y="4724400"/>
                  <a:pt x="0" y="3433763"/>
                </a:cubicBezTo>
                <a:cubicBezTo>
                  <a:pt x="0" y="2138363"/>
                  <a:pt x="445214" y="942975"/>
                  <a:pt x="1192024" y="0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80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0C231D-8C39-347D-4CF1-B9726F94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Telegraph wires along Railroad Right-of-Way</a:t>
            </a:r>
          </a:p>
        </p:txBody>
      </p:sp>
      <p:pic>
        <p:nvPicPr>
          <p:cNvPr id="13" name="Content Placeholder 12" descr="Long shot of a train track&#10;&#10;Description automatically generated">
            <a:extLst>
              <a:ext uri="{FF2B5EF4-FFF2-40B4-BE49-F238E27FC236}">
                <a16:creationId xmlns:a16="http://schemas.microsoft.com/office/drawing/2014/main" id="{9F5A548B-560C-D64A-E7AC-FA86261521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9624" y="2384854"/>
            <a:ext cx="5122325" cy="340634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8FDFAC-F41F-D653-1E55-C27B833F22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Telegraph wires co-located with railway </a:t>
            </a:r>
            <a:r>
              <a:rPr lang="en-US" dirty="0" err="1"/>
              <a:t>right-of-ways</a:t>
            </a:r>
            <a:r>
              <a:rPr lang="en-US" dirty="0"/>
              <a:t>.</a:t>
            </a:r>
          </a:p>
          <a:p>
            <a:r>
              <a:rPr lang="en-US" dirty="0"/>
              <a:t>Telegraph stations co-located with railway stations .</a:t>
            </a:r>
          </a:p>
          <a:p>
            <a:r>
              <a:rPr lang="en-US" dirty="0"/>
              <a:t>First telegraph message (“What hath God wrought?” by Samuel Morse) sent in 1844.</a:t>
            </a:r>
          </a:p>
          <a:p>
            <a:pPr lvl="1"/>
            <a:r>
              <a:rPr lang="en-US" dirty="0"/>
              <a:t>How were telegrams encoded?</a:t>
            </a:r>
          </a:p>
          <a:p>
            <a:pPr lvl="1"/>
            <a:r>
              <a:rPr lang="en-US" dirty="0"/>
              <a:t>Was this encoding efficient?</a:t>
            </a:r>
          </a:p>
          <a:p>
            <a:r>
              <a:rPr lang="en-US" dirty="0"/>
              <a:t>”Hello world” example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power line&#10;&#10;Description automatically generated">
            <a:extLst>
              <a:ext uri="{FF2B5EF4-FFF2-40B4-BE49-F238E27FC236}">
                <a16:creationId xmlns:a16="http://schemas.microsoft.com/office/drawing/2014/main" id="{44A5511C-68B4-03D8-4C09-9D3EE707CD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4026" b="13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EDE95D-1AF3-4E27-543E-8D0B248B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What could Possibly go wrong?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B127CC-AC55-7505-A3F6-F364E54731EA}"/>
                  </a:ext>
                </a:extLst>
              </p:cNvPr>
              <p:cNvSpPr txBox="1"/>
              <p:nvPr/>
            </p:nvSpPr>
            <p:spPr>
              <a:xfrm>
                <a:off x="-141727" y="3426321"/>
                <a:ext cx="121888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i="1" dirty="0"/>
                  <a:t>R</a:t>
                </a:r>
                <a:r>
                  <a:rPr lang="en-US" sz="6600" dirty="0"/>
                  <a:t> = </a:t>
                </a:r>
                <a:r>
                  <a:rPr lang="en-US" sz="6600" i="1" dirty="0"/>
                  <a:t>L</a:t>
                </a:r>
                <a:r>
                  <a:rPr lang="en-US" sz="6600" dirty="0"/>
                  <a:t> </a:t>
                </a:r>
                <a14:m>
                  <m:oMath xmlns:m="http://schemas.openxmlformats.org/officeDocument/2006/math">
                    <m:r>
                      <a:rPr lang="en-US" sz="6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6600" dirty="0"/>
                  <a:t> </a:t>
                </a:r>
                <a:r>
                  <a:rPr lang="en-US" sz="6600" i="1" dirty="0"/>
                  <a:t>I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B127CC-AC55-7505-A3F6-F364E5473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727" y="3426321"/>
                <a:ext cx="12188825" cy="1107996"/>
              </a:xfrm>
              <a:prstGeom prst="rect">
                <a:avLst/>
              </a:prstGeom>
              <a:blipFill>
                <a:blip r:embed="rId5"/>
                <a:stretch>
                  <a:fillRect t="-17978" b="-39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52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0463F-5585-0038-DD6D-35EFF358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comes of 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AA471A-01DC-6189-87DF-F0330C4FEF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1896 Guglielmo Marconi invented the wireless telegraph, encoding alphanumeric symbols in an analog signal.</a:t>
            </a:r>
          </a:p>
          <a:p>
            <a:endParaRPr lang="en-US" dirty="0"/>
          </a:p>
          <a:p>
            <a:r>
              <a:rPr lang="en-US" dirty="0"/>
              <a:t>Five years later, he would transmit a wireless signal across the Atlantic ocean (~3,200 km).</a:t>
            </a:r>
          </a:p>
          <a:p>
            <a:endParaRPr lang="en-US" dirty="0"/>
          </a:p>
          <a:p>
            <a:r>
              <a:rPr lang="en-US" dirty="0"/>
              <a:t>20 years after that, amateur radio enthusiasts would accomplish their own transatlantic transmission (ARRL).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DF0EE-C729-1EC7-81BF-55E3E2DD08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Led to the invention of radio, television, satellites, mobile telephones, mobile data.</a:t>
            </a:r>
          </a:p>
          <a:p>
            <a:r>
              <a:rPr lang="en-US" dirty="0"/>
              <a:t>More recently, wireless technology, cellular technology, mobile applications, Internet of Things.</a:t>
            </a:r>
          </a:p>
        </p:txBody>
      </p:sp>
    </p:spTree>
    <p:extLst>
      <p:ext uri="{BB962C8B-B14F-4D97-AF65-F5344CB8AC3E}">
        <p14:creationId xmlns:p14="http://schemas.microsoft.com/office/powerpoint/2010/main" val="10792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age of a book with text&#10;&#10;Description automatically generated">
            <a:extLst>
              <a:ext uri="{FF2B5EF4-FFF2-40B4-BE49-F238E27FC236}">
                <a16:creationId xmlns:a16="http://schemas.microsoft.com/office/drawing/2014/main" id="{F3FC526E-1806-B1F8-935F-C1DD17ED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95773"/>
            <a:ext cx="7772400" cy="58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ver of a book&#10;&#10;Description automatically generated">
            <a:extLst>
              <a:ext uri="{FF2B5EF4-FFF2-40B4-BE49-F238E27FC236}">
                <a16:creationId xmlns:a16="http://schemas.microsoft.com/office/drawing/2014/main" id="{EFB90977-EB4C-830E-0D66-3C58A7A5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297" y="0"/>
            <a:ext cx="4569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61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7711</TotalTime>
  <Words>1052</Words>
  <Application>Microsoft Macintosh PowerPoint</Application>
  <PresentationFormat>Widescreen</PresentationFormat>
  <Paragraphs>118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Celestial</vt:lpstr>
      <vt:lpstr>Wireless Introduction</vt:lpstr>
      <vt:lpstr>Learning objectives</vt:lpstr>
      <vt:lpstr>Describe how wireless communications have developed.</vt:lpstr>
      <vt:lpstr>PowerPoint Presentation</vt:lpstr>
      <vt:lpstr>Telegraph wires along Railroad Right-of-Way</vt:lpstr>
      <vt:lpstr>What could Possibly go wrong?</vt:lpstr>
      <vt:lpstr>Wireless comes of age</vt:lpstr>
      <vt:lpstr>PowerPoint Presentation</vt:lpstr>
      <vt:lpstr>PowerPoint Presentation</vt:lpstr>
      <vt:lpstr>The Global Cellular Network</vt:lpstr>
      <vt:lpstr>Mobile Device Revolution</vt:lpstr>
      <vt:lpstr>Future Trends</vt:lpstr>
      <vt:lpstr>The Trouble with Wireless</vt:lpstr>
      <vt:lpstr>Mitigation techniques</vt:lpstr>
      <vt:lpstr>Mitigation techniques</vt:lpstr>
      <vt:lpstr>Mitigation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Wireless</dc:title>
  <dc:creator>Will Hutton</dc:creator>
  <cp:lastModifiedBy>Will Hutton</cp:lastModifiedBy>
  <cp:revision>17</cp:revision>
  <dcterms:created xsi:type="dcterms:W3CDTF">2023-12-27T00:17:32Z</dcterms:created>
  <dcterms:modified xsi:type="dcterms:W3CDTF">2024-01-07T22:18:24Z</dcterms:modified>
</cp:coreProperties>
</file>