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932" r:id="rId2"/>
    <p:sldMasterId id="2147484945" r:id="rId3"/>
  </p:sldMasterIdLst>
  <p:notesMasterIdLst>
    <p:notesMasterId r:id="rId17"/>
  </p:notesMasterIdLst>
  <p:handoutMasterIdLst>
    <p:handoutMasterId r:id="rId18"/>
  </p:handoutMasterIdLst>
  <p:sldIdLst>
    <p:sldId id="1661" r:id="rId4"/>
    <p:sldId id="8460" r:id="rId5"/>
    <p:sldId id="2076137576" r:id="rId6"/>
    <p:sldId id="2076137570" r:id="rId7"/>
    <p:sldId id="2076137585" r:id="rId8"/>
    <p:sldId id="2076137586" r:id="rId9"/>
    <p:sldId id="2076137594" r:id="rId10"/>
    <p:sldId id="2076137589" r:id="rId11"/>
    <p:sldId id="2076137591" r:id="rId12"/>
    <p:sldId id="2076137592" r:id="rId13"/>
    <p:sldId id="2076136558" r:id="rId14"/>
    <p:sldId id="2076137593" r:id="rId15"/>
    <p:sldId id="2076137653"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CFF27CC-DEEC-4245-99F2-C6704EC7E7A3}">
          <p14:sldIdLst>
            <p14:sldId id="1661"/>
            <p14:sldId id="8460"/>
            <p14:sldId id="2076137576"/>
            <p14:sldId id="2076137570"/>
            <p14:sldId id="2076137585"/>
            <p14:sldId id="2076137586"/>
            <p14:sldId id="2076137594"/>
            <p14:sldId id="2076137589"/>
            <p14:sldId id="2076137591"/>
            <p14:sldId id="2076137592"/>
            <p14:sldId id="2076136558"/>
            <p14:sldId id="2076137593"/>
          </p14:sldIdLst>
        </p14:section>
        <p14:section name="Reference" id="{73CBDFE0-8756-46E6-BA66-2235B1E6AD2A}">
          <p14:sldIdLst>
            <p14:sldId id="20761376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0FF"/>
    <a:srgbClr val="E0EFFA"/>
    <a:srgbClr val="313131"/>
    <a:srgbClr val="7DC7FF"/>
    <a:srgbClr val="005A9F"/>
    <a:srgbClr val="E6F4FF"/>
    <a:srgbClr val="BFBFBF"/>
    <a:srgbClr val="0078D4"/>
    <a:srgbClr val="C1C1C1"/>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A55C53-9F39-48A6-AAB9-2B32EF1C4DAB}" v="1291" dt="2020-10-14T22:29:55.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397" autoAdjust="0"/>
  </p:normalViewPr>
  <p:slideViewPr>
    <p:cSldViewPr snapToGrid="0">
      <p:cViewPr varScale="1">
        <p:scale>
          <a:sx n="95" d="100"/>
          <a:sy n="95" d="100"/>
        </p:scale>
        <p:origin x="1932" y="54"/>
      </p:cViewPr>
      <p:guideLst/>
    </p:cSldViewPr>
  </p:slideViewPr>
  <p:notesTextViewPr>
    <p:cViewPr>
      <p:scale>
        <a:sx n="3" d="2"/>
        <a:sy n="3" d="2"/>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26" Type="http://schemas.openxmlformats.org/officeDocument/2006/relationships/customXml" Target="../customXml/item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10/14/2020 5:41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10/14/2020 4:59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ka.ms/WAF"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aka.ms/CAF" TargetMode="External"/><Relationship Id="rId4" Type="http://schemas.openxmlformats.org/officeDocument/2006/relationships/hyperlink" Target="https://aka.ms/BenchmarkDoc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ocs.microsoft.com/en-us/azure/security-center/azure-defender-dashboard" TargetMode="External"/><Relationship Id="rId3" Type="http://schemas.openxmlformats.org/officeDocument/2006/relationships/hyperlink" Target="https://docs.microsoft.com/en-us/azure/cloud-adoption-framework/strategy/define-security-strategy" TargetMode="External"/><Relationship Id="rId7" Type="http://schemas.openxmlformats.org/officeDocument/2006/relationships/hyperlink" Target="https://docs.microsoft.com/en-us/assessments/?mode=pre-assessment&amp;session=loca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ocs.microsoft.com/en-us/azure/cloud-adoption-framework/ready/enterprise-scale/" TargetMode="External"/><Relationship Id="rId5" Type="http://schemas.openxmlformats.org/officeDocument/2006/relationships/hyperlink" Target="https://docs.microsoft.com/en-us/azure/cloud-adoption-framework/get-started/security#step-1-establish-essential-security-practices" TargetMode="External"/><Relationship Id="rId10" Type="http://schemas.openxmlformats.org/officeDocument/2006/relationships/hyperlink" Target="https://docs.microsoft.com/en-us/windows/security/identity-protection/hello-for-business/hello-identity-verification" TargetMode="External"/><Relationship Id="rId4" Type="http://schemas.openxmlformats.org/officeDocument/2006/relationships/hyperlink" Target="https://docs.microsoft.com/en-us/azure/cloud-adoption-framework/organize/cloud-security" TargetMode="External"/><Relationship Id="rId9" Type="http://schemas.openxmlformats.org/officeDocument/2006/relationships/hyperlink" Target="https://docs.microsoft.com/en-us/azure/active-directory/authentication/concept-mfa-howitwork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10/14/2020 4:59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a:t>Key Takeaway: </a:t>
            </a:r>
            <a:r>
              <a:rPr lang="en-US" sz="800" b="0" dirty="0"/>
              <a:t>These are the key foundation decisions for security that are best made early</a:t>
            </a:r>
          </a:p>
          <a:p>
            <a:endParaRPr lang="en-US" sz="800" b="1" dirty="0"/>
          </a:p>
          <a:p>
            <a:r>
              <a:rPr lang="en-US" sz="800" b="0" dirty="0"/>
              <a:t>Getting these foundational decision right will avoid ongoing friction and overhead</a:t>
            </a:r>
          </a:p>
          <a:p>
            <a:endParaRPr lang="en-US" sz="800" b="1" dirty="0"/>
          </a:p>
          <a:p>
            <a:r>
              <a:rPr lang="en-US" sz="800" b="1" dirty="0"/>
              <a:t>9. Single Directory/Identity</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lgn="l"/>
            <a:r>
              <a:rPr lang="en-US" sz="4000" b="0" i="1" dirty="0">
                <a:solidFill>
                  <a:srgbClr val="171717"/>
                </a:solidFill>
                <a:effectLst/>
                <a:latin typeface="Segoe UI" panose="020B0502040204020203" pitchFamily="34" charset="0"/>
              </a:rPr>
              <a:t>Nobody wants to deal with multiple identities and directories.</a:t>
            </a:r>
            <a:endParaRPr lang="en-US" sz="4000" b="0" i="0" dirty="0">
              <a:solidFill>
                <a:srgbClr val="171717"/>
              </a:solidFill>
              <a:effectLst/>
              <a:latin typeface="Segoe UI" panose="020B0502040204020203" pitchFamily="34" charset="0"/>
            </a:endParaRPr>
          </a:p>
          <a:p>
            <a:br>
              <a:rPr lang="en-US" sz="4000" dirty="0"/>
            </a:br>
            <a:r>
              <a:rPr lang="en-US" sz="1600" b="0" i="0" dirty="0">
                <a:solidFill>
                  <a:srgbClr val="171717"/>
                </a:solidFill>
                <a:effectLst/>
                <a:latin typeface="Segoe UI" panose="020B0502040204020203" pitchFamily="34" charset="0"/>
              </a:rPr>
              <a:t>Standardize on a single Azure AD directory and single identity for each user and application in Azure (for all enterprise identity functions).</a:t>
            </a:r>
          </a:p>
          <a:p>
            <a:pPr algn="l"/>
            <a:endParaRPr lang="en-US" sz="1600" b="0" i="0" dirty="0">
              <a:solidFill>
                <a:srgbClr val="171717"/>
              </a:solidFill>
              <a:effectLst/>
              <a:latin typeface="Segoe UI" panose="020B0502040204020203" pitchFamily="34" charset="0"/>
            </a:endParaRPr>
          </a:p>
          <a:p>
            <a:pPr algn="l"/>
            <a:r>
              <a:rPr lang="en-US" sz="1600" b="0" i="0" dirty="0">
                <a:solidFill>
                  <a:srgbClr val="171717"/>
                </a:solidFill>
                <a:effectLst/>
                <a:latin typeface="Segoe UI" panose="020B0502040204020203" pitchFamily="34" charset="0"/>
              </a:rPr>
              <a:t>Multiple accounts and identity directories create unnecessary friction and confusion in daily workflows for productivity users, developers, IT and Identity Admins, security analysts, and other roles.</a:t>
            </a:r>
          </a:p>
          <a:p>
            <a:pPr algn="l"/>
            <a:endParaRPr lang="en-US" sz="1600" b="0" i="0" dirty="0">
              <a:solidFill>
                <a:srgbClr val="171717"/>
              </a:solidFill>
              <a:effectLst/>
              <a:latin typeface="Segoe UI" panose="020B0502040204020203" pitchFamily="34" charset="0"/>
            </a:endParaRPr>
          </a:p>
          <a:p>
            <a:pPr algn="l"/>
            <a:r>
              <a:rPr lang="en-US" sz="1600" b="0" i="0" dirty="0">
                <a:solidFill>
                  <a:srgbClr val="171717"/>
                </a:solidFill>
                <a:effectLst/>
                <a:latin typeface="Segoe UI" panose="020B0502040204020203" pitchFamily="34" charset="0"/>
              </a:rPr>
              <a:t>While many organizations already have multiple directories for various reasons (often because of mergers and acquisitions), it’s important to avoid making this problem worse going forward. </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b="0" i="0" dirty="0">
                <a:solidFill>
                  <a:srgbClr val="171717"/>
                </a:solidFill>
                <a:effectLst/>
                <a:latin typeface="Segoe UI" panose="020B0502040204020203" pitchFamily="34" charset="0"/>
              </a:rPr>
              <a:t>For guidance on how to project stakeholders and technical steps to implement this, see </a:t>
            </a:r>
            <a:r>
              <a:rPr lang="en-US" sz="1600" dirty="0"/>
              <a:t>the top 10 website – https://aka.ms/azsec9</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1"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dirty="0">
                <a:solidFill>
                  <a:srgbClr val="171717"/>
                </a:solidFill>
                <a:effectLst/>
                <a:latin typeface="Segoe UI" panose="020B0502040204020203" pitchFamily="34" charset="0"/>
              </a:rPr>
              <a:t>NOTE: </a:t>
            </a:r>
            <a:r>
              <a:rPr lang="en-US" sz="800" b="0" i="0" dirty="0">
                <a:solidFill>
                  <a:srgbClr val="171717"/>
                </a:solidFill>
                <a:effectLst/>
                <a:latin typeface="Segoe UI" panose="020B0502040204020203" pitchFamily="34" charset="0"/>
              </a:rPr>
              <a:t>The only exception to the single account rule is that privileged users (including Azure admins, other IT admins, security analysts, and similar) should have separate accounts for standard user tasks vs. administrative tasks.</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1"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1"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kumimoji="0" lang="en-US" altLang="en-US" sz="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a:t>
            </a:r>
            <a:r>
              <a:rPr lang="en-US" sz="800" b="1" i="0" dirty="0">
                <a:solidFill>
                  <a:schemeClr val="accent1"/>
                </a:solidFill>
                <a:latin typeface="+mj-lt"/>
              </a:rPr>
              <a:t> Identity access (instead of keys)</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1"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kumimoji="0" lang="en-US" altLang="en-US" sz="8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It’s very difficult to manage raw key material safely</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1"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lgn="l"/>
            <a:r>
              <a:rPr lang="en-US" sz="1600" b="0" i="0" dirty="0">
                <a:solidFill>
                  <a:srgbClr val="171717"/>
                </a:solidFill>
                <a:effectLst/>
                <a:latin typeface="Segoe UI" panose="020B0502040204020203" pitchFamily="34" charset="0"/>
              </a:rPr>
              <a:t>Use Azure AD identities instead of key based authentication wherever possible (Azure Services, Applications, APIs, etc.).</a:t>
            </a:r>
          </a:p>
          <a:p>
            <a:pPr algn="l"/>
            <a:endParaRPr lang="en-US" sz="1600"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b="0" i="0" dirty="0">
                <a:solidFill>
                  <a:srgbClr val="171717"/>
                </a:solidFill>
                <a:effectLst/>
                <a:latin typeface="Segoe UI" panose="020B0502040204020203" pitchFamily="34" charset="0"/>
              </a:rPr>
              <a:t>Using key based authentication for cloud services and APIs creates key management challenges that naturally addressed by Identity based authentication (secret rotation, lifecycle management, administrative delegation, and more.). Secure key management is difficult for non-security processionals like developers and infrastructure professionals, so they often don’t do it securely, often creating major security risks for the organization.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kumimoji="0" lang="en-US" altLang="en-US" sz="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 most larger enterprises, you probably won’t get to zero keys right away, but you can reduce the pain and risk related to these by standardizing on Azure AD authentication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i="0" dirty="0">
                <a:solidFill>
                  <a:srgbClr val="171717"/>
                </a:solidFill>
                <a:effectLst/>
                <a:latin typeface="Segoe UI" panose="020B0502040204020203" pitchFamily="34" charset="0"/>
              </a:rPr>
              <a:t>For guidance on how to apply this best practice, see </a:t>
            </a:r>
            <a:r>
              <a:rPr lang="en-US" sz="800" dirty="0"/>
              <a:t>the top 10 website – https://aka.ms/azsec10</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1"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kumimoji="0" lang="en-US" altLang="en-US" sz="8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11. </a:t>
            </a:r>
            <a:r>
              <a:rPr lang="en-US" sz="800" dirty="0">
                <a:solidFill>
                  <a:schemeClr val="accent1"/>
                </a:solidFill>
                <a:latin typeface="+mj-lt"/>
              </a:rPr>
              <a:t>Single strategy</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altLang="en-US" sz="800" b="1"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lgn="l"/>
            <a:r>
              <a:rPr lang="en-US" sz="1600" b="0" i="1" dirty="0">
                <a:solidFill>
                  <a:srgbClr val="171717"/>
                </a:solidFill>
                <a:effectLst/>
                <a:latin typeface="Segoe UI" panose="020B0502040204020203" pitchFamily="34" charset="0"/>
              </a:rPr>
              <a:t>Everyone needs to row in the same direction for the boat to go forward.</a:t>
            </a:r>
          </a:p>
          <a:p>
            <a:pPr algn="l"/>
            <a:endParaRPr lang="en-US" sz="1600" b="0" i="0" dirty="0">
              <a:solidFill>
                <a:srgbClr val="171717"/>
              </a:solidFill>
              <a:effectLst/>
              <a:latin typeface="Segoe UI" panose="020B0502040204020203" pitchFamily="34" charset="0"/>
            </a:endParaRPr>
          </a:p>
          <a:p>
            <a:pPr algn="l"/>
            <a:r>
              <a:rPr lang="en-US" sz="1600" b="0" i="0" dirty="0">
                <a:solidFill>
                  <a:srgbClr val="171717"/>
                </a:solidFill>
                <a:effectLst/>
                <a:latin typeface="Segoe UI" panose="020B0502040204020203" pitchFamily="34" charset="0"/>
              </a:rPr>
              <a:t>Ensure all teams are aligned to a single strategy that both enables and secures enterprise systems and data.</a:t>
            </a:r>
          </a:p>
          <a:p>
            <a:pPr algn="l"/>
            <a:endParaRPr lang="en-US" sz="1600" b="0" i="0" dirty="0">
              <a:solidFill>
                <a:srgbClr val="171717"/>
              </a:solidFill>
              <a:effectLst/>
              <a:latin typeface="Segoe UI" panose="020B0502040204020203" pitchFamily="34" charset="0"/>
            </a:endParaRPr>
          </a:p>
          <a:p>
            <a:pPr algn="l"/>
            <a:r>
              <a:rPr lang="en-US" sz="1600" b="0" i="0" dirty="0">
                <a:solidFill>
                  <a:srgbClr val="171717"/>
                </a:solidFill>
                <a:effectLst/>
                <a:latin typeface="Segoe UI" panose="020B0502040204020203" pitchFamily="34" charset="0"/>
              </a:rPr>
              <a:t>When teams work in isolation and aren’t aligned to a common strategy, their individual actions can inadvertently undermine each other’s efforts, creating unnecessary friction that slows down progress against everyone's goals. </a:t>
            </a:r>
          </a:p>
          <a:p>
            <a:pPr algn="l"/>
            <a:endParaRPr lang="en-US" sz="1600" b="0" i="0" dirty="0">
              <a:solidFill>
                <a:srgbClr val="171717"/>
              </a:solidFill>
              <a:effectLst/>
              <a:latin typeface="Segoe UI" panose="020B0502040204020203" pitchFamily="34" charset="0"/>
            </a:endParaRPr>
          </a:p>
          <a:p>
            <a:pPr algn="l"/>
            <a:r>
              <a:rPr lang="en-US" sz="1600" b="0" i="0" dirty="0">
                <a:solidFill>
                  <a:srgbClr val="171717"/>
                </a:solidFill>
                <a:effectLst/>
                <a:latin typeface="Segoe UI" panose="020B0502040204020203" pitchFamily="34" charset="0"/>
              </a:rPr>
              <a:t>The classic example is the segmentation of assets:</a:t>
            </a:r>
          </a:p>
          <a:p>
            <a:pPr algn="l">
              <a:buFont typeface="Arial" panose="020B0604020202020204" pitchFamily="34" charset="0"/>
              <a:buChar char="•"/>
            </a:pPr>
            <a:r>
              <a:rPr lang="en-US" sz="1600" b="0" i="0" dirty="0">
                <a:solidFill>
                  <a:srgbClr val="171717"/>
                </a:solidFill>
                <a:effectLst/>
                <a:latin typeface="Segoe UI" panose="020B0502040204020203" pitchFamily="34" charset="0"/>
              </a:rPr>
              <a:t>The </a:t>
            </a:r>
            <a:r>
              <a:rPr lang="en-US" sz="1600" b="0" i="1" dirty="0">
                <a:solidFill>
                  <a:srgbClr val="171717"/>
                </a:solidFill>
                <a:effectLst/>
                <a:latin typeface="Segoe UI" panose="020B0502040204020203" pitchFamily="34" charset="0"/>
              </a:rPr>
              <a:t>network security team</a:t>
            </a:r>
            <a:r>
              <a:rPr lang="en-US" sz="1600" b="0" i="0" dirty="0">
                <a:solidFill>
                  <a:srgbClr val="171717"/>
                </a:solidFill>
                <a:effectLst/>
                <a:latin typeface="Segoe UI" panose="020B0502040204020203" pitchFamily="34" charset="0"/>
              </a:rPr>
              <a:t> develops a strategy for segmenting a ‘flat network’ to increase security (often based on physical sites, assigned IP address addresses/ranges, or similar)</a:t>
            </a:r>
          </a:p>
          <a:p>
            <a:pPr algn="l">
              <a:buFont typeface="Arial" panose="020B0604020202020204" pitchFamily="34" charset="0"/>
              <a:buChar char="•"/>
            </a:pPr>
            <a:r>
              <a:rPr lang="en-US" sz="1600" b="0" i="0" dirty="0">
                <a:solidFill>
                  <a:srgbClr val="171717"/>
                </a:solidFill>
                <a:effectLst/>
                <a:latin typeface="Segoe UI" panose="020B0502040204020203" pitchFamily="34" charset="0"/>
              </a:rPr>
              <a:t>Separately, the </a:t>
            </a:r>
            <a:r>
              <a:rPr lang="en-US" sz="1600" b="0" i="1" dirty="0">
                <a:solidFill>
                  <a:srgbClr val="171717"/>
                </a:solidFill>
                <a:effectLst/>
                <a:latin typeface="Segoe UI" panose="020B0502040204020203" pitchFamily="34" charset="0"/>
              </a:rPr>
              <a:t>identity team</a:t>
            </a:r>
            <a:r>
              <a:rPr lang="en-US" sz="1600" b="0" i="0" dirty="0">
                <a:solidFill>
                  <a:srgbClr val="171717"/>
                </a:solidFill>
                <a:effectLst/>
                <a:latin typeface="Segoe UI" panose="020B0502040204020203" pitchFamily="34" charset="0"/>
              </a:rPr>
              <a:t> developed a strategy for groups and Active Directory Organizational Units (OUs) based on their understanding and knowledge of the organization.</a:t>
            </a:r>
          </a:p>
          <a:p>
            <a:pPr algn="l">
              <a:buFont typeface="Arial" panose="020B0604020202020204" pitchFamily="34" charset="0"/>
              <a:buChar char="•"/>
            </a:pPr>
            <a:r>
              <a:rPr lang="en-US" sz="1600" b="0" i="1" dirty="0">
                <a:solidFill>
                  <a:srgbClr val="171717"/>
                </a:solidFill>
                <a:effectLst/>
                <a:latin typeface="Segoe UI" panose="020B0502040204020203" pitchFamily="34" charset="0"/>
              </a:rPr>
              <a:t>Application teams</a:t>
            </a:r>
            <a:r>
              <a:rPr lang="en-US" sz="1600" b="0" i="0" dirty="0">
                <a:solidFill>
                  <a:srgbClr val="171717"/>
                </a:solidFill>
                <a:effectLst/>
                <a:latin typeface="Segoe UI" panose="020B0502040204020203" pitchFamily="34" charset="0"/>
              </a:rPr>
              <a:t> often find it difficult to work with these systems because they were designed with limited input and understanding of business operations, goals, and risks.</a:t>
            </a:r>
          </a:p>
          <a:p>
            <a:pPr marL="0" marR="0" lvl="0" indent="0" algn="l" defTabSz="914367" rtl="0" eaLnBrk="1" fontAlgn="auto" latinLnBrk="0" hangingPunct="1">
              <a:lnSpc>
                <a:spcPct val="90000"/>
              </a:lnSpc>
              <a:spcBef>
                <a:spcPts val="0"/>
              </a:spcBef>
              <a:spcAft>
                <a:spcPts val="333"/>
              </a:spcAft>
              <a:buClrTx/>
              <a:buSzTx/>
              <a:buFontTx/>
              <a:buNone/>
              <a:tabLst/>
              <a:defRPr/>
            </a:pPr>
            <a:br>
              <a:rPr lang="en-US" sz="1600" dirty="0"/>
            </a:br>
            <a:r>
              <a:rPr lang="en-US" sz="800" b="0" i="0" dirty="0">
                <a:solidFill>
                  <a:srgbClr val="171717"/>
                </a:solidFill>
                <a:effectLst/>
                <a:latin typeface="Segoe UI" panose="020B0502040204020203" pitchFamily="34" charset="0"/>
              </a:rPr>
              <a:t>For guidance on how to bring teams together to create a single security strategy, see </a:t>
            </a:r>
            <a:r>
              <a:rPr lang="en-US" sz="800" dirty="0"/>
              <a:t>the top 10 website – https://aka.ms/azsec11</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10/14/2020 4:59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68632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Takeaway </a:t>
            </a:r>
            <a:r>
              <a:rPr lang="en-US"/>
              <a:t>– Microsoft is simplifying security by providing native security capabilities to secure Azure, our other cloud platforms, and 3</a:t>
            </a:r>
            <a:r>
              <a:rPr lang="en-US" baseline="30000"/>
              <a:t>rd</a:t>
            </a:r>
            <a:r>
              <a:rPr lang="en-US"/>
              <a:t> party cloud platforms </a:t>
            </a:r>
          </a:p>
          <a:p>
            <a:endParaRPr lang="en-US"/>
          </a:p>
          <a:p>
            <a:r>
              <a:rPr lang="en-US"/>
              <a:t>While we always integrate with security capabilities that customers already have, Microsoft is focused on simplifying security for organizations by integrating security capabilities into our platforms. This allows security professionals to spend more of their time and attention on attacks rather than on the challenges of integrating different security technologies together. </a:t>
            </a:r>
          </a:p>
          <a:p>
            <a:endParaRPr lang="en-US"/>
          </a:p>
          <a:p>
            <a:r>
              <a:rPr lang="en-US"/>
              <a:t>In order to provide assurances of confidentiality, integrity, and availability to systems and data, security needs visibility and control:</a:t>
            </a:r>
          </a:p>
          <a:p>
            <a:pPr marL="171450" indent="-171450">
              <a:buFont typeface="Arial" panose="020B0604020202020204" pitchFamily="34" charset="0"/>
              <a:buChar char="•"/>
            </a:pPr>
            <a:r>
              <a:rPr lang="en-US" b="1"/>
              <a:t>Visibility </a:t>
            </a:r>
            <a:r>
              <a:rPr lang="en-US"/>
              <a:t>– of threats, risk factors and organizational status/compliance with these, and raw activity logs to enable deep investigation and hunting </a:t>
            </a:r>
          </a:p>
          <a:p>
            <a:pPr marL="171450" indent="-171450">
              <a:buFont typeface="Arial" panose="020B0604020202020204" pitchFamily="34" charset="0"/>
              <a:buChar char="•"/>
            </a:pPr>
            <a:r>
              <a:rPr lang="en-US" b="1"/>
              <a:t>Control </a:t>
            </a:r>
            <a:r>
              <a:rPr lang="en-US"/>
              <a:t>– Governance and enforcement for enterprise policy and standards and preventive controls to block unauthorized access and activities</a:t>
            </a:r>
          </a:p>
          <a:p>
            <a:endParaRPr lang="en-US"/>
          </a:p>
          <a:p>
            <a:r>
              <a:rPr lang="en-US" b="1"/>
              <a:t>CLICK 1 – Logging Chapter</a:t>
            </a:r>
          </a:p>
          <a:p>
            <a:endParaRPr lang="en-US" b="0"/>
          </a:p>
          <a:p>
            <a:r>
              <a:rPr lang="en-US" b="0"/>
              <a:t>For visibility, most customers always start by asking us for logs (with the assumption that they can turn them into alerts with a SIEM)</a:t>
            </a:r>
          </a:p>
          <a:p>
            <a:endParaRPr lang="en-US" b="0"/>
          </a:p>
          <a:p>
            <a:r>
              <a:rPr lang="en-US" b="0"/>
              <a:t>We provide these logs, but we have also learned that it’s very difficult to create high quality alerts fast on a new platform with classic approaches (static rules in a SIEM). Because of this, we have invested in providing customers high quality security alerts on assets on Azure. </a:t>
            </a:r>
          </a:p>
          <a:p>
            <a:r>
              <a:rPr lang="en-US" b="0"/>
              <a:t>We have learned that quality really matters because security analysts can waste a massive amount of time and effort investigating false alarms (false positives) and miss out on real attacks (which progress and create more damage while going unnoticed)</a:t>
            </a:r>
          </a:p>
          <a:p>
            <a:endParaRPr lang="en-US" b="1"/>
          </a:p>
          <a:p>
            <a:r>
              <a:rPr lang="en-US" b="0" i="1"/>
              <a:t>Azure Sentinel </a:t>
            </a:r>
            <a:r>
              <a:rPr lang="en-US" b="0"/>
              <a:t>- In addition to this deep visibility provided by high quality alerts, organizations need a broad view across their estate to correlate what’s happening in Azure to other parts of multi-stage attacks. This drove our investment into create Azure Sentinel with native cloud services to provide an integrated experience for SIEM, SOAR, and UEBA </a:t>
            </a:r>
          </a:p>
          <a:p>
            <a:r>
              <a:rPr lang="en-US" b="0"/>
              <a:t>	</a:t>
            </a:r>
            <a:r>
              <a:rPr lang="en-US" b="0" i="1"/>
              <a:t>[Security Information Event Management (SIEM) | Security Orchestration, Automation, and Response (SOAR) | User &amp; Entity Behavior Analytics (UEBA)]</a:t>
            </a:r>
          </a:p>
          <a:p>
            <a:endParaRPr lang="en-US" b="0"/>
          </a:p>
          <a:p>
            <a:r>
              <a:rPr lang="en-US" b="0" i="1"/>
              <a:t>Secure Score - </a:t>
            </a:r>
            <a:r>
              <a:rPr lang="en-US" b="0"/>
              <a:t>Organizations also need broad visibility into their risk and security posture across their estate. Microsoft has invested into Secure Score to provide this view to help organizations understand top risks, prioritize them, and mitigate them. </a:t>
            </a:r>
          </a:p>
          <a:p>
            <a:endParaRPr lang="en-US" b="1"/>
          </a:p>
          <a:p>
            <a:r>
              <a:rPr lang="en-US" b="1"/>
              <a:t>CLICK 2 – Protecting Access to Azure</a:t>
            </a:r>
          </a:p>
          <a:p>
            <a:endParaRPr lang="en-US" b="1"/>
          </a:p>
          <a:p>
            <a:r>
              <a:rPr lang="en-US" b="0" i="1"/>
              <a:t>Microsoft 365 Defender (and logs) - </a:t>
            </a:r>
            <a:r>
              <a:rPr lang="en-US" b="0"/>
              <a:t>We have learned that keeping Azure assets secure requires keeping the identities and devices connecting to Azure secure. We have invested into high quality detection and response systems for endpoints, identity, Office 365, and many other resources (often collectively called </a:t>
            </a:r>
            <a:r>
              <a:rPr lang="en-US" b="0" i="1" err="1"/>
              <a:t>x</a:t>
            </a:r>
            <a:r>
              <a:rPr lang="en-US" b="0" err="1"/>
              <a:t>DR</a:t>
            </a:r>
            <a:r>
              <a:rPr lang="en-US" b="0"/>
              <a:t> for multiple (</a:t>
            </a:r>
            <a:r>
              <a:rPr lang="en-US" b="0" i="1"/>
              <a:t>x</a:t>
            </a:r>
            <a:r>
              <a:rPr lang="en-US" b="0"/>
              <a:t>) detection and response), </a:t>
            </a:r>
          </a:p>
          <a:p>
            <a:endParaRPr lang="en-US" b="1"/>
          </a:p>
          <a:p>
            <a:r>
              <a:rPr lang="en-US" b="0" i="1"/>
              <a:t>Zero Trust Access Control </a:t>
            </a:r>
            <a:r>
              <a:rPr lang="en-US" b="1"/>
              <a:t>- </a:t>
            </a:r>
            <a:r>
              <a:rPr lang="en-US" b="0"/>
              <a:t>We take these signals and other best practices into our unified endpoint management (and security) capabilities and into our Zero Trust Access Control strategy that explicit validates trust before granting access to resources in Azure (and also any legacy applications published through Azure AD App Proxy in Azure/on-premises, or Office 365, SaaS apps, etc.)</a:t>
            </a:r>
          </a:p>
          <a:p>
            <a:endParaRPr lang="en-US" b="0"/>
          </a:p>
          <a:p>
            <a:r>
              <a:rPr lang="en-US" b="1"/>
              <a:t>CLICK 3 – Data Plane Security</a:t>
            </a:r>
          </a:p>
          <a:p>
            <a:endParaRPr lang="en-US" b="1"/>
          </a:p>
          <a:p>
            <a:r>
              <a:rPr lang="en-US" b="0"/>
              <a:t>This is the traditional approach that most security folks are familiar with. Data Plane security is about protecting workloads individually and in aggregate using network security, Firewalls, host OS security, code security, key management, identity security, web application firewalls, traffic inspection, and the like. </a:t>
            </a:r>
          </a:p>
          <a:p>
            <a:endParaRPr lang="en-US" b="0"/>
          </a:p>
          <a:p>
            <a:r>
              <a:rPr lang="en-US" b="0"/>
              <a:t>Microsoft has invested in providing both </a:t>
            </a:r>
          </a:p>
          <a:p>
            <a:pPr marL="171450" indent="-171450">
              <a:buFont typeface="Arial" panose="020B0604020202020204" pitchFamily="34" charset="0"/>
              <a:buChar char="•"/>
            </a:pPr>
            <a:r>
              <a:rPr lang="en-US" b="1"/>
              <a:t>Support for existing capabilities </a:t>
            </a:r>
            <a:r>
              <a:rPr lang="en-US" b="0"/>
              <a:t>that organizations have invested into (skills, processes, licensing)</a:t>
            </a:r>
          </a:p>
          <a:p>
            <a:pPr marL="171450" indent="-171450">
              <a:buFont typeface="Arial" panose="020B0604020202020204" pitchFamily="34" charset="0"/>
              <a:buChar char="•"/>
            </a:pPr>
            <a:r>
              <a:rPr lang="en-US" b="1"/>
              <a:t>Native capabilities </a:t>
            </a:r>
            <a:r>
              <a:rPr lang="en-US" b="0"/>
              <a:t>that simplify integration and operation so that your team can focus on attacks and defenses rather than technical integration tasks</a:t>
            </a:r>
          </a:p>
          <a:p>
            <a:endParaRPr lang="en-US" b="1"/>
          </a:p>
          <a:p>
            <a:r>
              <a:rPr lang="en-US" b="0" i="1"/>
              <a:t>Azure Well Architected Framework - </a:t>
            </a:r>
            <a:r>
              <a:rPr lang="en-US" b="0"/>
              <a:t>Microsoft publishes guidance on architecting workloads focusing on security, performance, cost optimization, reliability and more. </a:t>
            </a:r>
          </a:p>
          <a:p>
            <a:r>
              <a:rPr lang="en-US">
                <a:hlinkClick r:id="rId3"/>
              </a:rPr>
              <a:t>https://aka.ms/WAF</a:t>
            </a:r>
            <a:endParaRPr lang="en-US"/>
          </a:p>
          <a:p>
            <a:endParaRPr lang="en-US" b="1"/>
          </a:p>
          <a:p>
            <a:r>
              <a:rPr lang="en-US" b="1"/>
              <a:t>CLICK 4 – Management Plane Security</a:t>
            </a:r>
          </a:p>
          <a:p>
            <a:endParaRPr lang="en-US" b="1"/>
          </a:p>
          <a:p>
            <a:r>
              <a:rPr lang="en-US" b="0" i="1"/>
              <a:t>Management plane Security </a:t>
            </a:r>
            <a:r>
              <a:rPr lang="en-US" b="0"/>
              <a:t>is a new set of security capabilities that takes advantage of the software defined nature of Azure datacenters (which weren’t possible in physical datacenters). Most folks are aware that the software-defined datacenter model in Azure allows for immediate provisioning of resources (through Azure Resource Manager - ARM), but many don’t realize that this same mechanism allows you </a:t>
            </a:r>
            <a:r>
              <a:rPr lang="en-US" b="0" i="0"/>
              <a:t>to apply security policy, roles, and other controls to workloads </a:t>
            </a:r>
          </a:p>
          <a:p>
            <a:endParaRPr lang="en-US" b="0" i="0"/>
          </a:p>
          <a:p>
            <a:r>
              <a:rPr lang="en-US" b="0" i="0"/>
              <a:t>This ambient security in the platform itself allows you to create guardrails for developers and application/workload owners that establish a kind of ambient security in your Azure environment. Going back to the earlier analogy of moving into a luxury apartment building, it’s the security equivalent of the </a:t>
            </a:r>
            <a:r>
              <a:rPr lang="en-US"/>
              <a:t>gym, concierge that are just part of the platform/building. </a:t>
            </a:r>
          </a:p>
          <a:p>
            <a:endParaRPr lang="en-US"/>
          </a:p>
          <a:p>
            <a:r>
              <a:rPr lang="en-US" b="0" i="1"/>
              <a:t>Azure Security Benchmarks (ASB) [Middle]- </a:t>
            </a:r>
            <a:r>
              <a:rPr lang="en-US" b="0"/>
              <a:t>Microsoft publishes guidance on architecting workloads focusing on security, performance, cost optimization, reliability and more. </a:t>
            </a:r>
          </a:p>
          <a:p>
            <a:r>
              <a:rPr lang="en-US">
                <a:hlinkClick r:id="rId4"/>
              </a:rPr>
              <a:t>https://aka.ms/BenchmarkDocs</a:t>
            </a:r>
            <a:endParaRPr lang="en-US"/>
          </a:p>
          <a:p>
            <a:endParaRPr lang="en-US"/>
          </a:p>
          <a:p>
            <a:r>
              <a:rPr lang="en-US" b="0" i="1"/>
              <a:t>Azure Cloud Adoption Framework (CAF) [Top Right] - </a:t>
            </a:r>
            <a:r>
              <a:rPr lang="en-US" b="0"/>
              <a:t>Microsoft publishes guidance on overall cloud adoption covering strategy, planning, governance, cost optimization, security, and more. </a:t>
            </a:r>
          </a:p>
          <a:p>
            <a:r>
              <a:rPr lang="en-US">
                <a:hlinkClick r:id="rId5"/>
              </a:rPr>
              <a:t>https://aka.ms/CAF</a:t>
            </a:r>
            <a:endParaRPr lang="en-US"/>
          </a:p>
          <a:p>
            <a:endParaRPr lang="en-US"/>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600" b="1">
                <a:gradFill>
                  <a:gsLst>
                    <a:gs pos="34000">
                      <a:schemeClr val="tx1"/>
                    </a:gs>
                    <a:gs pos="85000">
                      <a:schemeClr val="tx1"/>
                    </a:gs>
                  </a:gsLst>
                  <a:lin ang="5400000" scaled="1"/>
                </a:gradFill>
              </a:rPr>
              <a:t>Additional Notes: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600">
                <a:gradFill>
                  <a:gsLst>
                    <a:gs pos="34000">
                      <a:schemeClr val="tx1"/>
                    </a:gs>
                    <a:gs pos="85000">
                      <a:schemeClr val="tx1"/>
                    </a:gs>
                  </a:gsLst>
                  <a:lin ang="5400000" scaled="1"/>
                </a:gradFill>
                <a:latin typeface="Segoe UI Semibold" panose="020B0702040204020203" pitchFamily="34" charset="0"/>
                <a:cs typeface="Segoe UI Semibold" panose="020B0702040204020203" pitchFamily="34" charset="0"/>
              </a:rPr>
              <a:t>Organizations can reduce privileged attack surface with Infrastructure as Code and secure automation (though they still have to rigorously secure the accounts and systems that have administrative access to the automation)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600">
                <a:gradFill>
                  <a:gsLst>
                    <a:gs pos="34000">
                      <a:schemeClr val="tx1"/>
                    </a:gs>
                    <a:gs pos="85000">
                      <a:schemeClr val="tx1"/>
                    </a:gs>
                  </a:gsLst>
                  <a:lin ang="5400000" scaled="1"/>
                </a:gradFill>
                <a:latin typeface="Segoe UI Semibold" panose="020B0702040204020203" pitchFamily="34" charset="0"/>
                <a:cs typeface="Segoe UI Semibold" panose="020B0702040204020203" pitchFamily="34" charset="0"/>
              </a:rPr>
              <a:t>Organizations can reduce their overall security risk by “shifting left” – directly integrating security into CI/CD pipeline and other automated processes. </a:t>
            </a:r>
          </a:p>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10/14/2020 4:59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4848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a:t>Key Takeaway: </a:t>
            </a:r>
            <a:r>
              <a:rPr lang="en-US" sz="900" b="0"/>
              <a:t>All of the resources we have discussed today are described online in greater detail with links to supporting resources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a:t>Each of the best practices outlines </a:t>
            </a:r>
            <a:r>
              <a:rPr lang="en-US" sz="900" b="1"/>
              <a:t>What </a:t>
            </a:r>
            <a:r>
              <a:rPr lang="en-US" sz="900" b="0"/>
              <a:t>the recommendation is, </a:t>
            </a:r>
            <a:r>
              <a:rPr lang="en-US" sz="900" b="1"/>
              <a:t>Why </a:t>
            </a:r>
            <a:r>
              <a:rPr lang="en-US" sz="900" b="0"/>
              <a:t>to follow it, </a:t>
            </a:r>
            <a:r>
              <a:rPr lang="en-US" sz="900" b="1"/>
              <a:t>Who </a:t>
            </a:r>
            <a:r>
              <a:rPr lang="en-US" sz="900" b="0"/>
              <a:t>is involved in implementing it, and </a:t>
            </a:r>
            <a:r>
              <a:rPr lang="en-US" sz="900" b="1"/>
              <a:t>How </a:t>
            </a:r>
            <a:r>
              <a:rPr lang="en-US" sz="900" b="0"/>
              <a:t>to do it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10/14/2020 4:59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547968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a:t>
            </a:r>
            <a:r>
              <a:rPr lang="en-US" dirty="0"/>
              <a:t> We have learned that integrating security early avoids common project issues</a:t>
            </a:r>
          </a:p>
          <a:p>
            <a:endParaRPr lang="en-US" dirty="0"/>
          </a:p>
          <a:p>
            <a:r>
              <a:rPr lang="en-US" dirty="0"/>
              <a:t>While it’s tempting to skip or delay security planning (and security team involvement), we see many examples where this leads to:</a:t>
            </a:r>
          </a:p>
          <a:p>
            <a:pPr marL="171450" indent="-171450">
              <a:buFont typeface="Arial" panose="020B0604020202020204" pitchFamily="34" charset="0"/>
              <a:buChar char="•"/>
            </a:pPr>
            <a:r>
              <a:rPr lang="en-US" b="1" dirty="0"/>
              <a:t>Stalled projects </a:t>
            </a:r>
            <a:r>
              <a:rPr lang="en-US" dirty="0"/>
              <a:t>– waiting on security to get comfortable with risk level of project to make an assessment/recommendation</a:t>
            </a:r>
          </a:p>
          <a:p>
            <a:pPr marL="171450" indent="-171450">
              <a:buFont typeface="Arial" panose="020B0604020202020204" pitchFamily="34" charset="0"/>
              <a:buChar char="•"/>
            </a:pPr>
            <a:r>
              <a:rPr lang="en-US" b="1" dirty="0"/>
              <a:t>Insecure projects </a:t>
            </a:r>
            <a:r>
              <a:rPr lang="en-US" dirty="0"/>
              <a:t>– where project teams face security incidents and other issues after it’s live because they couldn’t wait for security (or skipped security entirely)</a:t>
            </a:r>
          </a:p>
          <a:p>
            <a:endParaRPr lang="en-US" dirty="0"/>
          </a:p>
          <a:p>
            <a:r>
              <a:rPr lang="en-US" dirty="0"/>
              <a:t>These issues tend to happen more frequently when new (and unfamiliar) Azure services must be approved for the project. This is because it takes more time for security to ramp than on traditional Infrastructure as a Service (IaaS) VMs where security often has existing skills, tools, and processes.</a:t>
            </a:r>
          </a:p>
          <a:p>
            <a:endParaRPr lang="en-US" dirty="0"/>
          </a:p>
          <a:p>
            <a:r>
              <a:rPr lang="en-US" b="1" dirty="0"/>
              <a:t>CLICK 1</a:t>
            </a:r>
          </a:p>
          <a:p>
            <a:endParaRPr lang="en-US" b="1" dirty="0"/>
          </a:p>
          <a:p>
            <a:r>
              <a:rPr lang="en-US" dirty="0"/>
              <a:t>To help accelerate these projects and increase security of them, Microsoft built capabilities to help security teams get the visibility and control they need for Azure Services:</a:t>
            </a:r>
          </a:p>
          <a:p>
            <a:pPr marL="171450" indent="-171450">
              <a:buFont typeface="Arial" panose="020B0604020202020204" pitchFamily="34" charset="0"/>
              <a:buChar char="•"/>
            </a:pPr>
            <a:r>
              <a:rPr lang="en-US" b="1" dirty="0"/>
              <a:t>Service Security Baselines </a:t>
            </a:r>
            <a:r>
              <a:rPr lang="en-US" dirty="0"/>
              <a:t>– for secure configuration of services in the Azure Security Benchmark (ASB) </a:t>
            </a:r>
          </a:p>
          <a:p>
            <a:pPr marL="171450" indent="-171450">
              <a:buFont typeface="Arial" panose="020B0604020202020204" pitchFamily="34" charset="0"/>
              <a:buChar char="•"/>
            </a:pPr>
            <a:r>
              <a:rPr lang="en-US" b="1" dirty="0"/>
              <a:t>Azure Security Center </a:t>
            </a:r>
            <a:r>
              <a:rPr lang="en-US" dirty="0"/>
              <a:t>– for risk and security posture management, including secure score for measuring progress</a:t>
            </a:r>
          </a:p>
          <a:p>
            <a:pPr marL="171450" indent="-171450">
              <a:buFont typeface="Arial" panose="020B0604020202020204" pitchFamily="34" charset="0"/>
              <a:buChar char="•"/>
            </a:pPr>
            <a:r>
              <a:rPr lang="en-US" b="1" dirty="0"/>
              <a:t>Azure Defender – </a:t>
            </a:r>
            <a:r>
              <a:rPr lang="en-US" b="0" dirty="0"/>
              <a:t>for monitoring workload security with Extended Detection and Response (XDR) capabilities</a:t>
            </a:r>
          </a:p>
          <a:p>
            <a:endParaRPr lang="en-US" dirty="0"/>
          </a:p>
          <a:p>
            <a:r>
              <a:rPr lang="en-US" b="1" dirty="0"/>
              <a:t>CLICK 2</a:t>
            </a:r>
          </a:p>
          <a:p>
            <a:endParaRPr lang="en-US" dirty="0"/>
          </a:p>
          <a:p>
            <a:r>
              <a:rPr lang="en-US" dirty="0"/>
              <a:t>Microsoft recommends getting security involved early and embedding these capabilities and controls directly into the Azure architecture and automation blueprints/templates. This shortens the time to securely enable Azure services that projects depend on to deliver capabilities to the business/organization. </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10/14/2020 4:59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9513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Key Takeaway: </a:t>
            </a:r>
            <a:r>
              <a:rPr lang="en-US" b="0" dirty="0"/>
              <a:t>Organizations now face an industrialized attacker economy with skill specialization and treading of illicit commodities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baseline="0" dirty="0"/>
              <a:t>This is a snapshot of average prices. As you can see m</a:t>
            </a:r>
            <a:r>
              <a:rPr lang="en-US" b="0" dirty="0"/>
              <a:t>any commodities that can be purchased in the dark markets are very </a:t>
            </a:r>
            <a:r>
              <a:rPr lang="en-US" dirty="0"/>
              <a:t>inexpensive, making attacks cheaper and easier to conduct (which also drives up attack volume).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baseline="0" dirty="0"/>
              <a:t>These prices have remained fairly steady over the past several years, but like any other market they vary a bit because of supply, demand, and externalities like war/politics/etc. </a:t>
            </a:r>
          </a:p>
          <a:p>
            <a:endParaRPr lang="en-US" b="0" i="0" baseline="0" dirty="0"/>
          </a:p>
          <a:p>
            <a:r>
              <a:rPr lang="en-US" b="1" i="0" baseline="0" dirty="0"/>
              <a:t>Key highlights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i="0" baseline="0" dirty="0"/>
              <a:t>Identity and Password/Phishing attacks </a:t>
            </a:r>
            <a:r>
              <a:rPr lang="en-US" b="0" i="0" baseline="0" dirty="0"/>
              <a:t>are cheap, and on the rise. Why would an attacker break in when they can log in? (with a stolen password)</a:t>
            </a:r>
          </a:p>
          <a:p>
            <a:pPr marL="384432" lvl="1" indent="-171450">
              <a:buFont typeface="Arial" panose="020B0604020202020204" pitchFamily="34" charset="0"/>
              <a:buChar char="•"/>
            </a:pPr>
            <a:r>
              <a:rPr lang="en-US" b="1" i="0" baseline="0" dirty="0"/>
              <a:t>Distributed Denial of Service (DDoS) attacks are cheap </a:t>
            </a:r>
            <a:r>
              <a:rPr lang="en-US" b="0" i="0" baseline="0" dirty="0"/>
              <a:t>for unprotected sites, less than $800/month USD</a:t>
            </a:r>
          </a:p>
          <a:p>
            <a:pPr marL="384432" lvl="1" indent="-171450">
              <a:buFont typeface="Arial" panose="020B0604020202020204" pitchFamily="34" charset="0"/>
              <a:buChar char="•"/>
            </a:pPr>
            <a:r>
              <a:rPr lang="en-US" b="1" i="0" baseline="0" dirty="0"/>
              <a:t>Ransomware Kits </a:t>
            </a:r>
            <a:r>
              <a:rPr lang="en-US" b="0" i="0" baseline="0" dirty="0"/>
              <a:t>– are one of (many) types of attack kits designed to enable low-skill attackers to perform more sophisticated attacks</a:t>
            </a:r>
          </a:p>
          <a:p>
            <a:pPr marL="0" indent="0">
              <a:buFont typeface="Arial" panose="020B0604020202020204" pitchFamily="34" charset="0"/>
              <a:buNone/>
            </a:pPr>
            <a:endParaRPr lang="en-US" b="0" i="0" baseline="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00" b="0" i="0" baseline="0" dirty="0"/>
              <a:t>Not all attacks work, so it’s critical that we keep improving our defenses to increase the failure rate of attacks and associated cost to attackers </a:t>
            </a:r>
          </a:p>
          <a:p>
            <a:pPr marL="0" indent="0">
              <a:buFont typeface="Arial" panose="020B0604020202020204" pitchFamily="34" charset="0"/>
              <a:buNone/>
            </a:pPr>
            <a:endParaRPr lang="en-US" b="0" i="0"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DD00BE-E982-480C-A073-CE614B204ABC}"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49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Key Takeaway: </a:t>
            </a:r>
            <a:r>
              <a:rPr lang="en-US" sz="900" b="0" dirty="0"/>
              <a:t>Microsoft has invested in native security capabilities in Azure, partnerships with industry, and building guidance for organizations to defend against these attacks (and drive up attacker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baseline="0" dirty="0"/>
              <a:t>Native Security Controls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Microsoft invested into capabilities to help organizations defeat attack techniques found in both high volume </a:t>
            </a:r>
            <a:r>
              <a:rPr lang="en-US" sz="900" dirty="0" err="1"/>
              <a:t>everday</a:t>
            </a:r>
            <a:r>
              <a:rPr lang="en-US" sz="900" dirty="0"/>
              <a:t>/commodity attacks and sophisticated targeted attacks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Key capabilities include: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a:t>Native Threat Detection </a:t>
            </a:r>
            <a:r>
              <a:rPr lang="en-US" sz="900" dirty="0"/>
              <a:t>– Azure Defender provides high quality threat detection and response capabilities, also called Extended Detection and Response – XDR. </a:t>
            </a:r>
            <a:br>
              <a:rPr lang="en-US" sz="900" dirty="0"/>
            </a:br>
            <a:r>
              <a:rPr lang="en-US" sz="900" i="1" dirty="0"/>
              <a:t>This helps you</a:t>
            </a:r>
          </a:p>
          <a:p>
            <a:pPr marL="384432"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i="1" dirty="0"/>
              <a:t>Avoid wasting time and talent of scarce security resources to build custom alerts using raw activity logs</a:t>
            </a:r>
          </a:p>
          <a:p>
            <a:pPr marL="384432"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i="1" dirty="0"/>
              <a:t>Ensure effective security monitoring, which often enables security teams to rapidly approve use of Azure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a:t>Passwordless and Multi-factor authentication </a:t>
            </a:r>
            <a:r>
              <a:rPr lang="en-US" sz="900" dirty="0"/>
              <a:t>– Azure MFA, Azure AD Authenticator App, and Windows Hello provide these capabilities </a:t>
            </a:r>
            <a:br>
              <a:rPr lang="en-US" sz="900" dirty="0"/>
            </a:br>
            <a:r>
              <a:rPr lang="en-US" sz="900" i="1" dirty="0"/>
              <a:t>This helps protect accounts against commonly seen password attacks (which account for 99.9% of the volume of identity attacks we see in Azure 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a:solidFill>
                  <a:schemeClr val="tx1"/>
                </a:solidFill>
                <a:latin typeface="+mj-lt"/>
                <a:cs typeface="Segoe UI Semibold" panose="020B0702040204020203" pitchFamily="34" charset="0"/>
              </a:rPr>
              <a:t>Native Firewall and Network Security – Microsoft built native DDoS attack mitigations, Firewall, Web Application Firewall, and many other controls into Azure </a:t>
            </a:r>
            <a:br>
              <a:rPr lang="en-US" sz="900" b="1" dirty="0">
                <a:solidFill>
                  <a:schemeClr val="tx1"/>
                </a:solidFill>
                <a:latin typeface="+mj-lt"/>
                <a:cs typeface="Segoe UI Semibold" panose="020B0702040204020203" pitchFamily="34" charset="0"/>
              </a:rPr>
            </a:br>
            <a:r>
              <a:rPr lang="en-US" sz="900" b="0" i="1" dirty="0">
                <a:solidFill>
                  <a:schemeClr val="tx1"/>
                </a:solidFill>
                <a:latin typeface="+mj-lt"/>
                <a:cs typeface="Segoe UI Semibold" panose="020B0702040204020203" pitchFamily="34" charset="0"/>
              </a:rPr>
              <a:t>These security ‘as a service’ help simplify the configuration and implementation of security controls. These give organizations the choice of using native services or virtual appliances versions of familiar vendor capabilities to simplify their Azure security.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CLICK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Microsoft also works with our customers and industry organizations to both share our learnings and learn from them.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These learnings shape our security guidance (designed to address the most important perspectives of Azure 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Top 10 Best Practices </a:t>
            </a:r>
            <a: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 The key security initiatives organizations should be prioritizing first (if not already in place) including prescriptive guidance on what to do, why to do it, how to accomplish it, and which stakeholders should be involved. </a:t>
            </a:r>
            <a:b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br>
            <a: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(These are effectively a selected subset of the Azure Security Benchmarks)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Azure Security Benchmarks </a:t>
            </a:r>
            <a: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 Recommended controls and best practices for Azure security, including</a:t>
            </a:r>
          </a:p>
          <a:p>
            <a:pPr marL="384432"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Benchmarks</a:t>
            </a:r>
            <a: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 – Clear actionable guidance on how to secure Azure assets</a:t>
            </a:r>
            <a:b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br>
            <a:r>
              <a:rPr kumimoji="0" lang="en-US" sz="900" b="0" i="1"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This provides a single clear source of security recommendations for Azure (which is used throughout Azure security guidance and tooling)</a:t>
            </a:r>
          </a:p>
          <a:p>
            <a:pPr marL="384432"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Baselines</a:t>
            </a:r>
            <a: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 – on how to apply these benchmarks to specific Azure Services</a:t>
            </a:r>
            <a:b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br>
            <a:r>
              <a:rPr kumimoji="0" lang="en-US" sz="900" b="0" i="1"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This enables security teams to r</a:t>
            </a:r>
            <a:r>
              <a:rPr lang="en-US" sz="900" i="1" dirty="0" err="1"/>
              <a:t>apidly</a:t>
            </a:r>
            <a:r>
              <a:rPr lang="en-US" sz="900" i="1" dirty="0"/>
              <a:t> approve Azure services for use by quickly enabling and assessing security configuration of the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dirty="0">
                <a:solidFill>
                  <a:srgbClr val="171717"/>
                </a:solidFill>
                <a:effectLst/>
                <a:latin typeface="Segoe UI" panose="020B0502040204020203" pitchFamily="34" charset="0"/>
              </a:rPr>
              <a:t>Cloud Adoption Framework</a:t>
            </a:r>
            <a:r>
              <a:rPr lang="en-US" sz="2000" b="0" i="0" dirty="0">
                <a:solidFill>
                  <a:srgbClr val="171717"/>
                </a:solidFill>
                <a:effectLst/>
                <a:latin typeface="Segoe UI" panose="020B0502040204020203" pitchFamily="34" charset="0"/>
              </a:rPr>
              <a:t> – Guidance on security for your cloud adoption including </a:t>
            </a:r>
            <a:r>
              <a:rPr lang="en-US" sz="2000" b="0" i="0" u="none" strike="noStrike" dirty="0">
                <a:solidFill>
                  <a:srgbClr val="171717"/>
                </a:solidFill>
                <a:effectLst/>
                <a:latin typeface="Segoe UI" panose="020B0502040204020203" pitchFamily="34" charset="0"/>
                <a:hlinkClick r:id="rId3"/>
              </a:rPr>
              <a:t>strategy</a:t>
            </a:r>
            <a:r>
              <a:rPr lang="en-US" sz="2000" b="0" i="0" dirty="0">
                <a:solidFill>
                  <a:srgbClr val="171717"/>
                </a:solidFill>
                <a:effectLst/>
                <a:latin typeface="Segoe UI" panose="020B0502040204020203" pitchFamily="34" charset="0"/>
              </a:rPr>
              <a:t>, </a:t>
            </a:r>
            <a:r>
              <a:rPr lang="en-US" sz="2000" b="0" i="0" u="none" strike="noStrike" dirty="0">
                <a:solidFill>
                  <a:srgbClr val="171717"/>
                </a:solidFill>
                <a:effectLst/>
                <a:latin typeface="Segoe UI" panose="020B0502040204020203" pitchFamily="34" charset="0"/>
                <a:hlinkClick r:id="rId4"/>
              </a:rPr>
              <a:t>roles and responsibilities</a:t>
            </a:r>
            <a:r>
              <a:rPr lang="en-US" sz="2000" b="0" i="0" dirty="0">
                <a:solidFill>
                  <a:srgbClr val="171717"/>
                </a:solidFill>
                <a:effectLst/>
                <a:latin typeface="Segoe UI" panose="020B0502040204020203" pitchFamily="34" charset="0"/>
              </a:rPr>
              <a:t>, </a:t>
            </a:r>
            <a:r>
              <a:rPr lang="en-US" sz="2000" b="0" i="0" u="none" strike="noStrike" dirty="0">
                <a:solidFill>
                  <a:srgbClr val="171717"/>
                </a:solidFill>
                <a:effectLst/>
                <a:latin typeface="Segoe UI" panose="020B0502040204020203" pitchFamily="34" charset="0"/>
                <a:hlinkClick r:id="rId5"/>
              </a:rPr>
              <a:t>Azure Top 10 Security Best Practices</a:t>
            </a:r>
            <a:r>
              <a:rPr lang="en-US" sz="2000" b="0" i="0" dirty="0">
                <a:solidFill>
                  <a:srgbClr val="171717"/>
                </a:solidFill>
                <a:effectLst/>
                <a:latin typeface="Segoe UI" panose="020B0502040204020203" pitchFamily="34" charset="0"/>
              </a:rPr>
              <a:t>, and </a:t>
            </a:r>
            <a:r>
              <a:rPr lang="en-US" sz="2000" b="0" i="0" u="none" strike="noStrike" dirty="0">
                <a:solidFill>
                  <a:srgbClr val="171717"/>
                </a:solidFill>
                <a:effectLst/>
                <a:latin typeface="Segoe UI" panose="020B0502040204020203" pitchFamily="34" charset="0"/>
                <a:hlinkClick r:id="rId6"/>
              </a:rPr>
              <a:t>reference implementation</a:t>
            </a:r>
            <a:r>
              <a:rPr lang="en-US" sz="2000" b="0" i="0" dirty="0">
                <a:solidFill>
                  <a:srgbClr val="171717"/>
                </a:solidFill>
                <a:effectLst/>
                <a:latin typeface="Segoe UI" panose="020B0502040204020203"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dirty="0">
                <a:solidFill>
                  <a:srgbClr val="171717"/>
                </a:solidFill>
                <a:effectLst/>
                <a:latin typeface="Segoe UI" panose="020B0502040204020203" pitchFamily="34" charset="0"/>
              </a:rPr>
              <a:t>Azure Well-Architected Framework</a:t>
            </a:r>
            <a:r>
              <a:rPr lang="en-US" sz="2000" b="0" i="0" dirty="0">
                <a:solidFill>
                  <a:srgbClr val="171717"/>
                </a:solidFill>
                <a:effectLst/>
                <a:latin typeface="Segoe UI" panose="020B0502040204020203" pitchFamily="34" charset="0"/>
              </a:rPr>
              <a:t> – Guidance on </a:t>
            </a:r>
            <a:r>
              <a:rPr lang="en-US" sz="2000" b="0" i="0" u="none" strike="noStrike" dirty="0">
                <a:solidFill>
                  <a:srgbClr val="171717"/>
                </a:solidFill>
                <a:effectLst/>
                <a:latin typeface="Segoe UI" panose="020B0502040204020203" pitchFamily="34" charset="0"/>
                <a:hlinkClick r:id="rId7"/>
              </a:rPr>
              <a:t>securing your workloads</a:t>
            </a:r>
            <a:r>
              <a:rPr lang="en-US" sz="2000" b="0" i="0" dirty="0">
                <a:solidFill>
                  <a:srgbClr val="171717"/>
                </a:solidFill>
                <a:effectLst/>
                <a:latin typeface="Segoe UI" panose="020B0502040204020203" pitchFamily="34" charset="0"/>
              </a:rPr>
              <a:t> on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CLICK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Microsoft recently released v2 of the Azure Security Benchmarks, which included additional regulatory compliance mappings and also now includes the guidance formerly known as Azure Security Compass (currently evolving into Microsoft Security Best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Additional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Azure Defender is part of a larger set of XDR capabilities Microsoft has built to protect all types of enterprise assets including endpoints, identities, SaaS applications, and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rPr>
              <a:t>Azure Defender - </a:t>
            </a:r>
            <a:r>
              <a:rPr lang="en-US" sz="900" dirty="0">
                <a:hlinkClick r:id="rId8"/>
              </a:rPr>
              <a:t>https://docs.microsoft.com/en-us/azure/security-center/azure-defender-dashboard</a:t>
            </a:r>
            <a:endParaRPr lang="en-US" sz="9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a:t>Azure Multi-Factor Authentication </a:t>
            </a:r>
            <a:r>
              <a:rPr lang="en-US" sz="900" dirty="0"/>
              <a:t>- </a:t>
            </a:r>
            <a:r>
              <a:rPr lang="en-US" sz="1600" dirty="0">
                <a:hlinkClick r:id="rId9"/>
              </a:rPr>
              <a:t>https://docs.microsoft.com/en-us/azure/active-directory/authentication/concept-mfa-howitworks</a:t>
            </a:r>
            <a:endParaRPr lang="en-US" sz="16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t>Windows Hello for Business </a:t>
            </a:r>
            <a:r>
              <a:rPr lang="en-US" sz="800" dirty="0"/>
              <a:t>- </a:t>
            </a:r>
            <a:r>
              <a:rPr lang="en-US" sz="1600" dirty="0">
                <a:hlinkClick r:id="rId10"/>
              </a:rPr>
              <a:t>https://docs.microsoft.com/en-us/windows/security/identity-protection/hello-for-business/hello-identity-verification</a:t>
            </a:r>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1250">
                    <a:srgbClr val="1A1A1A"/>
                  </a:gs>
                  <a:gs pos="100000">
                    <a:srgbClr val="1A1A1A"/>
                  </a:gs>
                </a:gsLst>
                <a:lin ang="5400000" scaled="1"/>
              </a:gradFill>
              <a:effectLst/>
              <a:uLnTx/>
              <a:uFillTx/>
              <a:latin typeface="Segoe UI"/>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DD00BE-E982-480C-A073-CE614B204ABC}"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58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 </a:t>
            </a:r>
            <a:r>
              <a:rPr lang="en-US" dirty="0"/>
              <a:t>The Top 10 Azure Security Best Practices address all types of challenges we see when customers adopt Azure</a:t>
            </a:r>
          </a:p>
          <a:p>
            <a:endParaRPr lang="en-US" dirty="0"/>
          </a:p>
          <a:p>
            <a:r>
              <a:rPr lang="en-US" dirty="0"/>
              <a:t>We have learned that security outcomes are delivered by a symbiotic set of people, process, and technology</a:t>
            </a:r>
          </a:p>
          <a:p>
            <a:pPr marL="171450" indent="-171450">
              <a:buFont typeface="Arial" panose="020B0604020202020204" pitchFamily="34" charset="0"/>
              <a:buChar char="•"/>
            </a:pPr>
            <a:r>
              <a:rPr lang="en-US" b="1" dirty="0"/>
              <a:t>People </a:t>
            </a:r>
            <a:r>
              <a:rPr lang="en-US" dirty="0"/>
              <a:t>bring the skills, knowledge, and understanding of security and organizational goals and plan what needs to be done</a:t>
            </a:r>
          </a:p>
          <a:p>
            <a:pPr marL="171450" indent="-171450">
              <a:buFont typeface="Arial" panose="020B0604020202020204" pitchFamily="34" charset="0"/>
              <a:buChar char="•"/>
            </a:pPr>
            <a:r>
              <a:rPr lang="en-US" b="1" dirty="0"/>
              <a:t>Processes </a:t>
            </a:r>
            <a:r>
              <a:rPr lang="en-US" dirty="0"/>
              <a:t>help people execute consistently and bring clarity on what each team/role can expect from each other (minimizing miscommunications, duplicate work, and “nobody is responsible for that” types of problems. </a:t>
            </a:r>
          </a:p>
          <a:p>
            <a:pPr marL="171450" indent="-171450">
              <a:buFont typeface="Arial" panose="020B0604020202020204" pitchFamily="34" charset="0"/>
              <a:buChar char="•"/>
            </a:pPr>
            <a:r>
              <a:rPr lang="en-US" b="1" dirty="0"/>
              <a:t>Technology </a:t>
            </a:r>
            <a:r>
              <a:rPr lang="en-US" dirty="0"/>
              <a:t>automation and tooling enables people to execute these processes fast and consistently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dirty="0"/>
              <a:t>Foundational Architectural Decisions </a:t>
            </a:r>
            <a:r>
              <a:rPr lang="en-US" dirty="0"/>
              <a:t>–influence hundreds or more of other decisions and are difficult to change later. Getting these right makes everything work better over time, particularly as the decisions we make now will affect the coming years and decades of the cloud generation of computing. </a:t>
            </a:r>
            <a:br>
              <a:rPr lang="en-US" dirty="0"/>
            </a:br>
            <a:r>
              <a:rPr lang="en-US" dirty="0"/>
              <a:t>Most technology professionals could easily recall foundational decisions made long ago that are still impacting our daily lives today like “</a:t>
            </a:r>
            <a:r>
              <a:rPr lang="en-US" i="1" dirty="0"/>
              <a:t>Why didn’t they just use the main Active Directory instead of this one-off custom LDAP directory?</a:t>
            </a:r>
            <a:r>
              <a:rPr lang="en-US" dirty="0"/>
              <a:t>” and “</a:t>
            </a:r>
            <a:r>
              <a:rPr lang="en-US" i="1" dirty="0"/>
              <a:t>Who designed this thing to work this way?</a:t>
            </a:r>
            <a:r>
              <a:rPr lang="en-US" dirty="0"/>
              <a:t>”</a:t>
            </a:r>
          </a:p>
          <a:p>
            <a:endParaRPr lang="en-US" dirty="0"/>
          </a:p>
          <a:p>
            <a:r>
              <a:rPr lang="en-US" dirty="0"/>
              <a:t>These best practices reflect our ongoing learnings from Azure projects at our customers, combining both short term wins and setting organizations up for long term success.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10/14/2020 4:59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992681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r>
              <a:rPr lang="en-US" b="0" dirty="0"/>
              <a:t>Adapting to the cloud doesn’t change the outcomes of your role, but often changes details of your daily routine</a:t>
            </a:r>
          </a:p>
          <a:p>
            <a:endParaRPr lang="en-US" b="1" dirty="0"/>
          </a:p>
          <a:p>
            <a:r>
              <a:rPr lang="en-US" dirty="0"/>
              <a:t>A good analogy for the transition to the cloud is moving from a standalone house to a luxury apartment building that includes many services in it. </a:t>
            </a:r>
          </a:p>
          <a:p>
            <a:endParaRPr lang="en-US" dirty="0"/>
          </a:p>
          <a:p>
            <a:r>
              <a:rPr lang="en-US" dirty="0"/>
              <a:t>While the elements of daily life don’t change much (cook and eat dinner, exercise, sleep, etc.), how you do them can change in large and small ways (use an elevator, don’t have to mow the lawn, exercise in the fitness room instead of the garage, etc.)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10/14/2020 4:59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2734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r>
              <a:rPr lang="en-US" b="0" dirty="0"/>
              <a:t>Education people is critical to ensuring cloud security success</a:t>
            </a:r>
          </a:p>
          <a:p>
            <a:endParaRPr lang="en-US" b="1" dirty="0"/>
          </a:p>
          <a:p>
            <a:r>
              <a:rPr lang="en-US" b="0" i="1" dirty="0"/>
              <a:t>Teams need to understand the journey they are on and the destination they are going to. </a:t>
            </a:r>
            <a:endParaRPr lang="en-US" b="1" i="1" dirty="0"/>
          </a:p>
          <a:p>
            <a:endParaRPr lang="en-US" b="1" dirty="0"/>
          </a:p>
          <a:p>
            <a:r>
              <a:rPr lang="en-US" b="0" dirty="0"/>
              <a:t>We have learned that people need two types of information for this change</a:t>
            </a:r>
          </a:p>
          <a:p>
            <a:endParaRPr lang="en-US" b="0" dirty="0"/>
          </a:p>
          <a:p>
            <a:pPr>
              <a:spcAft>
                <a:spcPts val="600"/>
              </a:spcAft>
            </a:pPr>
            <a:r>
              <a:rPr lang="en-US" sz="1050" b="1" dirty="0">
                <a:solidFill>
                  <a:schemeClr val="accent1"/>
                </a:solidFill>
                <a:latin typeface="+mj-lt"/>
              </a:rPr>
              <a:t>1. Context - Educate on cloud journey </a:t>
            </a:r>
          </a:p>
          <a:p>
            <a:pPr marL="0" marR="0" lvl="0" indent="0" algn="l" defTabSz="914367" rtl="0" eaLnBrk="1" fontAlgn="auto" latinLnBrk="0" hangingPunct="1">
              <a:lnSpc>
                <a:spcPct val="90000"/>
              </a:lnSpc>
              <a:spcBef>
                <a:spcPts val="0"/>
              </a:spcBef>
              <a:spcAft>
                <a:spcPts val="600"/>
              </a:spcAft>
              <a:buClrTx/>
              <a:buSzTx/>
              <a:buFontTx/>
              <a:buNone/>
              <a:tabLst/>
              <a:defRPr/>
            </a:pPr>
            <a:r>
              <a:rPr lang="en-US" sz="1050" b="0" i="0" dirty="0">
                <a:solidFill>
                  <a:srgbClr val="171717"/>
                </a:solidFill>
                <a:effectLst/>
                <a:latin typeface="Segoe UI" panose="020B0502040204020203" pitchFamily="34" charset="0"/>
              </a:rPr>
              <a:t>Security and IT teams need to understand the bigger picture of the changes they will be navigating including </a:t>
            </a:r>
            <a:r>
              <a:rPr lang="en-US" sz="1200" b="0" dirty="0">
                <a:solidFill>
                  <a:schemeClr val="accent1"/>
                </a:solidFill>
                <a:latin typeface="+mj-lt"/>
              </a:rPr>
              <a:t>c</a:t>
            </a:r>
            <a:r>
              <a:rPr lang="en-US" sz="1050" b="0" dirty="0"/>
              <a:t>ultural shifts, changes to threats, and how the shared responsibility model works</a:t>
            </a:r>
            <a:endParaRPr lang="en-US" sz="1050" b="0" i="0" dirty="0">
              <a:solidFill>
                <a:srgbClr val="171717"/>
              </a:solidFill>
              <a:effectLst/>
              <a:latin typeface="Segoe UI" panose="020B0502040204020203" pitchFamily="34" charset="0"/>
            </a:endParaRPr>
          </a:p>
          <a:p>
            <a:pPr>
              <a:spcAft>
                <a:spcPts val="600"/>
              </a:spcAft>
            </a:pPr>
            <a:endParaRPr lang="en-US" sz="1050" b="0" dirty="0">
              <a:solidFill>
                <a:schemeClr val="accent1"/>
              </a:solidFill>
              <a:latin typeface="+mj-lt"/>
            </a:endParaRPr>
          </a:p>
          <a:p>
            <a:pPr>
              <a:spcAft>
                <a:spcPts val="600"/>
              </a:spcAft>
            </a:pPr>
            <a:r>
              <a:rPr lang="en-US" sz="1050" b="0" dirty="0">
                <a:solidFill>
                  <a:schemeClr val="accent1"/>
                </a:solidFill>
                <a:latin typeface="+mj-lt"/>
              </a:rPr>
              <a:t>This context is required for the new technical details of the cloud to make sense. </a:t>
            </a:r>
            <a:r>
              <a:rPr lang="en-US" sz="900" b="0" dirty="0"/>
              <a:t>The shift to cloud computing is a generational shift of technology, similar to the shift to enterprise computing that started in the late 90s and early 2000s. Additionally, we are </a:t>
            </a:r>
            <a:r>
              <a:rPr lang="en-US" sz="900" dirty="0"/>
              <a:t>seeing a simultaneous trend of increasing sophistication and volume of attacks taking advantage of the cloud that also makes this context setting important.</a:t>
            </a:r>
            <a:endParaRPr lang="en-US" sz="1050" dirty="0"/>
          </a:p>
          <a:p>
            <a:endParaRPr lang="en-US" dirty="0"/>
          </a:p>
          <a:p>
            <a:r>
              <a:rPr lang="en-US" dirty="0"/>
              <a:t>To help teams rapidly absorb this context, Microsoft has published an extensive set of videos and documents on all these topics – links on https://aka.ms/azsec1</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2. Details - </a:t>
            </a:r>
            <a:r>
              <a:rPr lang="en-US" sz="900" b="1" dirty="0">
                <a:solidFill>
                  <a:schemeClr val="accent1"/>
                </a:solidFill>
                <a:latin typeface="+mj-lt"/>
              </a:rPr>
              <a:t>Educate on cloud technology</a:t>
            </a:r>
          </a:p>
          <a:p>
            <a:endParaRPr lang="en-US" dirty="0"/>
          </a:p>
          <a:p>
            <a:pPr algn="l"/>
            <a:r>
              <a:rPr lang="en-US" b="0" i="0" dirty="0">
                <a:solidFill>
                  <a:srgbClr val="171717"/>
                </a:solidFill>
                <a:effectLst/>
                <a:latin typeface="Segoe UI" panose="020B0502040204020203" pitchFamily="34" charset="0"/>
              </a:rPr>
              <a:t>Ensure your technical teams have time set aside for technical education on securing cloud resources</a:t>
            </a:r>
          </a:p>
          <a:p>
            <a:pPr algn="l"/>
            <a:endParaRPr lang="en-US" dirty="0"/>
          </a:p>
          <a:p>
            <a:r>
              <a:rPr lang="en-US" dirty="0"/>
              <a:t>Technical teams need to understand how cloud technologies work in order to design, configure, and support security for them. While technical professionals are typically great at learning on the, the shift to the cloud brings a high </a:t>
            </a:r>
            <a:r>
              <a:rPr lang="en-US" b="0" i="0" dirty="0">
                <a:solidFill>
                  <a:srgbClr val="171717"/>
                </a:solidFill>
                <a:effectLst/>
                <a:latin typeface="Segoe UI" panose="020B0502040204020203" pitchFamily="34" charset="0"/>
              </a:rPr>
              <a:t>volume of technical details which can overwhelm their ability to fit learning into their daily routine.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Microsoft provides extensive resources to help technical professionals ramp up on securing Azure resources and report security compliance </a:t>
            </a:r>
            <a:r>
              <a:rPr lang="en-US" dirty="0"/>
              <a:t>(listed on the top 10 website – https://aka.ms/azsec2)</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10/14/2020 4:59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706137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r>
              <a:rPr lang="en-US" b="0" dirty="0"/>
              <a:t>Updating processes for the cloud is critical to good cloud security</a:t>
            </a:r>
          </a:p>
          <a:p>
            <a:endParaRPr lang="en-US" dirty="0"/>
          </a:p>
          <a:p>
            <a:r>
              <a:rPr lang="en-US" dirty="0"/>
              <a:t>We have learned that making a key process decisions greatly reduce friction and enable better execution and consistency for cloud security. </a:t>
            </a:r>
          </a:p>
          <a:p>
            <a:endParaRPr lang="en-US" b="1" dirty="0"/>
          </a:p>
          <a:p>
            <a:r>
              <a:rPr lang="en-US" b="1" dirty="0"/>
              <a:t>3. Assign Accountability</a:t>
            </a:r>
          </a:p>
          <a:p>
            <a:endParaRPr lang="en-US" b="1" dirty="0"/>
          </a:p>
          <a:p>
            <a:pPr algn="l"/>
            <a:r>
              <a:rPr lang="en-US" b="0" i="1" dirty="0">
                <a:solidFill>
                  <a:srgbClr val="171717"/>
                </a:solidFill>
                <a:effectLst/>
                <a:latin typeface="Segoe UI" panose="020B0502040204020203" pitchFamily="34" charset="0"/>
              </a:rPr>
              <a:t>If nobody owns the decision, it won’t get made.</a:t>
            </a:r>
            <a:endParaRPr lang="en-US" b="0" i="0" dirty="0">
              <a:solidFill>
                <a:srgbClr val="171717"/>
              </a:solidFill>
              <a:effectLst/>
              <a:latin typeface="Segoe UI" panose="020B0502040204020203" pitchFamily="34" charset="0"/>
            </a:endParaRPr>
          </a:p>
          <a:p>
            <a:br>
              <a:rPr lang="en-US" dirty="0"/>
            </a:br>
            <a:r>
              <a:rPr lang="en-US" dirty="0"/>
              <a:t>We have observed that explicitly d</a:t>
            </a:r>
            <a:r>
              <a:rPr lang="en-US" b="0" i="0" dirty="0">
                <a:solidFill>
                  <a:srgbClr val="171717"/>
                </a:solidFill>
                <a:effectLst/>
                <a:latin typeface="Segoe UI" panose="020B0502040204020203" pitchFamily="34" charset="0"/>
              </a:rPr>
              <a:t>esignating who is responsible for different types of security decisions is critical to ensuring that those decisions get made in a timely manner and with quality.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Both the implementation and security of Azure benefit from clarifying this accountability for decision ownership and sharing the list of security decision makers with everyone involved in Azure (security, IT, migration teams, DevOps, etc.). This clarity cuts down on confusion and uncertainty, and also empowers security people to research and make good decisions. This reduced the chances that projects will be held up on security or skip security entirely in order to meet their deadlines. </a:t>
            </a:r>
            <a:endParaRPr lang="en-US" dirty="0"/>
          </a:p>
          <a:p>
            <a:endParaRPr lang="en-US" dirty="0"/>
          </a:p>
          <a:p>
            <a:r>
              <a:rPr lang="en-US" dirty="0"/>
              <a:t>As you move forward, it’s also critical to record decisions and update them in your organization’s policy to ensure that people don’t have to make the same decisions over and over again. </a:t>
            </a:r>
          </a:p>
          <a:p>
            <a:pPr marL="0" indent="0">
              <a:buFont typeface="Arial" panose="020B0604020202020204" pitchFamily="34" charset="0"/>
              <a:buNone/>
            </a:pPr>
            <a:endParaRPr lang="en-US"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Guidance on security decisions and typical owners is </a:t>
            </a:r>
            <a:r>
              <a:rPr lang="en-US" dirty="0"/>
              <a:t>on the top 10 website – https://aka.ms/azsec3</a:t>
            </a:r>
          </a:p>
          <a:p>
            <a:pPr marL="0" indent="0">
              <a:buFont typeface="Arial" panose="020B0604020202020204" pitchFamily="34" charset="0"/>
              <a:buNone/>
            </a:pPr>
            <a:endParaRPr lang="en-US"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dirty="0"/>
              <a:t>4. </a:t>
            </a: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Rapid incident response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800" b="1" i="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800" i="1" dirty="0">
                <a:effectLst/>
                <a:latin typeface="Calibri" panose="020F0502020204030204" pitchFamily="34" charset="0"/>
                <a:ea typeface="Calibri" panose="020F0502020204030204" pitchFamily="34" charset="0"/>
                <a:cs typeface="Times New Roman" panose="02020603050405020304" pitchFamily="18" charset="0"/>
              </a:rPr>
              <a:t>You don’t have time to plan for a crisis during a crisis.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800" i="0" dirty="0">
                <a:effectLst/>
                <a:latin typeface="Calibri" panose="020F0502020204030204" pitchFamily="34" charset="0"/>
                <a:ea typeface="Calibri" panose="020F0502020204030204" pitchFamily="34" charset="0"/>
                <a:cs typeface="Times New Roman" panose="02020603050405020304" pitchFamily="18" charset="0"/>
              </a:rPr>
              <a:t>Attackers will inevitably target any resources of value in your organization, so you should up</a:t>
            </a:r>
            <a:r>
              <a:rPr lang="en-US" sz="1800" dirty="0">
                <a:effectLst/>
                <a:latin typeface="Calibri" panose="020F0502020204030204" pitchFamily="34" charset="0"/>
                <a:ea typeface="Calibri" panose="020F0502020204030204" pitchFamily="34" charset="0"/>
                <a:cs typeface="Times New Roman" panose="02020603050405020304" pitchFamily="18" charset="0"/>
              </a:rPr>
              <a:t>date processes for the Azure cloud platform and prepare analysts for incident response (IR) on Azure.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perform at their best when they are prepared. The cloud is new and some elements of it will be unfamiliar to security analysts, which can break their processes and slow down incident investigation, remediation, and threat hunting activities.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recommend focusing your process planning and analyst education on these first:</a:t>
            </a:r>
          </a:p>
          <a:p>
            <a:pPr marL="742950" marR="0" indent="-285750">
              <a:lnSpc>
                <a:spcPct val="107000"/>
              </a:lnSpc>
              <a:spcBef>
                <a:spcPts val="0"/>
              </a:spcBef>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Shared responsibility model and Cloud Architectures</a:t>
            </a:r>
            <a:r>
              <a:rPr lang="en-US" sz="1800" dirty="0">
                <a:effectLst/>
                <a:latin typeface="Calibri" panose="020F0502020204030204" pitchFamily="34" charset="0"/>
                <a:ea typeface="Calibri" panose="020F0502020204030204" pitchFamily="34" charset="0"/>
                <a:cs typeface="Times New Roman" panose="02020603050405020304" pitchFamily="18" charset="0"/>
              </a:rPr>
              <a:t> – to familiarize analysts with Azure landscape</a:t>
            </a:r>
          </a:p>
          <a:p>
            <a:pPr marL="742950" marR="0" indent="-285750">
              <a:lnSpc>
                <a:spcPct val="107000"/>
              </a:lnSpc>
              <a:spcBef>
                <a:spcPts val="0"/>
              </a:spcBef>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Endpoint data sources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 to update traditional disk forensic approaches with modern cloud tools and data sources</a:t>
            </a:r>
          </a:p>
          <a:p>
            <a:pPr marL="742950" marR="0" indent="-285750">
              <a:lnSpc>
                <a:spcPct val="107000"/>
              </a:lnSpc>
              <a:spcBef>
                <a:spcPts val="0"/>
              </a:spcBef>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Network and Identity data sources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 to cover access to azure portal, azure services, and cloud identity protocols</a:t>
            </a:r>
          </a:p>
          <a:p>
            <a:pPr marL="742950" marR="0" indent="-285750">
              <a:lnSpc>
                <a:spcPct val="107000"/>
              </a:lnSpc>
              <a:spcBef>
                <a:spcPts val="0"/>
              </a:spcBef>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Practice exercises</a:t>
            </a:r>
            <a:r>
              <a:rPr lang="en-US" sz="1800" dirty="0">
                <a:effectLst/>
                <a:latin typeface="Calibri" panose="020F0502020204030204" pitchFamily="34" charset="0"/>
                <a:ea typeface="Calibri" panose="020F0502020204030204" pitchFamily="34" charset="0"/>
                <a:cs typeface="Times New Roman" panose="02020603050405020304" pitchFamily="18" charset="0"/>
              </a:rPr>
              <a:t> – to help build familiarity and muscle memory on the new platform</a:t>
            </a:r>
          </a:p>
          <a:p>
            <a:pPr marL="0" indent="0">
              <a:buFont typeface="Arial" panose="020B0604020202020204" pitchFamily="34" charset="0"/>
              <a:buNone/>
            </a:pPr>
            <a:endParaRPr lang="en-US"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Microsoft provides extensive resources to help update your incident response processes </a:t>
            </a:r>
            <a:r>
              <a:rPr lang="en-US" dirty="0"/>
              <a:t>on the top 10 website – https://aka.ms/azsec4</a:t>
            </a:r>
          </a:p>
          <a:p>
            <a:pPr marL="0" indent="0">
              <a:buFont typeface="Arial" panose="020B0604020202020204" pitchFamily="34" charset="0"/>
              <a:buNone/>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5. </a:t>
            </a:r>
            <a:r>
              <a:rPr lang="en-US" sz="900" b="1" dirty="0">
                <a:solidFill>
                  <a:schemeClr val="accent1"/>
                </a:solidFill>
                <a:latin typeface="+mj-lt"/>
              </a:rPr>
              <a:t>Posture Management</a:t>
            </a:r>
          </a:p>
          <a:p>
            <a:pPr algn="l"/>
            <a:endParaRPr lang="en-US" b="0" i="1" dirty="0">
              <a:solidFill>
                <a:srgbClr val="171717"/>
              </a:solidFill>
              <a:effectLst/>
              <a:latin typeface="Segoe UI" panose="020B0502040204020203" pitchFamily="34" charset="0"/>
            </a:endParaRPr>
          </a:p>
          <a:p>
            <a:pPr algn="l"/>
            <a:r>
              <a:rPr lang="en-US" b="0" i="1" dirty="0">
                <a:solidFill>
                  <a:srgbClr val="171717"/>
                </a:solidFill>
                <a:effectLst/>
                <a:latin typeface="Segoe UI" panose="020B0502040204020203" pitchFamily="34" charset="0"/>
              </a:rPr>
              <a:t>First, know thyself.</a:t>
            </a:r>
            <a:endParaRPr lang="en-US" b="0" i="0" dirty="0">
              <a:solidFill>
                <a:srgbClr val="171717"/>
              </a:solidFill>
              <a:effectLst/>
              <a:latin typeface="Segoe UI" panose="020B0502040204020203" pitchFamily="34" charset="0"/>
            </a:endParaRPr>
          </a:p>
          <a:p>
            <a:br>
              <a:rPr lang="en-US" dirty="0"/>
            </a:br>
            <a:r>
              <a:rPr lang="en-US" dirty="0"/>
              <a:t>It’s critical to assign responsibilities to monitor your security posture and remediate security configuration issues in the cloud </a:t>
            </a:r>
          </a:p>
          <a:p>
            <a:endParaRPr lang="en-US" dirty="0"/>
          </a:p>
          <a:p>
            <a:r>
              <a:rPr lang="en-US" dirty="0"/>
              <a:t>Azure Security Center provides near real-time insights into your security posture and configuration that enables teams to keep their cloud secure, but this only works if someone is assigned to monitor and remediate the issues. </a:t>
            </a:r>
          </a:p>
          <a:p>
            <a:endParaRPr lang="en-US" dirty="0"/>
          </a:p>
          <a:p>
            <a:r>
              <a:rPr lang="en-US" dirty="0"/>
              <a:t>Microsoft recommends assigning accountability for:</a:t>
            </a:r>
          </a:p>
          <a:p>
            <a:pPr marL="441582" lvl="1" indent="-228600">
              <a:buFont typeface="+mj-lt"/>
              <a:buAutoNum type="alphaUcPeriod"/>
            </a:pPr>
            <a:r>
              <a:rPr lang="en-US" b="1" dirty="0"/>
              <a:t>Monitoring </a:t>
            </a:r>
            <a:r>
              <a:rPr lang="en-US" dirty="0"/>
              <a:t>Security Posture using Azure Security Center and Secure Score (often to a centralized governance group or groups)</a:t>
            </a:r>
          </a:p>
          <a:p>
            <a:pPr marL="441582" lvl="1" indent="-228600">
              <a:buFont typeface="+mj-lt"/>
              <a:buAutoNum type="alphaUcPeriod"/>
            </a:pPr>
            <a:r>
              <a:rPr lang="en-US" b="1" dirty="0"/>
              <a:t>Remediating</a:t>
            </a:r>
            <a:r>
              <a:rPr lang="en-US" dirty="0"/>
              <a:t> Issues on the resources (typically by resource owners who are also accountable for availability, performance, etc.)</a:t>
            </a:r>
          </a:p>
          <a:p>
            <a:pPr marL="441582" lvl="1" indent="-228600">
              <a:buFont typeface="+mj-lt"/>
              <a:buAutoNum type="alphaUcPeriod"/>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Additional detailed guidance on these accountabilities is </a:t>
            </a:r>
            <a:r>
              <a:rPr lang="en-US" dirty="0"/>
              <a:t>on the top 10 website – https://aka.ms/azsec5</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10/14/2020 4:59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95783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r>
              <a:rPr lang="en-US" b="0" dirty="0"/>
              <a:t>Azure provides key security capabilities to address top security risks</a:t>
            </a:r>
          </a:p>
          <a:p>
            <a:endParaRPr lang="en-US" dirty="0"/>
          </a:p>
          <a:p>
            <a:r>
              <a:rPr lang="en-US" dirty="0"/>
              <a:t>We have identified the technologies that have the most positive impact on security posture:</a:t>
            </a:r>
          </a:p>
          <a:p>
            <a:endParaRPr lang="en-US" b="1" dirty="0"/>
          </a:p>
          <a:p>
            <a:r>
              <a:rPr lang="en-US" b="1" dirty="0"/>
              <a:t>6. Passwordless/MFA</a:t>
            </a:r>
          </a:p>
          <a:p>
            <a:endParaRPr lang="en-US" b="1" dirty="0"/>
          </a:p>
          <a:p>
            <a:pPr algn="l"/>
            <a:r>
              <a:rPr lang="en-US" b="0" i="1" dirty="0">
                <a:solidFill>
                  <a:srgbClr val="171717"/>
                </a:solidFill>
                <a:effectLst/>
                <a:latin typeface="Segoe UI" panose="020B0502040204020203" pitchFamily="34" charset="0"/>
              </a:rPr>
              <a:t>Are you willing to bet your enterprise’s security that professional attackers can’t possibly guess or steal your admin's password?</a:t>
            </a:r>
            <a:endParaRPr lang="en-US" b="0" i="0" dirty="0">
              <a:solidFill>
                <a:srgbClr val="171717"/>
              </a:solidFill>
              <a:effectLst/>
              <a:latin typeface="Segoe UI" panose="020B0502040204020203" pitchFamily="34" charset="0"/>
            </a:endParaRPr>
          </a:p>
          <a:p>
            <a:endParaRPr lang="en-US" dirty="0"/>
          </a:p>
          <a:p>
            <a:pPr algn="l"/>
            <a:r>
              <a:rPr lang="en-US" b="0" i="0" dirty="0">
                <a:solidFill>
                  <a:srgbClr val="171717"/>
                </a:solidFill>
                <a:effectLst/>
                <a:latin typeface="Segoe UI" panose="020B0502040204020203" pitchFamily="34" charset="0"/>
              </a:rPr>
              <a:t>Require all Azure admins to use </a:t>
            </a:r>
            <a:r>
              <a:rPr lang="en-US" b="0" i="0" dirty="0" err="1">
                <a:solidFill>
                  <a:srgbClr val="171717"/>
                </a:solidFill>
                <a:effectLst/>
                <a:latin typeface="Segoe UI" panose="020B0502040204020203" pitchFamily="34" charset="0"/>
              </a:rPr>
              <a:t>passwordless</a:t>
            </a:r>
            <a:r>
              <a:rPr lang="en-US" b="0" i="0" dirty="0">
                <a:solidFill>
                  <a:srgbClr val="171717"/>
                </a:solidFill>
                <a:effectLst/>
                <a:latin typeface="Segoe UI" panose="020B0502040204020203" pitchFamily="34" charset="0"/>
              </a:rPr>
              <a:t> or multi-factor authentication (MFA)</a:t>
            </a:r>
          </a:p>
          <a:p>
            <a:pPr algn="l"/>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dirty="0">
                <a:solidFill>
                  <a:srgbClr val="171717"/>
                </a:solidFill>
                <a:effectLst/>
                <a:latin typeface="Segoe UI" panose="020B0502040204020203" pitchFamily="34" charset="0"/>
              </a:rPr>
              <a:t>Just like antique ‘skeleton keys' won’t protect against modern day burglars, passwords cannot protect accounts against common attacks we see today. Attackers have effectively mastered and automated password-based attacks to create an overwhelming volume of attacks (9</a:t>
            </a:r>
            <a:r>
              <a:rPr kumimoji="0" lang="en-US" sz="900" b="0" i="0" u="none" strike="noStrike" kern="1200" cap="none" spc="0" normalizeH="0" baseline="0" noProof="0" dirty="0">
                <a:ln>
                  <a:noFill/>
                </a:ln>
                <a:solidFill>
                  <a:sysClr val="windowText" lastClr="000000"/>
                </a:solidFill>
                <a:effectLst/>
                <a:uLnTx/>
                <a:uFillTx/>
                <a:latin typeface="Segoe UI"/>
                <a:ea typeface="Segoe UI" pitchFamily="34" charset="0"/>
                <a:cs typeface="Segoe UI" pitchFamily="34" charset="0"/>
              </a:rPr>
              <a:t>9.9% of account compromise attacks would be stopped by MFA or Passwordless protection). While no security is perfect, eliminating password-only attack vectors dramatically lowers the risk to Azure resources.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t>Additionally, the user experience with a modern Passwordless solution is much better than traditional MFA – just show your face to the screen (or phone). With modern zero trust approaches, users who logon once with MFA may not bothered again until a risk factor changes (location, account risk, etc.). No more typing long complex passwords or MFA logons multiple times a day when nothing meaningful has </a:t>
            </a:r>
            <a:r>
              <a:rPr lang="en-US" sz="800" dirty="0" err="1"/>
              <a:t>cahnge</a:t>
            </a:r>
            <a:r>
              <a:rPr lang="en-US" sz="800" dirty="0"/>
              <a: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For guidance on the project stakeholders and technical steps to implement this, see </a:t>
            </a:r>
            <a:r>
              <a:rPr lang="en-US" dirty="0"/>
              <a:t>the top 10 website – https://aka.ms/azsec6</a:t>
            </a:r>
          </a:p>
          <a:p>
            <a:endParaRPr lang="en-US" dirty="0"/>
          </a:p>
          <a:p>
            <a:r>
              <a:rPr lang="en-US" b="1" dirty="0"/>
              <a:t>7. Native Network Security and Firewall</a:t>
            </a:r>
          </a:p>
          <a:p>
            <a:endParaRPr lang="en-US" dirty="0"/>
          </a:p>
          <a:p>
            <a:r>
              <a:rPr lang="en-US" b="0" i="0" dirty="0">
                <a:solidFill>
                  <a:srgbClr val="171717"/>
                </a:solidFill>
                <a:effectLst/>
                <a:latin typeface="Segoe UI" panose="020B0502040204020203" pitchFamily="34" charset="0"/>
              </a:rPr>
              <a:t>Simplify your network security strategy and maintenance by integrating Azure Firewall, Azure Web App Firewall (WAF), and Distributed Denial of Service (DDoS) mitigations into your network security approach.</a:t>
            </a:r>
          </a:p>
          <a:p>
            <a:endParaRPr lang="en-US" dirty="0"/>
          </a:p>
          <a:p>
            <a:r>
              <a:rPr lang="en-US" dirty="0"/>
              <a:t>Simplicity is critical to success in network security as multiple handoffs between teams and complex configurations often introduce human error that creates openings for attackers. Sometimes the simplest solution for an organization is to use familiar 3</a:t>
            </a:r>
            <a:r>
              <a:rPr lang="en-US" baseline="30000" dirty="0"/>
              <a:t>rd</a:t>
            </a:r>
            <a:r>
              <a:rPr lang="en-US" dirty="0"/>
              <a:t> party tools and processes, but often adopting native security capabilities in Azure provides the simplest and easiest path to success.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For more detailed considerations and resources on how to adopt native security technology, see </a:t>
            </a:r>
            <a:r>
              <a:rPr lang="en-US" dirty="0"/>
              <a:t>the top 10 website – https://aka.ms/azsec7</a:t>
            </a:r>
          </a:p>
          <a:p>
            <a:endParaRPr lang="en-US" dirty="0"/>
          </a:p>
          <a:p>
            <a:r>
              <a:rPr lang="en-US" b="1" dirty="0"/>
              <a:t>8. Native Threat Detection</a:t>
            </a:r>
          </a:p>
          <a:p>
            <a:endParaRPr lang="en-US" dirty="0"/>
          </a:p>
          <a:p>
            <a:pPr algn="l"/>
            <a:r>
              <a:rPr lang="en-US" b="0" i="0" dirty="0">
                <a:solidFill>
                  <a:srgbClr val="171717"/>
                </a:solidFill>
                <a:effectLst/>
                <a:latin typeface="Segoe UI" panose="020B0502040204020203" pitchFamily="34" charset="0"/>
              </a:rPr>
              <a:t>Simplify your threat detection and response strategy by incorporating native threat detection capabilities into your security operations and SIEM.</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sz="900" b="0" i="0" u="none" strike="noStrike" kern="1200" cap="none" spc="0" normalizeH="0" baseline="0" noProof="0" dirty="0">
              <a:ln>
                <a:noFill/>
              </a:ln>
              <a:solidFill>
                <a:sysClr val="windowText" lastClr="000000"/>
              </a:solidFill>
              <a:effectLst/>
              <a:uLnTx/>
              <a:uFillTx/>
              <a:latin typeface="Segoe UI"/>
              <a:ea typeface="Segoe UI" pitchFamily="34" charset="0"/>
              <a:cs typeface="Segoe UI" pitchFamily="34" charset="0"/>
            </a:endParaRPr>
          </a:p>
          <a:p>
            <a:pPr algn="l"/>
            <a:r>
              <a:rPr lang="en-US" b="0" i="0" dirty="0">
                <a:solidFill>
                  <a:srgbClr val="171717"/>
                </a:solidFill>
                <a:effectLst/>
                <a:latin typeface="Segoe UI" panose="020B0502040204020203" pitchFamily="34" charset="0"/>
              </a:rPr>
              <a:t>Reducing the impact of active attackers who get access to the environment requires high quality alerts to avoid wasting time on false positives (false alarms). It is time consuming and difficult for security teams to write queries to generate meaningful alerts from raw activity logs on often-unfamiliar services and capabilities.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Microsoft built native solutions to provide high quality alerts to enable security operations teams to focus more of their time on actual incidents instead of developing queries and alerts. This also enables teams to rapidly approve the use of services because security teams feel more comfortable with their ability to monitor them. </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sz="800" b="0" i="0" u="none" strike="noStrike" kern="1200" cap="none" spc="0" normalizeH="0" baseline="0" noProof="0" dirty="0">
              <a:ln>
                <a:noFill/>
              </a:ln>
              <a:solidFill>
                <a:sysClr val="windowText" lastClr="000000"/>
              </a:solidFill>
              <a:effectLst/>
              <a:uLnTx/>
              <a:uFillTx/>
              <a:latin typeface="Segoe UI"/>
              <a:ea typeface="Segoe UI" pitchFamily="34" charset="0"/>
              <a:cs typeface="Segoe UI"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i="0" dirty="0">
                <a:solidFill>
                  <a:srgbClr val="171717"/>
                </a:solidFill>
                <a:effectLst/>
                <a:latin typeface="Segoe UI" panose="020B0502040204020203" pitchFamily="34" charset="0"/>
              </a:rPr>
              <a:t>For guidance on native security technology and stakeholders that typically support this initiative, see </a:t>
            </a:r>
            <a:r>
              <a:rPr lang="en-US" sz="800" dirty="0"/>
              <a:t>the top 10 website – https://aka.ms/azsec8</a:t>
            </a:r>
          </a:p>
          <a:p>
            <a:pPr marL="0" marR="0" lvl="0" indent="0" algn="l" defTabSz="914367" rtl="0" eaLnBrk="1" fontAlgn="auto" latinLnBrk="0" hangingPunct="1">
              <a:lnSpc>
                <a:spcPct val="90000"/>
              </a:lnSpc>
              <a:spcBef>
                <a:spcPts val="0"/>
              </a:spcBef>
              <a:spcAft>
                <a:spcPts val="333"/>
              </a:spcAft>
              <a:buClrTx/>
              <a:buSzTx/>
              <a:buFontTx/>
              <a:buNone/>
              <a:tabLst/>
              <a:defRPr/>
            </a:pPr>
            <a:endParaRPr kumimoji="0" lang="en-US" sz="800" b="0" i="0" u="none" strike="noStrike" kern="1200" cap="none" spc="0" normalizeH="0" baseline="0" noProof="0" dirty="0">
              <a:ln>
                <a:noFill/>
              </a:ln>
              <a:solidFill>
                <a:sysClr val="windowText" lastClr="000000"/>
              </a:solidFill>
              <a:effectLst/>
              <a:uLnTx/>
              <a:uFillTx/>
              <a:latin typeface="Segoe UI"/>
              <a:ea typeface="Segoe UI" pitchFamily="34" charset="0"/>
              <a:cs typeface="Segoe UI"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10/14/2020 4:59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78875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Key Takeaway:</a:t>
            </a:r>
            <a:r>
              <a:rPr lang="en-US" dirty="0"/>
              <a:t> This demonstration shows you how to find the native Azure Security capabilities in the portal.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10/14/2020 4:59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930057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588262" y="509155"/>
            <a:ext cx="11018521" cy="430888"/>
          </a:xfrm>
          <a:prstGeom prst="rect">
            <a:avLst/>
          </a:prstGeom>
        </p:spPr>
        <p:txBody>
          <a:bodyPr>
            <a:normAutofit/>
          </a:bodyPr>
          <a:lstStyle>
            <a:lvl1pPr>
              <a:defRPr b="1" i="0">
                <a:latin typeface="Segoe UI Semibold" panose="020B0502040204020203" pitchFamily="34" charset="0"/>
                <a:cs typeface="Segoe UI Semibold" panose="020B0502040204020203" pitchFamily="34" charset="0"/>
              </a:defRPr>
            </a:lvl1pPr>
          </a:lstStyle>
          <a:p>
            <a:r>
              <a:t>Title Text</a:t>
            </a:r>
          </a:p>
        </p:txBody>
      </p:sp>
      <p:sp>
        <p:nvSpPr>
          <p:cNvPr id="39" name="Body Level One…"/>
          <p:cNvSpPr txBox="1">
            <a:spLocks noGrp="1"/>
          </p:cNvSpPr>
          <p:nvPr>
            <p:ph type="body" sz="half" idx="1"/>
          </p:nvPr>
        </p:nvSpPr>
        <p:spPr>
          <a:xfrm>
            <a:off x="584200" y="1435496"/>
            <a:ext cx="11018520" cy="2334528"/>
          </a:xfrm>
          <a:prstGeom prst="rect">
            <a:avLst/>
          </a:prstGeom>
        </p:spPr>
        <p:txBody>
          <a:bodyPr>
            <a:normAutofit/>
          </a:bodyPr>
          <a:lstStyle>
            <a:lvl1pPr>
              <a:buChar char="•"/>
            </a:lvl1pPr>
            <a:lvl2pPr>
              <a:buChar char="•"/>
            </a:lvl2pPr>
            <a:lvl3pPr>
              <a:buChar char="•"/>
            </a:lvl3pPr>
            <a:lvl4pPr>
              <a:buChar char="•"/>
            </a:lvl4pPr>
            <a:lvl5pPr>
              <a:buChar char="•"/>
            </a:lvl5p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2079108241"/>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8842652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3"/>
            <a:ext cx="5413394" cy="1026015"/>
          </a:xfrm>
          <a:prstGeom prst="rect">
            <a:avLst/>
          </a:prstGeom>
        </p:spPr>
        <p:txBody>
          <a:bodyPr/>
          <a:lstStyle>
            <a:lvl1pPr>
              <a:defRPr sz="274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111901" y="0"/>
            <a:ext cx="6080099"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6111901" y="0"/>
            <a:ext cx="6080099" cy="6858000"/>
          </a:xfrm>
          <a:prstGeom prst="rect">
            <a:avLst/>
          </a:prstGeom>
        </p:spPr>
      </p:pic>
    </p:spTree>
    <p:extLst>
      <p:ext uri="{BB962C8B-B14F-4D97-AF65-F5344CB8AC3E}">
        <p14:creationId xmlns:p14="http://schemas.microsoft.com/office/powerpoint/2010/main" val="5442892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a:prstGeom prst="rect">
            <a:avLst/>
          </a:prstGeom>
        </p:spPr>
        <p:txBody>
          <a:bodyPr lIns="0" tIns="0" rIns="0" bIns="0"/>
          <a:lstStyle>
            <a:lvl1pPr>
              <a:defRPr sz="1765"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29843" y="1168943"/>
            <a:ext cx="547437" cy="3786998"/>
          </a:xfrm>
          <a:prstGeom prst="rect">
            <a:avLst/>
          </a:prstGeo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777280" y="1168942"/>
            <a:ext cx="3290380" cy="3786998"/>
          </a:xfrm>
          <a:prstGeom prst="rect">
            <a:avLst/>
          </a:prstGeom>
        </p:spPr>
        <p:txBody>
          <a:bodyPr wrap="square" lIns="0" tIns="0" rIns="0" bIns="0">
            <a:noAutofit/>
          </a:bodyPr>
          <a:lstStyle>
            <a:lvl1pPr marL="0" indent="0" defTabSz="507330">
              <a:spcAft>
                <a:spcPts val="490"/>
              </a:spcAft>
              <a:buNone/>
              <a:defRPr sz="1765" spc="0" baseline="0">
                <a:solidFill>
                  <a:srgbClr val="000000"/>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562443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1"/>
            <a:ext cx="11306469" cy="287771"/>
          </a:xfrm>
          <a:prstGeom prst="rect">
            <a:avLst/>
          </a:prstGeom>
        </p:spPr>
        <p:txBody>
          <a:bodyPr wrap="square" lIns="0" tIns="0" rIns="0" bIns="0">
            <a:spAutoFit/>
          </a:bodyPr>
          <a:lstStyle>
            <a:lvl1pPr marL="0" indent="0">
              <a:lnSpc>
                <a:spcPts val="2353"/>
              </a:lnSpc>
              <a:buNone/>
              <a:defRPr sz="1961" b="0" i="0" spc="0">
                <a:solidFill>
                  <a:srgbClr val="000000"/>
                </a:solidFill>
                <a:latin typeface="+mj-lt"/>
              </a:defRPr>
            </a:lvl1pPr>
            <a:lvl2pPr marL="0" indent="0">
              <a:lnSpc>
                <a:spcPts val="2353"/>
              </a:lnSpc>
              <a:buNone/>
              <a:defRPr spc="0">
                <a:solidFill>
                  <a:srgbClr val="000000"/>
                </a:solidFill>
                <a:latin typeface="+mn-lt"/>
              </a:defRPr>
            </a:lvl2pPr>
            <a:lvl3pPr marL="448193" indent="0">
              <a:buNone/>
              <a:defRPr/>
            </a:lvl3pPr>
            <a:lvl4pPr marL="672290" indent="0">
              <a:buNone/>
              <a:defRPr/>
            </a:lvl4pPr>
            <a:lvl5pPr marL="896386"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55995" y="3015704"/>
            <a:ext cx="11306469" cy="216206"/>
          </a:xfrm>
          <a:prstGeom prst="rect">
            <a:avLst/>
          </a:prstGeo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rgbClr val="000000"/>
                </a:solidFill>
              </a:defRPr>
            </a:lvl2pPr>
            <a:lvl3pPr marL="448193" indent="0">
              <a:buNone/>
              <a:defRPr/>
            </a:lvl3pPr>
            <a:lvl4pPr marL="672290" indent="0">
              <a:buNone/>
              <a:defRPr/>
            </a:lvl4pPr>
            <a:lvl5pPr marL="896386"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55995" y="4503832"/>
            <a:ext cx="11306469" cy="150884"/>
          </a:xfrm>
          <a:prstGeom prst="rect">
            <a:avLst/>
          </a:prstGeo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rgbClr val="000000"/>
                </a:solidFill>
              </a:defRPr>
            </a:lvl2pPr>
            <a:lvl3pPr marL="448193" indent="0">
              <a:buNone/>
              <a:defRPr/>
            </a:lvl3pPr>
            <a:lvl4pPr marL="67229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54169" y="4299924"/>
            <a:ext cx="11306469" cy="243143"/>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54169" y="3258992"/>
            <a:ext cx="11306469" cy="216142"/>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Medium: body copy Segoe UI Regular 14/18</a:t>
            </a:r>
          </a:p>
        </p:txBody>
      </p:sp>
    </p:spTree>
    <p:extLst>
      <p:ext uri="{BB962C8B-B14F-4D97-AF65-F5344CB8AC3E}">
        <p14:creationId xmlns:p14="http://schemas.microsoft.com/office/powerpoint/2010/main" val="26913500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7151060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55995"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286809"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37845104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9575" y="418728"/>
            <a:ext cx="11306469" cy="403137"/>
          </a:xfrm>
          <a:prstGeom prst="rect">
            <a:avLst/>
          </a:prstGeom>
        </p:spPr>
        <p:txBody>
          <a:bodyPr wrap="square" lIns="0" tIns="0" rIns="0" bIns="0">
            <a:spAutoFit/>
          </a:bodyPr>
          <a:lstStyle>
            <a:lvl1pPr>
              <a:lnSpc>
                <a:spcPts val="3137"/>
              </a:lnSpc>
              <a:defRPr sz="3200"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95841923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6400892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2740425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703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12247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3912583"/>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1" y="1264252"/>
            <a:ext cx="11018520" cy="1612749"/>
          </a:xfrm>
        </p:spPr>
        <p:txBody>
          <a:bodyPr wrap="square">
            <a:spAutoFit/>
          </a:bodyPr>
          <a:lstStyle>
            <a:lvl1pPr marL="0" indent="0">
              <a:buNone/>
              <a:defRPr/>
            </a:lvl1pPr>
            <a:lvl2pPr marL="228550" indent="0">
              <a:buNone/>
              <a:defRPr/>
            </a:lvl2pPr>
            <a:lvl3pPr marL="457101" indent="0">
              <a:buNone/>
              <a:defRPr/>
            </a:lvl3pPr>
            <a:lvl4pPr marL="685651" indent="0">
              <a:buNone/>
              <a:defRPr/>
            </a:lvl4pPr>
            <a:lvl5pPr marL="91420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72795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2.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theme" Target="../theme/theme3.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47" r:id="rId33"/>
  </p:sldLayoutIdLst>
  <p:transition>
    <p:fade/>
  </p:transition>
  <p:hf sldNum="0" hdr="0" ftr="0" dt="0"/>
  <p:txStyles>
    <p:titleStyle>
      <a:lvl1pPr algn="l" defTabSz="932742" rtl="0" eaLnBrk="1" latinLnBrk="0" hangingPunct="1">
        <a:lnSpc>
          <a:spcPct val="100000"/>
        </a:lnSpc>
        <a:spcBef>
          <a:spcPct val="0"/>
        </a:spcBef>
        <a:buNone/>
        <a:defRPr lang="en-US" sz="32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919" y="411163"/>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9919" y="1817559"/>
            <a:ext cx="11231768" cy="1780438"/>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B3 Segoe UI Regular 10/12</a:t>
            </a:r>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153061652"/>
      </p:ext>
    </p:extLst>
  </p:cSld>
  <p:clrMap bg1="lt1" tx1="dk1" bg2="lt2" tx2="dk2" accent1="accent1" accent2="accent2" accent3="accent3" accent4="accent4" accent5="accent5" accent6="accent6" hlink="hlink" folHlink="folHlink"/>
  <p:sldLayoutIdLst>
    <p:sldLayoutId id="2147484933" r:id="rId1"/>
    <p:sldLayoutId id="2147484934" r:id="rId2"/>
    <p:sldLayoutId id="2147484935" r:id="rId3"/>
    <p:sldLayoutId id="2147484936" r:id="rId4"/>
    <p:sldLayoutId id="2147484937" r:id="rId5"/>
    <p:sldLayoutId id="2147484938" r:id="rId6"/>
    <p:sldLayoutId id="2147484939" r:id="rId7"/>
    <p:sldLayoutId id="2147484940" r:id="rId8"/>
    <p:sldLayoutId id="2147484941" r:id="rId9"/>
    <p:sldLayoutId id="2147484942" r:id="rId10"/>
    <p:sldLayoutId id="2147484943" r:id="rId11"/>
    <p:sldLayoutId id="2147484944" r:id="rId12"/>
  </p:sldLayoutIdLst>
  <p:transition>
    <p:fade/>
  </p:transition>
  <p:hf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58">
          <p15:clr>
            <a:srgbClr val="F26B43"/>
          </p15:clr>
        </p15:guide>
        <p15:guide id="42" pos="7420">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59">
          <p15:clr>
            <a:srgbClr val="F26B43"/>
          </p15:clr>
        </p15:guide>
        <p15:guide id="50" orient="horz" pos="4059">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userDrawn="1">
            <p:ph type="title"/>
          </p:nvPr>
        </p:nvSpPr>
        <p:spPr>
          <a:xfrm>
            <a:off x="588263" y="457201"/>
            <a:ext cx="11018520" cy="5539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5"/>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
          <a:stretch>
            <a:fillRect/>
          </a:stretch>
        </p:blipFill>
        <p:spPr>
          <a:xfrm rot="5400000">
            <a:off x="9288989" y="2942644"/>
            <a:ext cx="6858000" cy="972712"/>
          </a:xfrm>
          <a:prstGeom prst="rect">
            <a:avLst/>
          </a:prstGeom>
        </p:spPr>
      </p:pic>
    </p:spTree>
    <p:extLst>
      <p:ext uri="{BB962C8B-B14F-4D97-AF65-F5344CB8AC3E}">
        <p14:creationId xmlns:p14="http://schemas.microsoft.com/office/powerpoint/2010/main" val="2612031354"/>
      </p:ext>
    </p:extLst>
  </p:cSld>
  <p:clrMap bg1="lt1" tx1="dk1" bg2="lt2" tx2="dk2" accent1="accent1" accent2="accent2" accent3="accent3" accent4="accent4" accent5="accent5" accent6="accent6" hlink="hlink" folHlink="folHlink"/>
  <p:sldLayoutIdLst>
    <p:sldLayoutId id="2147484946" r:id="rId1"/>
  </p:sldLayoutIdLst>
  <p:transition>
    <p:fade/>
  </p:transition>
  <p:hf sldNum="0" hdr="0" ftr="0" dt="0"/>
  <p:txStyles>
    <p:titleStyle>
      <a:lvl1pPr algn="l" defTabSz="932540" rtl="0" eaLnBrk="1" latinLnBrk="0" hangingPunct="1">
        <a:lnSpc>
          <a:spcPct val="100000"/>
        </a:lnSpc>
        <a:spcBef>
          <a:spcPct val="0"/>
        </a:spcBef>
        <a:buNone/>
        <a:defRPr lang="en-US" sz="3600"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0" marR="0" indent="-228550"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01" marR="0" indent="-228550"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82" marR="0" indent="-199981"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81" marR="0" indent="-180935"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17" marR="0" indent="-168238" algn="l" defTabSz="93254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483" indent="-233136" algn="l" defTabSz="9325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754" indent="-233136" algn="l" defTabSz="9325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023" indent="-233136" algn="l" defTabSz="9325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295" indent="-233136" algn="l" defTabSz="93254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40" rtl="0" eaLnBrk="1" latinLnBrk="0" hangingPunct="1">
        <a:defRPr sz="1800" kern="1200">
          <a:solidFill>
            <a:schemeClr val="tx1"/>
          </a:solidFill>
          <a:latin typeface="+mn-lt"/>
          <a:ea typeface="+mn-ea"/>
          <a:cs typeface="+mn-cs"/>
        </a:defRPr>
      </a:lvl1pPr>
      <a:lvl2pPr marL="466270" algn="l" defTabSz="932540" rtl="0" eaLnBrk="1" latinLnBrk="0" hangingPunct="1">
        <a:defRPr sz="1800" kern="1200">
          <a:solidFill>
            <a:schemeClr val="tx1"/>
          </a:solidFill>
          <a:latin typeface="+mn-lt"/>
          <a:ea typeface="+mn-ea"/>
          <a:cs typeface="+mn-cs"/>
        </a:defRPr>
      </a:lvl2pPr>
      <a:lvl3pPr marL="932540" algn="l" defTabSz="932540" rtl="0" eaLnBrk="1" latinLnBrk="0" hangingPunct="1">
        <a:defRPr sz="1800" kern="1200">
          <a:solidFill>
            <a:schemeClr val="tx1"/>
          </a:solidFill>
          <a:latin typeface="+mn-lt"/>
          <a:ea typeface="+mn-ea"/>
          <a:cs typeface="+mn-cs"/>
        </a:defRPr>
      </a:lvl3pPr>
      <a:lvl4pPr marL="1398810" algn="l" defTabSz="932540" rtl="0" eaLnBrk="1" latinLnBrk="0" hangingPunct="1">
        <a:defRPr sz="1800" kern="1200">
          <a:solidFill>
            <a:schemeClr val="tx1"/>
          </a:solidFill>
          <a:latin typeface="+mn-lt"/>
          <a:ea typeface="+mn-ea"/>
          <a:cs typeface="+mn-cs"/>
        </a:defRPr>
      </a:lvl4pPr>
      <a:lvl5pPr marL="1865079" algn="l" defTabSz="932540" rtl="0" eaLnBrk="1" latinLnBrk="0" hangingPunct="1">
        <a:defRPr sz="1800" kern="1200">
          <a:solidFill>
            <a:schemeClr val="tx1"/>
          </a:solidFill>
          <a:latin typeface="+mn-lt"/>
          <a:ea typeface="+mn-ea"/>
          <a:cs typeface="+mn-cs"/>
        </a:defRPr>
      </a:lvl5pPr>
      <a:lvl6pPr marL="2331350" algn="l" defTabSz="932540" rtl="0" eaLnBrk="1" latinLnBrk="0" hangingPunct="1">
        <a:defRPr sz="1800" kern="1200">
          <a:solidFill>
            <a:schemeClr val="tx1"/>
          </a:solidFill>
          <a:latin typeface="+mn-lt"/>
          <a:ea typeface="+mn-ea"/>
          <a:cs typeface="+mn-cs"/>
        </a:defRPr>
      </a:lvl6pPr>
      <a:lvl7pPr marL="2797619" algn="l" defTabSz="932540" rtl="0" eaLnBrk="1" latinLnBrk="0" hangingPunct="1">
        <a:defRPr sz="1800" kern="1200">
          <a:solidFill>
            <a:schemeClr val="tx1"/>
          </a:solidFill>
          <a:latin typeface="+mn-lt"/>
          <a:ea typeface="+mn-ea"/>
          <a:cs typeface="+mn-cs"/>
        </a:defRPr>
      </a:lvl7pPr>
      <a:lvl8pPr marL="3263889" algn="l" defTabSz="932540" rtl="0" eaLnBrk="1" latinLnBrk="0" hangingPunct="1">
        <a:defRPr sz="1800" kern="1200">
          <a:solidFill>
            <a:schemeClr val="tx1"/>
          </a:solidFill>
          <a:latin typeface="+mn-lt"/>
          <a:ea typeface="+mn-ea"/>
          <a:cs typeface="+mn-cs"/>
        </a:defRPr>
      </a:lvl8pPr>
      <a:lvl9pPr marL="3730159" algn="l" defTabSz="9325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3.svg"/><Relationship Id="rId3" Type="http://schemas.openxmlformats.org/officeDocument/2006/relationships/hyperlink" Target="https://aka.ms/caf" TargetMode="External"/><Relationship Id="rId21" Type="http://schemas.openxmlformats.org/officeDocument/2006/relationships/image" Target="../media/image58.png"/><Relationship Id="rId7" Type="http://schemas.openxmlformats.org/officeDocument/2006/relationships/hyperlink" Target="https://aka.ms/zerotrust" TargetMode="External"/><Relationship Id="rId12" Type="http://schemas.openxmlformats.org/officeDocument/2006/relationships/hyperlink" Target="https://aka.ms/BenchmarkDocs" TargetMode="External"/><Relationship Id="rId17" Type="http://schemas.openxmlformats.org/officeDocument/2006/relationships/image" Target="../media/image55.svg"/><Relationship Id="rId25" Type="http://schemas.openxmlformats.org/officeDocument/2006/relationships/image" Target="../media/image62.png"/><Relationship Id="rId2" Type="http://schemas.openxmlformats.org/officeDocument/2006/relationships/notesSlide" Target="../notesSlides/notesSlide11.xml"/><Relationship Id="rId16" Type="http://schemas.openxmlformats.org/officeDocument/2006/relationships/image" Target="../media/image54.png"/><Relationship Id="rId20" Type="http://schemas.microsoft.com/office/2007/relationships/hdphoto" Target="../media/hdphoto1.wdp"/><Relationship Id="rId29" Type="http://schemas.openxmlformats.org/officeDocument/2006/relationships/image" Target="../media/image66.png"/><Relationship Id="rId1" Type="http://schemas.openxmlformats.org/officeDocument/2006/relationships/slideLayout" Target="../slideLayouts/slideLayout46.xml"/><Relationship Id="rId6" Type="http://schemas.openxmlformats.org/officeDocument/2006/relationships/image" Target="../media/image34.svg"/><Relationship Id="rId11" Type="http://schemas.openxmlformats.org/officeDocument/2006/relationships/hyperlink" Target="https://aka.ms/waf" TargetMode="External"/><Relationship Id="rId24" Type="http://schemas.openxmlformats.org/officeDocument/2006/relationships/image" Target="../media/image61.svg"/><Relationship Id="rId5" Type="http://schemas.openxmlformats.org/officeDocument/2006/relationships/image" Target="../media/image33.png"/><Relationship Id="rId15" Type="http://schemas.openxmlformats.org/officeDocument/2006/relationships/image" Target="../media/image53.emf"/><Relationship Id="rId23" Type="http://schemas.openxmlformats.org/officeDocument/2006/relationships/image" Target="../media/image60.png"/><Relationship Id="rId28" Type="http://schemas.openxmlformats.org/officeDocument/2006/relationships/image" Target="../media/image65.svg"/><Relationship Id="rId10" Type="http://schemas.openxmlformats.org/officeDocument/2006/relationships/hyperlink" Target="https://www.microsoft.com/" TargetMode="External"/><Relationship Id="rId19" Type="http://schemas.openxmlformats.org/officeDocument/2006/relationships/image" Target="../media/image57.png"/><Relationship Id="rId4" Type="http://schemas.openxmlformats.org/officeDocument/2006/relationships/hyperlink" Target="https://aka.ms/CAF" TargetMode="External"/><Relationship Id="rId9" Type="http://schemas.openxmlformats.org/officeDocument/2006/relationships/hyperlink" Target="https://docs.microsoft.com/en-us/azure/active-directory/governance/identity-governance-overview" TargetMode="External"/><Relationship Id="rId14" Type="http://schemas.openxmlformats.org/officeDocument/2006/relationships/image" Target="../media/image52.svg"/><Relationship Id="rId22" Type="http://schemas.openxmlformats.org/officeDocument/2006/relationships/image" Target="../media/image59.png"/><Relationship Id="rId27" Type="http://schemas.openxmlformats.org/officeDocument/2006/relationships/image" Target="../media/image64.png"/><Relationship Id="rId30" Type="http://schemas.openxmlformats.org/officeDocument/2006/relationships/image" Target="../media/image67.svg"/></Relationships>
</file>

<file path=ppt/slides/_rels/slide12.xml.rels><?xml version="1.0" encoding="UTF-8" standalone="yes"?>
<Relationships xmlns="http://schemas.openxmlformats.org/package/2006/relationships"><Relationship Id="rId8" Type="http://schemas.openxmlformats.org/officeDocument/2006/relationships/hyperlink" Target="https://aka.ms/AzureSecurityTop10" TargetMode="External"/><Relationship Id="rId3" Type="http://schemas.openxmlformats.org/officeDocument/2006/relationships/hyperlink" Target="https://aka.ms/benchmarkdocs" TargetMode="External"/><Relationship Id="rId7" Type="http://schemas.openxmlformats.org/officeDocument/2006/relationships/hyperlink" Target="https://aka.ms/securitystrateg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hyperlink" Target="https://aka.ms/securityroles" TargetMode="External"/><Relationship Id="rId5" Type="http://schemas.openxmlformats.org/officeDocument/2006/relationships/hyperlink" Target="https://docs.microsoft.com/en-us/azure/architecture/framework/security/overview" TargetMode="External"/><Relationship Id="rId4" Type="http://schemas.openxmlformats.org/officeDocument/2006/relationships/hyperlink" Target="https://docs.microsoft.com/en-us/azure/securit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ka.ms/benchmarkdocs" TargetMode="External"/><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hyperlink" Target="http://aka.ms/azuredefend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image" Target="../media/image25.png"/><Relationship Id="rId7" Type="http://schemas.openxmlformats.org/officeDocument/2006/relationships/image" Target="../media/image29.emf"/><Relationship Id="rId12" Type="http://schemas.openxmlformats.org/officeDocument/2006/relationships/image" Target="../media/image34.svg"/><Relationship Id="rId17" Type="http://schemas.openxmlformats.org/officeDocument/2006/relationships/image" Target="../media/image39.svg"/><Relationship Id="rId2" Type="http://schemas.openxmlformats.org/officeDocument/2006/relationships/notesSlide" Target="../notesSlides/notesSlide8.xml"/><Relationship Id="rId16"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emf"/><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25.png"/><Relationship Id="rId12" Type="http://schemas.openxmlformats.org/officeDocument/2006/relationships/image" Target="../media/image45.svg"/><Relationship Id="rId2" Type="http://schemas.openxmlformats.org/officeDocument/2006/relationships/notesSlide" Target="../notesSlides/notesSlide9.xml"/><Relationship Id="rId16" Type="http://schemas.openxmlformats.org/officeDocument/2006/relationships/image" Target="../media/image49.svg"/><Relationship Id="rId1" Type="http://schemas.openxmlformats.org/officeDocument/2006/relationships/slideLayout" Target="../slideLayouts/slideLayout9.xml"/><Relationship Id="rId6" Type="http://schemas.openxmlformats.org/officeDocument/2006/relationships/image" Target="../media/image43.svg"/><Relationship Id="rId11" Type="http://schemas.openxmlformats.org/officeDocument/2006/relationships/image" Target="../media/image44.png"/><Relationship Id="rId5" Type="http://schemas.openxmlformats.org/officeDocument/2006/relationships/image" Target="../media/image42.png"/><Relationship Id="rId15" Type="http://schemas.openxmlformats.org/officeDocument/2006/relationships/image" Target="../media/image48.png"/><Relationship Id="rId10" Type="http://schemas.openxmlformats.org/officeDocument/2006/relationships/image" Target="../media/image28.svg"/><Relationship Id="rId4" Type="http://schemas.openxmlformats.org/officeDocument/2006/relationships/image" Target="../media/image41.svg"/><Relationship Id="rId9" Type="http://schemas.openxmlformats.org/officeDocument/2006/relationships/image" Target="../media/image27.png"/><Relationship Id="rId14" Type="http://schemas.openxmlformats.org/officeDocument/2006/relationships/image" Target="../media/image4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Top 10 Azure Security Best Practices</a:t>
            </a:r>
          </a:p>
        </p:txBody>
      </p:sp>
      <p:sp>
        <p:nvSpPr>
          <p:cNvPr id="5" name="Text Placeholder 4"/>
          <p:cNvSpPr>
            <a:spLocks noGrp="1"/>
          </p:cNvSpPr>
          <p:nvPr>
            <p:ph type="body" sz="quarter" idx="12"/>
          </p:nvPr>
        </p:nvSpPr>
        <p:spPr>
          <a:xfrm>
            <a:off x="584200" y="3962400"/>
            <a:ext cx="9144000" cy="677108"/>
          </a:xfrm>
        </p:spPr>
        <p:txBody>
          <a:bodyPr/>
          <a:lstStyle/>
          <a:p>
            <a:r>
              <a:rPr lang="en-US" dirty="0"/>
              <a:t>Presenter</a:t>
            </a:r>
          </a:p>
          <a:p>
            <a:r>
              <a:rPr lang="en-US" i="1" dirty="0"/>
              <a:t>Role</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F8B1EBB-E81D-496B-8EE8-C9DB4FB37709}"/>
              </a:ext>
            </a:extLst>
          </p:cNvPr>
          <p:cNvSpPr/>
          <p:nvPr/>
        </p:nvSpPr>
        <p:spPr bwMode="auto">
          <a:xfrm>
            <a:off x="6242050" y="1"/>
            <a:ext cx="5949950" cy="68580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5" name="Oval 84">
            <a:extLst>
              <a:ext uri="{FF2B5EF4-FFF2-40B4-BE49-F238E27FC236}">
                <a16:creationId xmlns:a16="http://schemas.microsoft.com/office/drawing/2014/main" id="{0B41C826-2227-4353-8C42-0AB127B1FF58}"/>
              </a:ext>
              <a:ext uri="{C183D7F6-B498-43B3-948B-1728B52AA6E4}">
                <adec:decorative xmlns:adec="http://schemas.microsoft.com/office/drawing/2017/decorative" val="1"/>
              </a:ext>
            </a:extLst>
          </p:cNvPr>
          <p:cNvSpPr/>
          <p:nvPr/>
        </p:nvSpPr>
        <p:spPr bwMode="auto">
          <a:xfrm>
            <a:off x="5435052" y="841209"/>
            <a:ext cx="1552020" cy="15520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86" name="Oval 85">
            <a:extLst>
              <a:ext uri="{FF2B5EF4-FFF2-40B4-BE49-F238E27FC236}">
                <a16:creationId xmlns:a16="http://schemas.microsoft.com/office/drawing/2014/main" id="{D141668E-17F6-4A58-AF8B-459A38C36D83}"/>
              </a:ext>
              <a:ext uri="{C183D7F6-B498-43B3-948B-1728B52AA6E4}">
                <adec:decorative xmlns:adec="http://schemas.microsoft.com/office/drawing/2017/decorative" val="1"/>
              </a:ext>
            </a:extLst>
          </p:cNvPr>
          <p:cNvSpPr/>
          <p:nvPr/>
        </p:nvSpPr>
        <p:spPr bwMode="auto">
          <a:xfrm>
            <a:off x="5435052" y="2652990"/>
            <a:ext cx="1552020" cy="15520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43" name="Oval 42">
            <a:extLst>
              <a:ext uri="{FF2B5EF4-FFF2-40B4-BE49-F238E27FC236}">
                <a16:creationId xmlns:a16="http://schemas.microsoft.com/office/drawing/2014/main" id="{5FDD9B8D-84C1-4E43-807C-104AD88852A5}"/>
              </a:ext>
              <a:ext uri="{C183D7F6-B498-43B3-948B-1728B52AA6E4}">
                <adec:decorative xmlns:adec="http://schemas.microsoft.com/office/drawing/2017/decorative" val="1"/>
              </a:ext>
            </a:extLst>
          </p:cNvPr>
          <p:cNvSpPr/>
          <p:nvPr/>
        </p:nvSpPr>
        <p:spPr bwMode="auto">
          <a:xfrm>
            <a:off x="5576741" y="980523"/>
            <a:ext cx="1271016" cy="127101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8" name="Oval 67">
            <a:extLst>
              <a:ext uri="{FF2B5EF4-FFF2-40B4-BE49-F238E27FC236}">
                <a16:creationId xmlns:a16="http://schemas.microsoft.com/office/drawing/2014/main" id="{D0E0377B-73B1-4423-9CBD-E9A78860F858}"/>
              </a:ext>
              <a:ext uri="{C183D7F6-B498-43B3-948B-1728B52AA6E4}">
                <adec:decorative xmlns:adec="http://schemas.microsoft.com/office/drawing/2017/decorative" val="1"/>
              </a:ext>
            </a:extLst>
          </p:cNvPr>
          <p:cNvSpPr/>
          <p:nvPr/>
        </p:nvSpPr>
        <p:spPr bwMode="auto">
          <a:xfrm>
            <a:off x="5576521" y="2794459"/>
            <a:ext cx="1271016" cy="127101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5" name="Oval 64">
            <a:extLst>
              <a:ext uri="{FF2B5EF4-FFF2-40B4-BE49-F238E27FC236}">
                <a16:creationId xmlns:a16="http://schemas.microsoft.com/office/drawing/2014/main" id="{3DB219BC-730C-4EA9-A84F-26019C5F1C7C}"/>
              </a:ext>
              <a:ext uri="{C183D7F6-B498-43B3-948B-1728B52AA6E4}">
                <adec:decorative xmlns:adec="http://schemas.microsoft.com/office/drawing/2017/decorative" val="1"/>
              </a:ext>
            </a:extLst>
          </p:cNvPr>
          <p:cNvSpPr/>
          <p:nvPr/>
        </p:nvSpPr>
        <p:spPr bwMode="auto">
          <a:xfrm>
            <a:off x="5435052" y="4468590"/>
            <a:ext cx="1552020" cy="15520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119" name="Oval 118">
            <a:extLst>
              <a:ext uri="{FF2B5EF4-FFF2-40B4-BE49-F238E27FC236}">
                <a16:creationId xmlns:a16="http://schemas.microsoft.com/office/drawing/2014/main" id="{1FF6A98E-6B75-4A5A-BF2E-0AFCC5166744}"/>
              </a:ext>
              <a:ext uri="{C183D7F6-B498-43B3-948B-1728B52AA6E4}">
                <adec:decorative xmlns:adec="http://schemas.microsoft.com/office/drawing/2017/decorative" val="1"/>
              </a:ext>
            </a:extLst>
          </p:cNvPr>
          <p:cNvSpPr/>
          <p:nvPr/>
        </p:nvSpPr>
        <p:spPr bwMode="auto">
          <a:xfrm>
            <a:off x="5574585" y="4610059"/>
            <a:ext cx="1271016" cy="127101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1014C1CE-D408-40E0-BB82-7C3D1DE77E40}"/>
              </a:ext>
            </a:extLst>
          </p:cNvPr>
          <p:cNvSpPr>
            <a:spLocks noGrp="1"/>
          </p:cNvSpPr>
          <p:nvPr>
            <p:ph type="title"/>
          </p:nvPr>
        </p:nvSpPr>
        <p:spPr>
          <a:xfrm>
            <a:off x="579471" y="2875214"/>
            <a:ext cx="4561536" cy="738664"/>
          </a:xfrm>
        </p:spPr>
        <p:txBody>
          <a:bodyPr/>
          <a:lstStyle/>
          <a:p>
            <a:r>
              <a:rPr lang="en-US"/>
              <a:t>Get it right the first time</a:t>
            </a:r>
            <a:br>
              <a:rPr lang="en-US"/>
            </a:br>
            <a:r>
              <a:rPr lang="en-US" sz="1600"/>
              <a:t>(because they are </a:t>
            </a:r>
            <a:r>
              <a:rPr lang="en-US" sz="1600" i="1"/>
              <a:t>really </a:t>
            </a:r>
            <a:r>
              <a:rPr lang="en-US" sz="1600"/>
              <a:t>tough to fix later)</a:t>
            </a:r>
            <a:endParaRPr lang="en-US"/>
          </a:p>
        </p:txBody>
      </p:sp>
      <p:sp>
        <p:nvSpPr>
          <p:cNvPr id="33" name="TextBox 32">
            <a:extLst>
              <a:ext uri="{FF2B5EF4-FFF2-40B4-BE49-F238E27FC236}">
                <a16:creationId xmlns:a16="http://schemas.microsoft.com/office/drawing/2014/main" id="{8CDE7D87-5B9B-4FFF-ADE6-9AC07699CFF6}"/>
              </a:ext>
            </a:extLst>
          </p:cNvPr>
          <p:cNvSpPr txBox="1"/>
          <p:nvPr/>
        </p:nvSpPr>
        <p:spPr>
          <a:xfrm>
            <a:off x="1237799" y="2434095"/>
            <a:ext cx="3968922" cy="461665"/>
          </a:xfrm>
          <a:prstGeom prst="rect">
            <a:avLst/>
          </a:prstGeom>
          <a:noFill/>
        </p:spPr>
        <p:txBody>
          <a:bodyPr wrap="square" lIns="0">
            <a:spAutoFit/>
          </a:bodyPr>
          <a:lstStyle/>
          <a:p>
            <a:pPr defTabSz="932472" fontAlgn="base">
              <a:spcBef>
                <a:spcPct val="0"/>
              </a:spcBef>
              <a:spcAft>
                <a:spcPct val="0"/>
              </a:spcAft>
            </a:pPr>
            <a:r>
              <a:rPr lang="en-US" sz="2400">
                <a:solidFill>
                  <a:schemeClr val="accent1"/>
                </a:solidFill>
                <a:latin typeface="+mj-lt"/>
                <a:ea typeface="Segoe UI" pitchFamily="34" charset="0"/>
                <a:cs typeface="Segoe UI" pitchFamily="34" charset="0"/>
              </a:rPr>
              <a:t>Foundational Architecture</a:t>
            </a:r>
          </a:p>
        </p:txBody>
      </p:sp>
      <p:sp>
        <p:nvSpPr>
          <p:cNvPr id="21" name="TextBox 20">
            <a:extLst>
              <a:ext uri="{FF2B5EF4-FFF2-40B4-BE49-F238E27FC236}">
                <a16:creationId xmlns:a16="http://schemas.microsoft.com/office/drawing/2014/main" id="{3EEDC1E4-D7F0-4CB8-BFA4-5177C5F46C34}"/>
              </a:ext>
            </a:extLst>
          </p:cNvPr>
          <p:cNvSpPr txBox="1"/>
          <p:nvPr/>
        </p:nvSpPr>
        <p:spPr>
          <a:xfrm>
            <a:off x="7176996" y="1255582"/>
            <a:ext cx="4591958" cy="1000274"/>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Single directory / identity</a:t>
            </a:r>
          </a:p>
          <a:p>
            <a:pPr marL="400050" indent="-400050">
              <a:spcAft>
                <a:spcPts val="600"/>
              </a:spcAft>
            </a:pPr>
            <a:r>
              <a:rPr lang="en-US" sz="1800"/>
              <a:t>Simplifies monitoring &amp; user experience</a:t>
            </a:r>
            <a:br>
              <a:rPr lang="en-US" sz="1800"/>
            </a:br>
            <a:endParaRPr lang="en-US" sz="1800" i="1">
              <a:solidFill>
                <a:srgbClr val="FF0000"/>
              </a:solidFill>
            </a:endParaRPr>
          </a:p>
        </p:txBody>
      </p:sp>
      <p:sp>
        <p:nvSpPr>
          <p:cNvPr id="22" name="TextBox 21">
            <a:extLst>
              <a:ext uri="{FF2B5EF4-FFF2-40B4-BE49-F238E27FC236}">
                <a16:creationId xmlns:a16="http://schemas.microsoft.com/office/drawing/2014/main" id="{B8171622-4E74-45D5-BD50-014E4E4B2E63}"/>
              </a:ext>
            </a:extLst>
          </p:cNvPr>
          <p:cNvSpPr txBox="1"/>
          <p:nvPr/>
        </p:nvSpPr>
        <p:spPr>
          <a:xfrm>
            <a:off x="7176996" y="3067363"/>
            <a:ext cx="4591958" cy="723275"/>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Identity access (instead of keys)</a:t>
            </a:r>
          </a:p>
          <a:p>
            <a:pPr>
              <a:spcAft>
                <a:spcPts val="600"/>
              </a:spcAft>
            </a:pPr>
            <a:r>
              <a:rPr lang="en-US" sz="1800"/>
              <a:t>Avoid using key based access control</a:t>
            </a:r>
          </a:p>
        </p:txBody>
      </p:sp>
      <p:sp>
        <p:nvSpPr>
          <p:cNvPr id="62" name="TextBox 61">
            <a:extLst>
              <a:ext uri="{FF2B5EF4-FFF2-40B4-BE49-F238E27FC236}">
                <a16:creationId xmlns:a16="http://schemas.microsoft.com/office/drawing/2014/main" id="{8F0D1B12-DAD4-4252-A62D-1740A7EBC23F}"/>
              </a:ext>
            </a:extLst>
          </p:cNvPr>
          <p:cNvSpPr txBox="1"/>
          <p:nvPr/>
        </p:nvSpPr>
        <p:spPr>
          <a:xfrm>
            <a:off x="7176996" y="4882963"/>
            <a:ext cx="4591958" cy="723275"/>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Single strategy</a:t>
            </a:r>
          </a:p>
          <a:p>
            <a:pPr>
              <a:spcAft>
                <a:spcPts val="600"/>
              </a:spcAft>
            </a:pPr>
            <a:r>
              <a:rPr lang="en-US" sz="1800"/>
              <a:t>Align and integrate teams, processes</a:t>
            </a:r>
          </a:p>
        </p:txBody>
      </p:sp>
      <p:sp>
        <p:nvSpPr>
          <p:cNvPr id="9" name="Oval 8">
            <a:extLst>
              <a:ext uri="{FF2B5EF4-FFF2-40B4-BE49-F238E27FC236}">
                <a16:creationId xmlns:a16="http://schemas.microsoft.com/office/drawing/2014/main" id="{F363E88F-190B-4D76-ACC3-6228596BD503}"/>
              </a:ext>
            </a:extLst>
          </p:cNvPr>
          <p:cNvSpPr/>
          <p:nvPr/>
        </p:nvSpPr>
        <p:spPr bwMode="auto">
          <a:xfrm>
            <a:off x="6409778" y="759972"/>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9</a:t>
            </a:r>
          </a:p>
        </p:txBody>
      </p:sp>
      <p:sp>
        <p:nvSpPr>
          <p:cNvPr id="10" name="Oval 9">
            <a:extLst>
              <a:ext uri="{FF2B5EF4-FFF2-40B4-BE49-F238E27FC236}">
                <a16:creationId xmlns:a16="http://schemas.microsoft.com/office/drawing/2014/main" id="{1908728B-B2CF-4694-A60C-2D95F8A5289B}"/>
              </a:ext>
            </a:extLst>
          </p:cNvPr>
          <p:cNvSpPr/>
          <p:nvPr/>
        </p:nvSpPr>
        <p:spPr bwMode="auto">
          <a:xfrm>
            <a:off x="6409778" y="2581135"/>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10</a:t>
            </a:r>
          </a:p>
        </p:txBody>
      </p:sp>
      <p:sp>
        <p:nvSpPr>
          <p:cNvPr id="132" name="Oval 131">
            <a:extLst>
              <a:ext uri="{FF2B5EF4-FFF2-40B4-BE49-F238E27FC236}">
                <a16:creationId xmlns:a16="http://schemas.microsoft.com/office/drawing/2014/main" id="{27F88FAD-2A59-47F0-B658-94FFC32A5AE8}"/>
              </a:ext>
            </a:extLst>
          </p:cNvPr>
          <p:cNvSpPr/>
          <p:nvPr/>
        </p:nvSpPr>
        <p:spPr bwMode="auto">
          <a:xfrm>
            <a:off x="6409778" y="4392916"/>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11</a:t>
            </a:r>
          </a:p>
        </p:txBody>
      </p:sp>
      <p:grpSp>
        <p:nvGrpSpPr>
          <p:cNvPr id="76" name="Group 75">
            <a:extLst>
              <a:ext uri="{FF2B5EF4-FFF2-40B4-BE49-F238E27FC236}">
                <a16:creationId xmlns:a16="http://schemas.microsoft.com/office/drawing/2014/main" id="{DCD9D7B0-9788-4334-81B2-976FBAC0F430}"/>
              </a:ext>
            </a:extLst>
          </p:cNvPr>
          <p:cNvGrpSpPr/>
          <p:nvPr/>
        </p:nvGrpSpPr>
        <p:grpSpPr>
          <a:xfrm>
            <a:off x="594625" y="2310659"/>
            <a:ext cx="490317" cy="486205"/>
            <a:chOff x="4133850" y="1504923"/>
            <a:chExt cx="3922896" cy="3889995"/>
          </a:xfrm>
        </p:grpSpPr>
        <p:sp>
          <p:nvSpPr>
            <p:cNvPr id="77" name="Freeform: Shape 76">
              <a:extLst>
                <a:ext uri="{FF2B5EF4-FFF2-40B4-BE49-F238E27FC236}">
                  <a16:creationId xmlns:a16="http://schemas.microsoft.com/office/drawing/2014/main" id="{58D01763-9997-4C86-B523-4D4786057427}"/>
                </a:ext>
              </a:extLst>
            </p:cNvPr>
            <p:cNvSpPr/>
            <p:nvPr/>
          </p:nvSpPr>
          <p:spPr>
            <a:xfrm>
              <a:off x="4133850" y="2785395"/>
              <a:ext cx="1666875" cy="819150"/>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1" y="819150"/>
                    <a:pt x="0" y="773240"/>
                    <a:pt x="0" y="716661"/>
                  </a:cubicBezTo>
                  <a:lnTo>
                    <a:pt x="0" y="102489"/>
                  </a:lnTo>
                  <a:cubicBezTo>
                    <a:pt x="0" y="45911"/>
                    <a:pt x="45911" y="0"/>
                    <a:pt x="102489" y="0"/>
                  </a:cubicBezTo>
                  <a:lnTo>
                    <a:pt x="1564386" y="0"/>
                  </a:lnTo>
                  <a:cubicBezTo>
                    <a:pt x="1620964" y="0"/>
                    <a:pt x="1666875" y="45911"/>
                    <a:pt x="1666875" y="102489"/>
                  </a:cubicBezTo>
                  <a:lnTo>
                    <a:pt x="1666875" y="716661"/>
                  </a:lnTo>
                  <a:cubicBezTo>
                    <a:pt x="1666875" y="773240"/>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4B9A863-F961-4565-BEDF-C8B5EAF21C0B}"/>
                </a:ext>
              </a:extLst>
            </p:cNvPr>
            <p:cNvSpPr/>
            <p:nvPr/>
          </p:nvSpPr>
          <p:spPr>
            <a:xfrm>
              <a:off x="5000627" y="3680631"/>
              <a:ext cx="1666875" cy="819151"/>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0" y="819150"/>
                    <a:pt x="0" y="773239"/>
                    <a:pt x="0" y="716661"/>
                  </a:cubicBezTo>
                  <a:lnTo>
                    <a:pt x="0" y="102489"/>
                  </a:lnTo>
                  <a:cubicBezTo>
                    <a:pt x="0" y="45911"/>
                    <a:pt x="45910" y="0"/>
                    <a:pt x="102489" y="0"/>
                  </a:cubicBezTo>
                  <a:lnTo>
                    <a:pt x="1564386" y="0"/>
                  </a:lnTo>
                  <a:cubicBezTo>
                    <a:pt x="1620964" y="0"/>
                    <a:pt x="1666875" y="45911"/>
                    <a:pt x="1666875" y="102489"/>
                  </a:cubicBezTo>
                  <a:lnTo>
                    <a:pt x="1666875" y="716661"/>
                  </a:lnTo>
                  <a:cubicBezTo>
                    <a:pt x="1666875" y="773239"/>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CFF4807-A113-414B-8AF9-BA25969C1230}"/>
                </a:ext>
              </a:extLst>
            </p:cNvPr>
            <p:cNvSpPr/>
            <p:nvPr/>
          </p:nvSpPr>
          <p:spPr>
            <a:xfrm>
              <a:off x="5876928" y="4575767"/>
              <a:ext cx="1666875" cy="819151"/>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1" y="819150"/>
                    <a:pt x="0" y="773239"/>
                    <a:pt x="0" y="716661"/>
                  </a:cubicBezTo>
                  <a:lnTo>
                    <a:pt x="0" y="102489"/>
                  </a:lnTo>
                  <a:cubicBezTo>
                    <a:pt x="0" y="45911"/>
                    <a:pt x="45911" y="0"/>
                    <a:pt x="102489" y="0"/>
                  </a:cubicBezTo>
                  <a:lnTo>
                    <a:pt x="1564386" y="0"/>
                  </a:lnTo>
                  <a:cubicBezTo>
                    <a:pt x="1620964" y="0"/>
                    <a:pt x="1666875" y="45911"/>
                    <a:pt x="1666875" y="102489"/>
                  </a:cubicBezTo>
                  <a:lnTo>
                    <a:pt x="1666875" y="716661"/>
                  </a:lnTo>
                  <a:cubicBezTo>
                    <a:pt x="1666875" y="773239"/>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EF82C2D-2E3F-407D-A070-FEE157F12176}"/>
                </a:ext>
              </a:extLst>
            </p:cNvPr>
            <p:cNvSpPr/>
            <p:nvPr/>
          </p:nvSpPr>
          <p:spPr>
            <a:xfrm>
              <a:off x="4133850" y="4575767"/>
              <a:ext cx="1666875" cy="819151"/>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1" y="819150"/>
                    <a:pt x="0" y="773239"/>
                    <a:pt x="0" y="716661"/>
                  </a:cubicBezTo>
                  <a:lnTo>
                    <a:pt x="0" y="102489"/>
                  </a:lnTo>
                  <a:cubicBezTo>
                    <a:pt x="0" y="45911"/>
                    <a:pt x="45911" y="0"/>
                    <a:pt x="102489" y="0"/>
                  </a:cubicBezTo>
                  <a:lnTo>
                    <a:pt x="1564386" y="0"/>
                  </a:lnTo>
                  <a:cubicBezTo>
                    <a:pt x="1620964" y="0"/>
                    <a:pt x="1666875" y="45911"/>
                    <a:pt x="1666875" y="102489"/>
                  </a:cubicBezTo>
                  <a:lnTo>
                    <a:pt x="1666875" y="716661"/>
                  </a:lnTo>
                  <a:cubicBezTo>
                    <a:pt x="1666875" y="773239"/>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1C2E35-DC4F-4E10-B3A2-E9A5287CAE15}"/>
                </a:ext>
              </a:extLst>
            </p:cNvPr>
            <p:cNvSpPr/>
            <p:nvPr/>
          </p:nvSpPr>
          <p:spPr>
            <a:xfrm>
              <a:off x="4133850" y="3680536"/>
              <a:ext cx="790668" cy="819246"/>
            </a:xfrm>
            <a:custGeom>
              <a:avLst/>
              <a:gdLst>
                <a:gd name="connsiteX0" fmla="*/ 663035 w 790670"/>
                <a:gd name="connsiteY0" fmla="*/ 819245 h 819245"/>
                <a:gd name="connsiteX1" fmla="*/ 127540 w 790670"/>
                <a:gd name="connsiteY1" fmla="*/ 819245 h 819245"/>
                <a:gd name="connsiteX2" fmla="*/ 0 w 790670"/>
                <a:gd name="connsiteY2" fmla="*/ 691706 h 819245"/>
                <a:gd name="connsiteX3" fmla="*/ 0 w 790670"/>
                <a:gd name="connsiteY3" fmla="*/ 127540 h 819245"/>
                <a:gd name="connsiteX4" fmla="*/ 127540 w 790670"/>
                <a:gd name="connsiteY4" fmla="*/ 0 h 819245"/>
                <a:gd name="connsiteX5" fmla="*/ 663131 w 790670"/>
                <a:gd name="connsiteY5" fmla="*/ 0 h 819245"/>
                <a:gd name="connsiteX6" fmla="*/ 790670 w 790670"/>
                <a:gd name="connsiteY6" fmla="*/ 127540 h 819245"/>
                <a:gd name="connsiteX7" fmla="*/ 790670 w 790670"/>
                <a:gd name="connsiteY7" fmla="*/ 691706 h 819245"/>
                <a:gd name="connsiteX8" fmla="*/ 663035 w 790670"/>
                <a:gd name="connsiteY8" fmla="*/ 819245 h 81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670" h="819245">
                  <a:moveTo>
                    <a:pt x="663035" y="819245"/>
                  </a:moveTo>
                  <a:lnTo>
                    <a:pt x="127540" y="819245"/>
                  </a:lnTo>
                  <a:cubicBezTo>
                    <a:pt x="57055" y="819245"/>
                    <a:pt x="0" y="762191"/>
                    <a:pt x="0" y="691706"/>
                  </a:cubicBezTo>
                  <a:lnTo>
                    <a:pt x="0" y="127540"/>
                  </a:lnTo>
                  <a:cubicBezTo>
                    <a:pt x="0" y="57150"/>
                    <a:pt x="57055" y="0"/>
                    <a:pt x="127540" y="0"/>
                  </a:cubicBezTo>
                  <a:lnTo>
                    <a:pt x="663131" y="0"/>
                  </a:lnTo>
                  <a:cubicBezTo>
                    <a:pt x="733520" y="0"/>
                    <a:pt x="790670" y="57055"/>
                    <a:pt x="790670" y="127540"/>
                  </a:cubicBezTo>
                  <a:lnTo>
                    <a:pt x="790670" y="691706"/>
                  </a:lnTo>
                  <a:cubicBezTo>
                    <a:pt x="790575" y="762191"/>
                    <a:pt x="733520" y="819245"/>
                    <a:pt x="663035" y="819245"/>
                  </a:cubicBezTo>
                  <a:close/>
                </a:path>
              </a:pathLst>
            </a:custGeom>
            <a:solidFill>
              <a:schemeClr val="accent1"/>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9FBD3CB-225B-4033-9CBA-A5C98ED3F5BB}"/>
                </a:ext>
              </a:extLst>
            </p:cNvPr>
            <p:cNvSpPr/>
            <p:nvPr/>
          </p:nvSpPr>
          <p:spPr>
            <a:xfrm>
              <a:off x="5959413" y="2492502"/>
              <a:ext cx="1659978" cy="935894"/>
            </a:xfrm>
            <a:custGeom>
              <a:avLst/>
              <a:gdLst>
                <a:gd name="connsiteX0" fmla="*/ 517586 w 1659978"/>
                <a:gd name="connsiteY0" fmla="*/ 35719 h 935894"/>
                <a:gd name="connsiteX1" fmla="*/ 41336 w 1659978"/>
                <a:gd name="connsiteY1" fmla="*/ 769144 h 935894"/>
                <a:gd name="connsiteX2" fmla="*/ 98486 w 1659978"/>
                <a:gd name="connsiteY2" fmla="*/ 931069 h 935894"/>
                <a:gd name="connsiteX3" fmla="*/ 1603436 w 1659978"/>
                <a:gd name="connsiteY3" fmla="*/ 540544 h 935894"/>
                <a:gd name="connsiteX4" fmla="*/ 1593911 w 1659978"/>
                <a:gd name="connsiteY4" fmla="*/ 397669 h 935894"/>
                <a:gd name="connsiteX5" fmla="*/ 641411 w 1659978"/>
                <a:gd name="connsiteY5" fmla="*/ 7144 h 935894"/>
                <a:gd name="connsiteX6" fmla="*/ 517586 w 1659978"/>
                <a:gd name="connsiteY6" fmla="*/ 35719 h 93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978" h="935894">
                  <a:moveTo>
                    <a:pt x="517586" y="35719"/>
                  </a:moveTo>
                  <a:lnTo>
                    <a:pt x="41336" y="769144"/>
                  </a:lnTo>
                  <a:cubicBezTo>
                    <a:pt x="41336" y="769144"/>
                    <a:pt x="-82489" y="969169"/>
                    <a:pt x="98486" y="931069"/>
                  </a:cubicBezTo>
                  <a:cubicBezTo>
                    <a:pt x="270317" y="894874"/>
                    <a:pt x="1603436" y="540544"/>
                    <a:pt x="1603436" y="540544"/>
                  </a:cubicBezTo>
                  <a:cubicBezTo>
                    <a:pt x="1603436" y="540544"/>
                    <a:pt x="1736786" y="464344"/>
                    <a:pt x="1593911" y="397669"/>
                  </a:cubicBezTo>
                  <a:cubicBezTo>
                    <a:pt x="1442940" y="327184"/>
                    <a:pt x="641411" y="7144"/>
                    <a:pt x="641411" y="7144"/>
                  </a:cubicBezTo>
                  <a:cubicBezTo>
                    <a:pt x="641411" y="7144"/>
                    <a:pt x="555686" y="-21431"/>
                    <a:pt x="517586" y="35719"/>
                  </a:cubicBezTo>
                  <a:close/>
                </a:path>
              </a:pathLst>
            </a:custGeom>
            <a:solidFill>
              <a:srgbClr val="C1C1C1"/>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BFD845B-34F1-4AE4-8C0D-51C65022103C}"/>
                </a:ext>
              </a:extLst>
            </p:cNvPr>
            <p:cNvSpPr/>
            <p:nvPr/>
          </p:nvSpPr>
          <p:spPr>
            <a:xfrm>
              <a:off x="6981825" y="2092547"/>
              <a:ext cx="262890" cy="635698"/>
            </a:xfrm>
            <a:custGeom>
              <a:avLst/>
              <a:gdLst>
                <a:gd name="connsiteX0" fmla="*/ 95250 w 262890"/>
                <a:gd name="connsiteY0" fmla="*/ 635698 h 635698"/>
                <a:gd name="connsiteX1" fmla="*/ 0 w 262890"/>
                <a:gd name="connsiteY1" fmla="*/ 635698 h 635698"/>
                <a:gd name="connsiteX2" fmla="*/ 0 w 262890"/>
                <a:gd name="connsiteY2" fmla="*/ 330899 h 635698"/>
                <a:gd name="connsiteX3" fmla="*/ 232601 w 262890"/>
                <a:gd name="connsiteY3" fmla="*/ 0 h 635698"/>
                <a:gd name="connsiteX4" fmla="*/ 262699 w 262890"/>
                <a:gd name="connsiteY4" fmla="*/ 90392 h 635698"/>
                <a:gd name="connsiteX5" fmla="*/ 247650 w 262890"/>
                <a:gd name="connsiteY5" fmla="*/ 45149 h 635698"/>
                <a:gd name="connsiteX6" fmla="*/ 262890 w 262890"/>
                <a:gd name="connsiteY6" fmla="*/ 90297 h 635698"/>
                <a:gd name="connsiteX7" fmla="*/ 95250 w 262890"/>
                <a:gd name="connsiteY7" fmla="*/ 330899 h 635698"/>
                <a:gd name="connsiteX8" fmla="*/ 95250 w 262890"/>
                <a:gd name="connsiteY8" fmla="*/ 635698 h 63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90" h="635698">
                  <a:moveTo>
                    <a:pt x="95250" y="635698"/>
                  </a:moveTo>
                  <a:lnTo>
                    <a:pt x="0" y="635698"/>
                  </a:lnTo>
                  <a:lnTo>
                    <a:pt x="0" y="330899"/>
                  </a:lnTo>
                  <a:cubicBezTo>
                    <a:pt x="0" y="130493"/>
                    <a:pt x="152114" y="26765"/>
                    <a:pt x="232601" y="0"/>
                  </a:cubicBezTo>
                  <a:lnTo>
                    <a:pt x="262699" y="90392"/>
                  </a:lnTo>
                  <a:lnTo>
                    <a:pt x="247650" y="45149"/>
                  </a:lnTo>
                  <a:lnTo>
                    <a:pt x="262890" y="90297"/>
                  </a:lnTo>
                  <a:cubicBezTo>
                    <a:pt x="256032" y="92678"/>
                    <a:pt x="95250" y="150114"/>
                    <a:pt x="95250" y="330899"/>
                  </a:cubicBezTo>
                  <a:lnTo>
                    <a:pt x="95250" y="635698"/>
                  </a:lnTo>
                  <a:close/>
                </a:path>
              </a:pathLst>
            </a:custGeom>
            <a:solidFill>
              <a:srgbClr val="C1C1C1"/>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9E28886-14EF-4D3A-8AF1-7D68FED12940}"/>
                </a:ext>
              </a:extLst>
            </p:cNvPr>
            <p:cNvSpPr/>
            <p:nvPr/>
          </p:nvSpPr>
          <p:spPr>
            <a:xfrm>
              <a:off x="7135627" y="1504923"/>
              <a:ext cx="921119" cy="722618"/>
            </a:xfrm>
            <a:custGeom>
              <a:avLst/>
              <a:gdLst>
                <a:gd name="connsiteX0" fmla="*/ 846418 w 921119"/>
                <a:gd name="connsiteY0" fmla="*/ 305683 h 722618"/>
                <a:gd name="connsiteX1" fmla="*/ 258725 w 921119"/>
                <a:gd name="connsiteY1" fmla="*/ 694875 h 722618"/>
                <a:gd name="connsiteX2" fmla="*/ 27744 w 921119"/>
                <a:gd name="connsiteY2" fmla="*/ 647917 h 722618"/>
                <a:gd name="connsiteX3" fmla="*/ 27744 w 921119"/>
                <a:gd name="connsiteY3" fmla="*/ 647917 h 722618"/>
                <a:gd name="connsiteX4" fmla="*/ 74702 w 921119"/>
                <a:gd name="connsiteY4" fmla="*/ 416935 h 722618"/>
                <a:gd name="connsiteX5" fmla="*/ 662395 w 921119"/>
                <a:gd name="connsiteY5" fmla="*/ 27744 h 722618"/>
                <a:gd name="connsiteX6" fmla="*/ 893376 w 921119"/>
                <a:gd name="connsiteY6" fmla="*/ 74702 h 722618"/>
                <a:gd name="connsiteX7" fmla="*/ 893376 w 921119"/>
                <a:gd name="connsiteY7" fmla="*/ 74702 h 722618"/>
                <a:gd name="connsiteX8" fmla="*/ 846418 w 921119"/>
                <a:gd name="connsiteY8" fmla="*/ 305683 h 72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1119" h="722618">
                  <a:moveTo>
                    <a:pt x="846418" y="305683"/>
                  </a:moveTo>
                  <a:lnTo>
                    <a:pt x="258725" y="694875"/>
                  </a:lnTo>
                  <a:cubicBezTo>
                    <a:pt x="181954" y="745738"/>
                    <a:pt x="78512" y="724688"/>
                    <a:pt x="27744" y="647917"/>
                  </a:cubicBezTo>
                  <a:lnTo>
                    <a:pt x="27744" y="647917"/>
                  </a:lnTo>
                  <a:cubicBezTo>
                    <a:pt x="-23120" y="571145"/>
                    <a:pt x="-2069" y="467704"/>
                    <a:pt x="74702" y="416935"/>
                  </a:cubicBezTo>
                  <a:lnTo>
                    <a:pt x="662395" y="27744"/>
                  </a:lnTo>
                  <a:cubicBezTo>
                    <a:pt x="739166" y="-23120"/>
                    <a:pt x="842608" y="-2069"/>
                    <a:pt x="893376" y="74702"/>
                  </a:cubicBezTo>
                  <a:lnTo>
                    <a:pt x="893376" y="74702"/>
                  </a:lnTo>
                  <a:cubicBezTo>
                    <a:pt x="944239" y="151474"/>
                    <a:pt x="923189" y="254915"/>
                    <a:pt x="846418" y="305683"/>
                  </a:cubicBezTo>
                  <a:close/>
                </a:path>
              </a:pathLst>
            </a:custGeom>
            <a:solidFill>
              <a:srgbClr val="2F2F2F"/>
            </a:solidFill>
            <a:ln w="9525" cap="flat">
              <a:noFill/>
              <a:prstDash val="solid"/>
              <a:miter/>
            </a:ln>
          </p:spPr>
          <p:txBody>
            <a:bodyPr rtlCol="0" anchor="ctr"/>
            <a:lstStyle/>
            <a:p>
              <a:endParaRPr lang="en-US"/>
            </a:p>
          </p:txBody>
        </p:sp>
      </p:grpSp>
      <p:grpSp>
        <p:nvGrpSpPr>
          <p:cNvPr id="91" name="Group 90">
            <a:extLst>
              <a:ext uri="{FF2B5EF4-FFF2-40B4-BE49-F238E27FC236}">
                <a16:creationId xmlns:a16="http://schemas.microsoft.com/office/drawing/2014/main" id="{B0701DBF-FF68-4BB4-8952-E279A1751A1B}"/>
              </a:ext>
            </a:extLst>
          </p:cNvPr>
          <p:cNvGrpSpPr/>
          <p:nvPr/>
        </p:nvGrpSpPr>
        <p:grpSpPr>
          <a:xfrm>
            <a:off x="5924237" y="1308700"/>
            <a:ext cx="576025" cy="614663"/>
            <a:chOff x="1632160" y="2968302"/>
            <a:chExt cx="1202846" cy="1283529"/>
          </a:xfrm>
        </p:grpSpPr>
        <p:grpSp>
          <p:nvGrpSpPr>
            <p:cNvPr id="92" name="Group 91">
              <a:extLst>
                <a:ext uri="{FF2B5EF4-FFF2-40B4-BE49-F238E27FC236}">
                  <a16:creationId xmlns:a16="http://schemas.microsoft.com/office/drawing/2014/main" id="{45AAF033-BA01-4038-A520-BC07C14948F5}"/>
                </a:ext>
              </a:extLst>
            </p:cNvPr>
            <p:cNvGrpSpPr/>
            <p:nvPr/>
          </p:nvGrpSpPr>
          <p:grpSpPr>
            <a:xfrm>
              <a:off x="1632160" y="2968302"/>
              <a:ext cx="1202846" cy="1283529"/>
              <a:chOff x="1903375" y="2968302"/>
              <a:chExt cx="1202846" cy="1283529"/>
            </a:xfrm>
          </p:grpSpPr>
          <p:cxnSp>
            <p:nvCxnSpPr>
              <p:cNvPr id="107" name="Straight Arrow Connector 106">
                <a:extLst>
                  <a:ext uri="{FF2B5EF4-FFF2-40B4-BE49-F238E27FC236}">
                    <a16:creationId xmlns:a16="http://schemas.microsoft.com/office/drawing/2014/main" id="{26239E12-4E94-4190-9BA5-A5D2244D795E}"/>
                  </a:ext>
                </a:extLst>
              </p:cNvPr>
              <p:cNvCxnSpPr>
                <a:cxnSpLocks/>
              </p:cNvCxnSpPr>
              <p:nvPr/>
            </p:nvCxnSpPr>
            <p:spPr>
              <a:xfrm rot="2700000" flipV="1">
                <a:off x="2923341" y="2968302"/>
                <a:ext cx="0" cy="365760"/>
              </a:xfrm>
              <a:prstGeom prst="straightConnector1">
                <a:avLst/>
              </a:prstGeom>
              <a:ln w="15875" cap="rnd">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BAF8454-22BA-4214-A6DC-A73863FFA0F8}"/>
                  </a:ext>
                </a:extLst>
              </p:cNvPr>
              <p:cNvCxnSpPr>
                <a:cxnSpLocks/>
              </p:cNvCxnSpPr>
              <p:nvPr/>
            </p:nvCxnSpPr>
            <p:spPr>
              <a:xfrm rot="2700000">
                <a:off x="2086255" y="3886071"/>
                <a:ext cx="0" cy="365760"/>
              </a:xfrm>
              <a:prstGeom prst="straightConnector1">
                <a:avLst/>
              </a:prstGeom>
              <a:ln w="15875" cap="rnd">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15790B8-61EB-42A5-AF5B-842C71A4F26F}"/>
                  </a:ext>
                </a:extLst>
              </p:cNvPr>
              <p:cNvCxnSpPr>
                <a:cxnSpLocks/>
              </p:cNvCxnSpPr>
              <p:nvPr/>
            </p:nvCxnSpPr>
            <p:spPr>
              <a:xfrm rot="8100000" flipV="1">
                <a:off x="2923341" y="3886071"/>
                <a:ext cx="0" cy="365760"/>
              </a:xfrm>
              <a:prstGeom prst="straightConnector1">
                <a:avLst/>
              </a:prstGeom>
              <a:ln w="15875" cap="rnd">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19DCD01-76DB-493F-9B06-0E9AE8089991}"/>
                  </a:ext>
                </a:extLst>
              </p:cNvPr>
              <p:cNvCxnSpPr>
                <a:cxnSpLocks/>
              </p:cNvCxnSpPr>
              <p:nvPr/>
            </p:nvCxnSpPr>
            <p:spPr>
              <a:xfrm rot="8100000">
                <a:off x="2086255" y="2968302"/>
                <a:ext cx="0" cy="365760"/>
              </a:xfrm>
              <a:prstGeom prst="straightConnector1">
                <a:avLst/>
              </a:prstGeom>
              <a:ln w="15875" cap="rnd">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5BF84EFC-662E-4892-90E0-1CC786F93C3B}"/>
                </a:ext>
                <a:ext uri="{C183D7F6-B498-43B3-948B-1728B52AA6E4}">
                  <adec:decorative xmlns:adec="http://schemas.microsoft.com/office/drawing/2017/decorative" val="1"/>
                </a:ext>
              </a:extLst>
            </p:cNvPr>
            <p:cNvGrpSpPr/>
            <p:nvPr/>
          </p:nvGrpSpPr>
          <p:grpSpPr>
            <a:xfrm>
              <a:off x="1854710" y="3389248"/>
              <a:ext cx="757746" cy="441636"/>
              <a:chOff x="7513322" y="1917149"/>
              <a:chExt cx="1229356" cy="716504"/>
            </a:xfrm>
          </p:grpSpPr>
          <p:grpSp>
            <p:nvGrpSpPr>
              <p:cNvPr id="94" name="Group 93">
                <a:extLst>
                  <a:ext uri="{FF2B5EF4-FFF2-40B4-BE49-F238E27FC236}">
                    <a16:creationId xmlns:a16="http://schemas.microsoft.com/office/drawing/2014/main" id="{DFF8AA95-BE14-4817-83AA-A1C6268DC56C}"/>
                  </a:ext>
                </a:extLst>
              </p:cNvPr>
              <p:cNvGrpSpPr/>
              <p:nvPr/>
            </p:nvGrpSpPr>
            <p:grpSpPr>
              <a:xfrm>
                <a:off x="7513322" y="1917149"/>
                <a:ext cx="1229356" cy="716504"/>
                <a:chOff x="7513322" y="1917149"/>
                <a:chExt cx="1229356" cy="716504"/>
              </a:xfrm>
            </p:grpSpPr>
            <p:sp>
              <p:nvSpPr>
                <p:cNvPr id="96" name="Freeform: Shape 95">
                  <a:extLst>
                    <a:ext uri="{FF2B5EF4-FFF2-40B4-BE49-F238E27FC236}">
                      <a16:creationId xmlns:a16="http://schemas.microsoft.com/office/drawing/2014/main" id="{4DC14A53-3625-45BF-8295-BD4D83BBF9DB}"/>
                    </a:ext>
                  </a:extLst>
                </p:cNvPr>
                <p:cNvSpPr/>
                <p:nvPr/>
              </p:nvSpPr>
              <p:spPr>
                <a:xfrm rot="21596005">
                  <a:off x="7513322" y="1917149"/>
                  <a:ext cx="1003467" cy="715921"/>
                </a:xfrm>
                <a:custGeom>
                  <a:avLst/>
                  <a:gdLst>
                    <a:gd name="connsiteX0" fmla="*/ 1003464 w 1003467"/>
                    <a:gd name="connsiteY0" fmla="*/ 0 h 715921"/>
                    <a:gd name="connsiteX1" fmla="*/ 1003464 w 1003467"/>
                    <a:gd name="connsiteY1" fmla="*/ 159424 h 715921"/>
                    <a:gd name="connsiteX2" fmla="*/ 1003466 w 1003467"/>
                    <a:gd name="connsiteY2" fmla="*/ 159424 h 715921"/>
                    <a:gd name="connsiteX3" fmla="*/ 1003467 w 1003467"/>
                    <a:gd name="connsiteY3" fmla="*/ 715921 h 715921"/>
                    <a:gd name="connsiteX4" fmla="*/ 93794 w 1003467"/>
                    <a:gd name="connsiteY4" fmla="*/ 715921 h 715921"/>
                    <a:gd name="connsiteX5" fmla="*/ 15 w 1003467"/>
                    <a:gd name="connsiteY5" fmla="*/ 622143 h 715921"/>
                    <a:gd name="connsiteX6" fmla="*/ 17 w 1003467"/>
                    <a:gd name="connsiteY6" fmla="*/ 159428 h 715921"/>
                    <a:gd name="connsiteX7" fmla="*/ 0 w 1003467"/>
                    <a:gd name="connsiteY7" fmla="*/ 159428 h 715921"/>
                    <a:gd name="connsiteX8" fmla="*/ 0 w 1003467"/>
                    <a:gd name="connsiteY8" fmla="*/ 93777 h 715921"/>
                    <a:gd name="connsiteX9" fmla="*/ 93779 w 1003467"/>
                    <a:gd name="connsiteY9" fmla="*/ 0 h 71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3467" h="715921">
                      <a:moveTo>
                        <a:pt x="1003464" y="0"/>
                      </a:moveTo>
                      <a:lnTo>
                        <a:pt x="1003464" y="159424"/>
                      </a:lnTo>
                      <a:lnTo>
                        <a:pt x="1003466" y="159424"/>
                      </a:lnTo>
                      <a:lnTo>
                        <a:pt x="1003467" y="715921"/>
                      </a:lnTo>
                      <a:lnTo>
                        <a:pt x="93794" y="715921"/>
                      </a:lnTo>
                      <a:cubicBezTo>
                        <a:pt x="42008" y="715908"/>
                        <a:pt x="29" y="673930"/>
                        <a:pt x="15" y="622143"/>
                      </a:cubicBezTo>
                      <a:lnTo>
                        <a:pt x="17" y="159428"/>
                      </a:lnTo>
                      <a:lnTo>
                        <a:pt x="0" y="159428"/>
                      </a:lnTo>
                      <a:lnTo>
                        <a:pt x="0" y="93777"/>
                      </a:lnTo>
                      <a:cubicBezTo>
                        <a:pt x="22" y="41994"/>
                        <a:pt x="41995" y="20"/>
                        <a:pt x="93779" y="0"/>
                      </a:cubicBezTo>
                      <a:close/>
                    </a:path>
                  </a:pathLst>
                </a:custGeom>
                <a:solidFill>
                  <a:srgbClr val="C1C1C1"/>
                </a:solidFill>
                <a:ln w="16091"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4C2D74B-ABCD-4DCD-AEC3-73C0123CC428}"/>
                    </a:ext>
                  </a:extLst>
                </p:cNvPr>
                <p:cNvSpPr/>
                <p:nvPr/>
              </p:nvSpPr>
              <p:spPr>
                <a:xfrm rot="21596005">
                  <a:off x="8517598" y="1917153"/>
                  <a:ext cx="225080" cy="715913"/>
                </a:xfrm>
                <a:custGeom>
                  <a:avLst/>
                  <a:gdLst>
                    <a:gd name="connsiteX0" fmla="*/ 284740 w 285797"/>
                    <a:gd name="connsiteY0" fmla="*/ 118463 h 909038"/>
                    <a:gd name="connsiteX1" fmla="*/ 284740 w 285797"/>
                    <a:gd name="connsiteY1" fmla="*/ 789350 h 909038"/>
                    <a:gd name="connsiteX2" fmla="*/ 165663 w 285797"/>
                    <a:gd name="connsiteY2" fmla="*/ 908426 h 909038"/>
                    <a:gd name="connsiteX3" fmla="*/ -1058 w 285797"/>
                    <a:gd name="connsiteY3" fmla="*/ 908426 h 909038"/>
                    <a:gd name="connsiteX4" fmla="*/ -1058 w 285797"/>
                    <a:gd name="connsiteY4" fmla="*/ -613 h 909038"/>
                    <a:gd name="connsiteX5" fmla="*/ 165663 w 285797"/>
                    <a:gd name="connsiteY5" fmla="*/ -613 h 909038"/>
                    <a:gd name="connsiteX6" fmla="*/ 284740 w 285797"/>
                    <a:gd name="connsiteY6" fmla="*/ 118463 h 90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97" h="909038">
                      <a:moveTo>
                        <a:pt x="284740" y="118463"/>
                      </a:moveTo>
                      <a:lnTo>
                        <a:pt x="284740" y="789350"/>
                      </a:lnTo>
                      <a:cubicBezTo>
                        <a:pt x="284722" y="855106"/>
                        <a:pt x="231420" y="908408"/>
                        <a:pt x="165663" y="908426"/>
                      </a:cubicBezTo>
                      <a:lnTo>
                        <a:pt x="-1058" y="908426"/>
                      </a:lnTo>
                      <a:lnTo>
                        <a:pt x="-1058" y="-613"/>
                      </a:lnTo>
                      <a:lnTo>
                        <a:pt x="165663" y="-613"/>
                      </a:lnTo>
                      <a:cubicBezTo>
                        <a:pt x="231416" y="-587"/>
                        <a:pt x="284712" y="52710"/>
                        <a:pt x="284740" y="118463"/>
                      </a:cubicBezTo>
                      <a:close/>
                    </a:path>
                  </a:pathLst>
                </a:custGeom>
                <a:solidFill>
                  <a:srgbClr val="2F2F2F"/>
                </a:solidFill>
                <a:ln w="16091"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751EFF7-B25A-485F-BCDA-36CEA9F264D8}"/>
                    </a:ext>
                  </a:extLst>
                </p:cNvPr>
                <p:cNvSpPr/>
                <p:nvPr/>
              </p:nvSpPr>
              <p:spPr>
                <a:xfrm rot="21596005">
                  <a:off x="8605823" y="2224879"/>
                  <a:ext cx="59677" cy="100461"/>
                </a:xfrm>
                <a:custGeom>
                  <a:avLst/>
                  <a:gdLst>
                    <a:gd name="connsiteX0" fmla="*/ 10846 w 75776"/>
                    <a:gd name="connsiteY0" fmla="*/ 126940 h 127561"/>
                    <a:gd name="connsiteX1" fmla="*/ -1060 w 75776"/>
                    <a:gd name="connsiteY1" fmla="*/ 115024 h 127561"/>
                    <a:gd name="connsiteX2" fmla="*/ 2426 w 75776"/>
                    <a:gd name="connsiteY2" fmla="*/ 106608 h 127561"/>
                    <a:gd name="connsiteX3" fmla="*/ 45980 w 75776"/>
                    <a:gd name="connsiteY3" fmla="*/ 63070 h 127561"/>
                    <a:gd name="connsiteX4" fmla="*/ 2426 w 75776"/>
                    <a:gd name="connsiteY4" fmla="*/ 19515 h 127561"/>
                    <a:gd name="connsiteX5" fmla="*/ 2812 w 75776"/>
                    <a:gd name="connsiteY5" fmla="*/ 2675 h 127561"/>
                    <a:gd name="connsiteX6" fmla="*/ 19266 w 75776"/>
                    <a:gd name="connsiteY6" fmla="*/ 2675 h 127561"/>
                    <a:gd name="connsiteX7" fmla="*/ 71224 w 75776"/>
                    <a:gd name="connsiteY7" fmla="*/ 54650 h 127561"/>
                    <a:gd name="connsiteX8" fmla="*/ 71241 w 75776"/>
                    <a:gd name="connsiteY8" fmla="*/ 71471 h 127561"/>
                    <a:gd name="connsiteX9" fmla="*/ 71224 w 75776"/>
                    <a:gd name="connsiteY9" fmla="*/ 71490 h 127561"/>
                    <a:gd name="connsiteX10" fmla="*/ 19266 w 75776"/>
                    <a:gd name="connsiteY10" fmla="*/ 123449 h 127561"/>
                    <a:gd name="connsiteX11" fmla="*/ 10846 w 75776"/>
                    <a:gd name="connsiteY11" fmla="*/ 126940 h 127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776" h="127561">
                      <a:moveTo>
                        <a:pt x="10846" y="126940"/>
                      </a:moveTo>
                      <a:cubicBezTo>
                        <a:pt x="4268" y="126938"/>
                        <a:pt x="-1062" y="121602"/>
                        <a:pt x="-1060" y="115024"/>
                      </a:cubicBezTo>
                      <a:cubicBezTo>
                        <a:pt x="-1058" y="111867"/>
                        <a:pt x="194" y="108841"/>
                        <a:pt x="2426" y="106608"/>
                      </a:cubicBezTo>
                      <a:lnTo>
                        <a:pt x="45980" y="63070"/>
                      </a:lnTo>
                      <a:lnTo>
                        <a:pt x="2426" y="19515"/>
                      </a:lnTo>
                      <a:cubicBezTo>
                        <a:pt x="-2118" y="14758"/>
                        <a:pt x="-1944" y="7218"/>
                        <a:pt x="2812" y="2675"/>
                      </a:cubicBezTo>
                      <a:cubicBezTo>
                        <a:pt x="7415" y="-1721"/>
                        <a:pt x="14661" y="-1721"/>
                        <a:pt x="19266" y="2675"/>
                      </a:cubicBezTo>
                      <a:lnTo>
                        <a:pt x="71224" y="54650"/>
                      </a:lnTo>
                      <a:cubicBezTo>
                        <a:pt x="75874" y="59290"/>
                        <a:pt x="75881" y="66821"/>
                        <a:pt x="71241" y="71471"/>
                      </a:cubicBezTo>
                      <a:cubicBezTo>
                        <a:pt x="71235" y="71477"/>
                        <a:pt x="71230" y="71483"/>
                        <a:pt x="71224" y="71490"/>
                      </a:cubicBezTo>
                      <a:lnTo>
                        <a:pt x="19266" y="123449"/>
                      </a:lnTo>
                      <a:cubicBezTo>
                        <a:pt x="17040" y="125694"/>
                        <a:pt x="14006" y="126950"/>
                        <a:pt x="10846" y="126940"/>
                      </a:cubicBezTo>
                      <a:close/>
                    </a:path>
                  </a:pathLst>
                </a:custGeom>
                <a:solidFill>
                  <a:schemeClr val="bg1"/>
                </a:solidFill>
                <a:ln w="16091" cap="flat">
                  <a:noFill/>
                  <a:prstDash val="solid"/>
                  <a:miter/>
                </a:ln>
              </p:spPr>
              <p:txBody>
                <a:bodyPr rtlCol="0" anchor="ctr"/>
                <a:lstStyle/>
                <a:p>
                  <a:endParaRPr lang="en-US"/>
                </a:p>
              </p:txBody>
            </p:sp>
            <p:grpSp>
              <p:nvGrpSpPr>
                <p:cNvPr id="99" name="Group 98">
                  <a:extLst>
                    <a:ext uri="{FF2B5EF4-FFF2-40B4-BE49-F238E27FC236}">
                      <a16:creationId xmlns:a16="http://schemas.microsoft.com/office/drawing/2014/main" id="{20BB92AB-4518-4E53-BD85-4CDA2BF02578}"/>
                    </a:ext>
                  </a:extLst>
                </p:cNvPr>
                <p:cNvGrpSpPr/>
                <p:nvPr/>
              </p:nvGrpSpPr>
              <p:grpSpPr>
                <a:xfrm>
                  <a:off x="7609734" y="2042699"/>
                  <a:ext cx="385404" cy="388334"/>
                  <a:chOff x="7380798" y="1511126"/>
                  <a:chExt cx="342284" cy="344886"/>
                </a:xfrm>
              </p:grpSpPr>
              <p:sp>
                <p:nvSpPr>
                  <p:cNvPr id="105" name="Oval 104">
                    <a:extLst>
                      <a:ext uri="{FF2B5EF4-FFF2-40B4-BE49-F238E27FC236}">
                        <a16:creationId xmlns:a16="http://schemas.microsoft.com/office/drawing/2014/main" id="{00E72482-EF45-4193-83D3-353B13A1F735}"/>
                      </a:ext>
                    </a:extLst>
                  </p:cNvPr>
                  <p:cNvSpPr/>
                  <p:nvPr/>
                </p:nvSpPr>
                <p:spPr bwMode="auto">
                  <a:xfrm>
                    <a:off x="7380798" y="1511126"/>
                    <a:ext cx="342284" cy="34488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6" name="people_4" title="Icon of a person">
                    <a:extLst>
                      <a:ext uri="{FF2B5EF4-FFF2-40B4-BE49-F238E27FC236}">
                        <a16:creationId xmlns:a16="http://schemas.microsoft.com/office/drawing/2014/main" id="{C1BADE39-8087-483E-9648-39A01DDC5BA9}"/>
                      </a:ext>
                    </a:extLst>
                  </p:cNvPr>
                  <p:cNvSpPr>
                    <a:spLocks noChangeAspect="1" noEditPoints="1"/>
                  </p:cNvSpPr>
                  <p:nvPr/>
                </p:nvSpPr>
                <p:spPr bwMode="auto">
                  <a:xfrm>
                    <a:off x="7463783" y="1585004"/>
                    <a:ext cx="176327" cy="197129"/>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6350" cap="rnd">
                    <a:solidFill>
                      <a:srgbClr val="2F2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marL="0" marR="0" lvl="0" indent="0" algn="ctr" defTabSz="896203" rtl="0" eaLnBrk="1" fontAlgn="base" latinLnBrk="0" hangingPunct="1">
                      <a:lnSpc>
                        <a:spcPct val="100000"/>
                      </a:lnSpc>
                      <a:spcBef>
                        <a:spcPts val="0"/>
                      </a:spcBef>
                      <a:spcAft>
                        <a:spcPts val="0"/>
                      </a:spcAft>
                      <a:buClrTx/>
                      <a:buSzTx/>
                      <a:buFontTx/>
                      <a:buNone/>
                      <a:tabLst/>
                      <a:defRPr/>
                    </a:pPr>
                    <a:endParaRPr kumimoji="0" lang="en-US" sz="166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00" name="Group 99">
                  <a:extLst>
                    <a:ext uri="{FF2B5EF4-FFF2-40B4-BE49-F238E27FC236}">
                      <a16:creationId xmlns:a16="http://schemas.microsoft.com/office/drawing/2014/main" id="{990A66FA-880E-45D1-8883-7E3A17BE5D63}"/>
                    </a:ext>
                  </a:extLst>
                </p:cNvPr>
                <p:cNvGrpSpPr/>
                <p:nvPr/>
              </p:nvGrpSpPr>
              <p:grpSpPr>
                <a:xfrm>
                  <a:off x="8077781" y="2115319"/>
                  <a:ext cx="361865" cy="243094"/>
                  <a:chOff x="7751191" y="1496861"/>
                  <a:chExt cx="320040" cy="243094"/>
                </a:xfrm>
              </p:grpSpPr>
              <p:sp>
                <p:nvSpPr>
                  <p:cNvPr id="102" name="Rectangle 101">
                    <a:extLst>
                      <a:ext uri="{FF2B5EF4-FFF2-40B4-BE49-F238E27FC236}">
                        <a16:creationId xmlns:a16="http://schemas.microsoft.com/office/drawing/2014/main" id="{26C27FB0-0446-4BD2-8CAC-C713A59B5ADC}"/>
                      </a:ext>
                    </a:extLst>
                  </p:cNvPr>
                  <p:cNvSpPr/>
                  <p:nvPr/>
                </p:nvSpPr>
                <p:spPr bwMode="auto">
                  <a:xfrm>
                    <a:off x="7751191" y="1496861"/>
                    <a:ext cx="320040" cy="589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3" name="Rectangle 102">
                    <a:extLst>
                      <a:ext uri="{FF2B5EF4-FFF2-40B4-BE49-F238E27FC236}">
                        <a16:creationId xmlns:a16="http://schemas.microsoft.com/office/drawing/2014/main" id="{5D634AD2-91AA-4E5F-8540-A9EF7862CA74}"/>
                      </a:ext>
                    </a:extLst>
                  </p:cNvPr>
                  <p:cNvSpPr/>
                  <p:nvPr/>
                </p:nvSpPr>
                <p:spPr bwMode="auto">
                  <a:xfrm>
                    <a:off x="7751191" y="1591143"/>
                    <a:ext cx="320040" cy="589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4" name="Rectangle 103">
                    <a:extLst>
                      <a:ext uri="{FF2B5EF4-FFF2-40B4-BE49-F238E27FC236}">
                        <a16:creationId xmlns:a16="http://schemas.microsoft.com/office/drawing/2014/main" id="{0F1BDF93-663A-45B8-9A84-840BD18B3C3B}"/>
                      </a:ext>
                    </a:extLst>
                  </p:cNvPr>
                  <p:cNvSpPr/>
                  <p:nvPr/>
                </p:nvSpPr>
                <p:spPr bwMode="auto">
                  <a:xfrm>
                    <a:off x="7751191" y="1680979"/>
                    <a:ext cx="320040" cy="589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01" name="Freeform: Shape 100">
                  <a:extLst>
                    <a:ext uri="{FF2B5EF4-FFF2-40B4-BE49-F238E27FC236}">
                      <a16:creationId xmlns:a16="http://schemas.microsoft.com/office/drawing/2014/main" id="{695A98A6-ABD3-453F-BCF8-6499603E3E8C}"/>
                    </a:ext>
                  </a:extLst>
                </p:cNvPr>
                <p:cNvSpPr/>
                <p:nvPr/>
              </p:nvSpPr>
              <p:spPr>
                <a:xfrm flipV="1">
                  <a:off x="7513322" y="2474225"/>
                  <a:ext cx="1003463" cy="159428"/>
                </a:xfrm>
                <a:custGeom>
                  <a:avLst/>
                  <a:gdLst>
                    <a:gd name="connsiteX0" fmla="*/ 1273125 w 1274156"/>
                    <a:gd name="connsiteY0" fmla="*/ -606 h 202436"/>
                    <a:gd name="connsiteX1" fmla="*/ 1273125 w 1274156"/>
                    <a:gd name="connsiteY1" fmla="*/ 201830 h 202436"/>
                    <a:gd name="connsiteX2" fmla="*/ -1032 w 1274156"/>
                    <a:gd name="connsiteY2" fmla="*/ 201830 h 202436"/>
                    <a:gd name="connsiteX3" fmla="*/ -1032 w 1274156"/>
                    <a:gd name="connsiteY3" fmla="*/ 118469 h 202436"/>
                    <a:gd name="connsiteX4" fmla="*/ 118045 w 1274156"/>
                    <a:gd name="connsiteY4" fmla="*/ -606 h 20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156" h="202436">
                      <a:moveTo>
                        <a:pt x="1273125" y="-606"/>
                      </a:moveTo>
                      <a:lnTo>
                        <a:pt x="1273125" y="201830"/>
                      </a:lnTo>
                      <a:lnTo>
                        <a:pt x="-1032" y="201830"/>
                      </a:lnTo>
                      <a:lnTo>
                        <a:pt x="-1032" y="118469"/>
                      </a:lnTo>
                      <a:cubicBezTo>
                        <a:pt x="-1005" y="52717"/>
                        <a:pt x="52291" y="-580"/>
                        <a:pt x="118045" y="-606"/>
                      </a:cubicBezTo>
                      <a:close/>
                    </a:path>
                  </a:pathLst>
                </a:custGeom>
                <a:solidFill>
                  <a:srgbClr val="0078D4"/>
                </a:solidFill>
                <a:ln w="16091" cap="flat">
                  <a:noFill/>
                  <a:prstDash val="solid"/>
                  <a:miter/>
                </a:ln>
              </p:spPr>
              <p:txBody>
                <a:bodyPr rtlCol="0" anchor="ctr"/>
                <a:lstStyle/>
                <a:p>
                  <a:endParaRPr lang="en-US"/>
                </a:p>
              </p:txBody>
            </p:sp>
          </p:grpSp>
          <p:sp>
            <p:nvSpPr>
              <p:cNvPr id="95" name="Rectangle: Rounded Corners 94">
                <a:extLst>
                  <a:ext uri="{FF2B5EF4-FFF2-40B4-BE49-F238E27FC236}">
                    <a16:creationId xmlns:a16="http://schemas.microsoft.com/office/drawing/2014/main" id="{E33971AA-BCAD-40A0-AE76-BD917D0B525D}"/>
                  </a:ext>
                </a:extLst>
              </p:cNvPr>
              <p:cNvSpPr/>
              <p:nvPr/>
            </p:nvSpPr>
            <p:spPr bwMode="auto">
              <a:xfrm>
                <a:off x="8053765" y="1960579"/>
                <a:ext cx="148471" cy="45719"/>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grpSp>
        <p:nvGrpSpPr>
          <p:cNvPr id="126" name="Group 125" descr="Illustration a key on the bottom and arrow facing up, pointing to a keycard.">
            <a:extLst>
              <a:ext uri="{FF2B5EF4-FFF2-40B4-BE49-F238E27FC236}">
                <a16:creationId xmlns:a16="http://schemas.microsoft.com/office/drawing/2014/main" id="{9DE81ECA-5D86-4B8F-AD20-F4351E51B19C}"/>
              </a:ext>
            </a:extLst>
          </p:cNvPr>
          <p:cNvGrpSpPr/>
          <p:nvPr/>
        </p:nvGrpSpPr>
        <p:grpSpPr>
          <a:xfrm>
            <a:off x="5897477" y="3076294"/>
            <a:ext cx="629104" cy="707346"/>
            <a:chOff x="5563649" y="3072076"/>
            <a:chExt cx="1060883" cy="1192826"/>
          </a:xfrm>
        </p:grpSpPr>
        <p:grpSp>
          <p:nvGrpSpPr>
            <p:cNvPr id="127" name="Group 126" descr="illustration of a keycard.">
              <a:extLst>
                <a:ext uri="{FF2B5EF4-FFF2-40B4-BE49-F238E27FC236}">
                  <a16:creationId xmlns:a16="http://schemas.microsoft.com/office/drawing/2014/main" id="{BAC7EF1E-2E9E-4F48-801A-478AE2805FBF}"/>
                </a:ext>
              </a:extLst>
            </p:cNvPr>
            <p:cNvGrpSpPr/>
            <p:nvPr/>
          </p:nvGrpSpPr>
          <p:grpSpPr>
            <a:xfrm>
              <a:off x="5563649" y="3072076"/>
              <a:ext cx="1060883" cy="700506"/>
              <a:chOff x="5563649" y="3072076"/>
              <a:chExt cx="1060883" cy="700506"/>
            </a:xfrm>
          </p:grpSpPr>
          <p:sp>
            <p:nvSpPr>
              <p:cNvPr id="130" name="Freeform: Shape 129">
                <a:extLst>
                  <a:ext uri="{FF2B5EF4-FFF2-40B4-BE49-F238E27FC236}">
                    <a16:creationId xmlns:a16="http://schemas.microsoft.com/office/drawing/2014/main" id="{7ECEFABC-3081-4CB1-B747-48455D16980C}"/>
                  </a:ext>
                  <a:ext uri="{C183D7F6-B498-43B3-948B-1728B52AA6E4}">
                    <adec:decorative xmlns:adec="http://schemas.microsoft.com/office/drawing/2017/decorative" val="1"/>
                  </a:ext>
                </a:extLst>
              </p:cNvPr>
              <p:cNvSpPr/>
              <p:nvPr/>
            </p:nvSpPr>
            <p:spPr>
              <a:xfrm rot="21083659">
                <a:off x="5563649" y="3151326"/>
                <a:ext cx="870780" cy="621256"/>
              </a:xfrm>
              <a:custGeom>
                <a:avLst/>
                <a:gdLst>
                  <a:gd name="connsiteX0" fmla="*/ 1003464 w 1003467"/>
                  <a:gd name="connsiteY0" fmla="*/ 0 h 715921"/>
                  <a:gd name="connsiteX1" fmla="*/ 1003464 w 1003467"/>
                  <a:gd name="connsiteY1" fmla="*/ 159424 h 715921"/>
                  <a:gd name="connsiteX2" fmla="*/ 1003466 w 1003467"/>
                  <a:gd name="connsiteY2" fmla="*/ 159424 h 715921"/>
                  <a:gd name="connsiteX3" fmla="*/ 1003467 w 1003467"/>
                  <a:gd name="connsiteY3" fmla="*/ 715921 h 715921"/>
                  <a:gd name="connsiteX4" fmla="*/ 93794 w 1003467"/>
                  <a:gd name="connsiteY4" fmla="*/ 715921 h 715921"/>
                  <a:gd name="connsiteX5" fmla="*/ 15 w 1003467"/>
                  <a:gd name="connsiteY5" fmla="*/ 622143 h 715921"/>
                  <a:gd name="connsiteX6" fmla="*/ 17 w 1003467"/>
                  <a:gd name="connsiteY6" fmla="*/ 159428 h 715921"/>
                  <a:gd name="connsiteX7" fmla="*/ 0 w 1003467"/>
                  <a:gd name="connsiteY7" fmla="*/ 159428 h 715921"/>
                  <a:gd name="connsiteX8" fmla="*/ 0 w 1003467"/>
                  <a:gd name="connsiteY8" fmla="*/ 93777 h 715921"/>
                  <a:gd name="connsiteX9" fmla="*/ 93779 w 1003467"/>
                  <a:gd name="connsiteY9" fmla="*/ 0 h 71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3467" h="715921">
                    <a:moveTo>
                      <a:pt x="1003464" y="0"/>
                    </a:moveTo>
                    <a:lnTo>
                      <a:pt x="1003464" y="159424"/>
                    </a:lnTo>
                    <a:lnTo>
                      <a:pt x="1003466" y="159424"/>
                    </a:lnTo>
                    <a:lnTo>
                      <a:pt x="1003467" y="715921"/>
                    </a:lnTo>
                    <a:lnTo>
                      <a:pt x="93794" y="715921"/>
                    </a:lnTo>
                    <a:cubicBezTo>
                      <a:pt x="42008" y="715908"/>
                      <a:pt x="29" y="673930"/>
                      <a:pt x="15" y="622143"/>
                    </a:cubicBezTo>
                    <a:lnTo>
                      <a:pt x="17" y="159428"/>
                    </a:lnTo>
                    <a:lnTo>
                      <a:pt x="0" y="159428"/>
                    </a:lnTo>
                    <a:lnTo>
                      <a:pt x="0" y="93777"/>
                    </a:lnTo>
                    <a:cubicBezTo>
                      <a:pt x="22" y="41994"/>
                      <a:pt x="41995" y="20"/>
                      <a:pt x="93779" y="0"/>
                    </a:cubicBezTo>
                    <a:close/>
                  </a:path>
                </a:pathLst>
              </a:custGeom>
              <a:solidFill>
                <a:srgbClr val="C1C1C1"/>
              </a:solidFill>
              <a:ln w="16091"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FAF55D5-6C3A-4C8F-9699-FECA91D4B1E4}"/>
                  </a:ext>
                  <a:ext uri="{C183D7F6-B498-43B3-948B-1728B52AA6E4}">
                    <adec:decorative xmlns:adec="http://schemas.microsoft.com/office/drawing/2017/decorative" val="1"/>
                  </a:ext>
                </a:extLst>
              </p:cNvPr>
              <p:cNvSpPr/>
              <p:nvPr/>
            </p:nvSpPr>
            <p:spPr>
              <a:xfrm rot="21083659">
                <a:off x="6429214" y="3072076"/>
                <a:ext cx="195318" cy="621249"/>
              </a:xfrm>
              <a:custGeom>
                <a:avLst/>
                <a:gdLst>
                  <a:gd name="connsiteX0" fmla="*/ 284740 w 285797"/>
                  <a:gd name="connsiteY0" fmla="*/ 118463 h 909038"/>
                  <a:gd name="connsiteX1" fmla="*/ 284740 w 285797"/>
                  <a:gd name="connsiteY1" fmla="*/ 789350 h 909038"/>
                  <a:gd name="connsiteX2" fmla="*/ 165663 w 285797"/>
                  <a:gd name="connsiteY2" fmla="*/ 908426 h 909038"/>
                  <a:gd name="connsiteX3" fmla="*/ -1058 w 285797"/>
                  <a:gd name="connsiteY3" fmla="*/ 908426 h 909038"/>
                  <a:gd name="connsiteX4" fmla="*/ -1058 w 285797"/>
                  <a:gd name="connsiteY4" fmla="*/ -613 h 909038"/>
                  <a:gd name="connsiteX5" fmla="*/ 165663 w 285797"/>
                  <a:gd name="connsiteY5" fmla="*/ -613 h 909038"/>
                  <a:gd name="connsiteX6" fmla="*/ 284740 w 285797"/>
                  <a:gd name="connsiteY6" fmla="*/ 118463 h 90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97" h="909038">
                    <a:moveTo>
                      <a:pt x="284740" y="118463"/>
                    </a:moveTo>
                    <a:lnTo>
                      <a:pt x="284740" y="789350"/>
                    </a:lnTo>
                    <a:cubicBezTo>
                      <a:pt x="284722" y="855106"/>
                      <a:pt x="231420" y="908408"/>
                      <a:pt x="165663" y="908426"/>
                    </a:cubicBezTo>
                    <a:lnTo>
                      <a:pt x="-1058" y="908426"/>
                    </a:lnTo>
                    <a:lnTo>
                      <a:pt x="-1058" y="-613"/>
                    </a:lnTo>
                    <a:lnTo>
                      <a:pt x="165663" y="-613"/>
                    </a:lnTo>
                    <a:cubicBezTo>
                      <a:pt x="231416" y="-587"/>
                      <a:pt x="284712" y="52710"/>
                      <a:pt x="284740" y="118463"/>
                    </a:cubicBezTo>
                    <a:close/>
                  </a:path>
                </a:pathLst>
              </a:custGeom>
              <a:solidFill>
                <a:srgbClr val="2F2F2F"/>
              </a:solidFill>
              <a:ln w="16091"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30AC421-3DB9-42F0-9A25-4D0494C54826}"/>
                  </a:ext>
                  <a:ext uri="{C183D7F6-B498-43B3-948B-1728B52AA6E4}">
                    <adec:decorative xmlns:adec="http://schemas.microsoft.com/office/drawing/2017/decorative" val="1"/>
                  </a:ext>
                </a:extLst>
              </p:cNvPr>
              <p:cNvSpPr/>
              <p:nvPr/>
            </p:nvSpPr>
            <p:spPr>
              <a:xfrm rot="21083659">
                <a:off x="6505720" y="3338400"/>
                <a:ext cx="51786" cy="87177"/>
              </a:xfrm>
              <a:custGeom>
                <a:avLst/>
                <a:gdLst>
                  <a:gd name="connsiteX0" fmla="*/ 10846 w 75776"/>
                  <a:gd name="connsiteY0" fmla="*/ 126940 h 127561"/>
                  <a:gd name="connsiteX1" fmla="*/ -1060 w 75776"/>
                  <a:gd name="connsiteY1" fmla="*/ 115024 h 127561"/>
                  <a:gd name="connsiteX2" fmla="*/ 2426 w 75776"/>
                  <a:gd name="connsiteY2" fmla="*/ 106608 h 127561"/>
                  <a:gd name="connsiteX3" fmla="*/ 45980 w 75776"/>
                  <a:gd name="connsiteY3" fmla="*/ 63070 h 127561"/>
                  <a:gd name="connsiteX4" fmla="*/ 2426 w 75776"/>
                  <a:gd name="connsiteY4" fmla="*/ 19515 h 127561"/>
                  <a:gd name="connsiteX5" fmla="*/ 2812 w 75776"/>
                  <a:gd name="connsiteY5" fmla="*/ 2675 h 127561"/>
                  <a:gd name="connsiteX6" fmla="*/ 19266 w 75776"/>
                  <a:gd name="connsiteY6" fmla="*/ 2675 h 127561"/>
                  <a:gd name="connsiteX7" fmla="*/ 71224 w 75776"/>
                  <a:gd name="connsiteY7" fmla="*/ 54650 h 127561"/>
                  <a:gd name="connsiteX8" fmla="*/ 71241 w 75776"/>
                  <a:gd name="connsiteY8" fmla="*/ 71471 h 127561"/>
                  <a:gd name="connsiteX9" fmla="*/ 71224 w 75776"/>
                  <a:gd name="connsiteY9" fmla="*/ 71490 h 127561"/>
                  <a:gd name="connsiteX10" fmla="*/ 19266 w 75776"/>
                  <a:gd name="connsiteY10" fmla="*/ 123449 h 127561"/>
                  <a:gd name="connsiteX11" fmla="*/ 10846 w 75776"/>
                  <a:gd name="connsiteY11" fmla="*/ 126940 h 127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776" h="127561">
                    <a:moveTo>
                      <a:pt x="10846" y="126940"/>
                    </a:moveTo>
                    <a:cubicBezTo>
                      <a:pt x="4268" y="126938"/>
                      <a:pt x="-1062" y="121602"/>
                      <a:pt x="-1060" y="115024"/>
                    </a:cubicBezTo>
                    <a:cubicBezTo>
                      <a:pt x="-1058" y="111867"/>
                      <a:pt x="194" y="108841"/>
                      <a:pt x="2426" y="106608"/>
                    </a:cubicBezTo>
                    <a:lnTo>
                      <a:pt x="45980" y="63070"/>
                    </a:lnTo>
                    <a:lnTo>
                      <a:pt x="2426" y="19515"/>
                    </a:lnTo>
                    <a:cubicBezTo>
                      <a:pt x="-2118" y="14758"/>
                      <a:pt x="-1944" y="7218"/>
                      <a:pt x="2812" y="2675"/>
                    </a:cubicBezTo>
                    <a:cubicBezTo>
                      <a:pt x="7415" y="-1721"/>
                      <a:pt x="14661" y="-1721"/>
                      <a:pt x="19266" y="2675"/>
                    </a:cubicBezTo>
                    <a:lnTo>
                      <a:pt x="71224" y="54650"/>
                    </a:lnTo>
                    <a:cubicBezTo>
                      <a:pt x="75874" y="59290"/>
                      <a:pt x="75881" y="66821"/>
                      <a:pt x="71241" y="71471"/>
                    </a:cubicBezTo>
                    <a:cubicBezTo>
                      <a:pt x="71235" y="71477"/>
                      <a:pt x="71230" y="71483"/>
                      <a:pt x="71224" y="71490"/>
                    </a:cubicBezTo>
                    <a:lnTo>
                      <a:pt x="19266" y="123449"/>
                    </a:lnTo>
                    <a:cubicBezTo>
                      <a:pt x="17040" y="125694"/>
                      <a:pt x="14006" y="126950"/>
                      <a:pt x="10846" y="126940"/>
                    </a:cubicBezTo>
                    <a:close/>
                  </a:path>
                </a:pathLst>
              </a:custGeom>
              <a:solidFill>
                <a:schemeClr val="bg1"/>
              </a:solidFill>
              <a:ln w="16091" cap="flat">
                <a:noFill/>
                <a:prstDash val="solid"/>
                <a:miter/>
              </a:ln>
            </p:spPr>
            <p:txBody>
              <a:bodyPr rtlCol="0" anchor="ctr"/>
              <a:lstStyle/>
              <a:p>
                <a:endParaRPr lang="en-US"/>
              </a:p>
            </p:txBody>
          </p:sp>
          <p:sp>
            <p:nvSpPr>
              <p:cNvPr id="134" name="Oval 133">
                <a:extLst>
                  <a:ext uri="{FF2B5EF4-FFF2-40B4-BE49-F238E27FC236}">
                    <a16:creationId xmlns:a16="http://schemas.microsoft.com/office/drawing/2014/main" id="{7FEEB7ED-B908-4611-AF43-10D30A1F5710}"/>
                  </a:ext>
                  <a:ext uri="{C183D7F6-B498-43B3-948B-1728B52AA6E4}">
                    <adec:decorative xmlns:adec="http://schemas.microsoft.com/office/drawing/2017/decorative" val="1"/>
                  </a:ext>
                </a:extLst>
              </p:cNvPr>
              <p:cNvSpPr/>
              <p:nvPr/>
            </p:nvSpPr>
            <p:spPr bwMode="auto">
              <a:xfrm rot="21087654">
                <a:off x="5644430" y="3288039"/>
                <a:ext cx="334443" cy="33698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35" name="people_4">
                <a:extLst>
                  <a:ext uri="{FF2B5EF4-FFF2-40B4-BE49-F238E27FC236}">
                    <a16:creationId xmlns:a16="http://schemas.microsoft.com/office/drawing/2014/main" id="{03860024-4F42-4D73-BF70-474062D74BC4}"/>
                  </a:ext>
                  <a:ext uri="{C183D7F6-B498-43B3-948B-1728B52AA6E4}">
                    <adec:decorative xmlns:adec="http://schemas.microsoft.com/office/drawing/2017/decorative" val="1"/>
                  </a:ext>
                </a:extLst>
              </p:cNvPr>
              <p:cNvSpPr>
                <a:spLocks noChangeAspect="1" noEditPoints="1"/>
              </p:cNvSpPr>
              <p:nvPr/>
            </p:nvSpPr>
            <p:spPr bwMode="auto">
              <a:xfrm rot="21087654">
                <a:off x="5725514" y="3360224"/>
                <a:ext cx="172288" cy="192613"/>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9525" cap="rnd">
                <a:solidFill>
                  <a:srgbClr val="2F2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marL="0" marR="0" lvl="0" indent="0" algn="ctr" defTabSz="896203" rtl="0" eaLnBrk="1" fontAlgn="base" latinLnBrk="0" hangingPunct="1">
                  <a:lnSpc>
                    <a:spcPct val="100000"/>
                  </a:lnSpc>
                  <a:spcBef>
                    <a:spcPts val="0"/>
                  </a:spcBef>
                  <a:spcAft>
                    <a:spcPts val="0"/>
                  </a:spcAft>
                  <a:buClrTx/>
                  <a:buSzTx/>
                  <a:buFontTx/>
                  <a:buNone/>
                  <a:tabLst/>
                  <a:defRPr/>
                </a:pPr>
                <a:endParaRPr kumimoji="0" lang="en-US" sz="166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Rectangle 135">
                <a:extLst>
                  <a:ext uri="{FF2B5EF4-FFF2-40B4-BE49-F238E27FC236}">
                    <a16:creationId xmlns:a16="http://schemas.microsoft.com/office/drawing/2014/main" id="{B46E2D0F-5F25-4F17-B2C0-6C9F0ADFA690}"/>
                  </a:ext>
                  <a:ext uri="{C183D7F6-B498-43B3-948B-1728B52AA6E4}">
                    <adec:decorative xmlns:adec="http://schemas.microsoft.com/office/drawing/2017/decorative" val="1"/>
                  </a:ext>
                </a:extLst>
              </p:cNvPr>
              <p:cNvSpPr/>
              <p:nvPr/>
            </p:nvSpPr>
            <p:spPr bwMode="auto">
              <a:xfrm rot="21087654">
                <a:off x="6034337" y="3293151"/>
                <a:ext cx="314016" cy="511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37" name="Rectangle 136">
                <a:extLst>
                  <a:ext uri="{FF2B5EF4-FFF2-40B4-BE49-F238E27FC236}">
                    <a16:creationId xmlns:a16="http://schemas.microsoft.com/office/drawing/2014/main" id="{2A1719DE-3A6B-411A-B88F-DB691BF68A4C}"/>
                  </a:ext>
                  <a:ext uri="{C183D7F6-B498-43B3-948B-1728B52AA6E4}">
                    <adec:decorative xmlns:adec="http://schemas.microsoft.com/office/drawing/2017/decorative" val="1"/>
                  </a:ext>
                </a:extLst>
              </p:cNvPr>
              <p:cNvSpPr/>
              <p:nvPr/>
            </p:nvSpPr>
            <p:spPr bwMode="auto">
              <a:xfrm rot="21087654">
                <a:off x="6046485" y="3374059"/>
                <a:ext cx="314016" cy="511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38" name="Rectangle 137">
                <a:extLst>
                  <a:ext uri="{FF2B5EF4-FFF2-40B4-BE49-F238E27FC236}">
                    <a16:creationId xmlns:a16="http://schemas.microsoft.com/office/drawing/2014/main" id="{1ABA1A9E-5BFC-479B-B1C9-5814B65C4ABC}"/>
                  </a:ext>
                  <a:ext uri="{C183D7F6-B498-43B3-948B-1728B52AA6E4}">
                    <adec:decorative xmlns:adec="http://schemas.microsoft.com/office/drawing/2017/decorative" val="1"/>
                  </a:ext>
                </a:extLst>
              </p:cNvPr>
              <p:cNvSpPr/>
              <p:nvPr/>
            </p:nvSpPr>
            <p:spPr bwMode="auto">
              <a:xfrm rot="21087654">
                <a:off x="6058061" y="3451152"/>
                <a:ext cx="314016" cy="511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39" name="Freeform: Shape 138">
                <a:extLst>
                  <a:ext uri="{FF2B5EF4-FFF2-40B4-BE49-F238E27FC236}">
                    <a16:creationId xmlns:a16="http://schemas.microsoft.com/office/drawing/2014/main" id="{91478733-824E-4D9E-82D0-F26B7205A329}"/>
                  </a:ext>
                  <a:ext uri="{C183D7F6-B498-43B3-948B-1728B52AA6E4}">
                    <adec:decorative xmlns:adec="http://schemas.microsoft.com/office/drawing/2017/decorative" val="1"/>
                  </a:ext>
                </a:extLst>
              </p:cNvPr>
              <p:cNvSpPr/>
              <p:nvPr/>
            </p:nvSpPr>
            <p:spPr>
              <a:xfrm rot="21087654" flipV="1">
                <a:off x="5599576" y="3632059"/>
                <a:ext cx="870777" cy="138347"/>
              </a:xfrm>
              <a:custGeom>
                <a:avLst/>
                <a:gdLst>
                  <a:gd name="connsiteX0" fmla="*/ 1273125 w 1274156"/>
                  <a:gd name="connsiteY0" fmla="*/ -606 h 202436"/>
                  <a:gd name="connsiteX1" fmla="*/ 1273125 w 1274156"/>
                  <a:gd name="connsiteY1" fmla="*/ 201830 h 202436"/>
                  <a:gd name="connsiteX2" fmla="*/ -1032 w 1274156"/>
                  <a:gd name="connsiteY2" fmla="*/ 201830 h 202436"/>
                  <a:gd name="connsiteX3" fmla="*/ -1032 w 1274156"/>
                  <a:gd name="connsiteY3" fmla="*/ 118469 h 202436"/>
                  <a:gd name="connsiteX4" fmla="*/ 118045 w 1274156"/>
                  <a:gd name="connsiteY4" fmla="*/ -606 h 20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156" h="202436">
                    <a:moveTo>
                      <a:pt x="1273125" y="-606"/>
                    </a:moveTo>
                    <a:lnTo>
                      <a:pt x="1273125" y="201830"/>
                    </a:lnTo>
                    <a:lnTo>
                      <a:pt x="-1032" y="201830"/>
                    </a:lnTo>
                    <a:lnTo>
                      <a:pt x="-1032" y="118469"/>
                    </a:lnTo>
                    <a:cubicBezTo>
                      <a:pt x="-1005" y="52717"/>
                      <a:pt x="52291" y="-580"/>
                      <a:pt x="118045" y="-606"/>
                    </a:cubicBezTo>
                    <a:close/>
                  </a:path>
                </a:pathLst>
              </a:custGeom>
              <a:solidFill>
                <a:srgbClr val="0078D4"/>
              </a:solidFill>
              <a:ln w="16091" cap="flat">
                <a:noFill/>
                <a:prstDash val="solid"/>
                <a:miter/>
              </a:ln>
            </p:spPr>
            <p:txBody>
              <a:bodyPr rtlCol="0" anchor="ctr"/>
              <a:lstStyle/>
              <a:p>
                <a:endParaRPr lang="en-US"/>
              </a:p>
            </p:txBody>
          </p:sp>
          <p:sp>
            <p:nvSpPr>
              <p:cNvPr id="140" name="Rectangle: Rounded Corners 139">
                <a:extLst>
                  <a:ext uri="{FF2B5EF4-FFF2-40B4-BE49-F238E27FC236}">
                    <a16:creationId xmlns:a16="http://schemas.microsoft.com/office/drawing/2014/main" id="{8F727C61-BEB5-4CDC-95ED-F88D99647402}"/>
                  </a:ext>
                  <a:ext uri="{C183D7F6-B498-43B3-948B-1728B52AA6E4}">
                    <adec:decorative xmlns:adec="http://schemas.microsoft.com/office/drawing/2017/decorative" val="1"/>
                  </a:ext>
                </a:extLst>
              </p:cNvPr>
              <p:cNvSpPr/>
              <p:nvPr/>
            </p:nvSpPr>
            <p:spPr bwMode="auto">
              <a:xfrm rot="21087654">
                <a:off x="5993961" y="3177266"/>
                <a:ext cx="128839" cy="39674"/>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28" name="Freeform: Shape 127" descr="Icon of a key.">
              <a:extLst>
                <a:ext uri="{FF2B5EF4-FFF2-40B4-BE49-F238E27FC236}">
                  <a16:creationId xmlns:a16="http://schemas.microsoft.com/office/drawing/2014/main" id="{309A911B-6EE2-43E8-BA0F-2E5C51947EB3}"/>
                </a:ext>
                <a:ext uri="{C183D7F6-B498-43B3-948B-1728B52AA6E4}">
                  <adec:decorative xmlns:adec="http://schemas.microsoft.com/office/drawing/2017/decorative" val="0"/>
                </a:ext>
              </a:extLst>
            </p:cNvPr>
            <p:cNvSpPr/>
            <p:nvPr/>
          </p:nvSpPr>
          <p:spPr>
            <a:xfrm>
              <a:off x="5911614" y="4107565"/>
              <a:ext cx="368772" cy="157337"/>
            </a:xfrm>
            <a:custGeom>
              <a:avLst/>
              <a:gdLst>
                <a:gd name="connsiteX0" fmla="*/ 415107 w 424965"/>
                <a:gd name="connsiteY0" fmla="*/ 81192 h 181312"/>
                <a:gd name="connsiteX1" fmla="*/ 179839 w 424965"/>
                <a:gd name="connsiteY1" fmla="*/ 81192 h 181312"/>
                <a:gd name="connsiteX2" fmla="*/ 80774 w 424965"/>
                <a:gd name="connsiteY2" fmla="*/ -176 h 181312"/>
                <a:gd name="connsiteX3" fmla="*/ -595 w 424965"/>
                <a:gd name="connsiteY3" fmla="*/ 98889 h 181312"/>
                <a:gd name="connsiteX4" fmla="*/ 98470 w 424965"/>
                <a:gd name="connsiteY4" fmla="*/ 180257 h 181312"/>
                <a:gd name="connsiteX5" fmla="*/ 179839 w 424965"/>
                <a:gd name="connsiteY5" fmla="*/ 98889 h 181312"/>
                <a:gd name="connsiteX6" fmla="*/ 345049 w 424965"/>
                <a:gd name="connsiteY6" fmla="*/ 98889 h 181312"/>
                <a:gd name="connsiteX7" fmla="*/ 345049 w 424965"/>
                <a:gd name="connsiteY7" fmla="*/ 119178 h 181312"/>
                <a:gd name="connsiteX8" fmla="*/ 353888 w 424965"/>
                <a:gd name="connsiteY8" fmla="*/ 128017 h 181312"/>
                <a:gd name="connsiteX9" fmla="*/ 362727 w 424965"/>
                <a:gd name="connsiteY9" fmla="*/ 119178 h 181312"/>
                <a:gd name="connsiteX10" fmla="*/ 362729 w 424965"/>
                <a:gd name="connsiteY10" fmla="*/ 98889 h 181312"/>
                <a:gd name="connsiteX11" fmla="*/ 406239 w 424965"/>
                <a:gd name="connsiteY11" fmla="*/ 98889 h 181312"/>
                <a:gd name="connsiteX12" fmla="*/ 406239 w 424965"/>
                <a:gd name="connsiteY12" fmla="*/ 148305 h 181312"/>
                <a:gd name="connsiteX13" fmla="*/ 414793 w 424965"/>
                <a:gd name="connsiteY13" fmla="*/ 157439 h 181312"/>
                <a:gd name="connsiteX14" fmla="*/ 423927 w 424965"/>
                <a:gd name="connsiteY14" fmla="*/ 148886 h 181312"/>
                <a:gd name="connsiteX15" fmla="*/ 423927 w 424965"/>
                <a:gd name="connsiteY15" fmla="*/ 148305 h 181312"/>
                <a:gd name="connsiteX16" fmla="*/ 423926 w 424965"/>
                <a:gd name="connsiteY16" fmla="*/ 90041 h 181312"/>
                <a:gd name="connsiteX17" fmla="*/ 415106 w 424965"/>
                <a:gd name="connsiteY17" fmla="*/ 81192 h 181312"/>
                <a:gd name="connsiteX18" fmla="*/ 89628 w 424965"/>
                <a:gd name="connsiteY18" fmla="*/ 163002 h 181312"/>
                <a:gd name="connsiteX19" fmla="*/ 16657 w 424965"/>
                <a:gd name="connsiteY19" fmla="*/ 90031 h 181312"/>
                <a:gd name="connsiteX20" fmla="*/ 89628 w 424965"/>
                <a:gd name="connsiteY20" fmla="*/ 17060 h 181312"/>
                <a:gd name="connsiteX21" fmla="*/ 162599 w 424965"/>
                <a:gd name="connsiteY21" fmla="*/ 90031 h 181312"/>
                <a:gd name="connsiteX22" fmla="*/ 89618 w 424965"/>
                <a:gd name="connsiteY22" fmla="*/ 163002 h 1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4965" h="181312">
                  <a:moveTo>
                    <a:pt x="415107" y="81192"/>
                  </a:moveTo>
                  <a:lnTo>
                    <a:pt x="179839" y="81192"/>
                  </a:lnTo>
                  <a:cubicBezTo>
                    <a:pt x="174952" y="31366"/>
                    <a:pt x="130598" y="-5063"/>
                    <a:pt x="80774" y="-176"/>
                  </a:cubicBezTo>
                  <a:cubicBezTo>
                    <a:pt x="30949" y="4711"/>
                    <a:pt x="-5482" y="49064"/>
                    <a:pt x="-595" y="98889"/>
                  </a:cubicBezTo>
                  <a:cubicBezTo>
                    <a:pt x="4292" y="148715"/>
                    <a:pt x="48645" y="185144"/>
                    <a:pt x="98470" y="180257"/>
                  </a:cubicBezTo>
                  <a:cubicBezTo>
                    <a:pt x="141537" y="176033"/>
                    <a:pt x="175614" y="141957"/>
                    <a:pt x="179839" y="98889"/>
                  </a:cubicBezTo>
                  <a:lnTo>
                    <a:pt x="345049" y="98889"/>
                  </a:lnTo>
                  <a:lnTo>
                    <a:pt x="345049" y="119178"/>
                  </a:lnTo>
                  <a:cubicBezTo>
                    <a:pt x="345049" y="124059"/>
                    <a:pt x="349007" y="128017"/>
                    <a:pt x="353888" y="128017"/>
                  </a:cubicBezTo>
                  <a:cubicBezTo>
                    <a:pt x="358771" y="128017"/>
                    <a:pt x="362727" y="124059"/>
                    <a:pt x="362727" y="119178"/>
                  </a:cubicBezTo>
                  <a:lnTo>
                    <a:pt x="362729" y="98889"/>
                  </a:lnTo>
                  <a:lnTo>
                    <a:pt x="406239" y="98889"/>
                  </a:lnTo>
                  <a:lnTo>
                    <a:pt x="406239" y="148305"/>
                  </a:lnTo>
                  <a:cubicBezTo>
                    <a:pt x="406078" y="153190"/>
                    <a:pt x="409908" y="157279"/>
                    <a:pt x="414793" y="157439"/>
                  </a:cubicBezTo>
                  <a:cubicBezTo>
                    <a:pt x="419677" y="157600"/>
                    <a:pt x="423767" y="153770"/>
                    <a:pt x="423927" y="148886"/>
                  </a:cubicBezTo>
                  <a:cubicBezTo>
                    <a:pt x="423933" y="148692"/>
                    <a:pt x="423933" y="148499"/>
                    <a:pt x="423927" y="148305"/>
                  </a:cubicBezTo>
                  <a:lnTo>
                    <a:pt x="423926" y="90041"/>
                  </a:lnTo>
                  <a:cubicBezTo>
                    <a:pt x="423932" y="85162"/>
                    <a:pt x="419984" y="81202"/>
                    <a:pt x="415106" y="81192"/>
                  </a:cubicBezTo>
                  <a:close/>
                  <a:moveTo>
                    <a:pt x="89628" y="163002"/>
                  </a:moveTo>
                  <a:cubicBezTo>
                    <a:pt x="49327" y="163002"/>
                    <a:pt x="16657" y="130332"/>
                    <a:pt x="16657" y="90031"/>
                  </a:cubicBezTo>
                  <a:cubicBezTo>
                    <a:pt x="16657" y="49730"/>
                    <a:pt x="49327" y="17060"/>
                    <a:pt x="89628" y="17060"/>
                  </a:cubicBezTo>
                  <a:cubicBezTo>
                    <a:pt x="129929" y="17060"/>
                    <a:pt x="162599" y="49730"/>
                    <a:pt x="162599" y="90031"/>
                  </a:cubicBezTo>
                  <a:cubicBezTo>
                    <a:pt x="162557" y="130318"/>
                    <a:pt x="129906" y="162965"/>
                    <a:pt x="89618" y="163002"/>
                  </a:cubicBezTo>
                  <a:close/>
                </a:path>
              </a:pathLst>
            </a:custGeom>
            <a:solidFill>
              <a:srgbClr val="2F2F2F"/>
            </a:solidFill>
            <a:ln w="9525" cap="flat">
              <a:noFill/>
              <a:prstDash val="solid"/>
              <a:miter/>
            </a:ln>
          </p:spPr>
          <p:txBody>
            <a:bodyPr rtlCol="0" anchor="ctr"/>
            <a:lstStyle/>
            <a:p>
              <a:endParaRPr lang="en-US"/>
            </a:p>
          </p:txBody>
        </p:sp>
        <p:sp>
          <p:nvSpPr>
            <p:cNvPr id="129" name="Arrow: Right 128" descr="Arrow pointing up.">
              <a:extLst>
                <a:ext uri="{FF2B5EF4-FFF2-40B4-BE49-F238E27FC236}">
                  <a16:creationId xmlns:a16="http://schemas.microsoft.com/office/drawing/2014/main" id="{9E061E32-404E-47F3-AAD9-70F7B70846A2}"/>
                </a:ext>
                <a:ext uri="{C183D7F6-B498-43B3-948B-1728B52AA6E4}">
                  <adec:decorative xmlns:adec="http://schemas.microsoft.com/office/drawing/2017/decorative" val="0"/>
                </a:ext>
              </a:extLst>
            </p:cNvPr>
            <p:cNvSpPr/>
            <p:nvPr/>
          </p:nvSpPr>
          <p:spPr bwMode="auto">
            <a:xfrm rot="16200000">
              <a:off x="6024036" y="3881201"/>
              <a:ext cx="143929" cy="153083"/>
            </a:xfrm>
            <a:prstGeom prst="rightArrow">
              <a:avLst>
                <a:gd name="adj1" fmla="val 50000"/>
                <a:gd name="adj2" fmla="val 69598"/>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1" name="Group 140" descr="Illustration of a stacked  hamburger with left arrow pointing right over the vegetables and right arrow pointing left over the patty.">
            <a:extLst>
              <a:ext uri="{FF2B5EF4-FFF2-40B4-BE49-F238E27FC236}">
                <a16:creationId xmlns:a16="http://schemas.microsoft.com/office/drawing/2014/main" id="{C886A29C-22B4-4875-98EE-EB5AA31F7BC4}"/>
              </a:ext>
            </a:extLst>
          </p:cNvPr>
          <p:cNvGrpSpPr/>
          <p:nvPr/>
        </p:nvGrpSpPr>
        <p:grpSpPr>
          <a:xfrm>
            <a:off x="5770308" y="5012749"/>
            <a:ext cx="879570" cy="465637"/>
            <a:chOff x="9030979" y="3150035"/>
            <a:chExt cx="1701978" cy="901012"/>
          </a:xfrm>
        </p:grpSpPr>
        <p:sp>
          <p:nvSpPr>
            <p:cNvPr id="142" name="Freeform: Shape 141">
              <a:extLst>
                <a:ext uri="{FF2B5EF4-FFF2-40B4-BE49-F238E27FC236}">
                  <a16:creationId xmlns:a16="http://schemas.microsoft.com/office/drawing/2014/main" id="{4993C28A-934F-4FC4-A103-731F906E6EF4}"/>
                </a:ext>
                <a:ext uri="{C183D7F6-B498-43B3-948B-1728B52AA6E4}">
                  <adec:decorative xmlns:adec="http://schemas.microsoft.com/office/drawing/2017/decorative" val="1"/>
                </a:ext>
              </a:extLst>
            </p:cNvPr>
            <p:cNvSpPr/>
            <p:nvPr/>
          </p:nvSpPr>
          <p:spPr>
            <a:xfrm>
              <a:off x="9472774" y="3872924"/>
              <a:ext cx="818389" cy="178123"/>
            </a:xfrm>
            <a:custGeom>
              <a:avLst/>
              <a:gdLst>
                <a:gd name="connsiteX0" fmla="*/ 0 w 615161"/>
                <a:gd name="connsiteY0" fmla="*/ 0 h 133890"/>
                <a:gd name="connsiteX1" fmla="*/ 0 w 615161"/>
                <a:gd name="connsiteY1" fmla="*/ 43992 h 133890"/>
                <a:gd name="connsiteX2" fmla="*/ 89780 w 615161"/>
                <a:gd name="connsiteY2" fmla="*/ 139628 h 133890"/>
                <a:gd name="connsiteX3" fmla="*/ 537019 w 615161"/>
                <a:gd name="connsiteY3" fmla="*/ 139628 h 133890"/>
                <a:gd name="connsiteX4" fmla="*/ 626799 w 615161"/>
                <a:gd name="connsiteY4" fmla="*/ 43992 h 133890"/>
                <a:gd name="connsiteX5" fmla="*/ 626799 w 615161"/>
                <a:gd name="connsiteY5" fmla="*/ 0 h 133890"/>
                <a:gd name="connsiteX6" fmla="*/ 0 w 615161"/>
                <a:gd name="connsiteY6" fmla="*/ 0 h 133890"/>
                <a:gd name="connsiteX7" fmla="*/ 0 w 615161"/>
                <a:gd name="connsiteY7" fmla="*/ 0 h 133890"/>
                <a:gd name="connsiteX8" fmla="*/ 0 w 615161"/>
                <a:gd name="connsiteY8" fmla="*/ 0 h 13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161" h="133890">
                  <a:moveTo>
                    <a:pt x="0" y="0"/>
                  </a:moveTo>
                  <a:cubicBezTo>
                    <a:pt x="0" y="43992"/>
                    <a:pt x="0" y="43992"/>
                    <a:pt x="0" y="43992"/>
                  </a:cubicBezTo>
                  <a:cubicBezTo>
                    <a:pt x="0" y="95636"/>
                    <a:pt x="39902" y="139628"/>
                    <a:pt x="89780" y="139628"/>
                  </a:cubicBezTo>
                  <a:cubicBezTo>
                    <a:pt x="537019" y="139628"/>
                    <a:pt x="537019" y="139628"/>
                    <a:pt x="537019" y="139628"/>
                  </a:cubicBezTo>
                  <a:cubicBezTo>
                    <a:pt x="586897" y="139628"/>
                    <a:pt x="626799" y="95636"/>
                    <a:pt x="626799" y="43992"/>
                  </a:cubicBezTo>
                  <a:cubicBezTo>
                    <a:pt x="626799" y="0"/>
                    <a:pt x="626799" y="0"/>
                    <a:pt x="626799" y="0"/>
                  </a:cubicBezTo>
                  <a:lnTo>
                    <a:pt x="0" y="0"/>
                  </a:lnTo>
                  <a:lnTo>
                    <a:pt x="0" y="0"/>
                  </a:lnTo>
                  <a:lnTo>
                    <a:pt x="0" y="0"/>
                  </a:lnTo>
                  <a:close/>
                </a:path>
              </a:pathLst>
            </a:custGeom>
            <a:solidFill>
              <a:srgbClr val="C1C1C1"/>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43" name="Freeform: Shape 142">
              <a:extLst>
                <a:ext uri="{FF2B5EF4-FFF2-40B4-BE49-F238E27FC236}">
                  <a16:creationId xmlns:a16="http://schemas.microsoft.com/office/drawing/2014/main" id="{8EED998C-1C43-4166-968C-1857B510FFB5}"/>
                </a:ext>
                <a:ext uri="{C183D7F6-B498-43B3-948B-1728B52AA6E4}">
                  <adec:decorative xmlns:adec="http://schemas.microsoft.com/office/drawing/2017/decorative" val="1"/>
                </a:ext>
              </a:extLst>
            </p:cNvPr>
            <p:cNvSpPr/>
            <p:nvPr/>
          </p:nvSpPr>
          <p:spPr>
            <a:xfrm>
              <a:off x="9472774" y="3150035"/>
              <a:ext cx="818389" cy="152676"/>
            </a:xfrm>
            <a:custGeom>
              <a:avLst/>
              <a:gdLst>
                <a:gd name="connsiteX0" fmla="*/ 616824 w 615161"/>
                <a:gd name="connsiteY0" fmla="*/ 128152 h 114762"/>
                <a:gd name="connsiteX1" fmla="*/ 470515 w 615161"/>
                <a:gd name="connsiteY1" fmla="*/ 0 h 114762"/>
                <a:gd name="connsiteX2" fmla="*/ 147971 w 615161"/>
                <a:gd name="connsiteY2" fmla="*/ 0 h 114762"/>
                <a:gd name="connsiteX3" fmla="*/ 0 w 615161"/>
                <a:gd name="connsiteY3" fmla="*/ 128152 h 114762"/>
                <a:gd name="connsiteX4" fmla="*/ 616824 w 615161"/>
                <a:gd name="connsiteY4" fmla="*/ 128152 h 114762"/>
                <a:gd name="connsiteX5" fmla="*/ 616824 w 615161"/>
                <a:gd name="connsiteY5" fmla="*/ 128152 h 114762"/>
                <a:gd name="connsiteX6" fmla="*/ 616824 w 615161"/>
                <a:gd name="connsiteY6" fmla="*/ 128152 h 114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161" h="114762">
                  <a:moveTo>
                    <a:pt x="616824" y="128152"/>
                  </a:moveTo>
                  <a:cubicBezTo>
                    <a:pt x="598535" y="55469"/>
                    <a:pt x="542007" y="0"/>
                    <a:pt x="470515" y="0"/>
                  </a:cubicBezTo>
                  <a:cubicBezTo>
                    <a:pt x="147971" y="0"/>
                    <a:pt x="147971" y="0"/>
                    <a:pt x="147971" y="0"/>
                  </a:cubicBezTo>
                  <a:cubicBezTo>
                    <a:pt x="76479" y="0"/>
                    <a:pt x="18289" y="55469"/>
                    <a:pt x="0" y="128152"/>
                  </a:cubicBezTo>
                  <a:lnTo>
                    <a:pt x="616824" y="128152"/>
                  </a:lnTo>
                  <a:lnTo>
                    <a:pt x="616824" y="128152"/>
                  </a:lnTo>
                  <a:lnTo>
                    <a:pt x="616824" y="128152"/>
                  </a:lnTo>
                  <a:close/>
                </a:path>
              </a:pathLst>
            </a:custGeom>
            <a:solidFill>
              <a:srgbClr val="C1C1C1"/>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44" name="Freeform: Shape 143">
              <a:extLst>
                <a:ext uri="{FF2B5EF4-FFF2-40B4-BE49-F238E27FC236}">
                  <a16:creationId xmlns:a16="http://schemas.microsoft.com/office/drawing/2014/main" id="{123E6F73-3FA7-4084-BE91-E039B72BD5D0}"/>
                </a:ext>
                <a:ext uri="{C183D7F6-B498-43B3-948B-1728B52AA6E4}">
                  <adec:decorative xmlns:adec="http://schemas.microsoft.com/office/drawing/2017/decorative" val="1"/>
                </a:ext>
              </a:extLst>
            </p:cNvPr>
            <p:cNvSpPr/>
            <p:nvPr/>
          </p:nvSpPr>
          <p:spPr>
            <a:xfrm>
              <a:off x="9222849" y="3462937"/>
              <a:ext cx="884746" cy="152676"/>
            </a:xfrm>
            <a:custGeom>
              <a:avLst/>
              <a:gdLst>
                <a:gd name="connsiteX0" fmla="*/ 675015 w 665039"/>
                <a:gd name="connsiteY0" fmla="*/ 0 h 114762"/>
                <a:gd name="connsiteX1" fmla="*/ 630125 w 665039"/>
                <a:gd name="connsiteY1" fmla="*/ 105199 h 114762"/>
                <a:gd name="connsiteX2" fmla="*/ 553645 w 665039"/>
                <a:gd name="connsiteY2" fmla="*/ 105199 h 114762"/>
                <a:gd name="connsiteX3" fmla="*/ 545332 w 665039"/>
                <a:gd name="connsiteY3" fmla="*/ 99461 h 114762"/>
                <a:gd name="connsiteX4" fmla="*/ 468853 w 665039"/>
                <a:gd name="connsiteY4" fmla="*/ 99461 h 114762"/>
                <a:gd name="connsiteX5" fmla="*/ 460540 w 665039"/>
                <a:gd name="connsiteY5" fmla="*/ 105199 h 114762"/>
                <a:gd name="connsiteX6" fmla="*/ 384060 w 665039"/>
                <a:gd name="connsiteY6" fmla="*/ 105199 h 114762"/>
                <a:gd name="connsiteX7" fmla="*/ 375747 w 665039"/>
                <a:gd name="connsiteY7" fmla="*/ 99461 h 114762"/>
                <a:gd name="connsiteX8" fmla="*/ 299268 w 665039"/>
                <a:gd name="connsiteY8" fmla="*/ 99461 h 114762"/>
                <a:gd name="connsiteX9" fmla="*/ 290955 w 665039"/>
                <a:gd name="connsiteY9" fmla="*/ 105199 h 114762"/>
                <a:gd name="connsiteX10" fmla="*/ 214475 w 665039"/>
                <a:gd name="connsiteY10" fmla="*/ 105199 h 114762"/>
                <a:gd name="connsiteX11" fmla="*/ 206162 w 665039"/>
                <a:gd name="connsiteY11" fmla="*/ 99461 h 114762"/>
                <a:gd name="connsiteX12" fmla="*/ 129683 w 665039"/>
                <a:gd name="connsiteY12" fmla="*/ 99461 h 114762"/>
                <a:gd name="connsiteX13" fmla="*/ 121370 w 665039"/>
                <a:gd name="connsiteY13" fmla="*/ 105199 h 114762"/>
                <a:gd name="connsiteX14" fmla="*/ 44890 w 665039"/>
                <a:gd name="connsiteY14" fmla="*/ 105199 h 114762"/>
                <a:gd name="connsiteX15" fmla="*/ 0 w 665039"/>
                <a:gd name="connsiteY15" fmla="*/ 0 h 114762"/>
                <a:gd name="connsiteX16" fmla="*/ 675015 w 665039"/>
                <a:gd name="connsiteY16" fmla="*/ 0 h 114762"/>
                <a:gd name="connsiteX17" fmla="*/ 675015 w 665039"/>
                <a:gd name="connsiteY17" fmla="*/ 0 h 114762"/>
                <a:gd name="connsiteX18" fmla="*/ 675015 w 665039"/>
                <a:gd name="connsiteY18" fmla="*/ 0 h 114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5039" h="114762">
                  <a:moveTo>
                    <a:pt x="675015" y="0"/>
                  </a:moveTo>
                  <a:cubicBezTo>
                    <a:pt x="675015" y="59294"/>
                    <a:pt x="630125" y="105199"/>
                    <a:pt x="630125" y="105199"/>
                  </a:cubicBezTo>
                  <a:cubicBezTo>
                    <a:pt x="608511" y="118588"/>
                    <a:pt x="575259" y="118588"/>
                    <a:pt x="553645" y="105199"/>
                  </a:cubicBezTo>
                  <a:cubicBezTo>
                    <a:pt x="545332" y="99461"/>
                    <a:pt x="545332" y="99461"/>
                    <a:pt x="545332" y="99461"/>
                  </a:cubicBezTo>
                  <a:cubicBezTo>
                    <a:pt x="523718" y="82247"/>
                    <a:pt x="490466" y="82247"/>
                    <a:pt x="468853" y="99461"/>
                  </a:cubicBezTo>
                  <a:cubicBezTo>
                    <a:pt x="460540" y="105199"/>
                    <a:pt x="460540" y="105199"/>
                    <a:pt x="460540" y="105199"/>
                  </a:cubicBezTo>
                  <a:cubicBezTo>
                    <a:pt x="438926" y="118588"/>
                    <a:pt x="405674" y="118588"/>
                    <a:pt x="384060" y="105199"/>
                  </a:cubicBezTo>
                  <a:cubicBezTo>
                    <a:pt x="375747" y="99461"/>
                    <a:pt x="375747" y="99461"/>
                    <a:pt x="375747" y="99461"/>
                  </a:cubicBezTo>
                  <a:cubicBezTo>
                    <a:pt x="354133" y="82247"/>
                    <a:pt x="320881" y="82247"/>
                    <a:pt x="299268" y="99461"/>
                  </a:cubicBezTo>
                  <a:cubicBezTo>
                    <a:pt x="290955" y="105199"/>
                    <a:pt x="290955" y="105199"/>
                    <a:pt x="290955" y="105199"/>
                  </a:cubicBezTo>
                  <a:cubicBezTo>
                    <a:pt x="269341" y="118588"/>
                    <a:pt x="236089" y="118588"/>
                    <a:pt x="214475" y="105199"/>
                  </a:cubicBezTo>
                  <a:cubicBezTo>
                    <a:pt x="206162" y="99461"/>
                    <a:pt x="206162" y="99461"/>
                    <a:pt x="206162" y="99461"/>
                  </a:cubicBezTo>
                  <a:cubicBezTo>
                    <a:pt x="184548" y="82247"/>
                    <a:pt x="151296" y="82247"/>
                    <a:pt x="129683" y="99461"/>
                  </a:cubicBezTo>
                  <a:cubicBezTo>
                    <a:pt x="121370" y="105199"/>
                    <a:pt x="121370" y="105199"/>
                    <a:pt x="121370" y="105199"/>
                  </a:cubicBezTo>
                  <a:cubicBezTo>
                    <a:pt x="99756" y="118588"/>
                    <a:pt x="66504" y="118588"/>
                    <a:pt x="44890" y="105199"/>
                  </a:cubicBezTo>
                  <a:cubicBezTo>
                    <a:pt x="44890" y="105199"/>
                    <a:pt x="0" y="72683"/>
                    <a:pt x="0" y="0"/>
                  </a:cubicBezTo>
                  <a:lnTo>
                    <a:pt x="675015" y="0"/>
                  </a:lnTo>
                  <a:lnTo>
                    <a:pt x="675015" y="0"/>
                  </a:lnTo>
                  <a:lnTo>
                    <a:pt x="675015" y="0"/>
                  </a:lnTo>
                  <a:close/>
                </a:path>
              </a:pathLst>
            </a:custGeom>
            <a:solidFill>
              <a:schemeClr val="accent1"/>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45" name="Freeform: Shape 144">
              <a:extLst>
                <a:ext uri="{FF2B5EF4-FFF2-40B4-BE49-F238E27FC236}">
                  <a16:creationId xmlns:a16="http://schemas.microsoft.com/office/drawing/2014/main" id="{EDED0AC4-AC9F-4131-B0F6-B97002ABD6F2}"/>
                </a:ext>
                <a:ext uri="{C183D7F6-B498-43B3-948B-1728B52AA6E4}">
                  <adec:decorative xmlns:adec="http://schemas.microsoft.com/office/drawing/2017/decorative" val="1"/>
                </a:ext>
              </a:extLst>
            </p:cNvPr>
            <p:cNvSpPr/>
            <p:nvPr/>
          </p:nvSpPr>
          <p:spPr>
            <a:xfrm>
              <a:off x="9337865" y="3401867"/>
              <a:ext cx="353898" cy="178123"/>
            </a:xfrm>
            <a:custGeom>
              <a:avLst/>
              <a:gdLst>
                <a:gd name="connsiteX0" fmla="*/ 0 w 266015"/>
                <a:gd name="connsiteY0" fmla="*/ 0 h 133890"/>
                <a:gd name="connsiteX1" fmla="*/ 136333 w 266015"/>
                <a:gd name="connsiteY1" fmla="*/ 151104 h 133890"/>
                <a:gd name="connsiteX2" fmla="*/ 272666 w 266015"/>
                <a:gd name="connsiteY2" fmla="*/ 0 h 133890"/>
                <a:gd name="connsiteX3" fmla="*/ 0 w 266015"/>
                <a:gd name="connsiteY3" fmla="*/ 0 h 133890"/>
                <a:gd name="connsiteX4" fmla="*/ 0 w 266015"/>
                <a:gd name="connsiteY4" fmla="*/ 0 h 133890"/>
                <a:gd name="connsiteX5" fmla="*/ 0 w 266015"/>
                <a:gd name="connsiteY5" fmla="*/ 0 h 13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015" h="133890">
                  <a:moveTo>
                    <a:pt x="0" y="0"/>
                  </a:moveTo>
                  <a:cubicBezTo>
                    <a:pt x="4988" y="82247"/>
                    <a:pt x="64841" y="151104"/>
                    <a:pt x="136333" y="151104"/>
                  </a:cubicBezTo>
                  <a:cubicBezTo>
                    <a:pt x="209487" y="151104"/>
                    <a:pt x="269341" y="84159"/>
                    <a:pt x="272666" y="0"/>
                  </a:cubicBezTo>
                  <a:lnTo>
                    <a:pt x="0" y="0"/>
                  </a:lnTo>
                  <a:lnTo>
                    <a:pt x="0" y="0"/>
                  </a:lnTo>
                  <a:lnTo>
                    <a:pt x="0" y="0"/>
                  </a:lnTo>
                  <a:close/>
                </a:path>
              </a:pathLst>
            </a:custGeom>
            <a:solidFill>
              <a:srgbClr val="C1C1C1"/>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46" name="Freeform: Shape 145">
              <a:extLst>
                <a:ext uri="{FF2B5EF4-FFF2-40B4-BE49-F238E27FC236}">
                  <a16:creationId xmlns:a16="http://schemas.microsoft.com/office/drawing/2014/main" id="{1C1D0321-2506-4FF1-87E0-821AA623C22E}"/>
                </a:ext>
                <a:ext uri="{C183D7F6-B498-43B3-948B-1728B52AA6E4}">
                  <adec:decorative xmlns:adec="http://schemas.microsoft.com/office/drawing/2017/decorative" val="1"/>
                </a:ext>
              </a:extLst>
            </p:cNvPr>
            <p:cNvSpPr/>
            <p:nvPr/>
          </p:nvSpPr>
          <p:spPr>
            <a:xfrm>
              <a:off x="9448459" y="3389144"/>
              <a:ext cx="132712" cy="152676"/>
            </a:xfrm>
            <a:custGeom>
              <a:avLst/>
              <a:gdLst>
                <a:gd name="connsiteX0" fmla="*/ 63179 w 99755"/>
                <a:gd name="connsiteY0" fmla="*/ 86072 h 114762"/>
                <a:gd name="connsiteX1" fmla="*/ 71492 w 99755"/>
                <a:gd name="connsiteY1" fmla="*/ 68858 h 114762"/>
                <a:gd name="connsiteX2" fmla="*/ 76480 w 99755"/>
                <a:gd name="connsiteY2" fmla="*/ 86072 h 114762"/>
                <a:gd name="connsiteX3" fmla="*/ 71492 w 99755"/>
                <a:gd name="connsiteY3" fmla="*/ 103287 h 114762"/>
                <a:gd name="connsiteX4" fmla="*/ 63179 w 99755"/>
                <a:gd name="connsiteY4" fmla="*/ 86072 h 114762"/>
                <a:gd name="connsiteX5" fmla="*/ 51541 w 99755"/>
                <a:gd name="connsiteY5" fmla="*/ 70770 h 114762"/>
                <a:gd name="connsiteX6" fmla="*/ 46553 w 99755"/>
                <a:gd name="connsiteY6" fmla="*/ 53556 h 114762"/>
                <a:gd name="connsiteX7" fmla="*/ 51541 w 99755"/>
                <a:gd name="connsiteY7" fmla="*/ 32516 h 114762"/>
                <a:gd name="connsiteX8" fmla="*/ 59854 w 99755"/>
                <a:gd name="connsiteY8" fmla="*/ 53556 h 114762"/>
                <a:gd name="connsiteX9" fmla="*/ 51541 w 99755"/>
                <a:gd name="connsiteY9" fmla="*/ 70770 h 114762"/>
                <a:gd name="connsiteX10" fmla="*/ 36577 w 99755"/>
                <a:gd name="connsiteY10" fmla="*/ 103287 h 114762"/>
                <a:gd name="connsiteX11" fmla="*/ 28264 w 99755"/>
                <a:gd name="connsiteY11" fmla="*/ 86072 h 114762"/>
                <a:gd name="connsiteX12" fmla="*/ 36577 w 99755"/>
                <a:gd name="connsiteY12" fmla="*/ 68858 h 114762"/>
                <a:gd name="connsiteX13" fmla="*/ 41565 w 99755"/>
                <a:gd name="connsiteY13" fmla="*/ 86072 h 114762"/>
                <a:gd name="connsiteX14" fmla="*/ 36577 w 99755"/>
                <a:gd name="connsiteY14" fmla="*/ 103287 h 114762"/>
                <a:gd name="connsiteX15" fmla="*/ 51541 w 99755"/>
                <a:gd name="connsiteY15" fmla="*/ 0 h 114762"/>
                <a:gd name="connsiteX16" fmla="*/ 0 w 99755"/>
                <a:gd name="connsiteY16" fmla="*/ 107112 h 114762"/>
                <a:gd name="connsiteX17" fmla="*/ 51541 w 99755"/>
                <a:gd name="connsiteY17" fmla="*/ 118588 h 114762"/>
                <a:gd name="connsiteX18" fmla="*/ 103081 w 99755"/>
                <a:gd name="connsiteY18" fmla="*/ 107112 h 114762"/>
                <a:gd name="connsiteX19" fmla="*/ 51541 w 99755"/>
                <a:gd name="connsiteY19" fmla="*/ 0 h 114762"/>
                <a:gd name="connsiteX20" fmla="*/ 51541 w 99755"/>
                <a:gd name="connsiteY20" fmla="*/ 0 h 114762"/>
                <a:gd name="connsiteX21" fmla="*/ 51541 w 99755"/>
                <a:gd name="connsiteY21" fmla="*/ 0 h 114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9755" h="114762">
                  <a:moveTo>
                    <a:pt x="63179" y="86072"/>
                  </a:moveTo>
                  <a:cubicBezTo>
                    <a:pt x="63179" y="80334"/>
                    <a:pt x="66504" y="74596"/>
                    <a:pt x="71492" y="68858"/>
                  </a:cubicBezTo>
                  <a:cubicBezTo>
                    <a:pt x="74817" y="74596"/>
                    <a:pt x="76480" y="80334"/>
                    <a:pt x="76480" y="86072"/>
                  </a:cubicBezTo>
                  <a:cubicBezTo>
                    <a:pt x="76480" y="95636"/>
                    <a:pt x="73154" y="101374"/>
                    <a:pt x="71492" y="103287"/>
                  </a:cubicBezTo>
                  <a:cubicBezTo>
                    <a:pt x="66504" y="99461"/>
                    <a:pt x="63179" y="93723"/>
                    <a:pt x="63179" y="86072"/>
                  </a:cubicBezTo>
                  <a:moveTo>
                    <a:pt x="51541" y="70770"/>
                  </a:moveTo>
                  <a:cubicBezTo>
                    <a:pt x="49878" y="65032"/>
                    <a:pt x="46553" y="59294"/>
                    <a:pt x="46553" y="53556"/>
                  </a:cubicBezTo>
                  <a:cubicBezTo>
                    <a:pt x="46553" y="43992"/>
                    <a:pt x="49878" y="38254"/>
                    <a:pt x="51541" y="32516"/>
                  </a:cubicBezTo>
                  <a:cubicBezTo>
                    <a:pt x="56528" y="38254"/>
                    <a:pt x="59854" y="43992"/>
                    <a:pt x="59854" y="53556"/>
                  </a:cubicBezTo>
                  <a:cubicBezTo>
                    <a:pt x="59854" y="59294"/>
                    <a:pt x="58191" y="65032"/>
                    <a:pt x="51541" y="70770"/>
                  </a:cubicBezTo>
                  <a:moveTo>
                    <a:pt x="36577" y="103287"/>
                  </a:moveTo>
                  <a:cubicBezTo>
                    <a:pt x="31589" y="99461"/>
                    <a:pt x="28264" y="93723"/>
                    <a:pt x="28264" y="86072"/>
                  </a:cubicBezTo>
                  <a:cubicBezTo>
                    <a:pt x="28264" y="80334"/>
                    <a:pt x="31589" y="74596"/>
                    <a:pt x="36577" y="68858"/>
                  </a:cubicBezTo>
                  <a:cubicBezTo>
                    <a:pt x="39902" y="74596"/>
                    <a:pt x="41565" y="80334"/>
                    <a:pt x="41565" y="86072"/>
                  </a:cubicBezTo>
                  <a:cubicBezTo>
                    <a:pt x="41565" y="93723"/>
                    <a:pt x="38240" y="99461"/>
                    <a:pt x="36577" y="103287"/>
                  </a:cubicBezTo>
                  <a:moveTo>
                    <a:pt x="51541" y="0"/>
                  </a:moveTo>
                  <a:cubicBezTo>
                    <a:pt x="0" y="107112"/>
                    <a:pt x="0" y="107112"/>
                    <a:pt x="0" y="107112"/>
                  </a:cubicBezTo>
                  <a:cubicBezTo>
                    <a:pt x="16626" y="116676"/>
                    <a:pt x="33252" y="118588"/>
                    <a:pt x="51541" y="118588"/>
                  </a:cubicBezTo>
                  <a:cubicBezTo>
                    <a:pt x="69829" y="118588"/>
                    <a:pt x="89780" y="114763"/>
                    <a:pt x="103081" y="107112"/>
                  </a:cubicBezTo>
                  <a:lnTo>
                    <a:pt x="51541" y="0"/>
                  </a:lnTo>
                  <a:lnTo>
                    <a:pt x="51541" y="0"/>
                  </a:lnTo>
                  <a:lnTo>
                    <a:pt x="51541" y="0"/>
                  </a:lnTo>
                  <a:close/>
                </a:path>
              </a:pathLst>
            </a:custGeom>
            <a:solidFill>
              <a:srgbClr val="595959"/>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47" name="Freeform: Shape 146">
              <a:extLst>
                <a:ext uri="{FF2B5EF4-FFF2-40B4-BE49-F238E27FC236}">
                  <a16:creationId xmlns:a16="http://schemas.microsoft.com/office/drawing/2014/main" id="{0B7CFF47-570E-4EBB-8CC4-D873A2B97F4C}"/>
                </a:ext>
                <a:ext uri="{C183D7F6-B498-43B3-948B-1728B52AA6E4}">
                  <adec:decorative xmlns:adec="http://schemas.microsoft.com/office/drawing/2017/decorative" val="1"/>
                </a:ext>
              </a:extLst>
            </p:cNvPr>
            <p:cNvSpPr/>
            <p:nvPr/>
          </p:nvSpPr>
          <p:spPr>
            <a:xfrm>
              <a:off x="9523663" y="3373876"/>
              <a:ext cx="132712" cy="127231"/>
            </a:xfrm>
            <a:custGeom>
              <a:avLst/>
              <a:gdLst>
                <a:gd name="connsiteX0" fmla="*/ 64841 w 99755"/>
                <a:gd name="connsiteY0" fmla="*/ 70770 h 95635"/>
                <a:gd name="connsiteX1" fmla="*/ 51541 w 99755"/>
                <a:gd name="connsiteY1" fmla="*/ 55469 h 95635"/>
                <a:gd name="connsiteX2" fmla="*/ 69829 w 99755"/>
                <a:gd name="connsiteY2" fmla="*/ 59294 h 95635"/>
                <a:gd name="connsiteX3" fmla="*/ 83130 w 99755"/>
                <a:gd name="connsiteY3" fmla="*/ 70770 h 95635"/>
                <a:gd name="connsiteX4" fmla="*/ 64841 w 99755"/>
                <a:gd name="connsiteY4" fmla="*/ 70770 h 95635"/>
                <a:gd name="connsiteX5" fmla="*/ 0 w 99755"/>
                <a:gd name="connsiteY5" fmla="*/ 5738 h 95635"/>
                <a:gd name="connsiteX6" fmla="*/ 69829 w 99755"/>
                <a:gd name="connsiteY6" fmla="*/ 107112 h 95635"/>
                <a:gd name="connsiteX7" fmla="*/ 101418 w 99755"/>
                <a:gd name="connsiteY7" fmla="*/ 57381 h 95635"/>
                <a:gd name="connsiteX8" fmla="*/ 111394 w 99755"/>
                <a:gd name="connsiteY8" fmla="*/ 0 h 95635"/>
                <a:gd name="connsiteX9" fmla="*/ 0 w 99755"/>
                <a:gd name="connsiteY9" fmla="*/ 5738 h 95635"/>
                <a:gd name="connsiteX10" fmla="*/ 0 w 99755"/>
                <a:gd name="connsiteY10" fmla="*/ 5738 h 95635"/>
                <a:gd name="connsiteX11" fmla="*/ 0 w 99755"/>
                <a:gd name="connsiteY11" fmla="*/ 5738 h 9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755" h="95635">
                  <a:moveTo>
                    <a:pt x="64841" y="70770"/>
                  </a:moveTo>
                  <a:cubicBezTo>
                    <a:pt x="59854" y="66945"/>
                    <a:pt x="54866" y="61207"/>
                    <a:pt x="51541" y="55469"/>
                  </a:cubicBezTo>
                  <a:cubicBezTo>
                    <a:pt x="56528" y="51643"/>
                    <a:pt x="64841" y="55469"/>
                    <a:pt x="69829" y="59294"/>
                  </a:cubicBezTo>
                  <a:cubicBezTo>
                    <a:pt x="74817" y="63120"/>
                    <a:pt x="79805" y="65032"/>
                    <a:pt x="83130" y="70770"/>
                  </a:cubicBezTo>
                  <a:cubicBezTo>
                    <a:pt x="74817" y="72683"/>
                    <a:pt x="69829" y="72683"/>
                    <a:pt x="64841" y="70770"/>
                  </a:cubicBezTo>
                  <a:moveTo>
                    <a:pt x="0" y="5738"/>
                  </a:moveTo>
                  <a:cubicBezTo>
                    <a:pt x="69829" y="107112"/>
                    <a:pt x="69829" y="107112"/>
                    <a:pt x="69829" y="107112"/>
                  </a:cubicBezTo>
                  <a:cubicBezTo>
                    <a:pt x="83130" y="95636"/>
                    <a:pt x="93105" y="80334"/>
                    <a:pt x="101418" y="57381"/>
                  </a:cubicBezTo>
                  <a:cubicBezTo>
                    <a:pt x="109731" y="38254"/>
                    <a:pt x="111394" y="21040"/>
                    <a:pt x="111394" y="0"/>
                  </a:cubicBezTo>
                  <a:lnTo>
                    <a:pt x="0" y="5738"/>
                  </a:lnTo>
                  <a:lnTo>
                    <a:pt x="0" y="5738"/>
                  </a:lnTo>
                  <a:lnTo>
                    <a:pt x="0" y="5738"/>
                  </a:lnTo>
                  <a:close/>
                </a:path>
              </a:pathLst>
            </a:custGeom>
            <a:solidFill>
              <a:srgbClr val="595959"/>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48" name="Freeform: Shape 147">
              <a:extLst>
                <a:ext uri="{FF2B5EF4-FFF2-40B4-BE49-F238E27FC236}">
                  <a16:creationId xmlns:a16="http://schemas.microsoft.com/office/drawing/2014/main" id="{50AAAC17-660E-4807-8F45-FDA611F81BCE}"/>
                </a:ext>
                <a:ext uri="{C183D7F6-B498-43B3-948B-1728B52AA6E4}">
                  <adec:decorative xmlns:adec="http://schemas.microsoft.com/office/drawing/2017/decorative" val="1"/>
                </a:ext>
              </a:extLst>
            </p:cNvPr>
            <p:cNvSpPr/>
            <p:nvPr/>
          </p:nvSpPr>
          <p:spPr>
            <a:xfrm>
              <a:off x="9375468" y="3373876"/>
              <a:ext cx="132712" cy="127231"/>
            </a:xfrm>
            <a:custGeom>
              <a:avLst/>
              <a:gdLst>
                <a:gd name="connsiteX0" fmla="*/ 46553 w 99755"/>
                <a:gd name="connsiteY0" fmla="*/ 70770 h 95635"/>
                <a:gd name="connsiteX1" fmla="*/ 29927 w 99755"/>
                <a:gd name="connsiteY1" fmla="*/ 70770 h 95635"/>
                <a:gd name="connsiteX2" fmla="*/ 41565 w 99755"/>
                <a:gd name="connsiteY2" fmla="*/ 55469 h 95635"/>
                <a:gd name="connsiteX3" fmla="*/ 61516 w 99755"/>
                <a:gd name="connsiteY3" fmla="*/ 55469 h 95635"/>
                <a:gd name="connsiteX4" fmla="*/ 46553 w 99755"/>
                <a:gd name="connsiteY4" fmla="*/ 70770 h 95635"/>
                <a:gd name="connsiteX5" fmla="*/ 0 w 99755"/>
                <a:gd name="connsiteY5" fmla="*/ 0 h 95635"/>
                <a:gd name="connsiteX6" fmla="*/ 11638 w 99755"/>
                <a:gd name="connsiteY6" fmla="*/ 57381 h 95635"/>
                <a:gd name="connsiteX7" fmla="*/ 44890 w 99755"/>
                <a:gd name="connsiteY7" fmla="*/ 107112 h 95635"/>
                <a:gd name="connsiteX8" fmla="*/ 113057 w 99755"/>
                <a:gd name="connsiteY8" fmla="*/ 5738 h 95635"/>
                <a:gd name="connsiteX9" fmla="*/ 0 w 99755"/>
                <a:gd name="connsiteY9" fmla="*/ 0 h 95635"/>
                <a:gd name="connsiteX10" fmla="*/ 0 w 99755"/>
                <a:gd name="connsiteY10" fmla="*/ 0 h 95635"/>
                <a:gd name="connsiteX11" fmla="*/ 0 w 99755"/>
                <a:gd name="connsiteY11" fmla="*/ 0 h 9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755" h="95635">
                  <a:moveTo>
                    <a:pt x="46553" y="70770"/>
                  </a:moveTo>
                  <a:cubicBezTo>
                    <a:pt x="41565" y="70770"/>
                    <a:pt x="34915" y="74596"/>
                    <a:pt x="29927" y="70770"/>
                  </a:cubicBezTo>
                  <a:cubicBezTo>
                    <a:pt x="29927" y="65032"/>
                    <a:pt x="34915" y="59294"/>
                    <a:pt x="41565" y="55469"/>
                  </a:cubicBezTo>
                  <a:cubicBezTo>
                    <a:pt x="49878" y="51643"/>
                    <a:pt x="54866" y="51643"/>
                    <a:pt x="61516" y="55469"/>
                  </a:cubicBezTo>
                  <a:cubicBezTo>
                    <a:pt x="56528" y="61207"/>
                    <a:pt x="54866" y="66945"/>
                    <a:pt x="46553" y="70770"/>
                  </a:cubicBezTo>
                  <a:moveTo>
                    <a:pt x="0" y="0"/>
                  </a:moveTo>
                  <a:cubicBezTo>
                    <a:pt x="0" y="19127"/>
                    <a:pt x="3325" y="40167"/>
                    <a:pt x="11638" y="57381"/>
                  </a:cubicBezTo>
                  <a:cubicBezTo>
                    <a:pt x="16626" y="76509"/>
                    <a:pt x="31589" y="93723"/>
                    <a:pt x="44890" y="107112"/>
                  </a:cubicBezTo>
                  <a:cubicBezTo>
                    <a:pt x="113057" y="5738"/>
                    <a:pt x="113057" y="5738"/>
                    <a:pt x="113057" y="5738"/>
                  </a:cubicBezTo>
                  <a:lnTo>
                    <a:pt x="0" y="0"/>
                  </a:lnTo>
                  <a:lnTo>
                    <a:pt x="0" y="0"/>
                  </a:lnTo>
                  <a:lnTo>
                    <a:pt x="0" y="0"/>
                  </a:lnTo>
                  <a:close/>
                </a:path>
              </a:pathLst>
            </a:custGeom>
            <a:solidFill>
              <a:srgbClr val="595959"/>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49" name="Freeform: Shape 148">
              <a:extLst>
                <a:ext uri="{FF2B5EF4-FFF2-40B4-BE49-F238E27FC236}">
                  <a16:creationId xmlns:a16="http://schemas.microsoft.com/office/drawing/2014/main" id="{A5F19E69-02ED-4959-9B60-6D08BCC640A2}"/>
                </a:ext>
                <a:ext uri="{C183D7F6-B498-43B3-948B-1728B52AA6E4}">
                  <adec:decorative xmlns:adec="http://schemas.microsoft.com/office/drawing/2017/decorative" val="1"/>
                </a:ext>
              </a:extLst>
            </p:cNvPr>
            <p:cNvSpPr/>
            <p:nvPr/>
          </p:nvSpPr>
          <p:spPr>
            <a:xfrm>
              <a:off x="9623197" y="3401867"/>
              <a:ext cx="353898" cy="178123"/>
            </a:xfrm>
            <a:custGeom>
              <a:avLst/>
              <a:gdLst>
                <a:gd name="connsiteX0" fmla="*/ 0 w 266015"/>
                <a:gd name="connsiteY0" fmla="*/ 0 h 133890"/>
                <a:gd name="connsiteX1" fmla="*/ 136333 w 266015"/>
                <a:gd name="connsiteY1" fmla="*/ 151104 h 133890"/>
                <a:gd name="connsiteX2" fmla="*/ 272666 w 266015"/>
                <a:gd name="connsiteY2" fmla="*/ 0 h 133890"/>
                <a:gd name="connsiteX3" fmla="*/ 0 w 266015"/>
                <a:gd name="connsiteY3" fmla="*/ 0 h 133890"/>
                <a:gd name="connsiteX4" fmla="*/ 0 w 266015"/>
                <a:gd name="connsiteY4" fmla="*/ 0 h 133890"/>
                <a:gd name="connsiteX5" fmla="*/ 0 w 266015"/>
                <a:gd name="connsiteY5" fmla="*/ 0 h 13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015" h="133890">
                  <a:moveTo>
                    <a:pt x="0" y="0"/>
                  </a:moveTo>
                  <a:cubicBezTo>
                    <a:pt x="4988" y="82247"/>
                    <a:pt x="64841" y="151104"/>
                    <a:pt x="136333" y="151104"/>
                  </a:cubicBezTo>
                  <a:cubicBezTo>
                    <a:pt x="209487" y="151104"/>
                    <a:pt x="269341" y="84159"/>
                    <a:pt x="272666" y="0"/>
                  </a:cubicBezTo>
                  <a:lnTo>
                    <a:pt x="0" y="0"/>
                  </a:lnTo>
                  <a:lnTo>
                    <a:pt x="0" y="0"/>
                  </a:lnTo>
                  <a:lnTo>
                    <a:pt x="0" y="0"/>
                  </a:lnTo>
                  <a:close/>
                </a:path>
              </a:pathLst>
            </a:custGeom>
            <a:solidFill>
              <a:srgbClr val="C1C1C1"/>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50" name="Freeform: Shape 149">
              <a:extLst>
                <a:ext uri="{FF2B5EF4-FFF2-40B4-BE49-F238E27FC236}">
                  <a16:creationId xmlns:a16="http://schemas.microsoft.com/office/drawing/2014/main" id="{07D70E68-6753-46E4-8B60-7D8017B6F4E5}"/>
                </a:ext>
                <a:ext uri="{C183D7F6-B498-43B3-948B-1728B52AA6E4}">
                  <adec:decorative xmlns:adec="http://schemas.microsoft.com/office/drawing/2017/decorative" val="1"/>
                </a:ext>
              </a:extLst>
            </p:cNvPr>
            <p:cNvSpPr/>
            <p:nvPr/>
          </p:nvSpPr>
          <p:spPr>
            <a:xfrm>
              <a:off x="9736003" y="3389143"/>
              <a:ext cx="132712" cy="152676"/>
            </a:xfrm>
            <a:custGeom>
              <a:avLst/>
              <a:gdLst>
                <a:gd name="connsiteX0" fmla="*/ 61516 w 99755"/>
                <a:gd name="connsiteY0" fmla="*/ 86072 h 114762"/>
                <a:gd name="connsiteX1" fmla="*/ 69829 w 99755"/>
                <a:gd name="connsiteY1" fmla="*/ 68858 h 114762"/>
                <a:gd name="connsiteX2" fmla="*/ 74817 w 99755"/>
                <a:gd name="connsiteY2" fmla="*/ 86072 h 114762"/>
                <a:gd name="connsiteX3" fmla="*/ 69829 w 99755"/>
                <a:gd name="connsiteY3" fmla="*/ 103287 h 114762"/>
                <a:gd name="connsiteX4" fmla="*/ 61516 w 99755"/>
                <a:gd name="connsiteY4" fmla="*/ 86072 h 114762"/>
                <a:gd name="connsiteX5" fmla="*/ 51541 w 99755"/>
                <a:gd name="connsiteY5" fmla="*/ 70770 h 114762"/>
                <a:gd name="connsiteX6" fmla="*/ 46553 w 99755"/>
                <a:gd name="connsiteY6" fmla="*/ 53556 h 114762"/>
                <a:gd name="connsiteX7" fmla="*/ 51541 w 99755"/>
                <a:gd name="connsiteY7" fmla="*/ 32516 h 114762"/>
                <a:gd name="connsiteX8" fmla="*/ 59853 w 99755"/>
                <a:gd name="connsiteY8" fmla="*/ 53556 h 114762"/>
                <a:gd name="connsiteX9" fmla="*/ 51541 w 99755"/>
                <a:gd name="connsiteY9" fmla="*/ 70770 h 114762"/>
                <a:gd name="connsiteX10" fmla="*/ 34915 w 99755"/>
                <a:gd name="connsiteY10" fmla="*/ 103287 h 114762"/>
                <a:gd name="connsiteX11" fmla="*/ 26602 w 99755"/>
                <a:gd name="connsiteY11" fmla="*/ 86072 h 114762"/>
                <a:gd name="connsiteX12" fmla="*/ 34915 w 99755"/>
                <a:gd name="connsiteY12" fmla="*/ 68858 h 114762"/>
                <a:gd name="connsiteX13" fmla="*/ 39902 w 99755"/>
                <a:gd name="connsiteY13" fmla="*/ 86072 h 114762"/>
                <a:gd name="connsiteX14" fmla="*/ 34915 w 99755"/>
                <a:gd name="connsiteY14" fmla="*/ 103287 h 114762"/>
                <a:gd name="connsiteX15" fmla="*/ 51541 w 99755"/>
                <a:gd name="connsiteY15" fmla="*/ 0 h 114762"/>
                <a:gd name="connsiteX16" fmla="*/ 0 w 99755"/>
                <a:gd name="connsiteY16" fmla="*/ 107112 h 114762"/>
                <a:gd name="connsiteX17" fmla="*/ 51541 w 99755"/>
                <a:gd name="connsiteY17" fmla="*/ 118588 h 114762"/>
                <a:gd name="connsiteX18" fmla="*/ 103081 w 99755"/>
                <a:gd name="connsiteY18" fmla="*/ 107112 h 114762"/>
                <a:gd name="connsiteX19" fmla="*/ 51541 w 99755"/>
                <a:gd name="connsiteY19" fmla="*/ 0 h 114762"/>
                <a:gd name="connsiteX20" fmla="*/ 51541 w 99755"/>
                <a:gd name="connsiteY20" fmla="*/ 0 h 114762"/>
                <a:gd name="connsiteX21" fmla="*/ 51541 w 99755"/>
                <a:gd name="connsiteY21" fmla="*/ 0 h 114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9755" h="114762">
                  <a:moveTo>
                    <a:pt x="61516" y="86072"/>
                  </a:moveTo>
                  <a:cubicBezTo>
                    <a:pt x="61516" y="80334"/>
                    <a:pt x="64841" y="74596"/>
                    <a:pt x="69829" y="68858"/>
                  </a:cubicBezTo>
                  <a:cubicBezTo>
                    <a:pt x="73154" y="74596"/>
                    <a:pt x="74817" y="80334"/>
                    <a:pt x="74817" y="86072"/>
                  </a:cubicBezTo>
                  <a:cubicBezTo>
                    <a:pt x="74817" y="95636"/>
                    <a:pt x="71492" y="101374"/>
                    <a:pt x="69829" y="103287"/>
                  </a:cubicBezTo>
                  <a:cubicBezTo>
                    <a:pt x="64841" y="99461"/>
                    <a:pt x="61516" y="93723"/>
                    <a:pt x="61516" y="86072"/>
                  </a:cubicBezTo>
                  <a:moveTo>
                    <a:pt x="51541" y="70770"/>
                  </a:moveTo>
                  <a:cubicBezTo>
                    <a:pt x="48215" y="65032"/>
                    <a:pt x="46553" y="59294"/>
                    <a:pt x="46553" y="53556"/>
                  </a:cubicBezTo>
                  <a:cubicBezTo>
                    <a:pt x="46553" y="43992"/>
                    <a:pt x="49878" y="38254"/>
                    <a:pt x="51541" y="32516"/>
                  </a:cubicBezTo>
                  <a:cubicBezTo>
                    <a:pt x="56528" y="38254"/>
                    <a:pt x="59853" y="43992"/>
                    <a:pt x="59853" y="53556"/>
                  </a:cubicBezTo>
                  <a:cubicBezTo>
                    <a:pt x="59853" y="59294"/>
                    <a:pt x="56528" y="65032"/>
                    <a:pt x="51541" y="70770"/>
                  </a:cubicBezTo>
                  <a:moveTo>
                    <a:pt x="34915" y="103287"/>
                  </a:moveTo>
                  <a:cubicBezTo>
                    <a:pt x="29927" y="99461"/>
                    <a:pt x="26602" y="93723"/>
                    <a:pt x="26602" y="86072"/>
                  </a:cubicBezTo>
                  <a:cubicBezTo>
                    <a:pt x="26602" y="80334"/>
                    <a:pt x="29927" y="74596"/>
                    <a:pt x="34915" y="68858"/>
                  </a:cubicBezTo>
                  <a:cubicBezTo>
                    <a:pt x="38240" y="74596"/>
                    <a:pt x="39902" y="80334"/>
                    <a:pt x="39902" y="86072"/>
                  </a:cubicBezTo>
                  <a:cubicBezTo>
                    <a:pt x="39902" y="93723"/>
                    <a:pt x="38240" y="99461"/>
                    <a:pt x="34915" y="103287"/>
                  </a:cubicBezTo>
                  <a:moveTo>
                    <a:pt x="51541" y="0"/>
                  </a:moveTo>
                  <a:cubicBezTo>
                    <a:pt x="0" y="107112"/>
                    <a:pt x="0" y="107112"/>
                    <a:pt x="0" y="107112"/>
                  </a:cubicBezTo>
                  <a:cubicBezTo>
                    <a:pt x="16626" y="116676"/>
                    <a:pt x="34915" y="118588"/>
                    <a:pt x="51541" y="118588"/>
                  </a:cubicBezTo>
                  <a:cubicBezTo>
                    <a:pt x="69829" y="118588"/>
                    <a:pt x="89780" y="114763"/>
                    <a:pt x="103081" y="107112"/>
                  </a:cubicBezTo>
                  <a:lnTo>
                    <a:pt x="51541" y="0"/>
                  </a:lnTo>
                  <a:lnTo>
                    <a:pt x="51541" y="0"/>
                  </a:lnTo>
                  <a:lnTo>
                    <a:pt x="51541" y="0"/>
                  </a:lnTo>
                  <a:close/>
                </a:path>
              </a:pathLst>
            </a:custGeom>
            <a:solidFill>
              <a:srgbClr val="595959"/>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51" name="Freeform: Shape 150">
              <a:extLst>
                <a:ext uri="{FF2B5EF4-FFF2-40B4-BE49-F238E27FC236}">
                  <a16:creationId xmlns:a16="http://schemas.microsoft.com/office/drawing/2014/main" id="{D567C656-5EA4-41BA-A7D6-92676B75ABFB}"/>
                </a:ext>
                <a:ext uri="{C183D7F6-B498-43B3-948B-1728B52AA6E4}">
                  <adec:decorative xmlns:adec="http://schemas.microsoft.com/office/drawing/2017/decorative" val="1"/>
                </a:ext>
              </a:extLst>
            </p:cNvPr>
            <p:cNvSpPr/>
            <p:nvPr/>
          </p:nvSpPr>
          <p:spPr>
            <a:xfrm>
              <a:off x="9811205" y="3373876"/>
              <a:ext cx="132712" cy="127231"/>
            </a:xfrm>
            <a:custGeom>
              <a:avLst/>
              <a:gdLst>
                <a:gd name="connsiteX0" fmla="*/ 63179 w 99755"/>
                <a:gd name="connsiteY0" fmla="*/ 70770 h 95635"/>
                <a:gd name="connsiteX1" fmla="*/ 49878 w 99755"/>
                <a:gd name="connsiteY1" fmla="*/ 55469 h 95635"/>
                <a:gd name="connsiteX2" fmla="*/ 68167 w 99755"/>
                <a:gd name="connsiteY2" fmla="*/ 59294 h 95635"/>
                <a:gd name="connsiteX3" fmla="*/ 81467 w 99755"/>
                <a:gd name="connsiteY3" fmla="*/ 70770 h 95635"/>
                <a:gd name="connsiteX4" fmla="*/ 63179 w 99755"/>
                <a:gd name="connsiteY4" fmla="*/ 70770 h 95635"/>
                <a:gd name="connsiteX5" fmla="*/ 0 w 99755"/>
                <a:gd name="connsiteY5" fmla="*/ 5738 h 95635"/>
                <a:gd name="connsiteX6" fmla="*/ 69829 w 99755"/>
                <a:gd name="connsiteY6" fmla="*/ 107112 h 95635"/>
                <a:gd name="connsiteX7" fmla="*/ 101418 w 99755"/>
                <a:gd name="connsiteY7" fmla="*/ 57381 h 95635"/>
                <a:gd name="connsiteX8" fmla="*/ 111394 w 99755"/>
                <a:gd name="connsiteY8" fmla="*/ 0 h 95635"/>
                <a:gd name="connsiteX9" fmla="*/ 0 w 99755"/>
                <a:gd name="connsiteY9" fmla="*/ 5738 h 95635"/>
                <a:gd name="connsiteX10" fmla="*/ 0 w 99755"/>
                <a:gd name="connsiteY10" fmla="*/ 5738 h 95635"/>
                <a:gd name="connsiteX11" fmla="*/ 0 w 99755"/>
                <a:gd name="connsiteY11" fmla="*/ 5738 h 9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755" h="95635">
                  <a:moveTo>
                    <a:pt x="63179" y="70770"/>
                  </a:moveTo>
                  <a:cubicBezTo>
                    <a:pt x="58191" y="66945"/>
                    <a:pt x="53203" y="61207"/>
                    <a:pt x="49878" y="55469"/>
                  </a:cubicBezTo>
                  <a:cubicBezTo>
                    <a:pt x="54866" y="51643"/>
                    <a:pt x="63179" y="55469"/>
                    <a:pt x="68167" y="59294"/>
                  </a:cubicBezTo>
                  <a:cubicBezTo>
                    <a:pt x="73154" y="63120"/>
                    <a:pt x="78142" y="65032"/>
                    <a:pt x="81467" y="70770"/>
                  </a:cubicBezTo>
                  <a:cubicBezTo>
                    <a:pt x="74817" y="72683"/>
                    <a:pt x="68167" y="72683"/>
                    <a:pt x="63179" y="70770"/>
                  </a:cubicBezTo>
                  <a:moveTo>
                    <a:pt x="0" y="5738"/>
                  </a:moveTo>
                  <a:cubicBezTo>
                    <a:pt x="69829" y="107112"/>
                    <a:pt x="69829" y="107112"/>
                    <a:pt x="69829" y="107112"/>
                  </a:cubicBezTo>
                  <a:cubicBezTo>
                    <a:pt x="83130" y="95636"/>
                    <a:pt x="93105" y="80334"/>
                    <a:pt x="101418" y="57381"/>
                  </a:cubicBezTo>
                  <a:cubicBezTo>
                    <a:pt x="109731" y="38254"/>
                    <a:pt x="111394" y="21040"/>
                    <a:pt x="111394" y="0"/>
                  </a:cubicBezTo>
                  <a:lnTo>
                    <a:pt x="0" y="5738"/>
                  </a:lnTo>
                  <a:lnTo>
                    <a:pt x="0" y="5738"/>
                  </a:lnTo>
                  <a:lnTo>
                    <a:pt x="0" y="5738"/>
                  </a:lnTo>
                  <a:close/>
                </a:path>
              </a:pathLst>
            </a:custGeom>
            <a:solidFill>
              <a:srgbClr val="595959"/>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52" name="Freeform: Shape 151">
              <a:extLst>
                <a:ext uri="{FF2B5EF4-FFF2-40B4-BE49-F238E27FC236}">
                  <a16:creationId xmlns:a16="http://schemas.microsoft.com/office/drawing/2014/main" id="{488D8D21-7E62-4555-9A48-FB1FD760BEC0}"/>
                </a:ext>
                <a:ext uri="{C183D7F6-B498-43B3-948B-1728B52AA6E4}">
                  <adec:decorative xmlns:adec="http://schemas.microsoft.com/office/drawing/2017/decorative" val="1"/>
                </a:ext>
              </a:extLst>
            </p:cNvPr>
            <p:cNvSpPr/>
            <p:nvPr/>
          </p:nvSpPr>
          <p:spPr>
            <a:xfrm>
              <a:off x="9660798" y="3373876"/>
              <a:ext cx="132712" cy="127231"/>
            </a:xfrm>
            <a:custGeom>
              <a:avLst/>
              <a:gdLst>
                <a:gd name="connsiteX0" fmla="*/ 46553 w 99755"/>
                <a:gd name="connsiteY0" fmla="*/ 70770 h 95635"/>
                <a:gd name="connsiteX1" fmla="*/ 29927 w 99755"/>
                <a:gd name="connsiteY1" fmla="*/ 70770 h 95635"/>
                <a:gd name="connsiteX2" fmla="*/ 41565 w 99755"/>
                <a:gd name="connsiteY2" fmla="*/ 55469 h 95635"/>
                <a:gd name="connsiteX3" fmla="*/ 61516 w 99755"/>
                <a:gd name="connsiteY3" fmla="*/ 55469 h 95635"/>
                <a:gd name="connsiteX4" fmla="*/ 46553 w 99755"/>
                <a:gd name="connsiteY4" fmla="*/ 70770 h 95635"/>
                <a:gd name="connsiteX5" fmla="*/ 0 w 99755"/>
                <a:gd name="connsiteY5" fmla="*/ 0 h 95635"/>
                <a:gd name="connsiteX6" fmla="*/ 11638 w 99755"/>
                <a:gd name="connsiteY6" fmla="*/ 57381 h 95635"/>
                <a:gd name="connsiteX7" fmla="*/ 44890 w 99755"/>
                <a:gd name="connsiteY7" fmla="*/ 107112 h 95635"/>
                <a:gd name="connsiteX8" fmla="*/ 113057 w 99755"/>
                <a:gd name="connsiteY8" fmla="*/ 5738 h 95635"/>
                <a:gd name="connsiteX9" fmla="*/ 0 w 99755"/>
                <a:gd name="connsiteY9" fmla="*/ 0 h 95635"/>
                <a:gd name="connsiteX10" fmla="*/ 0 w 99755"/>
                <a:gd name="connsiteY10" fmla="*/ 0 h 95635"/>
                <a:gd name="connsiteX11" fmla="*/ 0 w 99755"/>
                <a:gd name="connsiteY11" fmla="*/ 0 h 9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755" h="95635">
                  <a:moveTo>
                    <a:pt x="46553" y="70770"/>
                  </a:moveTo>
                  <a:cubicBezTo>
                    <a:pt x="41565" y="70770"/>
                    <a:pt x="34915" y="74596"/>
                    <a:pt x="29927" y="70770"/>
                  </a:cubicBezTo>
                  <a:cubicBezTo>
                    <a:pt x="33252" y="65032"/>
                    <a:pt x="34915" y="59294"/>
                    <a:pt x="41565" y="55469"/>
                  </a:cubicBezTo>
                  <a:cubicBezTo>
                    <a:pt x="49878" y="51643"/>
                    <a:pt x="54866" y="51643"/>
                    <a:pt x="61516" y="55469"/>
                  </a:cubicBezTo>
                  <a:cubicBezTo>
                    <a:pt x="58191" y="61207"/>
                    <a:pt x="54866" y="66945"/>
                    <a:pt x="46553" y="70770"/>
                  </a:cubicBezTo>
                  <a:moveTo>
                    <a:pt x="0" y="0"/>
                  </a:moveTo>
                  <a:cubicBezTo>
                    <a:pt x="0" y="19127"/>
                    <a:pt x="3325" y="40167"/>
                    <a:pt x="11638" y="57381"/>
                  </a:cubicBezTo>
                  <a:cubicBezTo>
                    <a:pt x="19951" y="76509"/>
                    <a:pt x="31589" y="93723"/>
                    <a:pt x="44890" y="107112"/>
                  </a:cubicBezTo>
                  <a:cubicBezTo>
                    <a:pt x="113057" y="5738"/>
                    <a:pt x="113057" y="5738"/>
                    <a:pt x="113057" y="5738"/>
                  </a:cubicBezTo>
                  <a:lnTo>
                    <a:pt x="0" y="0"/>
                  </a:lnTo>
                  <a:lnTo>
                    <a:pt x="0" y="0"/>
                  </a:lnTo>
                  <a:lnTo>
                    <a:pt x="0" y="0"/>
                  </a:lnTo>
                  <a:close/>
                </a:path>
              </a:pathLst>
            </a:custGeom>
            <a:solidFill>
              <a:srgbClr val="595959"/>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53" name="Arrow: Right 152">
              <a:extLst>
                <a:ext uri="{FF2B5EF4-FFF2-40B4-BE49-F238E27FC236}">
                  <a16:creationId xmlns:a16="http://schemas.microsoft.com/office/drawing/2014/main" id="{62EDE951-1D6B-4598-888B-731F5F149948}"/>
                </a:ext>
                <a:ext uri="{C183D7F6-B498-43B3-948B-1728B52AA6E4}">
                  <adec:decorative xmlns:adec="http://schemas.microsoft.com/office/drawing/2017/decorative" val="1"/>
                </a:ext>
              </a:extLst>
            </p:cNvPr>
            <p:cNvSpPr/>
            <p:nvPr/>
          </p:nvSpPr>
          <p:spPr bwMode="auto">
            <a:xfrm>
              <a:off x="9030979" y="3418203"/>
              <a:ext cx="143929" cy="153083"/>
            </a:xfrm>
            <a:prstGeom prst="rightArrow">
              <a:avLst>
                <a:gd name="adj1" fmla="val 50000"/>
                <a:gd name="adj2" fmla="val 69598"/>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Freeform: Shape 153">
              <a:extLst>
                <a:ext uri="{FF2B5EF4-FFF2-40B4-BE49-F238E27FC236}">
                  <a16:creationId xmlns:a16="http://schemas.microsoft.com/office/drawing/2014/main" id="{00EEDE2B-F75B-418F-8950-A0C55E05394B}"/>
                </a:ext>
                <a:ext uri="{C183D7F6-B498-43B3-948B-1728B52AA6E4}">
                  <adec:decorative xmlns:adec="http://schemas.microsoft.com/office/drawing/2017/decorative" val="1"/>
                </a:ext>
              </a:extLst>
            </p:cNvPr>
            <p:cNvSpPr/>
            <p:nvPr/>
          </p:nvSpPr>
          <p:spPr>
            <a:xfrm>
              <a:off x="9656374" y="3667930"/>
              <a:ext cx="884714" cy="152676"/>
            </a:xfrm>
            <a:custGeom>
              <a:avLst/>
              <a:gdLst>
                <a:gd name="connsiteX0" fmla="*/ 711592 w 698291"/>
                <a:gd name="connsiteY0" fmla="*/ 84159 h 114762"/>
                <a:gd name="connsiteX1" fmla="*/ 684990 w 698291"/>
                <a:gd name="connsiteY1" fmla="*/ 120501 h 114762"/>
                <a:gd name="connsiteX2" fmla="*/ 29927 w 698291"/>
                <a:gd name="connsiteY2" fmla="*/ 118588 h 114762"/>
                <a:gd name="connsiteX3" fmla="*/ 0 w 698291"/>
                <a:gd name="connsiteY3" fmla="*/ 82247 h 114762"/>
                <a:gd name="connsiteX4" fmla="*/ 0 w 698291"/>
                <a:gd name="connsiteY4" fmla="*/ 36342 h 114762"/>
                <a:gd name="connsiteX5" fmla="*/ 29927 w 698291"/>
                <a:gd name="connsiteY5" fmla="*/ 0 h 114762"/>
                <a:gd name="connsiteX6" fmla="*/ 684990 w 698291"/>
                <a:gd name="connsiteY6" fmla="*/ 0 h 114762"/>
                <a:gd name="connsiteX7" fmla="*/ 711592 w 698291"/>
                <a:gd name="connsiteY7" fmla="*/ 36342 h 114762"/>
                <a:gd name="connsiteX8" fmla="*/ 711592 w 698291"/>
                <a:gd name="connsiteY8" fmla="*/ 84159 h 114762"/>
                <a:gd name="connsiteX9" fmla="*/ 711592 w 698291"/>
                <a:gd name="connsiteY9" fmla="*/ 84159 h 114762"/>
                <a:gd name="connsiteX10" fmla="*/ 711592 w 698291"/>
                <a:gd name="connsiteY10" fmla="*/ 84159 h 114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91" h="114762">
                  <a:moveTo>
                    <a:pt x="711592" y="84159"/>
                  </a:moveTo>
                  <a:cubicBezTo>
                    <a:pt x="711592" y="103287"/>
                    <a:pt x="701616" y="120501"/>
                    <a:pt x="684990" y="120501"/>
                  </a:cubicBezTo>
                  <a:cubicBezTo>
                    <a:pt x="29927" y="118588"/>
                    <a:pt x="29927" y="118588"/>
                    <a:pt x="29927" y="118588"/>
                  </a:cubicBezTo>
                  <a:cubicBezTo>
                    <a:pt x="13301" y="118588"/>
                    <a:pt x="0" y="101374"/>
                    <a:pt x="0" y="82247"/>
                  </a:cubicBezTo>
                  <a:cubicBezTo>
                    <a:pt x="0" y="36342"/>
                    <a:pt x="0" y="36342"/>
                    <a:pt x="0" y="36342"/>
                  </a:cubicBezTo>
                  <a:cubicBezTo>
                    <a:pt x="0" y="17214"/>
                    <a:pt x="13301" y="0"/>
                    <a:pt x="29927" y="0"/>
                  </a:cubicBezTo>
                  <a:cubicBezTo>
                    <a:pt x="684990" y="0"/>
                    <a:pt x="684990" y="0"/>
                    <a:pt x="684990" y="0"/>
                  </a:cubicBezTo>
                  <a:cubicBezTo>
                    <a:pt x="701616" y="0"/>
                    <a:pt x="711592" y="17214"/>
                    <a:pt x="711592" y="36342"/>
                  </a:cubicBezTo>
                  <a:lnTo>
                    <a:pt x="711592" y="84159"/>
                  </a:lnTo>
                  <a:lnTo>
                    <a:pt x="711592" y="84159"/>
                  </a:lnTo>
                  <a:lnTo>
                    <a:pt x="711592" y="84159"/>
                  </a:lnTo>
                  <a:close/>
                </a:path>
              </a:pathLst>
            </a:custGeom>
            <a:solidFill>
              <a:srgbClr val="2F2F2F"/>
            </a:solidFill>
            <a:ln w="1661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155" name="Arrow: Right 154">
              <a:extLst>
                <a:ext uri="{FF2B5EF4-FFF2-40B4-BE49-F238E27FC236}">
                  <a16:creationId xmlns:a16="http://schemas.microsoft.com/office/drawing/2014/main" id="{3351E79C-C8F3-40CB-9CA0-AC16B8AB7C89}"/>
                </a:ext>
                <a:ext uri="{C183D7F6-B498-43B3-948B-1728B52AA6E4}">
                  <adec:decorative xmlns:adec="http://schemas.microsoft.com/office/drawing/2017/decorative" val="1"/>
                </a:ext>
              </a:extLst>
            </p:cNvPr>
            <p:cNvSpPr/>
            <p:nvPr/>
          </p:nvSpPr>
          <p:spPr bwMode="auto">
            <a:xfrm rot="10800000">
              <a:off x="10589028" y="3667727"/>
              <a:ext cx="143929" cy="153083"/>
            </a:xfrm>
            <a:prstGeom prst="rightArrow">
              <a:avLst>
                <a:gd name="adj1" fmla="val 50000"/>
                <a:gd name="adj2" fmla="val 69598"/>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8" name="TextBox 87">
            <a:extLst>
              <a:ext uri="{FF2B5EF4-FFF2-40B4-BE49-F238E27FC236}">
                <a16:creationId xmlns:a16="http://schemas.microsoft.com/office/drawing/2014/main" id="{2C1DD31B-997F-4AD9-ABC2-F06D099FC4B7}"/>
              </a:ext>
            </a:extLst>
          </p:cNvPr>
          <p:cNvSpPr txBox="1"/>
          <p:nvPr/>
        </p:nvSpPr>
        <p:spPr>
          <a:xfrm>
            <a:off x="7545705" y="2027988"/>
            <a:ext cx="6762750" cy="338554"/>
          </a:xfrm>
          <a:prstGeom prst="rect">
            <a:avLst/>
          </a:prstGeom>
          <a:noFill/>
        </p:spPr>
        <p:txBody>
          <a:bodyPr wrap="square">
            <a:spAutoFit/>
          </a:bodyPr>
          <a:lstStyle/>
          <a:p>
            <a:r>
              <a:rPr kumimoji="0" lang="en-US" sz="1600" b="0" i="1" u="none" strike="noStrike" kern="1200" cap="none" spc="0" normalizeH="0" baseline="0" noProof="0">
                <a:ln>
                  <a:noFill/>
                </a:ln>
                <a:solidFill>
                  <a:srgbClr val="FF0000"/>
                </a:solidFill>
                <a:effectLst/>
                <a:uLnTx/>
                <a:uFillTx/>
                <a:latin typeface="Segoe UI"/>
                <a:ea typeface="+mn-ea"/>
                <a:cs typeface="+mn-cs"/>
              </a:rPr>
              <a:t>….but separate accounts for admins!</a:t>
            </a:r>
            <a:endParaRPr lang="en-US"/>
          </a:p>
        </p:txBody>
      </p:sp>
    </p:spTree>
    <p:extLst>
      <p:ext uri="{BB962C8B-B14F-4D97-AF65-F5344CB8AC3E}">
        <p14:creationId xmlns:p14="http://schemas.microsoft.com/office/powerpoint/2010/main" val="2861176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 name="Rectangle: Rounded Corners 380">
            <a:extLst>
              <a:ext uri="{FF2B5EF4-FFF2-40B4-BE49-F238E27FC236}">
                <a16:creationId xmlns:a16="http://schemas.microsoft.com/office/drawing/2014/main" id="{E6DCB061-729C-4E7D-8FFD-19F18162C597}"/>
              </a:ext>
            </a:extLst>
          </p:cNvPr>
          <p:cNvSpPr/>
          <p:nvPr/>
        </p:nvSpPr>
        <p:spPr bwMode="auto">
          <a:xfrm flipH="1">
            <a:off x="11333829" y="1127759"/>
            <a:ext cx="510441" cy="4906865"/>
          </a:xfrm>
          <a:prstGeom prst="roundRect">
            <a:avLst>
              <a:gd name="adj" fmla="val 10583"/>
            </a:avLst>
          </a:prstGeom>
          <a:ln w="19050">
            <a:gradFill>
              <a:gsLst>
                <a:gs pos="27000">
                  <a:schemeClr val="accent3"/>
                </a:gs>
                <a:gs pos="26000">
                  <a:schemeClr val="bg1">
                    <a:alpha val="0"/>
                  </a:schemeClr>
                </a:gs>
              </a:gsLst>
              <a:lin ang="108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88" name="Rectangle 287">
            <a:hlinkClick r:id="rId3"/>
            <a:extLst>
              <a:ext uri="{FF2B5EF4-FFF2-40B4-BE49-F238E27FC236}">
                <a16:creationId xmlns:a16="http://schemas.microsoft.com/office/drawing/2014/main" id="{981EDF2A-E4A6-4D07-BAF5-090E0F43DD02}"/>
              </a:ext>
            </a:extLst>
          </p:cNvPr>
          <p:cNvSpPr/>
          <p:nvPr/>
        </p:nvSpPr>
        <p:spPr>
          <a:xfrm>
            <a:off x="5990529" y="430111"/>
            <a:ext cx="5605730" cy="357534"/>
          </a:xfrm>
          <a:prstGeom prst="rect">
            <a:avLst/>
          </a:prstGeom>
          <a:solidFill>
            <a:schemeClr val="accent6"/>
          </a:solidFill>
          <a:ln w="10795" cap="flat" cmpd="sng" algn="ctr">
            <a:noFill/>
            <a:prstDash val="solid"/>
          </a:ln>
          <a:effectLst>
            <a:outerShdw dist="38100" dir="10800000" algn="ctr" rotWithShape="0">
              <a:schemeClr val="tx1">
                <a:lumMod val="75000"/>
                <a:lumOff val="25000"/>
              </a:schemeClr>
            </a:outerShdw>
          </a:effectLst>
        </p:spPr>
        <p:style>
          <a:lnRef idx="2">
            <a:schemeClr val="accent2"/>
          </a:lnRef>
          <a:fillRef idx="1">
            <a:schemeClr val="lt1"/>
          </a:fillRef>
          <a:effectRef idx="0">
            <a:schemeClr val="accent2"/>
          </a:effectRef>
          <a:fontRef idx="minor">
            <a:schemeClr val="dk1"/>
          </a:fontRef>
        </p:style>
        <p:txBody>
          <a:bodyPr vert="horz" wrap="square" lIns="91440" tIns="64008" rIns="91440" bIns="64008" rtlCol="0" anchor="t">
            <a:spAutoFit/>
          </a:bodyPr>
          <a:lstStyle/>
          <a:p>
            <a:pPr marL="0" marR="0" lvl="0" indent="0" algn="l" defTabSz="914367" rtl="0" eaLnBrk="1" fontAlgn="base" latinLnBrk="0" hangingPunct="1">
              <a:lnSpc>
                <a:spcPct val="100000"/>
              </a:lnSpc>
              <a:spcBef>
                <a:spcPts val="0"/>
              </a:spcBef>
              <a:spcAft>
                <a:spcPts val="100"/>
              </a:spcAft>
              <a:buClrTx/>
              <a:buSzTx/>
              <a:buFontTx/>
              <a:buNone/>
              <a:tabLst/>
              <a:defRPr/>
            </a:pPr>
            <a:r>
              <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rPr>
              <a:t>Azure Cloud Adoption Framework (CAF)</a:t>
            </a:r>
          </a:p>
          <a:p>
            <a:pPr marL="0" marR="0" lvl="0" indent="0" algn="l" defTabSz="914367" rtl="0" eaLnBrk="1" fontAlgn="base" latinLnBrk="0" hangingPunct="1">
              <a:lnSpc>
                <a:spcPct val="100000"/>
              </a:lnSpc>
              <a:spcBef>
                <a:spcPts val="0"/>
              </a:spcBef>
              <a:spcAft>
                <a:spcPts val="100"/>
              </a:spcAft>
              <a:buClrTx/>
              <a:buSzTx/>
              <a:buFontTx/>
              <a:buNone/>
              <a:tabLst/>
              <a:defRPr/>
            </a:pPr>
            <a:r>
              <a:rPr kumimoji="0" lang="en-US" sz="6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panose="020B0702040204020203" pitchFamily="34" charset="0"/>
                <a:ea typeface="+mn-ea"/>
                <a:cs typeface="Segoe UI Semibold" panose="020B0702040204020203" pitchFamily="34" charset="0"/>
              </a:rPr>
              <a:t>Guidance on security strategy, planning, roles and responsibilities </a:t>
            </a:r>
            <a:r>
              <a:rPr kumimoji="0" lang="en-US" sz="6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a:ea typeface="+mn-ea"/>
                <a:cs typeface="+mn-cs"/>
                <a:hlinkClick r:id="rId4">
                  <a:extLst>
                    <a:ext uri="{A12FA001-AC4F-418D-AE19-62706E023703}">
                      <ahyp:hlinkClr xmlns:ahyp="http://schemas.microsoft.com/office/drawing/2018/hyperlinkcolor" val="tx"/>
                    </a:ext>
                  </a:extLst>
                </a:hlinkClick>
              </a:rPr>
              <a:t>https://aka.ms/CAF</a:t>
            </a:r>
            <a:r>
              <a:rPr kumimoji="0" lang="en-US" sz="6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a:ea typeface="+mn-ea"/>
                <a:cs typeface="+mn-cs"/>
              </a:rPr>
              <a:t> </a:t>
            </a:r>
          </a:p>
        </p:txBody>
      </p:sp>
      <p:grpSp>
        <p:nvGrpSpPr>
          <p:cNvPr id="54" name="Group 53">
            <a:extLst>
              <a:ext uri="{FF2B5EF4-FFF2-40B4-BE49-F238E27FC236}">
                <a16:creationId xmlns:a16="http://schemas.microsoft.com/office/drawing/2014/main" id="{DBFCACC3-53FF-4D34-9DB1-31F112BAB78E}"/>
              </a:ext>
            </a:extLst>
          </p:cNvPr>
          <p:cNvGrpSpPr/>
          <p:nvPr/>
        </p:nvGrpSpPr>
        <p:grpSpPr>
          <a:xfrm>
            <a:off x="1733669" y="5386809"/>
            <a:ext cx="9862590" cy="1317250"/>
            <a:chOff x="1733669" y="5386809"/>
            <a:chExt cx="9862590" cy="1317250"/>
          </a:xfrm>
        </p:grpSpPr>
        <p:grpSp>
          <p:nvGrpSpPr>
            <p:cNvPr id="52" name="Group 51">
              <a:extLst>
                <a:ext uri="{FF2B5EF4-FFF2-40B4-BE49-F238E27FC236}">
                  <a16:creationId xmlns:a16="http://schemas.microsoft.com/office/drawing/2014/main" id="{C5FC0C59-2322-4E24-9D39-49EA4B35DEDA}"/>
                </a:ext>
              </a:extLst>
            </p:cNvPr>
            <p:cNvGrpSpPr/>
            <p:nvPr/>
          </p:nvGrpSpPr>
          <p:grpSpPr>
            <a:xfrm>
              <a:off x="1824382" y="5386809"/>
              <a:ext cx="9771877" cy="1317250"/>
              <a:chOff x="1824382" y="5386809"/>
              <a:chExt cx="9771877" cy="1317250"/>
            </a:xfrm>
          </p:grpSpPr>
          <p:sp>
            <p:nvSpPr>
              <p:cNvPr id="283" name="Rectangle: Rounded Corners 282">
                <a:extLst>
                  <a:ext uri="{FF2B5EF4-FFF2-40B4-BE49-F238E27FC236}">
                    <a16:creationId xmlns:a16="http://schemas.microsoft.com/office/drawing/2014/main" id="{2BF642C1-1000-4624-97E9-20AE174905BB}"/>
                  </a:ext>
                </a:extLst>
              </p:cNvPr>
              <p:cNvSpPr/>
              <p:nvPr/>
            </p:nvSpPr>
            <p:spPr bwMode="auto">
              <a:xfrm>
                <a:off x="1824382" y="5386809"/>
                <a:ext cx="9771877" cy="1317250"/>
              </a:xfrm>
              <a:prstGeom prst="roundRect">
                <a:avLst>
                  <a:gd name="adj" fmla="val 0"/>
                </a:avLst>
              </a:prstGeom>
              <a:solidFill>
                <a:srgbClr val="CDEAFF"/>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Rectangle 278">
                <a:extLst>
                  <a:ext uri="{FF2B5EF4-FFF2-40B4-BE49-F238E27FC236}">
                    <a16:creationId xmlns:a16="http://schemas.microsoft.com/office/drawing/2014/main" id="{7C5342F0-75D6-4C34-B13A-9BD19836EEF3}"/>
                  </a:ext>
                </a:extLst>
              </p:cNvPr>
              <p:cNvSpPr/>
              <p:nvPr/>
            </p:nvSpPr>
            <p:spPr>
              <a:xfrm>
                <a:off x="1878805" y="5532481"/>
                <a:ext cx="2191626" cy="289310"/>
              </a:xfrm>
              <a:prstGeom prst="rect">
                <a:avLst/>
              </a:prstGeom>
              <a:noFill/>
              <a:ln>
                <a:noFill/>
              </a:ln>
            </p:spPr>
            <p:txBody>
              <a:bodyPr vert="horz" wrap="none" lIns="91440" tIns="45720" rIns="91440" bIns="27432"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rPr>
                  <a:t>Azure Sentinel</a:t>
                </a:r>
                <a:br>
                  <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rPr>
                </a:br>
                <a:r>
                  <a:rPr kumimoji="0" lang="en-US" sz="6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panose="020B0702040204020203" pitchFamily="34" charset="0"/>
                    <a:ea typeface="+mn-ea"/>
                    <a:cs typeface="Segoe UI Semibold" panose="020B0702040204020203" pitchFamily="34" charset="0"/>
                  </a:rPr>
                  <a:t>Threat detection, investigation, remediation, and hunting</a:t>
                </a:r>
              </a:p>
            </p:txBody>
          </p:sp>
          <p:sp>
            <p:nvSpPr>
              <p:cNvPr id="281" name="TextBox 280">
                <a:extLst>
                  <a:ext uri="{FF2B5EF4-FFF2-40B4-BE49-F238E27FC236}">
                    <a16:creationId xmlns:a16="http://schemas.microsoft.com/office/drawing/2014/main" id="{140295FD-716D-45D2-88EA-920E66F23F88}"/>
                  </a:ext>
                </a:extLst>
              </p:cNvPr>
              <p:cNvSpPr txBox="1"/>
              <p:nvPr/>
            </p:nvSpPr>
            <p:spPr>
              <a:xfrm>
                <a:off x="1971000" y="5851945"/>
                <a:ext cx="3503804" cy="374862"/>
              </a:xfrm>
              <a:prstGeom prst="rect">
                <a:avLst/>
              </a:prstGeom>
              <a:noFill/>
            </p:spPr>
            <p:txBody>
              <a:bodyPr wrap="square" lIns="0" tIns="0" rIns="0" bIns="0" numCol="2" rtlCol="0">
                <a:noAutofit/>
              </a:bodyPr>
              <a:lstStyle/>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gradFill>
                      <a:gsLst>
                        <a:gs pos="79000">
                          <a:srgbClr val="1A1A1A"/>
                        </a:gs>
                        <a:gs pos="17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Security Incident &amp; Event Management (SIEM)</a:t>
                </a:r>
              </a:p>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gradFill>
                      <a:gsLst>
                        <a:gs pos="79000">
                          <a:srgbClr val="1A1A1A"/>
                        </a:gs>
                        <a:gs pos="17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Security Orchestration, Automation, and </a:t>
                </a:r>
                <a:br>
                  <a:rPr kumimoji="0" lang="en-US" sz="500" b="0" i="0" u="none" strike="noStrike" kern="1200" cap="none" spc="0" normalizeH="0" baseline="0" noProof="0">
                    <a:ln>
                      <a:noFill/>
                    </a:ln>
                    <a:gradFill>
                      <a:gsLst>
                        <a:gs pos="79000">
                          <a:srgbClr val="1A1A1A"/>
                        </a:gs>
                        <a:gs pos="17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US" sz="500" b="0" i="0" u="none" strike="noStrike" kern="1200" cap="none" spc="0" normalizeH="0" baseline="0" noProof="0">
                    <a:ln>
                      <a:noFill/>
                    </a:ln>
                    <a:gradFill>
                      <a:gsLst>
                        <a:gs pos="79000">
                          <a:srgbClr val="1A1A1A"/>
                        </a:gs>
                        <a:gs pos="17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Remediation (SOAR)</a:t>
                </a:r>
              </a:p>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kumimoji="0" lang="en-US" sz="500" b="0" i="0" u="none" strike="noStrike" kern="1200" cap="none" spc="0" normalizeH="0" baseline="0" noProof="0">
                  <a:ln>
                    <a:noFill/>
                  </a:ln>
                  <a:gradFill>
                    <a:gsLst>
                      <a:gs pos="79000">
                        <a:srgbClr val="1A1A1A"/>
                      </a:gs>
                      <a:gs pos="17000">
                        <a:srgbClr val="1A1A1A"/>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gradFill>
                      <a:gsLst>
                        <a:gs pos="79000">
                          <a:srgbClr val="1A1A1A"/>
                        </a:gs>
                        <a:gs pos="17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Unified Entity Behavioral Analytics (UEBA)</a:t>
                </a:r>
              </a:p>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gradFill>
                      <a:gsLst>
                        <a:gs pos="79000">
                          <a:srgbClr val="1A1A1A"/>
                        </a:gs>
                        <a:gs pos="17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Machine Learning (ML) &amp; Artificial Intelligence (AI)</a:t>
                </a:r>
              </a:p>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gradFill>
                      <a:gsLst>
                        <a:gs pos="79000">
                          <a:srgbClr val="1A1A1A"/>
                        </a:gs>
                        <a:gs pos="17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Security Data Lake</a:t>
                </a:r>
              </a:p>
            </p:txBody>
          </p:sp>
        </p:grpSp>
        <p:pic>
          <p:nvPicPr>
            <p:cNvPr id="280" name="Graphic 279">
              <a:extLst>
                <a:ext uri="{FF2B5EF4-FFF2-40B4-BE49-F238E27FC236}">
                  <a16:creationId xmlns:a16="http://schemas.microsoft.com/office/drawing/2014/main" id="{F216CD5B-0725-4F22-BF8D-78A089B6761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733669" y="5583899"/>
              <a:ext cx="188176" cy="188176"/>
            </a:xfrm>
            <a:prstGeom prst="rect">
              <a:avLst/>
            </a:prstGeom>
          </p:spPr>
        </p:pic>
      </p:grpSp>
      <p:grpSp>
        <p:nvGrpSpPr>
          <p:cNvPr id="53" name="Group 52">
            <a:extLst>
              <a:ext uri="{FF2B5EF4-FFF2-40B4-BE49-F238E27FC236}">
                <a16:creationId xmlns:a16="http://schemas.microsoft.com/office/drawing/2014/main" id="{533191A6-0F17-40E9-99BA-1DAE1D90461C}"/>
              </a:ext>
            </a:extLst>
          </p:cNvPr>
          <p:cNvGrpSpPr/>
          <p:nvPr/>
        </p:nvGrpSpPr>
        <p:grpSpPr>
          <a:xfrm>
            <a:off x="1837353" y="1991598"/>
            <a:ext cx="5678379" cy="1147737"/>
            <a:chOff x="1837353" y="1991598"/>
            <a:chExt cx="5678379" cy="1147737"/>
          </a:xfrm>
        </p:grpSpPr>
        <p:sp>
          <p:nvSpPr>
            <p:cNvPr id="376" name="Freeform: Shape 375">
              <a:hlinkClick r:id="rId7"/>
              <a:extLst>
                <a:ext uri="{FF2B5EF4-FFF2-40B4-BE49-F238E27FC236}">
                  <a16:creationId xmlns:a16="http://schemas.microsoft.com/office/drawing/2014/main" id="{9FAFDAA5-8E51-4073-B6AC-6C861C45EFA5}"/>
                </a:ext>
              </a:extLst>
            </p:cNvPr>
            <p:cNvSpPr/>
            <p:nvPr/>
          </p:nvSpPr>
          <p:spPr bwMode="auto">
            <a:xfrm flipH="1">
              <a:off x="1837353" y="1991598"/>
              <a:ext cx="5678379" cy="1147737"/>
            </a:xfrm>
            <a:custGeom>
              <a:avLst/>
              <a:gdLst>
                <a:gd name="connsiteX0" fmla="*/ 4376568 w 5678379"/>
                <a:gd name="connsiteY0" fmla="*/ 0 h 1147737"/>
                <a:gd name="connsiteX1" fmla="*/ 1757330 w 5678379"/>
                <a:gd name="connsiteY1" fmla="*/ 0 h 1147737"/>
                <a:gd name="connsiteX2" fmla="*/ 1757330 w 5678379"/>
                <a:gd name="connsiteY2" fmla="*/ 891705 h 1147737"/>
                <a:gd name="connsiteX3" fmla="*/ 0 w 5678379"/>
                <a:gd name="connsiteY3" fmla="*/ 891705 h 1147737"/>
                <a:gd name="connsiteX4" fmla="*/ 0 w 5678379"/>
                <a:gd name="connsiteY4" fmla="*/ 1147737 h 1147737"/>
                <a:gd name="connsiteX5" fmla="*/ 1757330 w 5678379"/>
                <a:gd name="connsiteY5" fmla="*/ 1147737 h 1147737"/>
                <a:gd name="connsiteX6" fmla="*/ 1787135 w 5678379"/>
                <a:gd name="connsiteY6" fmla="*/ 1147737 h 1147737"/>
                <a:gd name="connsiteX7" fmla="*/ 4339777 w 5678379"/>
                <a:gd name="connsiteY7" fmla="*/ 1147737 h 1147737"/>
                <a:gd name="connsiteX8" fmla="*/ 4376568 w 5678379"/>
                <a:gd name="connsiteY8" fmla="*/ 1147737 h 1147737"/>
                <a:gd name="connsiteX9" fmla="*/ 5678379 w 5678379"/>
                <a:gd name="connsiteY9" fmla="*/ 1147737 h 1147737"/>
                <a:gd name="connsiteX10" fmla="*/ 5678379 w 5678379"/>
                <a:gd name="connsiteY10" fmla="*/ 891705 h 1147737"/>
                <a:gd name="connsiteX11" fmla="*/ 4376568 w 5678379"/>
                <a:gd name="connsiteY11" fmla="*/ 891705 h 114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8379" h="1147737">
                  <a:moveTo>
                    <a:pt x="4376568" y="0"/>
                  </a:moveTo>
                  <a:lnTo>
                    <a:pt x="1757330" y="0"/>
                  </a:lnTo>
                  <a:lnTo>
                    <a:pt x="1757330" y="891705"/>
                  </a:lnTo>
                  <a:lnTo>
                    <a:pt x="0" y="891705"/>
                  </a:lnTo>
                  <a:lnTo>
                    <a:pt x="0" y="1147737"/>
                  </a:lnTo>
                  <a:lnTo>
                    <a:pt x="1757330" y="1147737"/>
                  </a:lnTo>
                  <a:lnTo>
                    <a:pt x="1787135" y="1147737"/>
                  </a:lnTo>
                  <a:lnTo>
                    <a:pt x="4339777" y="1147737"/>
                  </a:lnTo>
                  <a:lnTo>
                    <a:pt x="4376568" y="1147737"/>
                  </a:lnTo>
                  <a:lnTo>
                    <a:pt x="5678379" y="1147737"/>
                  </a:lnTo>
                  <a:lnTo>
                    <a:pt x="5678379" y="891705"/>
                  </a:lnTo>
                  <a:lnTo>
                    <a:pt x="4376568" y="891705"/>
                  </a:lnTo>
                  <a:close/>
                </a:path>
              </a:pathLst>
            </a:custGeom>
            <a:solidFill>
              <a:srgbClr val="E6F4FF"/>
            </a:solidFill>
            <a:ln w="9525" cap="rnd">
              <a:solidFill>
                <a:schemeClr val="accent1">
                  <a:lumMod val="75000"/>
                </a:schemeClr>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91440" rIns="0" bIns="91440" numCol="1" rtlCol="0" anchor="t"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endParaRPr kumimoji="0" lang="en-US" sz="800" b="1" i="0" u="none" strike="noStrike" kern="1200" cap="none" spc="0" normalizeH="0" baseline="0" noProof="0" err="1">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endParaRPr>
            </a:p>
          </p:txBody>
        </p:sp>
        <p:sp>
          <p:nvSpPr>
            <p:cNvPr id="46" name="Rectangle 45">
              <a:extLst>
                <a:ext uri="{FF2B5EF4-FFF2-40B4-BE49-F238E27FC236}">
                  <a16:creationId xmlns:a16="http://schemas.microsoft.com/office/drawing/2014/main" id="{3BD276D1-2D35-4FB2-AAC2-7BD3AF9B2D43}"/>
                </a:ext>
              </a:extLst>
            </p:cNvPr>
            <p:cNvSpPr/>
            <p:nvPr/>
          </p:nvSpPr>
          <p:spPr>
            <a:xfrm>
              <a:off x="3139164" y="1991598"/>
              <a:ext cx="2589433" cy="339067"/>
            </a:xfrm>
            <a:prstGeom prst="rect">
              <a:avLst/>
            </a:prstGeom>
          </p:spPr>
          <p:txBody>
            <a:bodyPr wrap="square" tIns="64008">
              <a:spAutoFit/>
            </a:bodyPr>
            <a:lstStyle/>
            <a:p>
              <a:pPr marL="0" marR="0" lvl="0" indent="0" algn="l" defTabSz="914367" rtl="0" eaLnBrk="1" fontAlgn="base" latinLnBrk="0" hangingPunct="1">
                <a:lnSpc>
                  <a:spcPct val="100000"/>
                </a:lnSpc>
                <a:spcBef>
                  <a:spcPct val="0"/>
                </a:spcBef>
                <a:spcAft>
                  <a:spcPts val="100"/>
                </a:spcAft>
                <a:buClrTx/>
                <a:buSzTx/>
                <a:buFontTx/>
                <a:buNone/>
                <a:tabLst/>
                <a:defRPr/>
              </a:pPr>
              <a:r>
                <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rPr>
                <a:t>Zero Trust Access Control</a:t>
              </a:r>
            </a:p>
            <a:p>
              <a:pPr marL="0" marR="0" lvl="0" indent="0" algn="l" defTabSz="914367" rtl="0" eaLnBrk="1" fontAlgn="base" latinLnBrk="0" hangingPunct="1">
                <a:lnSpc>
                  <a:spcPct val="100000"/>
                </a:lnSpc>
                <a:spcBef>
                  <a:spcPct val="0"/>
                </a:spcBef>
                <a:spcAft>
                  <a:spcPts val="100"/>
                </a:spcAft>
                <a:buClrTx/>
                <a:buSzTx/>
                <a:buFontTx/>
                <a:buNone/>
                <a:tabLst/>
                <a:defRPr/>
              </a:pPr>
              <a:r>
                <a:rPr kumimoji="0" lang="en-US" sz="6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panose="020B0702040204020203" pitchFamily="34" charset="0"/>
                  <a:ea typeface="+mn-ea"/>
                  <a:cs typeface="Segoe UI Semibold" panose="020B0702040204020203" pitchFamily="34" charset="0"/>
                </a:rPr>
                <a:t>Explicit trust validation for users and devices before allowing access</a:t>
              </a:r>
            </a:p>
          </p:txBody>
        </p:sp>
      </p:grpSp>
      <p:grpSp>
        <p:nvGrpSpPr>
          <p:cNvPr id="51" name="Group 50">
            <a:extLst>
              <a:ext uri="{FF2B5EF4-FFF2-40B4-BE49-F238E27FC236}">
                <a16:creationId xmlns:a16="http://schemas.microsoft.com/office/drawing/2014/main" id="{FBABCE94-5A9E-4321-8735-749F2074112F}"/>
              </a:ext>
            </a:extLst>
          </p:cNvPr>
          <p:cNvGrpSpPr/>
          <p:nvPr/>
        </p:nvGrpSpPr>
        <p:grpSpPr>
          <a:xfrm>
            <a:off x="1832280" y="4946234"/>
            <a:ext cx="9771877" cy="363805"/>
            <a:chOff x="1832280" y="4946234"/>
            <a:chExt cx="9771877" cy="363805"/>
          </a:xfrm>
        </p:grpSpPr>
        <p:sp>
          <p:nvSpPr>
            <p:cNvPr id="17" name="Rectangle: Rounded Corners 16">
              <a:extLst>
                <a:ext uri="{FF2B5EF4-FFF2-40B4-BE49-F238E27FC236}">
                  <a16:creationId xmlns:a16="http://schemas.microsoft.com/office/drawing/2014/main" id="{2F27AE58-3A7C-4F67-92BB-8B33ABD62D8D}"/>
                </a:ext>
              </a:extLst>
            </p:cNvPr>
            <p:cNvSpPr/>
            <p:nvPr/>
          </p:nvSpPr>
          <p:spPr bwMode="auto">
            <a:xfrm>
              <a:off x="1832280" y="4946234"/>
              <a:ext cx="9771877" cy="363805"/>
            </a:xfrm>
            <a:prstGeom prst="roundRect">
              <a:avLst>
                <a:gd name="adj" fmla="val 0"/>
              </a:avLst>
            </a:prstGeom>
            <a:solidFill>
              <a:schemeClr val="accent2">
                <a:lumMod val="10000"/>
                <a:lumOff val="90000"/>
              </a:schemeClr>
            </a:solidFill>
            <a:ln>
              <a:solidFill>
                <a:schemeClr val="accent2">
                  <a:lumMod val="25000"/>
                  <a:lumOff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1" name="Rectangle: Rounded Corners 20">
              <a:extLst>
                <a:ext uri="{FF2B5EF4-FFF2-40B4-BE49-F238E27FC236}">
                  <a16:creationId xmlns:a16="http://schemas.microsoft.com/office/drawing/2014/main" id="{DD441D8C-7E7D-45C5-B81F-34AAD742962D}"/>
                </a:ext>
              </a:extLst>
            </p:cNvPr>
            <p:cNvSpPr/>
            <p:nvPr/>
          </p:nvSpPr>
          <p:spPr bwMode="auto">
            <a:xfrm>
              <a:off x="1878805" y="4968394"/>
              <a:ext cx="1297150" cy="196977"/>
            </a:xfrm>
            <a:prstGeom prst="roundRect">
              <a:avLst>
                <a:gd name="adj" fmla="val 0"/>
              </a:avLst>
            </a:prstGeom>
            <a:noFill/>
            <a:ln>
              <a:noFill/>
            </a:ln>
          </p:spPr>
          <p:txBody>
            <a:bodyPr vert="horz" wrap="none" lIns="91440" tIns="45720" rIns="91440" bIns="27432"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rPr>
                <a:t>Microsoft Secure Score</a:t>
              </a:r>
              <a:endParaRPr kumimoji="0" lang="en-US" sz="800" b="0" i="0" u="none" strike="noStrike" kern="1200" cap="none" spc="0" normalizeH="0" baseline="0" noProof="0">
                <a:ln>
                  <a:noFill/>
                </a:ln>
                <a:gradFill>
                  <a:gsLst>
                    <a:gs pos="34000">
                      <a:srgbClr val="1A1A1A"/>
                    </a:gs>
                    <a:gs pos="64000">
                      <a:srgbClr val="1A1A1A"/>
                    </a:gs>
                  </a:gsLst>
                  <a:lin ang="5400000" scaled="1"/>
                </a:gradFill>
                <a:effectLst/>
                <a:uLnTx/>
                <a:uFillTx/>
                <a:latin typeface="Segoe UI Semibold"/>
                <a:ea typeface="+mn-ea"/>
                <a:cs typeface="+mn-cs"/>
              </a:endParaRPr>
            </a:p>
          </p:txBody>
        </p:sp>
      </p:grpSp>
      <p:sp>
        <p:nvSpPr>
          <p:cNvPr id="8" name="Title 7">
            <a:extLst>
              <a:ext uri="{FF2B5EF4-FFF2-40B4-BE49-F238E27FC236}">
                <a16:creationId xmlns:a16="http://schemas.microsoft.com/office/drawing/2014/main" id="{BEF80EFB-182E-4EBF-95E6-5B3C4F37B6C6}"/>
              </a:ext>
            </a:extLst>
          </p:cNvPr>
          <p:cNvSpPr>
            <a:spLocks noGrp="1"/>
          </p:cNvSpPr>
          <p:nvPr>
            <p:ph type="title"/>
          </p:nvPr>
        </p:nvSpPr>
        <p:spPr>
          <a:xfrm>
            <a:off x="364576" y="580519"/>
            <a:ext cx="4436805" cy="307777"/>
          </a:xfrm>
        </p:spPr>
        <p:txBody>
          <a:bodyPr/>
          <a:lstStyle/>
          <a:p>
            <a:r>
              <a:rPr lang="en-US" sz="2000"/>
              <a:t>Native Security for Azure</a:t>
            </a:r>
          </a:p>
        </p:txBody>
      </p:sp>
      <p:pic>
        <p:nvPicPr>
          <p:cNvPr id="106" name="Picture 105">
            <a:extLst>
              <a:ext uri="{FF2B5EF4-FFF2-40B4-BE49-F238E27FC236}">
                <a16:creationId xmlns:a16="http://schemas.microsoft.com/office/drawing/2014/main" id="{CA4AF04E-4225-4A67-B370-6FE431174CAA}"/>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bwMode="invGray">
          <a:xfrm>
            <a:off x="364576" y="294973"/>
            <a:ext cx="708541" cy="151779"/>
          </a:xfrm>
          <a:prstGeom prst="rect">
            <a:avLst/>
          </a:prstGeom>
        </p:spPr>
      </p:pic>
      <p:sp>
        <p:nvSpPr>
          <p:cNvPr id="110" name="Title 7">
            <a:extLst>
              <a:ext uri="{FF2B5EF4-FFF2-40B4-BE49-F238E27FC236}">
                <a16:creationId xmlns:a16="http://schemas.microsoft.com/office/drawing/2014/main" id="{8373338F-1AAC-465A-81FF-153CF6FEF669}"/>
              </a:ext>
            </a:extLst>
          </p:cNvPr>
          <p:cNvSpPr txBox="1">
            <a:spLocks/>
          </p:cNvSpPr>
          <p:nvPr/>
        </p:nvSpPr>
        <p:spPr>
          <a:xfrm>
            <a:off x="364576" y="932990"/>
            <a:ext cx="3705856" cy="323165"/>
          </a:xfrm>
          <a:prstGeom prst="rect">
            <a:avLst/>
          </a:prstGeom>
        </p:spPr>
        <p:txBody>
          <a:bodyPr vert="horz" wrap="square" lIns="0" tIns="0" rIns="0" bIns="0" rtlCol="0" anchor="t">
            <a:spAutoFit/>
          </a:bodyPr>
          <a:lstStyle>
            <a:lvl1pPr algn="l" defTabSz="932540" rtl="0" eaLnBrk="1" latinLnBrk="0" hangingPunct="1">
              <a:lnSpc>
                <a:spcPct val="100000"/>
              </a:lnSpc>
              <a:spcBef>
                <a:spcPct val="0"/>
              </a:spcBef>
              <a:buNone/>
              <a:defRPr lang="en-US" sz="3600"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40" rtl="0" eaLnBrk="1" fontAlgn="auto" latinLnBrk="0" hangingPunct="1">
              <a:lnSpc>
                <a:spcPct val="100000"/>
              </a:lnSpc>
              <a:spcBef>
                <a:spcPct val="0"/>
              </a:spcBef>
              <a:spcAft>
                <a:spcPts val="0"/>
              </a:spcAft>
              <a:buClrTx/>
              <a:buSzTx/>
              <a:buFontTx/>
              <a:buNone/>
              <a:tabLst/>
              <a:defRPr/>
            </a:pPr>
            <a:r>
              <a:rPr kumimoji="0" lang="en-US" sz="1050" b="0" i="0" u="none" strike="noStrike" kern="1200" cap="none" spc="0"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End-to-End capabilities that apply Zero Trust principles </a:t>
            </a:r>
            <a:br>
              <a:rPr kumimoji="0" lang="en-US" sz="1050" b="0" i="0" u="none" strike="noStrike" kern="1200" cap="none" spc="0"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br>
            <a:r>
              <a:rPr kumimoji="0" lang="en-US" sz="1050" b="0" i="0" u="none" strike="noStrike" kern="1200" cap="none" spc="0"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to Infrastructure &amp; Platform as a Service (IaaS &amp; PaaS)</a:t>
            </a:r>
          </a:p>
        </p:txBody>
      </p:sp>
      <p:sp>
        <p:nvSpPr>
          <p:cNvPr id="387" name="Rectangle 386">
            <a:extLst>
              <a:ext uri="{FF2B5EF4-FFF2-40B4-BE49-F238E27FC236}">
                <a16:creationId xmlns:a16="http://schemas.microsoft.com/office/drawing/2014/main" id="{C98B885E-7601-4A30-BBD0-4B028A35AD2C}"/>
              </a:ext>
            </a:extLst>
          </p:cNvPr>
          <p:cNvSpPr/>
          <p:nvPr/>
        </p:nvSpPr>
        <p:spPr>
          <a:xfrm>
            <a:off x="538309" y="2909038"/>
            <a:ext cx="1118140" cy="261610"/>
          </a:xfrm>
          <a:prstGeom prst="rect">
            <a:avLst/>
          </a:prstGeom>
        </p:spPr>
        <p:txBody>
          <a:bodyPr wrap="square" lIns="0">
            <a:spAutoFit/>
          </a:bodyPr>
          <a:lstStyle/>
          <a:p>
            <a:pPr marL="0" marR="0" lvl="0" indent="0" algn="l" defTabSz="2194481" rtl="0" eaLnBrk="1" fontAlgn="auto" latinLnBrk="0" hangingPunct="1">
              <a:lnSpc>
                <a:spcPct val="100000"/>
              </a:lnSpc>
              <a:spcBef>
                <a:spcPts val="0"/>
              </a:spcBef>
              <a:spcAft>
                <a:spcPts val="0"/>
              </a:spcAft>
              <a:buClrTx/>
              <a:buSzTx/>
              <a:buFontTx/>
              <a:buNone/>
              <a:tabLst/>
              <a:defRPr/>
            </a:pPr>
            <a:r>
              <a:rPr kumimoji="0" lang="en-US" sz="550" b="0" i="0" u="none" strike="noStrike" kern="1200" cap="none" spc="0" normalizeH="0" baseline="0" noProof="0">
                <a:ln>
                  <a:noFill/>
                </a:ln>
                <a:gradFill>
                  <a:gsLst>
                    <a:gs pos="2917">
                      <a:srgbClr val="1A1A1A"/>
                    </a:gs>
                    <a:gs pos="100000">
                      <a:srgbClr val="1A1A1A"/>
                    </a:gs>
                  </a:gsLst>
                  <a:lin ang="5400000" scaled="0"/>
                </a:gradFill>
                <a:effectLst/>
                <a:uLnTx/>
                <a:uFillTx/>
                <a:latin typeface="Segoe UI Semibold"/>
                <a:ea typeface="+mn-ea"/>
                <a:cs typeface="Segoe UI" panose="020B0502040204020203" pitchFamily="34" charset="0"/>
              </a:rPr>
              <a:t>Full Time Employees, Partners, and/or outsourced providers</a:t>
            </a:r>
          </a:p>
        </p:txBody>
      </p:sp>
      <p:grpSp>
        <p:nvGrpSpPr>
          <p:cNvPr id="61" name="Group 60">
            <a:extLst>
              <a:ext uri="{FF2B5EF4-FFF2-40B4-BE49-F238E27FC236}">
                <a16:creationId xmlns:a16="http://schemas.microsoft.com/office/drawing/2014/main" id="{4A8710AF-C112-4B28-8A0C-3739A09DD33D}"/>
              </a:ext>
            </a:extLst>
          </p:cNvPr>
          <p:cNvGrpSpPr/>
          <p:nvPr/>
        </p:nvGrpSpPr>
        <p:grpSpPr>
          <a:xfrm>
            <a:off x="3175955" y="1432216"/>
            <a:ext cx="2578476" cy="506872"/>
            <a:chOff x="3175955" y="1432216"/>
            <a:chExt cx="2578476" cy="506872"/>
          </a:xfrm>
        </p:grpSpPr>
        <p:sp>
          <p:nvSpPr>
            <p:cNvPr id="366" name="Rectangle 365">
              <a:hlinkClick r:id="rId9"/>
              <a:extLst>
                <a:ext uri="{FF2B5EF4-FFF2-40B4-BE49-F238E27FC236}">
                  <a16:creationId xmlns:a16="http://schemas.microsoft.com/office/drawing/2014/main" id="{CFCAE859-6D3F-4F73-A666-BC22A9C1EDE2}"/>
                </a:ext>
              </a:extLst>
            </p:cNvPr>
            <p:cNvSpPr/>
            <p:nvPr/>
          </p:nvSpPr>
          <p:spPr>
            <a:xfrm>
              <a:off x="3175955" y="1432216"/>
              <a:ext cx="2578476" cy="506872"/>
            </a:xfrm>
            <a:prstGeom prst="rect">
              <a:avLst/>
            </a:prstGeom>
            <a:solidFill>
              <a:srgbClr val="E6F4FF"/>
            </a:solidFill>
            <a:ln w="10795" cap="flat" cmpd="sng" algn="ctr">
              <a:noFill/>
              <a:prstDash val="solid"/>
            </a:ln>
            <a:effectLst>
              <a:outerShdw dist="38100" dir="10800000" algn="ctr" rotWithShape="0">
                <a:srgbClr val="005A9F"/>
              </a:outerShdw>
            </a:effectLst>
          </p:spPr>
          <p:style>
            <a:lnRef idx="2">
              <a:schemeClr val="accent2"/>
            </a:lnRef>
            <a:fillRef idx="1">
              <a:schemeClr val="lt1"/>
            </a:fillRef>
            <a:effectRef idx="0">
              <a:schemeClr val="accent2"/>
            </a:effectRef>
            <a:fontRef idx="minor">
              <a:schemeClr val="dk1"/>
            </a:fontRef>
          </p:style>
          <p:txBody>
            <a:bodyPr vert="horz" wrap="square" lIns="45720" tIns="36576" rIns="45720" bIns="36576" rtlCol="0" anchor="t" anchorCtr="0">
              <a:noAutofit/>
            </a:bodyPr>
            <a:lstStyle/>
            <a:p>
              <a:pPr fontAlgn="base">
                <a:spcAft>
                  <a:spcPts val="200"/>
                </a:spcAft>
              </a:pPr>
              <a:r>
                <a:rPr lang="en-US" sz="700">
                  <a:gradFill>
                    <a:gsLst>
                      <a:gs pos="34000">
                        <a:srgbClr val="1A1A1A">
                          <a:lumMod val="90000"/>
                          <a:lumOff val="10000"/>
                        </a:srgbClr>
                      </a:gs>
                      <a:gs pos="64000">
                        <a:srgbClr val="1A1A1A">
                          <a:lumMod val="90000"/>
                          <a:lumOff val="10000"/>
                        </a:srgbClr>
                      </a:gs>
                    </a:gsLst>
                    <a:lin ang="5400000" scaled="1"/>
                  </a:gradFill>
                  <a:latin typeface="Segoe UI Semibold"/>
                </a:rPr>
                <a:t>Azure AD Identity Governance </a:t>
              </a:r>
            </a:p>
          </p:txBody>
        </p:sp>
        <p:sp>
          <p:nvSpPr>
            <p:cNvPr id="322" name="TextBox 321">
              <a:extLst>
                <a:ext uri="{FF2B5EF4-FFF2-40B4-BE49-F238E27FC236}">
                  <a16:creationId xmlns:a16="http://schemas.microsoft.com/office/drawing/2014/main" id="{09A670A5-C638-4C97-A335-5AC45857E424}"/>
                </a:ext>
              </a:extLst>
            </p:cNvPr>
            <p:cNvSpPr txBox="1"/>
            <p:nvPr/>
          </p:nvSpPr>
          <p:spPr>
            <a:xfrm>
              <a:off x="3223528" y="1622959"/>
              <a:ext cx="2369612" cy="246856"/>
            </a:xfrm>
            <a:prstGeom prst="rect">
              <a:avLst/>
            </a:prstGeom>
            <a:noFill/>
          </p:spPr>
          <p:txBody>
            <a:bodyPr wrap="square" lIns="0" tIns="0" rIns="0" bIns="0" numCol="2" spcCol="0" rtlCol="0">
              <a:noAutofit/>
            </a:bodyPr>
            <a:lstStyle/>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solidFill>
                    <a:srgbClr val="313131"/>
                  </a:solidFill>
                  <a:effectLst/>
                  <a:uLnTx/>
                  <a:uFillTx/>
                  <a:latin typeface="Segoe UI Semibold" panose="020B0702040204020203" pitchFamily="34" charset="0"/>
                  <a:ea typeface="+mn-ea"/>
                  <a:cs typeface="Segoe UI Semibold" panose="020B0702040204020203" pitchFamily="34" charset="0"/>
                </a:rPr>
                <a:t>Automated User Provisioning</a:t>
              </a:r>
            </a:p>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solidFill>
                    <a:srgbClr val="313131"/>
                  </a:solidFill>
                  <a:effectLst/>
                  <a:uLnTx/>
                  <a:uFillTx/>
                  <a:latin typeface="Segoe UI Semibold" panose="020B0702040204020203" pitchFamily="34" charset="0"/>
                  <a:ea typeface="+mn-ea"/>
                  <a:cs typeface="Segoe UI Semibold" panose="020B0702040204020203" pitchFamily="34" charset="0"/>
                </a:rPr>
                <a:t>Entitlement Management</a:t>
              </a:r>
            </a:p>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solidFill>
                    <a:srgbClr val="313131"/>
                  </a:solidFill>
                  <a:effectLst/>
                  <a:uLnTx/>
                  <a:uFillTx/>
                  <a:latin typeface="Segoe UI Semibold" panose="020B0702040204020203" pitchFamily="34" charset="0"/>
                  <a:ea typeface="+mn-ea"/>
                  <a:cs typeface="Segoe UI Semibold" panose="020B0702040204020203" pitchFamily="34" charset="0"/>
                </a:rPr>
                <a:t>Access Reviews</a:t>
              </a:r>
            </a:p>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solidFill>
                    <a:srgbClr val="313131"/>
                  </a:solidFill>
                  <a:effectLst/>
                  <a:uLnTx/>
                  <a:uFillTx/>
                  <a:latin typeface="Segoe UI Semibold" panose="020B0702040204020203" pitchFamily="34" charset="0"/>
                  <a:ea typeface="+mn-ea"/>
                  <a:cs typeface="Segoe UI Semibold" panose="020B0702040204020203" pitchFamily="34" charset="0"/>
                </a:rPr>
                <a:t>Privileged Identity Management (PIM) </a:t>
              </a:r>
            </a:p>
            <a:p>
              <a:pPr marL="91440" marR="0" lvl="0" indent="-91440" algn="l" defTabSz="932472" rtl="0" eaLnBrk="1" fontAlgn="base" latinLnBrk="0" hangingPunct="1">
                <a:lnSpc>
                  <a:spcPct val="100000"/>
                </a:lnSpc>
                <a:spcBef>
                  <a:spcPct val="0"/>
                </a:spcBef>
                <a:spcAft>
                  <a:spcPts val="100"/>
                </a:spcAft>
                <a:buClrTx/>
                <a:buSzTx/>
                <a:buFont typeface="Arial" panose="020B0604020202020204" pitchFamily="34" charset="0"/>
                <a:buChar char="•"/>
                <a:tabLst/>
                <a:defRPr/>
              </a:pPr>
              <a:r>
                <a:rPr kumimoji="0" lang="en-US" sz="500" b="0" i="0" u="none" strike="noStrike" kern="1200" cap="none" spc="0" normalizeH="0" baseline="0" noProof="0">
                  <a:ln>
                    <a:noFill/>
                  </a:ln>
                  <a:solidFill>
                    <a:srgbClr val="313131"/>
                  </a:solidFill>
                  <a:effectLst/>
                  <a:uLnTx/>
                  <a:uFillTx/>
                  <a:latin typeface="Segoe UI Semibold" panose="020B0702040204020203" pitchFamily="34" charset="0"/>
                  <a:ea typeface="+mn-ea"/>
                  <a:cs typeface="Segoe UI Semibold" panose="020B0702040204020203" pitchFamily="34" charset="0"/>
                </a:rPr>
                <a:t>Terms of Use</a:t>
              </a:r>
            </a:p>
          </p:txBody>
        </p:sp>
      </p:grpSp>
      <p:sp>
        <p:nvSpPr>
          <p:cNvPr id="417" name="Rectangle 416">
            <a:extLst>
              <a:ext uri="{FF2B5EF4-FFF2-40B4-BE49-F238E27FC236}">
                <a16:creationId xmlns:a16="http://schemas.microsoft.com/office/drawing/2014/main" id="{CC0CCFB4-40CF-40E1-819C-F9374502855D}"/>
              </a:ext>
            </a:extLst>
          </p:cNvPr>
          <p:cNvSpPr/>
          <p:nvPr/>
        </p:nvSpPr>
        <p:spPr>
          <a:xfrm>
            <a:off x="4585190" y="2455464"/>
            <a:ext cx="914400" cy="21236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AD Privileged Identity </a:t>
            </a:r>
            <a:b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b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Management (PIM) </a:t>
            </a:r>
          </a:p>
        </p:txBody>
      </p:sp>
      <p:sp>
        <p:nvSpPr>
          <p:cNvPr id="418" name="Rectangle 417">
            <a:extLst>
              <a:ext uri="{FF2B5EF4-FFF2-40B4-BE49-F238E27FC236}">
                <a16:creationId xmlns:a16="http://schemas.microsoft.com/office/drawing/2014/main" id="{718DF5F1-0FC5-4A47-8B1C-FC5CE96EFB8B}"/>
              </a:ext>
            </a:extLst>
          </p:cNvPr>
          <p:cNvSpPr/>
          <p:nvPr/>
        </p:nvSpPr>
        <p:spPr>
          <a:xfrm>
            <a:off x="4585190" y="2692258"/>
            <a:ext cx="914400" cy="14311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36576"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AD Identity Protection</a:t>
            </a:r>
          </a:p>
        </p:txBody>
      </p:sp>
      <p:grpSp>
        <p:nvGrpSpPr>
          <p:cNvPr id="20" name="Group 19">
            <a:extLst>
              <a:ext uri="{FF2B5EF4-FFF2-40B4-BE49-F238E27FC236}">
                <a16:creationId xmlns:a16="http://schemas.microsoft.com/office/drawing/2014/main" id="{45079652-2AC2-4788-AC32-5E450EA7920B}"/>
              </a:ext>
            </a:extLst>
          </p:cNvPr>
          <p:cNvGrpSpPr/>
          <p:nvPr/>
        </p:nvGrpSpPr>
        <p:grpSpPr>
          <a:xfrm>
            <a:off x="3347690" y="2386790"/>
            <a:ext cx="1008492" cy="692452"/>
            <a:chOff x="3259192" y="2255594"/>
            <a:chExt cx="1008492" cy="692452"/>
          </a:xfrm>
        </p:grpSpPr>
        <p:sp>
          <p:nvSpPr>
            <p:cNvPr id="324" name="Rectangle 323">
              <a:extLst>
                <a:ext uri="{FF2B5EF4-FFF2-40B4-BE49-F238E27FC236}">
                  <a16:creationId xmlns:a16="http://schemas.microsoft.com/office/drawing/2014/main" id="{B1FDDC21-0271-40B3-87F6-314434168CCD}"/>
                </a:ext>
              </a:extLst>
            </p:cNvPr>
            <p:cNvSpPr/>
            <p:nvPr/>
          </p:nvSpPr>
          <p:spPr bwMode="auto">
            <a:xfrm>
              <a:off x="3259192" y="2255594"/>
              <a:ext cx="1008492" cy="692452"/>
            </a:xfrm>
            <a:prstGeom prst="rect">
              <a:avLst/>
            </a:prstGeom>
            <a:noFill/>
            <a:ln w="9525" cap="rnd">
              <a:solidFill>
                <a:schemeClr val="accent1">
                  <a:lumMod val="75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36576" numCol="1" rtlCol="0" anchor="t" anchorCtr="0" compatLnSpc="1">
              <a:prstTxWarp prst="textNoShape">
                <a:avLst/>
              </a:prstTxWarp>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600" b="1" i="0" u="none" strike="noStrike" kern="1200" cap="none" spc="0" normalizeH="0" baseline="0" noProof="0">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rPr>
                <a:t>MFA and Passwordless</a:t>
              </a:r>
            </a:p>
          </p:txBody>
        </p:sp>
        <p:sp>
          <p:nvSpPr>
            <p:cNvPr id="325" name="Rectangle 324">
              <a:extLst>
                <a:ext uri="{FF2B5EF4-FFF2-40B4-BE49-F238E27FC236}">
                  <a16:creationId xmlns:a16="http://schemas.microsoft.com/office/drawing/2014/main" id="{570F1E45-852D-4172-ADD6-F50B21E5F8A0}"/>
                </a:ext>
              </a:extLst>
            </p:cNvPr>
            <p:cNvSpPr/>
            <p:nvPr/>
          </p:nvSpPr>
          <p:spPr>
            <a:xfrm>
              <a:off x="3306238" y="2428178"/>
              <a:ext cx="914400" cy="14311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AD MFA</a:t>
              </a:r>
            </a:p>
          </p:txBody>
        </p:sp>
        <p:sp>
          <p:nvSpPr>
            <p:cNvPr id="326" name="Rectangle 325">
              <a:extLst>
                <a:ext uri="{FF2B5EF4-FFF2-40B4-BE49-F238E27FC236}">
                  <a16:creationId xmlns:a16="http://schemas.microsoft.com/office/drawing/2014/main" id="{3A70A6C5-923E-492F-A315-C39CA2462EB4}"/>
                </a:ext>
              </a:extLst>
            </p:cNvPr>
            <p:cNvSpPr/>
            <p:nvPr/>
          </p:nvSpPr>
          <p:spPr>
            <a:xfrm>
              <a:off x="3306238" y="2594438"/>
              <a:ext cx="914400" cy="14311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Windows Hello</a:t>
              </a:r>
            </a:p>
          </p:txBody>
        </p:sp>
        <p:sp>
          <p:nvSpPr>
            <p:cNvPr id="328" name="Rectangle 327">
              <a:extLst>
                <a:ext uri="{FF2B5EF4-FFF2-40B4-BE49-F238E27FC236}">
                  <a16:creationId xmlns:a16="http://schemas.microsoft.com/office/drawing/2014/main" id="{48120ADA-947B-4FED-856A-125228F32B9E}"/>
                </a:ext>
              </a:extLst>
            </p:cNvPr>
            <p:cNvSpPr/>
            <p:nvPr/>
          </p:nvSpPr>
          <p:spPr>
            <a:xfrm>
              <a:off x="3306238" y="2763082"/>
              <a:ext cx="914400" cy="14311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Existing MFA</a:t>
              </a:r>
            </a:p>
          </p:txBody>
        </p:sp>
      </p:grpSp>
      <p:grpSp>
        <p:nvGrpSpPr>
          <p:cNvPr id="99" name="Group 98">
            <a:extLst>
              <a:ext uri="{FF2B5EF4-FFF2-40B4-BE49-F238E27FC236}">
                <a16:creationId xmlns:a16="http://schemas.microsoft.com/office/drawing/2014/main" id="{761056D2-C86C-4400-BD82-850A31F4CAEF}"/>
              </a:ext>
            </a:extLst>
          </p:cNvPr>
          <p:cNvGrpSpPr/>
          <p:nvPr/>
        </p:nvGrpSpPr>
        <p:grpSpPr>
          <a:xfrm>
            <a:off x="4585190" y="2859801"/>
            <a:ext cx="914400" cy="222741"/>
            <a:chOff x="4938132" y="2655941"/>
            <a:chExt cx="458600" cy="111711"/>
          </a:xfrm>
        </p:grpSpPr>
        <p:sp>
          <p:nvSpPr>
            <p:cNvPr id="419" name="Rectangle 418">
              <a:extLst>
                <a:ext uri="{FF2B5EF4-FFF2-40B4-BE49-F238E27FC236}">
                  <a16:creationId xmlns:a16="http://schemas.microsoft.com/office/drawing/2014/main" id="{7A2FF551-2AB6-4586-B056-091B287451C9}"/>
                </a:ext>
              </a:extLst>
            </p:cNvPr>
            <p:cNvSpPr/>
            <p:nvPr/>
          </p:nvSpPr>
          <p:spPr>
            <a:xfrm>
              <a:off x="4938132" y="2655941"/>
              <a:ext cx="458600" cy="111711"/>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AD</a:t>
              </a:r>
              <a:b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b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Conditional Access</a:t>
              </a:r>
            </a:p>
          </p:txBody>
        </p:sp>
        <p:grpSp>
          <p:nvGrpSpPr>
            <p:cNvPr id="318" name="Group 317">
              <a:extLst>
                <a:ext uri="{FF2B5EF4-FFF2-40B4-BE49-F238E27FC236}">
                  <a16:creationId xmlns:a16="http://schemas.microsoft.com/office/drawing/2014/main" id="{BFDDC397-00CB-4773-979B-3F96603F1B23}"/>
                </a:ext>
              </a:extLst>
            </p:cNvPr>
            <p:cNvGrpSpPr/>
            <p:nvPr/>
          </p:nvGrpSpPr>
          <p:grpSpPr>
            <a:xfrm>
              <a:off x="5254876" y="2670934"/>
              <a:ext cx="129425" cy="86794"/>
              <a:chOff x="4373349" y="2460877"/>
              <a:chExt cx="874087" cy="586170"/>
            </a:xfrm>
            <a:solidFill>
              <a:schemeClr val="accent1">
                <a:lumMod val="75000"/>
              </a:schemeClr>
            </a:solidFill>
          </p:grpSpPr>
          <p:sp>
            <p:nvSpPr>
              <p:cNvPr id="319" name="Flowchart: Decision 318">
                <a:extLst>
                  <a:ext uri="{FF2B5EF4-FFF2-40B4-BE49-F238E27FC236}">
                    <a16:creationId xmlns:a16="http://schemas.microsoft.com/office/drawing/2014/main" id="{A4459153-DF0C-4C98-9D1F-CC161DE19579}"/>
                  </a:ext>
                </a:extLst>
              </p:cNvPr>
              <p:cNvSpPr/>
              <p:nvPr/>
            </p:nvSpPr>
            <p:spPr bwMode="auto">
              <a:xfrm>
                <a:off x="4373349" y="2460877"/>
                <a:ext cx="874087" cy="586170"/>
              </a:xfrm>
              <a:prstGeom prst="flowChartDecision">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576" rIns="182880" bIns="36576"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0" name="Rectangle 319">
                <a:extLst>
                  <a:ext uri="{FF2B5EF4-FFF2-40B4-BE49-F238E27FC236}">
                    <a16:creationId xmlns:a16="http://schemas.microsoft.com/office/drawing/2014/main" id="{4C3C6AAE-2D66-4FB4-B6AE-E5984D6F2F3A}"/>
                  </a:ext>
                </a:extLst>
              </p:cNvPr>
              <p:cNvSpPr/>
              <p:nvPr/>
            </p:nvSpPr>
            <p:spPr bwMode="auto">
              <a:xfrm>
                <a:off x="4716226" y="2732994"/>
                <a:ext cx="290367" cy="4572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576" rIns="182880" bIns="36576"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23" name="Group 322">
                <a:extLst>
                  <a:ext uri="{FF2B5EF4-FFF2-40B4-BE49-F238E27FC236}">
                    <a16:creationId xmlns:a16="http://schemas.microsoft.com/office/drawing/2014/main" id="{5F446EAC-6A0C-4471-BBC7-A8AE238BD484}"/>
                  </a:ext>
                </a:extLst>
              </p:cNvPr>
              <p:cNvGrpSpPr/>
              <p:nvPr/>
            </p:nvGrpSpPr>
            <p:grpSpPr>
              <a:xfrm>
                <a:off x="4716222" y="2654086"/>
                <a:ext cx="246313" cy="202205"/>
                <a:chOff x="4622118" y="2627073"/>
                <a:chExt cx="318418" cy="202205"/>
              </a:xfrm>
              <a:grpFill/>
            </p:grpSpPr>
            <p:sp>
              <p:nvSpPr>
                <p:cNvPr id="339" name="Rectangle 338">
                  <a:extLst>
                    <a:ext uri="{FF2B5EF4-FFF2-40B4-BE49-F238E27FC236}">
                      <a16:creationId xmlns:a16="http://schemas.microsoft.com/office/drawing/2014/main" id="{7032B050-DA67-4CA7-BBE2-00F8F2A00023}"/>
                    </a:ext>
                  </a:extLst>
                </p:cNvPr>
                <p:cNvSpPr/>
                <p:nvPr/>
              </p:nvSpPr>
              <p:spPr bwMode="auto">
                <a:xfrm>
                  <a:off x="4622127" y="2627073"/>
                  <a:ext cx="290370" cy="4571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576" rIns="182880" bIns="36576"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6" name="Rectangle 385">
                  <a:extLst>
                    <a:ext uri="{FF2B5EF4-FFF2-40B4-BE49-F238E27FC236}">
                      <a16:creationId xmlns:a16="http://schemas.microsoft.com/office/drawing/2014/main" id="{53B1FB2E-3994-4ED1-983F-988743ECD9E0}"/>
                    </a:ext>
                  </a:extLst>
                </p:cNvPr>
                <p:cNvSpPr/>
                <p:nvPr/>
              </p:nvSpPr>
              <p:spPr bwMode="auto">
                <a:xfrm>
                  <a:off x="4622118" y="2783562"/>
                  <a:ext cx="318418" cy="4571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576" rIns="182880" bIns="36576"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7" name="Oval 326">
                <a:extLst>
                  <a:ext uri="{FF2B5EF4-FFF2-40B4-BE49-F238E27FC236}">
                    <a16:creationId xmlns:a16="http://schemas.microsoft.com/office/drawing/2014/main" id="{C797970A-6D9A-4FC6-9B84-0455051ECCA5}"/>
                  </a:ext>
                </a:extLst>
              </p:cNvPr>
              <p:cNvSpPr/>
              <p:nvPr/>
            </p:nvSpPr>
            <p:spPr bwMode="auto">
              <a:xfrm>
                <a:off x="4637811" y="2654596"/>
                <a:ext cx="49297" cy="4572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576" rIns="182880" bIns="36576"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0" name="Oval 329">
                <a:extLst>
                  <a:ext uri="{FF2B5EF4-FFF2-40B4-BE49-F238E27FC236}">
                    <a16:creationId xmlns:a16="http://schemas.microsoft.com/office/drawing/2014/main" id="{44563CA2-A51F-4301-817B-64C2ACA34740}"/>
                  </a:ext>
                </a:extLst>
              </p:cNvPr>
              <p:cNvSpPr/>
              <p:nvPr/>
            </p:nvSpPr>
            <p:spPr bwMode="auto">
              <a:xfrm>
                <a:off x="4639890" y="2815016"/>
                <a:ext cx="49297" cy="4572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576" rIns="182880" bIns="36576"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3" name="Oval 332">
                <a:extLst>
                  <a:ext uri="{FF2B5EF4-FFF2-40B4-BE49-F238E27FC236}">
                    <a16:creationId xmlns:a16="http://schemas.microsoft.com/office/drawing/2014/main" id="{C4F499DD-1F19-4876-B341-B8D864EB3EA9}"/>
                  </a:ext>
                </a:extLst>
              </p:cNvPr>
              <p:cNvSpPr/>
              <p:nvPr/>
            </p:nvSpPr>
            <p:spPr bwMode="auto">
              <a:xfrm>
                <a:off x="4639890" y="2731876"/>
                <a:ext cx="49297" cy="4572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576" rIns="182880" bIns="36576"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85" name="Rectangle 284">
            <a:extLst>
              <a:ext uri="{FF2B5EF4-FFF2-40B4-BE49-F238E27FC236}">
                <a16:creationId xmlns:a16="http://schemas.microsoft.com/office/drawing/2014/main" id="{4EF04220-10B4-4DB9-8D05-C09487C5CCE1}"/>
              </a:ext>
            </a:extLst>
          </p:cNvPr>
          <p:cNvSpPr/>
          <p:nvPr/>
        </p:nvSpPr>
        <p:spPr>
          <a:xfrm>
            <a:off x="5990866" y="834470"/>
            <a:ext cx="5606003" cy="732495"/>
          </a:xfrm>
          <a:prstGeom prst="rect">
            <a:avLst/>
          </a:prstGeom>
          <a:solidFill>
            <a:srgbClr val="A2F4A2"/>
          </a:solidFill>
          <a:ln w="9525" cap="flat" cmpd="sng" algn="ctr">
            <a:solidFill>
              <a:schemeClr val="accent3"/>
            </a:solidFill>
            <a:prstDash val="solid"/>
          </a:ln>
          <a:effectLst/>
        </p:spPr>
        <p:style>
          <a:lnRef idx="2">
            <a:schemeClr val="accent2"/>
          </a:lnRef>
          <a:fillRef idx="1">
            <a:schemeClr val="lt1"/>
          </a:fillRef>
          <a:effectRef idx="0">
            <a:schemeClr val="accent2"/>
          </a:effectRef>
          <a:fontRef idx="minor">
            <a:schemeClr val="dk1"/>
          </a:fontRef>
        </p:style>
        <p:txBody>
          <a:bodyPr vert="horz" wrap="square" lIns="91440" tIns="64008" rIns="0" bIns="45720" rtlCol="0" anchor="t">
            <a:noAutofit/>
          </a:bodyPr>
          <a:lstStyle/>
          <a:p>
            <a:pPr marL="0" marR="0" lvl="0" indent="0" algn="l" defTabSz="914367" rtl="0" eaLnBrk="1" fontAlgn="base" latinLnBrk="0" hangingPunct="1">
              <a:lnSpc>
                <a:spcPct val="100000"/>
              </a:lnSpc>
              <a:spcBef>
                <a:spcPts val="0"/>
              </a:spcBef>
              <a:spcAft>
                <a:spcPts val="100"/>
              </a:spcAft>
              <a:buClrTx/>
              <a:buSzTx/>
              <a:buFontTx/>
              <a:buNone/>
              <a:tabLst/>
              <a:defRPr/>
            </a:pPr>
            <a:r>
              <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rPr>
              <a:t>Management Plane Security </a:t>
            </a:r>
            <a:br>
              <a:rPr kumimoji="0" lang="en-US" sz="6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6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panose="020B0702040204020203" pitchFamily="34" charset="0"/>
                <a:ea typeface="+mn-ea"/>
                <a:cs typeface="Segoe UI Semibold" panose="020B0702040204020203" pitchFamily="34" charset="0"/>
              </a:rPr>
              <a:t>Platform provided s</a:t>
            </a:r>
            <a:r>
              <a:rPr kumimoji="0" lang="en-US" sz="6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panose="020B0702040204020203" pitchFamily="34" charset="0"/>
                <a:ea typeface="+mn-ea"/>
                <a:cs typeface="Segoe UI Semibold" panose="020B0702040204020203" pitchFamily="34" charset="0"/>
              </a:rPr>
              <a:t>ecurity guardrails, governance, policy, and more</a:t>
            </a:r>
          </a:p>
        </p:txBody>
      </p:sp>
      <p:sp>
        <p:nvSpPr>
          <p:cNvPr id="462" name="Rectangle: Rounded Corners 461">
            <a:extLst>
              <a:ext uri="{FF2B5EF4-FFF2-40B4-BE49-F238E27FC236}">
                <a16:creationId xmlns:a16="http://schemas.microsoft.com/office/drawing/2014/main" id="{F4CA47B6-6FA8-48E3-B953-003D174EFB7D}"/>
              </a:ext>
            </a:extLst>
          </p:cNvPr>
          <p:cNvSpPr/>
          <p:nvPr/>
        </p:nvSpPr>
        <p:spPr bwMode="auto">
          <a:xfrm>
            <a:off x="1747970" y="2736499"/>
            <a:ext cx="510441" cy="2612594"/>
          </a:xfrm>
          <a:prstGeom prst="roundRect">
            <a:avLst>
              <a:gd name="adj" fmla="val 10583"/>
            </a:avLst>
          </a:prstGeom>
          <a:ln w="19050">
            <a:gradFill>
              <a:gsLst>
                <a:gs pos="51000">
                  <a:schemeClr val="accent1">
                    <a:lumMod val="75000"/>
                  </a:schemeClr>
                </a:gs>
                <a:gs pos="50000">
                  <a:schemeClr val="bg1">
                    <a:alpha val="0"/>
                  </a:schemeClr>
                </a:gs>
              </a:gsLst>
              <a:lin ang="108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6" name="Rectangle 265">
            <a:extLst>
              <a:ext uri="{FF2B5EF4-FFF2-40B4-BE49-F238E27FC236}">
                <a16:creationId xmlns:a16="http://schemas.microsoft.com/office/drawing/2014/main" id="{55F6F95C-096A-4026-94CF-E62A062DD20A}"/>
              </a:ext>
            </a:extLst>
          </p:cNvPr>
          <p:cNvSpPr/>
          <p:nvPr/>
        </p:nvSpPr>
        <p:spPr>
          <a:xfrm rot="10800000" flipV="1">
            <a:off x="1914580" y="5141245"/>
            <a:ext cx="3649654" cy="341879"/>
          </a:xfrm>
          <a:prstGeom prst="rect">
            <a:avLst/>
          </a:prstGeom>
          <a:gradFill>
            <a:gsLst>
              <a:gs pos="51000">
                <a:schemeClr val="accent1">
                  <a:lumMod val="75000"/>
                </a:schemeClr>
              </a:gs>
              <a:gs pos="51000">
                <a:schemeClr val="accent1">
                  <a:lumMod val="50000"/>
                </a:schemeClr>
              </a:gs>
            </a:gsLst>
            <a:lin ang="5400000" scaled="0"/>
          </a:gradFill>
          <a:ln w="190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vert="horz" wrap="square" lIns="45720" tIns="27432" rIns="45720" bIns="45720" numCol="1" rtlCol="0" anchor="t" anchorCtr="0" compatLnSpc="1">
            <a:prstTxWarp prst="textNoShape">
              <a:avLst/>
            </a:prstTxWarp>
            <a:noAutofit/>
          </a:bodyPr>
          <a:lstStyle/>
          <a:p>
            <a:pPr lvl="0" algn="ctr" fontAlgn="base">
              <a:lnSpc>
                <a:spcPct val="90000"/>
              </a:lnSpc>
              <a:spcBef>
                <a:spcPct val="0"/>
              </a:spcBef>
              <a:spcAft>
                <a:spcPts val="100"/>
              </a:spcAft>
              <a:defRPr/>
            </a:pPr>
            <a:r>
              <a:rPr lang="en-US" sz="600" b="1">
                <a:gradFill>
                  <a:gsLst>
                    <a:gs pos="0">
                      <a:srgbClr val="FFFFFF"/>
                    </a:gs>
                    <a:gs pos="100000">
                      <a:srgbClr val="FFFFFF"/>
                    </a:gs>
                  </a:gsLst>
                  <a:lin ang="5400000" scaled="0"/>
                </a:gradFill>
              </a:rPr>
              <a:t>Microsoft 365 Defender</a:t>
            </a:r>
            <a:endPar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7" name="Rectangle 266">
            <a:extLst>
              <a:ext uri="{FF2B5EF4-FFF2-40B4-BE49-F238E27FC236}">
                <a16:creationId xmlns:a16="http://schemas.microsoft.com/office/drawing/2014/main" id="{39C862CE-4C75-4859-B1D0-3AE6F2F367F0}"/>
              </a:ext>
            </a:extLst>
          </p:cNvPr>
          <p:cNvSpPr/>
          <p:nvPr/>
        </p:nvSpPr>
        <p:spPr>
          <a:xfrm>
            <a:off x="4423897" y="5274970"/>
            <a:ext cx="1097392" cy="146304"/>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27432" rIns="45720" bIns="27432" numCol="1" rtlCol="0" anchor="ctr" anchorCtr="0" compatLnSpc="1">
            <a:prstTxWarp prst="textNoShape">
              <a:avLst/>
            </a:prstTxWarp>
            <a:noAutofit/>
          </a:bodyPr>
          <a:lstStyle/>
          <a:p>
            <a:pPr lvl="0" fontAlgn="base">
              <a:lnSpc>
                <a:spcPct val="90000"/>
              </a:lnSpc>
              <a:spcBef>
                <a:spcPct val="0"/>
              </a:spcBef>
              <a:defRPr/>
            </a:pPr>
            <a:r>
              <a:rPr lang="en-US" sz="500" b="1">
                <a:solidFill>
                  <a:schemeClr val="bg1"/>
                </a:solidFill>
                <a:latin typeface="Segoe UI Semibold"/>
              </a:rPr>
              <a:t>Microsoft Defender for Identity</a:t>
            </a:r>
            <a:endParaRPr kumimoji="0" lang="en-US" sz="500" b="1" i="0" u="none" strike="noStrike" kern="1200" cap="none" spc="0" normalizeH="0" baseline="0" noProof="0">
              <a:ln>
                <a:noFill/>
              </a:ln>
              <a:solidFill>
                <a:schemeClr val="bg1"/>
              </a:solidFill>
              <a:effectLst/>
              <a:uLnTx/>
              <a:uFillTx/>
              <a:latin typeface="Segoe UI Semibold"/>
              <a:ea typeface="+mn-ea"/>
              <a:cs typeface="+mn-cs"/>
            </a:endParaRPr>
          </a:p>
        </p:txBody>
      </p:sp>
      <p:sp>
        <p:nvSpPr>
          <p:cNvPr id="269" name="Rectangle 268">
            <a:extLst>
              <a:ext uri="{FF2B5EF4-FFF2-40B4-BE49-F238E27FC236}">
                <a16:creationId xmlns:a16="http://schemas.microsoft.com/office/drawing/2014/main" id="{530EB398-C9A1-4528-946D-133AC9F28E0E}"/>
              </a:ext>
            </a:extLst>
          </p:cNvPr>
          <p:cNvSpPr/>
          <p:nvPr/>
        </p:nvSpPr>
        <p:spPr>
          <a:xfrm>
            <a:off x="3198325" y="5274970"/>
            <a:ext cx="1097392" cy="146304"/>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27432" rIns="0" bIns="27432"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0"/>
              </a:spcAft>
              <a:buClrTx/>
              <a:buSzTx/>
              <a:buFontTx/>
              <a:buNone/>
              <a:tabLst/>
              <a:defRPr/>
            </a:pPr>
            <a:r>
              <a:rPr kumimoji="0" lang="en-US" sz="500" b="1" i="0" u="none" strike="noStrike" kern="1200" cap="none" spc="0" normalizeH="0" baseline="0" noProof="0">
                <a:ln>
                  <a:noFill/>
                </a:ln>
                <a:solidFill>
                  <a:schemeClr val="bg1"/>
                </a:solidFill>
                <a:effectLst/>
                <a:uLnTx/>
                <a:uFillTx/>
                <a:latin typeface="Segoe UI Semibold"/>
                <a:ea typeface="+mn-ea"/>
                <a:cs typeface="+mn-cs"/>
              </a:rPr>
              <a:t>Azure AD Identity Protection</a:t>
            </a:r>
          </a:p>
        </p:txBody>
      </p:sp>
      <p:grpSp>
        <p:nvGrpSpPr>
          <p:cNvPr id="55" name="Group 54">
            <a:extLst>
              <a:ext uri="{FF2B5EF4-FFF2-40B4-BE49-F238E27FC236}">
                <a16:creationId xmlns:a16="http://schemas.microsoft.com/office/drawing/2014/main" id="{9E3A17A9-6BDF-495A-8A80-30AD09C9A9CD}"/>
              </a:ext>
            </a:extLst>
          </p:cNvPr>
          <p:cNvGrpSpPr/>
          <p:nvPr/>
        </p:nvGrpSpPr>
        <p:grpSpPr>
          <a:xfrm>
            <a:off x="1914468" y="6213027"/>
            <a:ext cx="3649766" cy="418322"/>
            <a:chOff x="1914468" y="6213027"/>
            <a:chExt cx="3649766" cy="418322"/>
          </a:xfrm>
        </p:grpSpPr>
        <p:sp>
          <p:nvSpPr>
            <p:cNvPr id="334" name="Rectangle 333">
              <a:extLst>
                <a:ext uri="{FF2B5EF4-FFF2-40B4-BE49-F238E27FC236}">
                  <a16:creationId xmlns:a16="http://schemas.microsoft.com/office/drawing/2014/main" id="{2EF97DF7-D8C1-4A3D-B1E6-2F9A24F2A6D7}"/>
                </a:ext>
              </a:extLst>
            </p:cNvPr>
            <p:cNvSpPr/>
            <p:nvPr/>
          </p:nvSpPr>
          <p:spPr>
            <a:xfrm flipV="1">
              <a:off x="1914468" y="6213027"/>
              <a:ext cx="3649766" cy="418322"/>
            </a:xfrm>
            <a:prstGeom prst="rect">
              <a:avLst/>
            </a:prstGeom>
            <a:solidFill>
              <a:srgbClr val="E7F4FF"/>
            </a:solidFill>
            <a:ln w="9525" cap="rnd">
              <a:solidFill>
                <a:schemeClr val="accent1">
                  <a:lumMod val="75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45720" tIns="73152" rIns="0" bIns="36576" numCol="1" rtlCol="0" anchor="t" anchorCtr="0" compatLnSpc="1">
              <a:prstTxWarp prst="textNoShape">
                <a:avLst/>
              </a:prstTxWarp>
            </a:bodyPr>
            <a:lstStyle/>
            <a:p>
              <a:pPr marL="0" marR="0" lvl="0" indent="0" algn="ctr" defTabSz="914367" rtl="0" eaLnBrk="1" fontAlgn="base" latinLnBrk="0" hangingPunct="1">
                <a:lnSpc>
                  <a:spcPct val="90000"/>
                </a:lnSpc>
                <a:spcBef>
                  <a:spcPct val="0"/>
                </a:spcBef>
                <a:spcAft>
                  <a:spcPts val="100"/>
                </a:spcAft>
                <a:buClrTx/>
                <a:buSzTx/>
                <a:buFontTx/>
                <a:buNone/>
                <a:tabLst/>
                <a:defRPr/>
              </a:pPr>
              <a:endParaRPr kumimoji="0" lang="en-US" sz="600" b="1" i="0" u="none" strike="noStrike" kern="1200" cap="none" spc="0" normalizeH="0" baseline="0" noProof="0">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endParaRPr>
            </a:p>
          </p:txBody>
        </p:sp>
        <p:sp>
          <p:nvSpPr>
            <p:cNvPr id="286" name="Rectangle 285">
              <a:extLst>
                <a:ext uri="{FF2B5EF4-FFF2-40B4-BE49-F238E27FC236}">
                  <a16:creationId xmlns:a16="http://schemas.microsoft.com/office/drawing/2014/main" id="{48336764-7208-42A5-A70D-4FEAC9754546}"/>
                </a:ext>
              </a:extLst>
            </p:cNvPr>
            <p:cNvSpPr/>
            <p:nvPr/>
          </p:nvSpPr>
          <p:spPr>
            <a:xfrm>
              <a:off x="1979034" y="6279317"/>
              <a:ext cx="914400" cy="146304"/>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27432" rIns="45720" bIns="27432"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Endpoint logs</a:t>
              </a:r>
            </a:p>
          </p:txBody>
        </p:sp>
        <p:sp>
          <p:nvSpPr>
            <p:cNvPr id="287" name="Rectangle 286">
              <a:extLst>
                <a:ext uri="{FF2B5EF4-FFF2-40B4-BE49-F238E27FC236}">
                  <a16:creationId xmlns:a16="http://schemas.microsoft.com/office/drawing/2014/main" id="{4740B302-A385-40D3-8A02-C9B621A02AAA}"/>
                </a:ext>
              </a:extLst>
            </p:cNvPr>
            <p:cNvSpPr/>
            <p:nvPr/>
          </p:nvSpPr>
          <p:spPr>
            <a:xfrm>
              <a:off x="4585190" y="6279316"/>
              <a:ext cx="914400" cy="146304"/>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27432" rIns="45720" bIns="27432"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PIM Logs</a:t>
              </a:r>
            </a:p>
          </p:txBody>
        </p:sp>
        <p:sp>
          <p:nvSpPr>
            <p:cNvPr id="289" name="Rectangle 288">
              <a:extLst>
                <a:ext uri="{FF2B5EF4-FFF2-40B4-BE49-F238E27FC236}">
                  <a16:creationId xmlns:a16="http://schemas.microsoft.com/office/drawing/2014/main" id="{1E4A2FF0-A15F-42D0-99B4-38C762B70999}"/>
                </a:ext>
              </a:extLst>
            </p:cNvPr>
            <p:cNvSpPr/>
            <p:nvPr/>
          </p:nvSpPr>
          <p:spPr>
            <a:xfrm>
              <a:off x="3007792" y="6279316"/>
              <a:ext cx="1463040" cy="257159"/>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27432" rIns="45720" bIns="27432" numCol="1" rtlCol="0" anchor="t"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AD logs, access logs, alerts, risk scoring</a:t>
              </a:r>
            </a:p>
          </p:txBody>
        </p:sp>
        <p:sp>
          <p:nvSpPr>
            <p:cNvPr id="100" name="Rectangle 99">
              <a:extLst>
                <a:ext uri="{FF2B5EF4-FFF2-40B4-BE49-F238E27FC236}">
                  <a16:creationId xmlns:a16="http://schemas.microsoft.com/office/drawing/2014/main" id="{CC7EE1B1-2699-4F4A-8EDC-04918FC43226}"/>
                </a:ext>
              </a:extLst>
            </p:cNvPr>
            <p:cNvSpPr/>
            <p:nvPr/>
          </p:nvSpPr>
          <p:spPr bwMode="auto">
            <a:xfrm>
              <a:off x="3007792" y="6502591"/>
              <a:ext cx="2491798" cy="640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31" name="Rectangle: Rounded Corners 430">
            <a:extLst>
              <a:ext uri="{FF2B5EF4-FFF2-40B4-BE49-F238E27FC236}">
                <a16:creationId xmlns:a16="http://schemas.microsoft.com/office/drawing/2014/main" id="{CFC7995C-9294-47B9-AC4B-6D29C62B6115}"/>
              </a:ext>
            </a:extLst>
          </p:cNvPr>
          <p:cNvSpPr/>
          <p:nvPr/>
        </p:nvSpPr>
        <p:spPr bwMode="auto">
          <a:xfrm>
            <a:off x="365496" y="3011603"/>
            <a:ext cx="136104" cy="774911"/>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Lst>
            <a:ahLst/>
            <a:cxnLst>
              <a:cxn ang="0">
                <a:pos x="connsiteX0" y="connsiteY0"/>
              </a:cxn>
              <a:cxn ang="0">
                <a:pos x="connsiteX1" y="connsiteY1"/>
              </a:cxn>
              <a:cxn ang="0">
                <a:pos x="connsiteX2" y="connsiteY2"/>
              </a:cxn>
              <a:cxn ang="0">
                <a:pos x="connsiteX3" y="connsiteY3"/>
              </a:cxn>
            </a:cxnLst>
            <a:rect l="l" t="t" r="r" b="b"/>
            <a:pathLst>
              <a:path w="136104" h="854678">
                <a:moveTo>
                  <a:pt x="0" y="854678"/>
                </a:moveTo>
                <a:lnTo>
                  <a:pt x="0" y="53010"/>
                </a:lnTo>
                <a:cubicBezTo>
                  <a:pt x="0" y="23733"/>
                  <a:pt x="23733" y="0"/>
                  <a:pt x="53010" y="0"/>
                </a:cubicBezTo>
                <a:lnTo>
                  <a:pt x="136104" y="2177"/>
                </a:lnTo>
              </a:path>
            </a:pathLst>
          </a:custGeom>
          <a:ln w="12700">
            <a:solidFill>
              <a:srgbClr val="76767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3" name="Rectangle 362">
            <a:extLst>
              <a:ext uri="{FF2B5EF4-FFF2-40B4-BE49-F238E27FC236}">
                <a16:creationId xmlns:a16="http://schemas.microsoft.com/office/drawing/2014/main" id="{B2813838-FEA8-457E-A0C9-56136CA230C2}"/>
              </a:ext>
            </a:extLst>
          </p:cNvPr>
          <p:cNvSpPr/>
          <p:nvPr/>
        </p:nvSpPr>
        <p:spPr>
          <a:xfrm>
            <a:off x="6063200" y="1356954"/>
            <a:ext cx="914400" cy="146304"/>
          </a:xfrm>
          <a:prstGeom prst="rect">
            <a:avLst/>
          </a:prstGeom>
          <a:solidFill>
            <a:srgbClr val="005A9F"/>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Security Center</a:t>
            </a:r>
          </a:p>
        </p:txBody>
      </p:sp>
      <p:sp>
        <p:nvSpPr>
          <p:cNvPr id="364" name="Rectangle 363">
            <a:extLst>
              <a:ext uri="{FF2B5EF4-FFF2-40B4-BE49-F238E27FC236}">
                <a16:creationId xmlns:a16="http://schemas.microsoft.com/office/drawing/2014/main" id="{972EB583-C41D-46AE-BEB5-1F8D064D466B}"/>
              </a:ext>
            </a:extLst>
          </p:cNvPr>
          <p:cNvSpPr/>
          <p:nvPr/>
        </p:nvSpPr>
        <p:spPr>
          <a:xfrm>
            <a:off x="8898603" y="1187948"/>
            <a:ext cx="985198" cy="146304"/>
          </a:xfrm>
          <a:prstGeom prst="rect">
            <a:avLst/>
          </a:prstGeom>
          <a:solidFill>
            <a:srgbClr val="005A9F"/>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Policy</a:t>
            </a:r>
          </a:p>
        </p:txBody>
      </p:sp>
      <p:sp>
        <p:nvSpPr>
          <p:cNvPr id="365" name="Rectangle 364">
            <a:extLst>
              <a:ext uri="{FF2B5EF4-FFF2-40B4-BE49-F238E27FC236}">
                <a16:creationId xmlns:a16="http://schemas.microsoft.com/office/drawing/2014/main" id="{D9F3F559-9DD7-4337-9104-D374653772B9}"/>
              </a:ext>
            </a:extLst>
          </p:cNvPr>
          <p:cNvSpPr/>
          <p:nvPr/>
        </p:nvSpPr>
        <p:spPr>
          <a:xfrm>
            <a:off x="9919448" y="1185212"/>
            <a:ext cx="1097280" cy="146304"/>
          </a:xfrm>
          <a:prstGeom prst="rect">
            <a:avLst/>
          </a:prstGeom>
          <a:solidFill>
            <a:srgbClr val="005A9F"/>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Role Based Access Control (RBAC)</a:t>
            </a:r>
          </a:p>
        </p:txBody>
      </p:sp>
      <p:sp>
        <p:nvSpPr>
          <p:cNvPr id="368" name="Rectangle 367">
            <a:extLst>
              <a:ext uri="{FF2B5EF4-FFF2-40B4-BE49-F238E27FC236}">
                <a16:creationId xmlns:a16="http://schemas.microsoft.com/office/drawing/2014/main" id="{1D7FB1A1-9553-4F8E-9E2B-4FD2D4C28303}"/>
              </a:ext>
            </a:extLst>
          </p:cNvPr>
          <p:cNvSpPr/>
          <p:nvPr/>
        </p:nvSpPr>
        <p:spPr>
          <a:xfrm>
            <a:off x="6063200" y="1187948"/>
            <a:ext cx="914400" cy="146304"/>
          </a:xfrm>
          <a:prstGeom prst="rect">
            <a:avLst/>
          </a:prstGeom>
          <a:solidFill>
            <a:srgbClr val="005A9F"/>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Blueprints</a:t>
            </a:r>
          </a:p>
        </p:txBody>
      </p:sp>
      <p:sp>
        <p:nvSpPr>
          <p:cNvPr id="369" name="Rectangle 368">
            <a:extLst>
              <a:ext uri="{FF2B5EF4-FFF2-40B4-BE49-F238E27FC236}">
                <a16:creationId xmlns:a16="http://schemas.microsoft.com/office/drawing/2014/main" id="{00C93671-9736-40B4-A9F1-2FE0FAF543AC}"/>
              </a:ext>
            </a:extLst>
          </p:cNvPr>
          <p:cNvSpPr/>
          <p:nvPr/>
        </p:nvSpPr>
        <p:spPr>
          <a:xfrm>
            <a:off x="7009087" y="1187948"/>
            <a:ext cx="914400" cy="146304"/>
          </a:xfrm>
          <a:prstGeom prst="rect">
            <a:avLst/>
          </a:prstGeom>
          <a:solidFill>
            <a:srgbClr val="005A9F"/>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Management Groups </a:t>
            </a:r>
          </a:p>
        </p:txBody>
      </p:sp>
      <p:sp>
        <p:nvSpPr>
          <p:cNvPr id="370" name="Rectangle 369">
            <a:extLst>
              <a:ext uri="{FF2B5EF4-FFF2-40B4-BE49-F238E27FC236}">
                <a16:creationId xmlns:a16="http://schemas.microsoft.com/office/drawing/2014/main" id="{0A9EF96F-EA3B-486E-9027-FC479774A20B}"/>
              </a:ext>
            </a:extLst>
          </p:cNvPr>
          <p:cNvSpPr/>
          <p:nvPr/>
        </p:nvSpPr>
        <p:spPr>
          <a:xfrm>
            <a:off x="7956197" y="1187948"/>
            <a:ext cx="914400" cy="146304"/>
          </a:xfrm>
          <a:prstGeom prst="rect">
            <a:avLst/>
          </a:prstGeom>
          <a:solidFill>
            <a:srgbClr val="005A9F"/>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Lighthouse</a:t>
            </a:r>
          </a:p>
        </p:txBody>
      </p:sp>
      <p:sp>
        <p:nvSpPr>
          <p:cNvPr id="371" name="Rectangle 370">
            <a:extLst>
              <a:ext uri="{FF2B5EF4-FFF2-40B4-BE49-F238E27FC236}">
                <a16:creationId xmlns:a16="http://schemas.microsoft.com/office/drawing/2014/main" id="{CCEE27B2-FAC4-4544-86FD-4410DEA00A6E}"/>
              </a:ext>
            </a:extLst>
          </p:cNvPr>
          <p:cNvSpPr/>
          <p:nvPr/>
        </p:nvSpPr>
        <p:spPr>
          <a:xfrm>
            <a:off x="7009087" y="1356954"/>
            <a:ext cx="914400" cy="146304"/>
          </a:xfrm>
          <a:prstGeom prst="rect">
            <a:avLst/>
          </a:prstGeom>
          <a:solidFill>
            <a:srgbClr val="005A9F"/>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Backup </a:t>
            </a:r>
          </a:p>
        </p:txBody>
      </p:sp>
      <p:sp>
        <p:nvSpPr>
          <p:cNvPr id="372" name="Rectangle 371">
            <a:extLst>
              <a:ext uri="{FF2B5EF4-FFF2-40B4-BE49-F238E27FC236}">
                <a16:creationId xmlns:a16="http://schemas.microsoft.com/office/drawing/2014/main" id="{0B9E8CE4-673D-4F3B-84BC-95C54453D9E0}"/>
              </a:ext>
            </a:extLst>
          </p:cNvPr>
          <p:cNvSpPr/>
          <p:nvPr/>
        </p:nvSpPr>
        <p:spPr>
          <a:xfrm>
            <a:off x="8898602" y="1357604"/>
            <a:ext cx="985199" cy="146304"/>
          </a:xfrm>
          <a:prstGeom prst="rect">
            <a:avLst/>
          </a:prstGeom>
          <a:solidFill>
            <a:srgbClr val="005A9F"/>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Backup &amp; Site Recovery</a:t>
            </a:r>
          </a:p>
        </p:txBody>
      </p:sp>
      <p:sp>
        <p:nvSpPr>
          <p:cNvPr id="374" name="Rectangle 373">
            <a:extLst>
              <a:ext uri="{FF2B5EF4-FFF2-40B4-BE49-F238E27FC236}">
                <a16:creationId xmlns:a16="http://schemas.microsoft.com/office/drawing/2014/main" id="{8E016236-D947-4F96-8D7F-EAEE2228ECB0}"/>
              </a:ext>
            </a:extLst>
          </p:cNvPr>
          <p:cNvSpPr/>
          <p:nvPr/>
        </p:nvSpPr>
        <p:spPr>
          <a:xfrm>
            <a:off x="7956197" y="1357604"/>
            <a:ext cx="914400" cy="146304"/>
          </a:xfrm>
          <a:prstGeom prst="rect">
            <a:avLst/>
          </a:prstGeom>
          <a:solidFill>
            <a:srgbClr val="005A9F"/>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Resource Locks</a:t>
            </a:r>
          </a:p>
        </p:txBody>
      </p:sp>
      <p:sp>
        <p:nvSpPr>
          <p:cNvPr id="585" name="Rectangle 584">
            <a:hlinkClick r:id="rId10" tooltip="Privileged Access Workstation (PAW)"/>
            <a:extLst>
              <a:ext uri="{FF2B5EF4-FFF2-40B4-BE49-F238E27FC236}">
                <a16:creationId xmlns:a16="http://schemas.microsoft.com/office/drawing/2014/main" id="{B722782C-B742-46BA-91D7-9D9D1A3CDD99}"/>
              </a:ext>
            </a:extLst>
          </p:cNvPr>
          <p:cNvSpPr/>
          <p:nvPr/>
        </p:nvSpPr>
        <p:spPr>
          <a:xfrm>
            <a:off x="1931799" y="2926681"/>
            <a:ext cx="1206312" cy="169277"/>
          </a:xfrm>
          <a:prstGeom prst="rect">
            <a:avLst/>
          </a:prstGeom>
          <a:solidFill>
            <a:schemeClr val="accent6"/>
          </a:solidFill>
          <a:ln w="10795" cap="flat" cmpd="sng" algn="ctr">
            <a:noFill/>
            <a:prstDash val="solid"/>
          </a:ln>
          <a:effectLst>
            <a:outerShdw dist="38100" dir="10800000" algn="ctr" rotWithShape="0">
              <a:schemeClr val="tx1">
                <a:lumMod val="75000"/>
                <a:lumOff val="25000"/>
              </a:schemeClr>
            </a:outerShdw>
          </a:effectLst>
        </p:spPr>
        <p:style>
          <a:lnRef idx="2">
            <a:schemeClr val="accent2"/>
          </a:lnRef>
          <a:fillRef idx="1">
            <a:schemeClr val="lt1"/>
          </a:fillRef>
          <a:effectRef idx="0">
            <a:schemeClr val="accent2"/>
          </a:effectRef>
          <a:fontRef idx="minor">
            <a:schemeClr val="dk1"/>
          </a:fontRef>
        </p:style>
        <p:txBody>
          <a:bodyPr vert="horz" wrap="square" lIns="45720" tIns="45720" rIns="0" bIns="45720" rtlCol="0" anchor="t">
            <a:spAutoFit/>
          </a:bodyPr>
          <a:lstStyle/>
          <a:p>
            <a:pPr marL="0" marR="0" lvl="0" indent="0" algn="l" defTabSz="914367" rtl="0" eaLnBrk="1" fontAlgn="base" latinLnBrk="0" hangingPunct="1">
              <a:lnSpc>
                <a:spcPct val="100000"/>
              </a:lnSpc>
              <a:spcBef>
                <a:spcPts val="0"/>
              </a:spcBef>
              <a:spcAft>
                <a:spcPts val="200"/>
              </a:spcAft>
              <a:buClrTx/>
              <a:buSzTx/>
              <a:buFontTx/>
              <a:buNone/>
              <a:tabLst/>
              <a:defRPr/>
            </a:pPr>
            <a:r>
              <a:rPr kumimoji="0" lang="en-US" sz="5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a:ea typeface="+mn-ea"/>
                <a:cs typeface="+mn-cs"/>
              </a:rPr>
              <a:t>Privileged Access Workstation (PAW)</a:t>
            </a:r>
          </a:p>
        </p:txBody>
      </p:sp>
      <p:grpSp>
        <p:nvGrpSpPr>
          <p:cNvPr id="11" name="Group 10">
            <a:extLst>
              <a:ext uri="{FF2B5EF4-FFF2-40B4-BE49-F238E27FC236}">
                <a16:creationId xmlns:a16="http://schemas.microsoft.com/office/drawing/2014/main" id="{CDF2178B-863C-480C-AD20-D8390908DF25}"/>
              </a:ext>
            </a:extLst>
          </p:cNvPr>
          <p:cNvGrpSpPr/>
          <p:nvPr/>
        </p:nvGrpSpPr>
        <p:grpSpPr>
          <a:xfrm>
            <a:off x="277831" y="1504093"/>
            <a:ext cx="1056187" cy="1125254"/>
            <a:chOff x="277831" y="1504093"/>
            <a:chExt cx="1056187" cy="1125254"/>
          </a:xfrm>
        </p:grpSpPr>
        <p:sp>
          <p:nvSpPr>
            <p:cNvPr id="576" name="TextBox 575">
              <a:extLst>
                <a:ext uri="{FF2B5EF4-FFF2-40B4-BE49-F238E27FC236}">
                  <a16:creationId xmlns:a16="http://schemas.microsoft.com/office/drawing/2014/main" id="{61FAB7EA-1778-4AB5-8646-F74335F4D23A}"/>
                </a:ext>
              </a:extLst>
            </p:cNvPr>
            <p:cNvSpPr txBox="1"/>
            <p:nvPr/>
          </p:nvSpPr>
          <p:spPr>
            <a:xfrm>
              <a:off x="444992" y="2052101"/>
              <a:ext cx="725904" cy="184666"/>
            </a:xfrm>
            <a:prstGeom prst="rect">
              <a:avLst/>
            </a:prstGeom>
            <a:noFill/>
          </p:spPr>
          <p:txBody>
            <a:bodyPr wrap="none" lIns="91440" tIns="0" rIns="9144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0078D4">
                          <a:lumMod val="75000"/>
                        </a:srgbClr>
                      </a:gs>
                      <a:gs pos="100000">
                        <a:srgbClr val="0078D4">
                          <a:lumMod val="75000"/>
                        </a:srgbClr>
                      </a:gs>
                    </a:gsLst>
                    <a:lin ang="5400000" scaled="0"/>
                  </a:gradFill>
                  <a:effectLst/>
                  <a:uLnTx/>
                  <a:uFillTx/>
                  <a:latin typeface="Segoe UI"/>
                  <a:ea typeface="+mn-ea"/>
                  <a:cs typeface="+mn-cs"/>
                </a:rPr>
                <a:t>Control</a:t>
              </a:r>
            </a:p>
          </p:txBody>
        </p:sp>
        <p:sp>
          <p:nvSpPr>
            <p:cNvPr id="578" name="Rectangle 1374">
              <a:extLst>
                <a:ext uri="{FF2B5EF4-FFF2-40B4-BE49-F238E27FC236}">
                  <a16:creationId xmlns:a16="http://schemas.microsoft.com/office/drawing/2014/main" id="{65606C3F-4B55-4F53-B8F9-595CF7763517}"/>
                </a:ext>
              </a:extLst>
            </p:cNvPr>
            <p:cNvSpPr>
              <a:spLocks noChangeArrowheads="1"/>
            </p:cNvSpPr>
            <p:nvPr/>
          </p:nvSpPr>
          <p:spPr bwMode="auto">
            <a:xfrm>
              <a:off x="444992" y="1504093"/>
              <a:ext cx="8762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00" b="0" i="0" u="none" strike="noStrike" kern="1200" cap="none" spc="0" normalizeH="0" baseline="0" noProof="0">
                  <a:ln>
                    <a:noFill/>
                  </a:ln>
                  <a:gradFill>
                    <a:gsLst>
                      <a:gs pos="34000">
                        <a:srgbClr val="0078D4">
                          <a:lumMod val="75000"/>
                        </a:srgbClr>
                      </a:gs>
                      <a:gs pos="64000">
                        <a:srgbClr val="0078D4">
                          <a:lumMod val="75000"/>
                        </a:srgbClr>
                      </a:gs>
                    </a:gsLst>
                    <a:lin ang="5400000" scaled="1"/>
                  </a:gradFill>
                  <a:effectLst/>
                  <a:uLnTx/>
                  <a:uFillTx/>
                  <a:latin typeface="Segoe UI Semibold"/>
                  <a:ea typeface="+mn-ea"/>
                  <a:cs typeface="+mn-cs"/>
                </a:rPr>
                <a:t>Governance &amp;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00" b="0" i="0" u="none" strike="noStrike" kern="1200" cap="none" spc="0" normalizeH="0" baseline="0" noProof="0">
                  <a:ln>
                    <a:noFill/>
                  </a:ln>
                  <a:gradFill>
                    <a:gsLst>
                      <a:gs pos="34000">
                        <a:srgbClr val="0078D4">
                          <a:lumMod val="75000"/>
                        </a:srgbClr>
                      </a:gs>
                      <a:gs pos="64000">
                        <a:srgbClr val="0078D4">
                          <a:lumMod val="75000"/>
                        </a:srgbClr>
                      </a:gs>
                    </a:gsLst>
                    <a:lin ang="5400000" scaled="1"/>
                  </a:gradFill>
                  <a:effectLst/>
                  <a:uLnTx/>
                  <a:uFillTx/>
                  <a:latin typeface="Segoe UI Semibold"/>
                  <a:ea typeface="+mn-ea"/>
                  <a:cs typeface="+mn-cs"/>
                </a:rPr>
                <a:t>Policy Enforcement</a:t>
              </a:r>
            </a:p>
          </p:txBody>
        </p:sp>
        <p:sp>
          <p:nvSpPr>
            <p:cNvPr id="579" name="Rectangle 1397">
              <a:extLst>
                <a:ext uri="{FF2B5EF4-FFF2-40B4-BE49-F238E27FC236}">
                  <a16:creationId xmlns:a16="http://schemas.microsoft.com/office/drawing/2014/main" id="{D96236DC-DD55-4F82-B20F-67C11F7201F1}"/>
                </a:ext>
              </a:extLst>
            </p:cNvPr>
            <p:cNvSpPr>
              <a:spLocks noChangeArrowheads="1"/>
            </p:cNvSpPr>
            <p:nvPr/>
          </p:nvSpPr>
          <p:spPr bwMode="auto">
            <a:xfrm>
              <a:off x="444992" y="2521625"/>
              <a:ext cx="88902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00" b="0" i="0" u="none" strike="noStrike" kern="1200" cap="none" spc="0" normalizeH="0" baseline="0" noProof="0">
                  <a:ln>
                    <a:noFill/>
                  </a:ln>
                  <a:gradFill>
                    <a:gsLst>
                      <a:gs pos="34000">
                        <a:srgbClr val="0078D4">
                          <a:lumMod val="75000"/>
                        </a:srgbClr>
                      </a:gs>
                      <a:gs pos="64000">
                        <a:srgbClr val="0078D4">
                          <a:lumMod val="75000"/>
                        </a:srgbClr>
                      </a:gs>
                    </a:gsLst>
                    <a:lin ang="5400000" scaled="1"/>
                  </a:gradFill>
                  <a:effectLst/>
                  <a:uLnTx/>
                  <a:uFillTx/>
                  <a:latin typeface="Segoe UI Semibold"/>
                  <a:ea typeface="+mn-ea"/>
                  <a:cs typeface="+mn-cs"/>
                </a:rPr>
                <a:t>Preventive Controls</a:t>
              </a:r>
            </a:p>
          </p:txBody>
        </p:sp>
        <p:sp>
          <p:nvSpPr>
            <p:cNvPr id="316" name="Rectangle: Rounded Corners 430">
              <a:extLst>
                <a:ext uri="{FF2B5EF4-FFF2-40B4-BE49-F238E27FC236}">
                  <a16:creationId xmlns:a16="http://schemas.microsoft.com/office/drawing/2014/main" id="{60642EE4-4866-4981-BFAB-4CD85F5C1BAD}"/>
                </a:ext>
              </a:extLst>
            </p:cNvPr>
            <p:cNvSpPr/>
            <p:nvPr/>
          </p:nvSpPr>
          <p:spPr bwMode="auto">
            <a:xfrm>
              <a:off x="365496" y="1545817"/>
              <a:ext cx="136104" cy="438139"/>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136104"/>
                <a:gd name="connsiteY0" fmla="*/ 854678 h 854678"/>
                <a:gd name="connsiteX1" fmla="*/ 733 w 136104"/>
                <a:gd name="connsiteY1" fmla="*/ 587683 h 854678"/>
                <a:gd name="connsiteX2" fmla="*/ 0 w 136104"/>
                <a:gd name="connsiteY2" fmla="*/ 53010 h 854678"/>
                <a:gd name="connsiteX3" fmla="*/ 53010 w 136104"/>
                <a:gd name="connsiteY3" fmla="*/ 0 h 854678"/>
                <a:gd name="connsiteX4" fmla="*/ 136104 w 136104"/>
                <a:gd name="connsiteY4" fmla="*/ 2177 h 854678"/>
                <a:gd name="connsiteX0" fmla="*/ 733 w 136104"/>
                <a:gd name="connsiteY0" fmla="*/ 587683 h 587683"/>
                <a:gd name="connsiteX1" fmla="*/ 0 w 136104"/>
                <a:gd name="connsiteY1" fmla="*/ 53010 h 587683"/>
                <a:gd name="connsiteX2" fmla="*/ 53010 w 136104"/>
                <a:gd name="connsiteY2" fmla="*/ 0 h 587683"/>
                <a:gd name="connsiteX3" fmla="*/ 136104 w 136104"/>
                <a:gd name="connsiteY3" fmla="*/ 2177 h 587683"/>
                <a:gd name="connsiteX0" fmla="*/ 733 w 136104"/>
                <a:gd name="connsiteY0" fmla="*/ 483239 h 483239"/>
                <a:gd name="connsiteX1" fmla="*/ 0 w 136104"/>
                <a:gd name="connsiteY1" fmla="*/ 53010 h 483239"/>
                <a:gd name="connsiteX2" fmla="*/ 53010 w 136104"/>
                <a:gd name="connsiteY2" fmla="*/ 0 h 483239"/>
                <a:gd name="connsiteX3" fmla="*/ 136104 w 136104"/>
                <a:gd name="connsiteY3" fmla="*/ 2177 h 483239"/>
              </a:gdLst>
              <a:ahLst/>
              <a:cxnLst>
                <a:cxn ang="0">
                  <a:pos x="connsiteX0" y="connsiteY0"/>
                </a:cxn>
                <a:cxn ang="0">
                  <a:pos x="connsiteX1" y="connsiteY1"/>
                </a:cxn>
                <a:cxn ang="0">
                  <a:pos x="connsiteX2" y="connsiteY2"/>
                </a:cxn>
                <a:cxn ang="0">
                  <a:pos x="connsiteX3" y="connsiteY3"/>
                </a:cxn>
              </a:cxnLst>
              <a:rect l="l" t="t" r="r" b="b"/>
              <a:pathLst>
                <a:path w="136104" h="483239">
                  <a:moveTo>
                    <a:pt x="733" y="483239"/>
                  </a:moveTo>
                  <a:cubicBezTo>
                    <a:pt x="489" y="305015"/>
                    <a:pt x="244" y="231234"/>
                    <a:pt x="0" y="53010"/>
                  </a:cubicBezTo>
                  <a:cubicBezTo>
                    <a:pt x="0" y="23733"/>
                    <a:pt x="23733" y="0"/>
                    <a:pt x="53010" y="0"/>
                  </a:cubicBezTo>
                  <a:lnTo>
                    <a:pt x="136104" y="2177"/>
                  </a:lnTo>
                </a:path>
              </a:pathLst>
            </a:custGeom>
            <a:ln w="12700">
              <a:solidFill>
                <a:srgbClr val="76767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572" name="Freeform 1320">
              <a:extLst>
                <a:ext uri="{FF2B5EF4-FFF2-40B4-BE49-F238E27FC236}">
                  <a16:creationId xmlns:a16="http://schemas.microsoft.com/office/drawing/2014/main" id="{4A34402B-AB03-4728-847F-B65C6B1E44E6}"/>
                </a:ext>
              </a:extLst>
            </p:cNvPr>
            <p:cNvSpPr>
              <a:spLocks noEditPoints="1"/>
            </p:cNvSpPr>
            <p:nvPr/>
          </p:nvSpPr>
          <p:spPr bwMode="auto">
            <a:xfrm>
              <a:off x="277831" y="2059231"/>
              <a:ext cx="177592" cy="177586"/>
            </a:xfrm>
            <a:custGeom>
              <a:avLst/>
              <a:gdLst>
                <a:gd name="T0" fmla="*/ 868 w 1296"/>
                <a:gd name="T1" fmla="*/ 741 h 1296"/>
                <a:gd name="T2" fmla="*/ 743 w 1296"/>
                <a:gd name="T3" fmla="*/ 870 h 1296"/>
                <a:gd name="T4" fmla="*/ 554 w 1296"/>
                <a:gd name="T5" fmla="*/ 870 h 1296"/>
                <a:gd name="T6" fmla="*/ 426 w 1296"/>
                <a:gd name="T7" fmla="*/ 741 h 1296"/>
                <a:gd name="T8" fmla="*/ 426 w 1296"/>
                <a:gd name="T9" fmla="*/ 552 h 1296"/>
                <a:gd name="T10" fmla="*/ 554 w 1296"/>
                <a:gd name="T11" fmla="*/ 427 h 1296"/>
                <a:gd name="T12" fmla="*/ 743 w 1296"/>
                <a:gd name="T13" fmla="*/ 427 h 1296"/>
                <a:gd name="T14" fmla="*/ 868 w 1296"/>
                <a:gd name="T15" fmla="*/ 552 h 1296"/>
                <a:gd name="T16" fmla="*/ 868 w 1296"/>
                <a:gd name="T17" fmla="*/ 741 h 1296"/>
                <a:gd name="T18" fmla="*/ 1132 w 1296"/>
                <a:gd name="T19" fmla="*/ 659 h 1296"/>
                <a:gd name="T20" fmla="*/ 1132 w 1296"/>
                <a:gd name="T21" fmla="*/ 635 h 1296"/>
                <a:gd name="T22" fmla="*/ 1296 w 1296"/>
                <a:gd name="T23" fmla="*/ 522 h 1296"/>
                <a:gd name="T24" fmla="*/ 1007 w 1296"/>
                <a:gd name="T25" fmla="*/ 321 h 1296"/>
                <a:gd name="T26" fmla="*/ 1017 w 1296"/>
                <a:gd name="T27" fmla="*/ 98 h 1296"/>
                <a:gd name="T28" fmla="*/ 670 w 1296"/>
                <a:gd name="T29" fmla="*/ 162 h 1296"/>
                <a:gd name="T30" fmla="*/ 648 w 1296"/>
                <a:gd name="T31" fmla="*/ 162 h 1296"/>
                <a:gd name="T32" fmla="*/ 624 w 1296"/>
                <a:gd name="T33" fmla="*/ 162 h 1296"/>
                <a:gd name="T34" fmla="*/ 277 w 1296"/>
                <a:gd name="T35" fmla="*/ 98 h 1296"/>
                <a:gd name="T36" fmla="*/ 289 w 1296"/>
                <a:gd name="T37" fmla="*/ 321 h 1296"/>
                <a:gd name="T38" fmla="*/ 0 w 1296"/>
                <a:gd name="T39" fmla="*/ 522 h 1296"/>
                <a:gd name="T40" fmla="*/ 165 w 1296"/>
                <a:gd name="T41" fmla="*/ 635 h 1296"/>
                <a:gd name="T42" fmla="*/ 165 w 1296"/>
                <a:gd name="T43" fmla="*/ 659 h 1296"/>
                <a:gd name="T44" fmla="*/ 0 w 1296"/>
                <a:gd name="T45" fmla="*/ 772 h 1296"/>
                <a:gd name="T46" fmla="*/ 289 w 1296"/>
                <a:gd name="T47" fmla="*/ 973 h 1296"/>
                <a:gd name="T48" fmla="*/ 277 w 1296"/>
                <a:gd name="T49" fmla="*/ 1196 h 1296"/>
                <a:gd name="T50" fmla="*/ 624 w 1296"/>
                <a:gd name="T51" fmla="*/ 1132 h 1296"/>
                <a:gd name="T52" fmla="*/ 648 w 1296"/>
                <a:gd name="T53" fmla="*/ 1132 h 1296"/>
                <a:gd name="T54" fmla="*/ 670 w 1296"/>
                <a:gd name="T55" fmla="*/ 1132 h 1296"/>
                <a:gd name="T56" fmla="*/ 1017 w 1296"/>
                <a:gd name="T57" fmla="*/ 1196 h 1296"/>
                <a:gd name="T58" fmla="*/ 1007 w 1296"/>
                <a:gd name="T59" fmla="*/ 973 h 1296"/>
                <a:gd name="T60" fmla="*/ 1296 w 1296"/>
                <a:gd name="T61" fmla="*/ 772 h 1296"/>
                <a:gd name="T62" fmla="*/ 1132 w 1296"/>
                <a:gd name="T63" fmla="*/ 659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1296">
                  <a:moveTo>
                    <a:pt x="868" y="741"/>
                  </a:moveTo>
                  <a:lnTo>
                    <a:pt x="868" y="741"/>
                  </a:lnTo>
                  <a:cubicBezTo>
                    <a:pt x="855" y="769"/>
                    <a:pt x="840" y="796"/>
                    <a:pt x="819" y="818"/>
                  </a:cubicBezTo>
                  <a:cubicBezTo>
                    <a:pt x="794" y="839"/>
                    <a:pt x="770" y="857"/>
                    <a:pt x="743" y="870"/>
                  </a:cubicBezTo>
                  <a:cubicBezTo>
                    <a:pt x="712" y="882"/>
                    <a:pt x="682" y="888"/>
                    <a:pt x="648" y="888"/>
                  </a:cubicBezTo>
                  <a:cubicBezTo>
                    <a:pt x="615" y="888"/>
                    <a:pt x="585" y="882"/>
                    <a:pt x="554" y="870"/>
                  </a:cubicBezTo>
                  <a:cubicBezTo>
                    <a:pt x="527" y="857"/>
                    <a:pt x="499" y="839"/>
                    <a:pt x="478" y="818"/>
                  </a:cubicBezTo>
                  <a:cubicBezTo>
                    <a:pt x="457" y="796"/>
                    <a:pt x="439" y="769"/>
                    <a:pt x="426" y="741"/>
                  </a:cubicBezTo>
                  <a:cubicBezTo>
                    <a:pt x="414" y="711"/>
                    <a:pt x="408" y="680"/>
                    <a:pt x="408" y="647"/>
                  </a:cubicBezTo>
                  <a:cubicBezTo>
                    <a:pt x="408" y="613"/>
                    <a:pt x="414" y="583"/>
                    <a:pt x="426" y="552"/>
                  </a:cubicBezTo>
                  <a:cubicBezTo>
                    <a:pt x="439" y="525"/>
                    <a:pt x="457" y="501"/>
                    <a:pt x="478" y="476"/>
                  </a:cubicBezTo>
                  <a:cubicBezTo>
                    <a:pt x="499" y="455"/>
                    <a:pt x="527" y="440"/>
                    <a:pt x="554" y="427"/>
                  </a:cubicBezTo>
                  <a:cubicBezTo>
                    <a:pt x="585" y="412"/>
                    <a:pt x="615" y="406"/>
                    <a:pt x="648" y="406"/>
                  </a:cubicBezTo>
                  <a:cubicBezTo>
                    <a:pt x="682" y="406"/>
                    <a:pt x="712" y="412"/>
                    <a:pt x="743" y="427"/>
                  </a:cubicBezTo>
                  <a:cubicBezTo>
                    <a:pt x="770" y="440"/>
                    <a:pt x="794" y="455"/>
                    <a:pt x="819" y="476"/>
                  </a:cubicBezTo>
                  <a:cubicBezTo>
                    <a:pt x="840" y="501"/>
                    <a:pt x="855" y="525"/>
                    <a:pt x="868" y="552"/>
                  </a:cubicBezTo>
                  <a:cubicBezTo>
                    <a:pt x="883" y="583"/>
                    <a:pt x="889" y="613"/>
                    <a:pt x="889" y="647"/>
                  </a:cubicBezTo>
                  <a:cubicBezTo>
                    <a:pt x="889" y="680"/>
                    <a:pt x="883" y="711"/>
                    <a:pt x="868" y="741"/>
                  </a:cubicBezTo>
                  <a:close/>
                  <a:moveTo>
                    <a:pt x="1132" y="659"/>
                  </a:moveTo>
                  <a:lnTo>
                    <a:pt x="1132" y="659"/>
                  </a:lnTo>
                  <a:cubicBezTo>
                    <a:pt x="1132" y="656"/>
                    <a:pt x="1132" y="650"/>
                    <a:pt x="1132" y="647"/>
                  </a:cubicBezTo>
                  <a:cubicBezTo>
                    <a:pt x="1132" y="644"/>
                    <a:pt x="1132" y="641"/>
                    <a:pt x="1132" y="635"/>
                  </a:cubicBezTo>
                  <a:cubicBezTo>
                    <a:pt x="1132" y="632"/>
                    <a:pt x="1132" y="629"/>
                    <a:pt x="1132" y="626"/>
                  </a:cubicBezTo>
                  <a:lnTo>
                    <a:pt x="1296" y="522"/>
                  </a:lnTo>
                  <a:lnTo>
                    <a:pt x="1196" y="278"/>
                  </a:lnTo>
                  <a:lnTo>
                    <a:pt x="1007" y="321"/>
                  </a:lnTo>
                  <a:cubicBezTo>
                    <a:pt x="995" y="308"/>
                    <a:pt x="986" y="299"/>
                    <a:pt x="974" y="287"/>
                  </a:cubicBezTo>
                  <a:lnTo>
                    <a:pt x="1017" y="98"/>
                  </a:lnTo>
                  <a:lnTo>
                    <a:pt x="773" y="0"/>
                  </a:lnTo>
                  <a:lnTo>
                    <a:pt x="670" y="162"/>
                  </a:lnTo>
                  <a:cubicBezTo>
                    <a:pt x="667" y="162"/>
                    <a:pt x="664" y="162"/>
                    <a:pt x="661" y="162"/>
                  </a:cubicBezTo>
                  <a:cubicBezTo>
                    <a:pt x="655" y="162"/>
                    <a:pt x="652" y="162"/>
                    <a:pt x="648" y="162"/>
                  </a:cubicBezTo>
                  <a:cubicBezTo>
                    <a:pt x="645" y="162"/>
                    <a:pt x="639" y="162"/>
                    <a:pt x="636" y="162"/>
                  </a:cubicBezTo>
                  <a:cubicBezTo>
                    <a:pt x="633" y="162"/>
                    <a:pt x="630" y="162"/>
                    <a:pt x="624" y="162"/>
                  </a:cubicBezTo>
                  <a:lnTo>
                    <a:pt x="524" y="0"/>
                  </a:lnTo>
                  <a:lnTo>
                    <a:pt x="277" y="98"/>
                  </a:lnTo>
                  <a:lnTo>
                    <a:pt x="323" y="287"/>
                  </a:lnTo>
                  <a:cubicBezTo>
                    <a:pt x="311" y="299"/>
                    <a:pt x="299" y="308"/>
                    <a:pt x="289" y="321"/>
                  </a:cubicBezTo>
                  <a:lnTo>
                    <a:pt x="101" y="278"/>
                  </a:lnTo>
                  <a:lnTo>
                    <a:pt x="0" y="522"/>
                  </a:lnTo>
                  <a:lnTo>
                    <a:pt x="165" y="626"/>
                  </a:lnTo>
                  <a:cubicBezTo>
                    <a:pt x="165" y="629"/>
                    <a:pt x="165" y="632"/>
                    <a:pt x="165" y="635"/>
                  </a:cubicBezTo>
                  <a:cubicBezTo>
                    <a:pt x="165" y="641"/>
                    <a:pt x="165" y="644"/>
                    <a:pt x="165" y="647"/>
                  </a:cubicBezTo>
                  <a:cubicBezTo>
                    <a:pt x="165" y="650"/>
                    <a:pt x="165" y="656"/>
                    <a:pt x="165" y="659"/>
                  </a:cubicBezTo>
                  <a:cubicBezTo>
                    <a:pt x="165" y="662"/>
                    <a:pt x="165" y="665"/>
                    <a:pt x="165" y="671"/>
                  </a:cubicBezTo>
                  <a:lnTo>
                    <a:pt x="0" y="772"/>
                  </a:lnTo>
                  <a:lnTo>
                    <a:pt x="101" y="1019"/>
                  </a:lnTo>
                  <a:lnTo>
                    <a:pt x="289" y="973"/>
                  </a:lnTo>
                  <a:cubicBezTo>
                    <a:pt x="299" y="985"/>
                    <a:pt x="311" y="998"/>
                    <a:pt x="323" y="1007"/>
                  </a:cubicBezTo>
                  <a:lnTo>
                    <a:pt x="277" y="1196"/>
                  </a:lnTo>
                  <a:lnTo>
                    <a:pt x="524" y="1296"/>
                  </a:lnTo>
                  <a:lnTo>
                    <a:pt x="624" y="1132"/>
                  </a:lnTo>
                  <a:cubicBezTo>
                    <a:pt x="630" y="1132"/>
                    <a:pt x="633" y="1132"/>
                    <a:pt x="636" y="1132"/>
                  </a:cubicBezTo>
                  <a:cubicBezTo>
                    <a:pt x="639" y="1132"/>
                    <a:pt x="645" y="1132"/>
                    <a:pt x="648" y="1132"/>
                  </a:cubicBezTo>
                  <a:cubicBezTo>
                    <a:pt x="652" y="1132"/>
                    <a:pt x="655" y="1132"/>
                    <a:pt x="661" y="1132"/>
                  </a:cubicBezTo>
                  <a:cubicBezTo>
                    <a:pt x="664" y="1132"/>
                    <a:pt x="667" y="1132"/>
                    <a:pt x="670" y="1132"/>
                  </a:cubicBezTo>
                  <a:lnTo>
                    <a:pt x="773" y="1296"/>
                  </a:lnTo>
                  <a:lnTo>
                    <a:pt x="1017" y="1196"/>
                  </a:lnTo>
                  <a:lnTo>
                    <a:pt x="974" y="1007"/>
                  </a:lnTo>
                  <a:cubicBezTo>
                    <a:pt x="986" y="998"/>
                    <a:pt x="995" y="985"/>
                    <a:pt x="1007" y="973"/>
                  </a:cubicBezTo>
                  <a:lnTo>
                    <a:pt x="1196" y="1019"/>
                  </a:lnTo>
                  <a:lnTo>
                    <a:pt x="1296" y="772"/>
                  </a:lnTo>
                  <a:lnTo>
                    <a:pt x="1132" y="671"/>
                  </a:lnTo>
                  <a:cubicBezTo>
                    <a:pt x="1132" y="665"/>
                    <a:pt x="1132" y="662"/>
                    <a:pt x="1132" y="659"/>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321" name="Rectangle: Rounded Corners 430">
              <a:extLst>
                <a:ext uri="{FF2B5EF4-FFF2-40B4-BE49-F238E27FC236}">
                  <a16:creationId xmlns:a16="http://schemas.microsoft.com/office/drawing/2014/main" id="{FF9085EC-C3D2-43D4-AF55-E02E5A93ADC4}"/>
                </a:ext>
              </a:extLst>
            </p:cNvPr>
            <p:cNvSpPr/>
            <p:nvPr/>
          </p:nvSpPr>
          <p:spPr bwMode="auto">
            <a:xfrm flipV="1">
              <a:off x="362658" y="2315761"/>
              <a:ext cx="138942" cy="265398"/>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136104"/>
                <a:gd name="connsiteY0" fmla="*/ 854678 h 854678"/>
                <a:gd name="connsiteX1" fmla="*/ 733 w 136104"/>
                <a:gd name="connsiteY1" fmla="*/ 587683 h 854678"/>
                <a:gd name="connsiteX2" fmla="*/ 0 w 136104"/>
                <a:gd name="connsiteY2" fmla="*/ 53010 h 854678"/>
                <a:gd name="connsiteX3" fmla="*/ 53010 w 136104"/>
                <a:gd name="connsiteY3" fmla="*/ 0 h 854678"/>
                <a:gd name="connsiteX4" fmla="*/ 136104 w 136104"/>
                <a:gd name="connsiteY4" fmla="*/ 2177 h 854678"/>
                <a:gd name="connsiteX0" fmla="*/ 733 w 136104"/>
                <a:gd name="connsiteY0" fmla="*/ 587683 h 587683"/>
                <a:gd name="connsiteX1" fmla="*/ 0 w 136104"/>
                <a:gd name="connsiteY1" fmla="*/ 53010 h 587683"/>
                <a:gd name="connsiteX2" fmla="*/ 53010 w 136104"/>
                <a:gd name="connsiteY2" fmla="*/ 0 h 587683"/>
                <a:gd name="connsiteX3" fmla="*/ 136104 w 136104"/>
                <a:gd name="connsiteY3" fmla="*/ 2177 h 587683"/>
                <a:gd name="connsiteX0" fmla="*/ 5791 w 141162"/>
                <a:gd name="connsiteY0" fmla="*/ 587683 h 587683"/>
                <a:gd name="connsiteX1" fmla="*/ 2233 w 141162"/>
                <a:gd name="connsiteY1" fmla="*/ 292717 h 587683"/>
                <a:gd name="connsiteX2" fmla="*/ 5058 w 141162"/>
                <a:gd name="connsiteY2" fmla="*/ 53010 h 587683"/>
                <a:gd name="connsiteX3" fmla="*/ 58068 w 141162"/>
                <a:gd name="connsiteY3" fmla="*/ 0 h 587683"/>
                <a:gd name="connsiteX4" fmla="*/ 141162 w 141162"/>
                <a:gd name="connsiteY4" fmla="*/ 2177 h 587683"/>
                <a:gd name="connsiteX0" fmla="*/ 2233 w 141162"/>
                <a:gd name="connsiteY0" fmla="*/ 292717 h 292717"/>
                <a:gd name="connsiteX1" fmla="*/ 5058 w 141162"/>
                <a:gd name="connsiteY1" fmla="*/ 53010 h 292717"/>
                <a:gd name="connsiteX2" fmla="*/ 58068 w 141162"/>
                <a:gd name="connsiteY2" fmla="*/ 0 h 292717"/>
                <a:gd name="connsiteX3" fmla="*/ 141162 w 141162"/>
                <a:gd name="connsiteY3" fmla="*/ 2177 h 292717"/>
                <a:gd name="connsiteX0" fmla="*/ 2233 w 141162"/>
                <a:gd name="connsiteY0" fmla="*/ 292717 h 292717"/>
                <a:gd name="connsiteX1" fmla="*/ 5058 w 141162"/>
                <a:gd name="connsiteY1" fmla="*/ 53010 h 292717"/>
                <a:gd name="connsiteX2" fmla="*/ 58068 w 141162"/>
                <a:gd name="connsiteY2" fmla="*/ 0 h 292717"/>
                <a:gd name="connsiteX3" fmla="*/ 141162 w 141162"/>
                <a:gd name="connsiteY3" fmla="*/ 2177 h 292717"/>
                <a:gd name="connsiteX0" fmla="*/ 2233 w 141162"/>
                <a:gd name="connsiteY0" fmla="*/ 292717 h 292717"/>
                <a:gd name="connsiteX1" fmla="*/ 5058 w 141162"/>
                <a:gd name="connsiteY1" fmla="*/ 53010 h 292717"/>
                <a:gd name="connsiteX2" fmla="*/ 58068 w 141162"/>
                <a:gd name="connsiteY2" fmla="*/ 0 h 292717"/>
                <a:gd name="connsiteX3" fmla="*/ 141162 w 141162"/>
                <a:gd name="connsiteY3" fmla="*/ 2177 h 292717"/>
                <a:gd name="connsiteX0" fmla="*/ 13 w 138942"/>
                <a:gd name="connsiteY0" fmla="*/ 292717 h 292717"/>
                <a:gd name="connsiteX1" fmla="*/ 2838 w 138942"/>
                <a:gd name="connsiteY1" fmla="*/ 53010 h 292717"/>
                <a:gd name="connsiteX2" fmla="*/ 55848 w 138942"/>
                <a:gd name="connsiteY2" fmla="*/ 0 h 292717"/>
                <a:gd name="connsiteX3" fmla="*/ 138942 w 138942"/>
                <a:gd name="connsiteY3" fmla="*/ 2177 h 292717"/>
              </a:gdLst>
              <a:ahLst/>
              <a:cxnLst>
                <a:cxn ang="0">
                  <a:pos x="connsiteX0" y="connsiteY0"/>
                </a:cxn>
                <a:cxn ang="0">
                  <a:pos x="connsiteX1" y="connsiteY1"/>
                </a:cxn>
                <a:cxn ang="0">
                  <a:pos x="connsiteX2" y="connsiteY2"/>
                </a:cxn>
                <a:cxn ang="0">
                  <a:pos x="connsiteX3" y="connsiteY3"/>
                </a:cxn>
              </a:cxnLst>
              <a:rect l="l" t="t" r="r" b="b"/>
              <a:pathLst>
                <a:path w="138942" h="292717">
                  <a:moveTo>
                    <a:pt x="13" y="292717"/>
                  </a:moveTo>
                  <a:cubicBezTo>
                    <a:pt x="-109" y="203605"/>
                    <a:pt x="676" y="101795"/>
                    <a:pt x="2838" y="53010"/>
                  </a:cubicBezTo>
                  <a:cubicBezTo>
                    <a:pt x="2838" y="23733"/>
                    <a:pt x="26571" y="0"/>
                    <a:pt x="55848" y="0"/>
                  </a:cubicBezTo>
                  <a:lnTo>
                    <a:pt x="138942" y="2177"/>
                  </a:lnTo>
                </a:path>
              </a:pathLst>
            </a:custGeom>
            <a:ln w="12700">
              <a:solidFill>
                <a:srgbClr val="76767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nvGrpSpPr>
          <p:cNvPr id="39" name="Group 38">
            <a:extLst>
              <a:ext uri="{FF2B5EF4-FFF2-40B4-BE49-F238E27FC236}">
                <a16:creationId xmlns:a16="http://schemas.microsoft.com/office/drawing/2014/main" id="{6D4BC47F-BD8B-4D44-8877-4A96DF44B314}"/>
              </a:ext>
            </a:extLst>
          </p:cNvPr>
          <p:cNvGrpSpPr/>
          <p:nvPr/>
        </p:nvGrpSpPr>
        <p:grpSpPr>
          <a:xfrm>
            <a:off x="263312" y="5207173"/>
            <a:ext cx="1523972" cy="1298948"/>
            <a:chOff x="263312" y="5207173"/>
            <a:chExt cx="1523972" cy="1298948"/>
          </a:xfrm>
        </p:grpSpPr>
        <p:sp>
          <p:nvSpPr>
            <p:cNvPr id="588" name="Rectangle 587">
              <a:extLst>
                <a:ext uri="{FF2B5EF4-FFF2-40B4-BE49-F238E27FC236}">
                  <a16:creationId xmlns:a16="http://schemas.microsoft.com/office/drawing/2014/main" id="{CAABB902-0E2C-4FFC-B739-5E79D9124B09}"/>
                </a:ext>
              </a:extLst>
            </p:cNvPr>
            <p:cNvSpPr/>
            <p:nvPr/>
          </p:nvSpPr>
          <p:spPr>
            <a:xfrm>
              <a:off x="444992" y="5207173"/>
              <a:ext cx="13422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700" b="0" i="0" u="none" strike="noStrike" kern="1200" cap="none" spc="0" normalizeH="0" baseline="0" noProof="0">
                  <a:ln>
                    <a:noFill/>
                  </a:ln>
                  <a:gradFill>
                    <a:gsLst>
                      <a:gs pos="34000">
                        <a:srgbClr val="0078D4">
                          <a:lumMod val="75000"/>
                        </a:srgbClr>
                      </a:gs>
                      <a:gs pos="64000">
                        <a:srgbClr val="0078D4">
                          <a:lumMod val="75000"/>
                        </a:srgbClr>
                      </a:gs>
                    </a:gsLst>
                    <a:lin ang="5400000" scaled="1"/>
                  </a:gradFill>
                  <a:effectLst/>
                  <a:uLnTx/>
                  <a:uFillTx/>
                  <a:latin typeface="Segoe UI Semibold"/>
                  <a:ea typeface="+mn-ea"/>
                  <a:cs typeface="+mn-cs"/>
                </a:rPr>
                <a:t>Risk Factors &amp; Governance</a:t>
              </a:r>
            </a:p>
          </p:txBody>
        </p:sp>
        <p:grpSp>
          <p:nvGrpSpPr>
            <p:cNvPr id="12" name="Group 11">
              <a:extLst>
                <a:ext uri="{FF2B5EF4-FFF2-40B4-BE49-F238E27FC236}">
                  <a16:creationId xmlns:a16="http://schemas.microsoft.com/office/drawing/2014/main" id="{B81CEAD0-87F8-4A18-B6D0-E1B6F7D13719}"/>
                </a:ext>
              </a:extLst>
            </p:cNvPr>
            <p:cNvGrpSpPr/>
            <p:nvPr/>
          </p:nvGrpSpPr>
          <p:grpSpPr>
            <a:xfrm>
              <a:off x="263312" y="5265623"/>
              <a:ext cx="1482066" cy="1240498"/>
              <a:chOff x="263312" y="5265623"/>
              <a:chExt cx="1482066" cy="1240498"/>
            </a:xfrm>
          </p:grpSpPr>
          <p:grpSp>
            <p:nvGrpSpPr>
              <p:cNvPr id="574" name="Group 573">
                <a:extLst>
                  <a:ext uri="{FF2B5EF4-FFF2-40B4-BE49-F238E27FC236}">
                    <a16:creationId xmlns:a16="http://schemas.microsoft.com/office/drawing/2014/main" id="{720F1333-0B72-49AB-AB0A-C2E1B967C784}"/>
                  </a:ext>
                </a:extLst>
              </p:cNvPr>
              <p:cNvGrpSpPr/>
              <p:nvPr/>
            </p:nvGrpSpPr>
            <p:grpSpPr>
              <a:xfrm>
                <a:off x="263312" y="5810499"/>
                <a:ext cx="204938" cy="99562"/>
                <a:chOff x="760677" y="1725765"/>
                <a:chExt cx="131763" cy="63500"/>
              </a:xfrm>
              <a:solidFill>
                <a:schemeClr val="accent1"/>
              </a:solidFill>
            </p:grpSpPr>
            <p:sp>
              <p:nvSpPr>
                <p:cNvPr id="566" name="Freeform 1314">
                  <a:extLst>
                    <a:ext uri="{FF2B5EF4-FFF2-40B4-BE49-F238E27FC236}">
                      <a16:creationId xmlns:a16="http://schemas.microsoft.com/office/drawing/2014/main" id="{66267634-6082-4207-BDBB-3FFB58B5210B}"/>
                    </a:ext>
                  </a:extLst>
                </p:cNvPr>
                <p:cNvSpPr>
                  <a:spLocks/>
                </p:cNvSpPr>
                <p:nvPr/>
              </p:nvSpPr>
              <p:spPr bwMode="auto">
                <a:xfrm>
                  <a:off x="774964" y="1747990"/>
                  <a:ext cx="25400" cy="34925"/>
                </a:xfrm>
                <a:custGeom>
                  <a:avLst/>
                  <a:gdLst>
                    <a:gd name="T0" fmla="*/ 96 w 96"/>
                    <a:gd name="T1" fmla="*/ 0 h 130"/>
                    <a:gd name="T2" fmla="*/ 96 w 96"/>
                    <a:gd name="T3" fmla="*/ 0 h 130"/>
                    <a:gd name="T4" fmla="*/ 46 w 96"/>
                    <a:gd name="T5" fmla="*/ 28 h 130"/>
                    <a:gd name="T6" fmla="*/ 0 w 96"/>
                    <a:gd name="T7" fmla="*/ 65 h 130"/>
                    <a:gd name="T8" fmla="*/ 46 w 96"/>
                    <a:gd name="T9" fmla="*/ 102 h 130"/>
                    <a:gd name="T10" fmla="*/ 96 w 96"/>
                    <a:gd name="T11" fmla="*/ 130 h 130"/>
                    <a:gd name="T12" fmla="*/ 81 w 96"/>
                    <a:gd name="T13" fmla="*/ 100 h 130"/>
                    <a:gd name="T14" fmla="*/ 76 w 96"/>
                    <a:gd name="T15" fmla="*/ 65 h 130"/>
                    <a:gd name="T16" fmla="*/ 81 w 96"/>
                    <a:gd name="T17" fmla="*/ 31 h 130"/>
                    <a:gd name="T18" fmla="*/ 96 w 96"/>
                    <a:gd name="T1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30">
                      <a:moveTo>
                        <a:pt x="96" y="0"/>
                      </a:moveTo>
                      <a:lnTo>
                        <a:pt x="96" y="0"/>
                      </a:lnTo>
                      <a:cubicBezTo>
                        <a:pt x="78" y="7"/>
                        <a:pt x="62" y="16"/>
                        <a:pt x="46" y="28"/>
                      </a:cubicBezTo>
                      <a:cubicBezTo>
                        <a:pt x="29" y="39"/>
                        <a:pt x="14" y="52"/>
                        <a:pt x="0" y="65"/>
                      </a:cubicBezTo>
                      <a:cubicBezTo>
                        <a:pt x="14" y="79"/>
                        <a:pt x="29" y="91"/>
                        <a:pt x="46" y="102"/>
                      </a:cubicBezTo>
                      <a:cubicBezTo>
                        <a:pt x="62" y="113"/>
                        <a:pt x="78" y="122"/>
                        <a:pt x="96" y="130"/>
                      </a:cubicBezTo>
                      <a:cubicBezTo>
                        <a:pt x="90" y="121"/>
                        <a:pt x="85" y="110"/>
                        <a:pt x="81" y="100"/>
                      </a:cubicBezTo>
                      <a:cubicBezTo>
                        <a:pt x="78" y="88"/>
                        <a:pt x="76" y="77"/>
                        <a:pt x="76" y="65"/>
                      </a:cubicBezTo>
                      <a:cubicBezTo>
                        <a:pt x="76" y="54"/>
                        <a:pt x="78" y="43"/>
                        <a:pt x="81" y="31"/>
                      </a:cubicBezTo>
                      <a:cubicBezTo>
                        <a:pt x="85" y="20"/>
                        <a:pt x="90" y="10"/>
                        <a:pt x="9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67" name="Freeform 1315">
                  <a:extLst>
                    <a:ext uri="{FF2B5EF4-FFF2-40B4-BE49-F238E27FC236}">
                      <a16:creationId xmlns:a16="http://schemas.microsoft.com/office/drawing/2014/main" id="{1A0DDB9D-375F-40D8-AB39-1D7C88A177F1}"/>
                    </a:ext>
                  </a:extLst>
                </p:cNvPr>
                <p:cNvSpPr>
                  <a:spLocks/>
                </p:cNvSpPr>
                <p:nvPr/>
              </p:nvSpPr>
              <p:spPr bwMode="auto">
                <a:xfrm>
                  <a:off x="852752" y="1747990"/>
                  <a:ext cx="25400" cy="34925"/>
                </a:xfrm>
                <a:custGeom>
                  <a:avLst/>
                  <a:gdLst>
                    <a:gd name="T0" fmla="*/ 0 w 94"/>
                    <a:gd name="T1" fmla="*/ 0 h 130"/>
                    <a:gd name="T2" fmla="*/ 0 w 94"/>
                    <a:gd name="T3" fmla="*/ 0 h 130"/>
                    <a:gd name="T4" fmla="*/ 15 w 94"/>
                    <a:gd name="T5" fmla="*/ 31 h 130"/>
                    <a:gd name="T6" fmla="*/ 21 w 94"/>
                    <a:gd name="T7" fmla="*/ 65 h 130"/>
                    <a:gd name="T8" fmla="*/ 15 w 94"/>
                    <a:gd name="T9" fmla="*/ 100 h 130"/>
                    <a:gd name="T10" fmla="*/ 0 w 94"/>
                    <a:gd name="T11" fmla="*/ 130 h 130"/>
                    <a:gd name="T12" fmla="*/ 50 w 94"/>
                    <a:gd name="T13" fmla="*/ 102 h 130"/>
                    <a:gd name="T14" fmla="*/ 94 w 94"/>
                    <a:gd name="T15" fmla="*/ 65 h 130"/>
                    <a:gd name="T16" fmla="*/ 50 w 94"/>
                    <a:gd name="T17" fmla="*/ 28 h 130"/>
                    <a:gd name="T18" fmla="*/ 0 w 94"/>
                    <a:gd name="T1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30">
                      <a:moveTo>
                        <a:pt x="0" y="0"/>
                      </a:moveTo>
                      <a:lnTo>
                        <a:pt x="0" y="0"/>
                      </a:lnTo>
                      <a:cubicBezTo>
                        <a:pt x="7" y="10"/>
                        <a:pt x="12" y="20"/>
                        <a:pt x="15" y="31"/>
                      </a:cubicBezTo>
                      <a:cubicBezTo>
                        <a:pt x="19" y="43"/>
                        <a:pt x="21" y="54"/>
                        <a:pt x="21" y="65"/>
                      </a:cubicBezTo>
                      <a:cubicBezTo>
                        <a:pt x="21" y="77"/>
                        <a:pt x="19" y="88"/>
                        <a:pt x="15" y="100"/>
                      </a:cubicBezTo>
                      <a:cubicBezTo>
                        <a:pt x="12" y="110"/>
                        <a:pt x="7" y="121"/>
                        <a:pt x="0" y="130"/>
                      </a:cubicBezTo>
                      <a:cubicBezTo>
                        <a:pt x="19" y="122"/>
                        <a:pt x="36" y="113"/>
                        <a:pt x="50" y="102"/>
                      </a:cubicBezTo>
                      <a:cubicBezTo>
                        <a:pt x="66" y="91"/>
                        <a:pt x="81" y="79"/>
                        <a:pt x="94" y="65"/>
                      </a:cubicBezTo>
                      <a:cubicBezTo>
                        <a:pt x="81" y="52"/>
                        <a:pt x="66" y="39"/>
                        <a:pt x="50" y="28"/>
                      </a:cubicBezTo>
                      <a:cubicBezTo>
                        <a:pt x="36" y="16"/>
                        <a:pt x="19" y="7"/>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68" name="Freeform 1316">
                  <a:extLst>
                    <a:ext uri="{FF2B5EF4-FFF2-40B4-BE49-F238E27FC236}">
                      <a16:creationId xmlns:a16="http://schemas.microsoft.com/office/drawing/2014/main" id="{A0084C03-9649-43CB-81FD-09D6B14593EF}"/>
                    </a:ext>
                  </a:extLst>
                </p:cNvPr>
                <p:cNvSpPr>
                  <a:spLocks noEditPoints="1"/>
                </p:cNvSpPr>
                <p:nvPr/>
              </p:nvSpPr>
              <p:spPr bwMode="auto">
                <a:xfrm>
                  <a:off x="803539" y="1743227"/>
                  <a:ext cx="46038" cy="46038"/>
                </a:xfrm>
                <a:custGeom>
                  <a:avLst/>
                  <a:gdLst>
                    <a:gd name="T0" fmla="*/ 60 w 172"/>
                    <a:gd name="T1" fmla="*/ 75 h 172"/>
                    <a:gd name="T2" fmla="*/ 60 w 172"/>
                    <a:gd name="T3" fmla="*/ 75 h 172"/>
                    <a:gd name="T4" fmla="*/ 66 w 172"/>
                    <a:gd name="T5" fmla="*/ 66 h 172"/>
                    <a:gd name="T6" fmla="*/ 75 w 172"/>
                    <a:gd name="T7" fmla="*/ 60 h 172"/>
                    <a:gd name="T8" fmla="*/ 86 w 172"/>
                    <a:gd name="T9" fmla="*/ 58 h 172"/>
                    <a:gd name="T10" fmla="*/ 98 w 172"/>
                    <a:gd name="T11" fmla="*/ 60 h 172"/>
                    <a:gd name="T12" fmla="*/ 107 w 172"/>
                    <a:gd name="T13" fmla="*/ 66 h 172"/>
                    <a:gd name="T14" fmla="*/ 113 w 172"/>
                    <a:gd name="T15" fmla="*/ 75 h 172"/>
                    <a:gd name="T16" fmla="*/ 115 w 172"/>
                    <a:gd name="T17" fmla="*/ 86 h 172"/>
                    <a:gd name="T18" fmla="*/ 113 w 172"/>
                    <a:gd name="T19" fmla="*/ 97 h 172"/>
                    <a:gd name="T20" fmla="*/ 107 w 172"/>
                    <a:gd name="T21" fmla="*/ 106 h 172"/>
                    <a:gd name="T22" fmla="*/ 98 w 172"/>
                    <a:gd name="T23" fmla="*/ 113 h 172"/>
                    <a:gd name="T24" fmla="*/ 86 w 172"/>
                    <a:gd name="T25" fmla="*/ 115 h 172"/>
                    <a:gd name="T26" fmla="*/ 75 w 172"/>
                    <a:gd name="T27" fmla="*/ 113 h 172"/>
                    <a:gd name="T28" fmla="*/ 66 w 172"/>
                    <a:gd name="T29" fmla="*/ 106 h 172"/>
                    <a:gd name="T30" fmla="*/ 60 w 172"/>
                    <a:gd name="T31" fmla="*/ 97 h 172"/>
                    <a:gd name="T32" fmla="*/ 58 w 172"/>
                    <a:gd name="T33" fmla="*/ 86 h 172"/>
                    <a:gd name="T34" fmla="*/ 60 w 172"/>
                    <a:gd name="T35" fmla="*/ 75 h 172"/>
                    <a:gd name="T36" fmla="*/ 53 w 172"/>
                    <a:gd name="T37" fmla="*/ 166 h 172"/>
                    <a:gd name="T38" fmla="*/ 53 w 172"/>
                    <a:gd name="T39" fmla="*/ 166 h 172"/>
                    <a:gd name="T40" fmla="*/ 86 w 172"/>
                    <a:gd name="T41" fmla="*/ 172 h 172"/>
                    <a:gd name="T42" fmla="*/ 120 w 172"/>
                    <a:gd name="T43" fmla="*/ 166 h 172"/>
                    <a:gd name="T44" fmla="*/ 147 w 172"/>
                    <a:gd name="T45" fmla="*/ 147 h 172"/>
                    <a:gd name="T46" fmla="*/ 166 w 172"/>
                    <a:gd name="T47" fmla="*/ 120 h 172"/>
                    <a:gd name="T48" fmla="*/ 172 w 172"/>
                    <a:gd name="T49" fmla="*/ 86 h 172"/>
                    <a:gd name="T50" fmla="*/ 166 w 172"/>
                    <a:gd name="T51" fmla="*/ 53 h 172"/>
                    <a:gd name="T52" fmla="*/ 147 w 172"/>
                    <a:gd name="T53" fmla="*/ 26 h 172"/>
                    <a:gd name="T54" fmla="*/ 120 w 172"/>
                    <a:gd name="T55" fmla="*/ 7 h 172"/>
                    <a:gd name="T56" fmla="*/ 86 w 172"/>
                    <a:gd name="T57" fmla="*/ 0 h 172"/>
                    <a:gd name="T58" fmla="*/ 53 w 172"/>
                    <a:gd name="T59" fmla="*/ 7 h 172"/>
                    <a:gd name="T60" fmla="*/ 26 w 172"/>
                    <a:gd name="T61" fmla="*/ 26 h 172"/>
                    <a:gd name="T62" fmla="*/ 7 w 172"/>
                    <a:gd name="T63" fmla="*/ 53 h 172"/>
                    <a:gd name="T64" fmla="*/ 0 w 172"/>
                    <a:gd name="T65" fmla="*/ 86 h 172"/>
                    <a:gd name="T66" fmla="*/ 7 w 172"/>
                    <a:gd name="T67" fmla="*/ 120 h 172"/>
                    <a:gd name="T68" fmla="*/ 26 w 172"/>
                    <a:gd name="T69" fmla="*/ 147 h 172"/>
                    <a:gd name="T70" fmla="*/ 53 w 172"/>
                    <a:gd name="T71" fmla="*/ 1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172">
                      <a:moveTo>
                        <a:pt x="60" y="75"/>
                      </a:moveTo>
                      <a:lnTo>
                        <a:pt x="60" y="75"/>
                      </a:lnTo>
                      <a:cubicBezTo>
                        <a:pt x="61" y="72"/>
                        <a:pt x="64" y="68"/>
                        <a:pt x="66" y="66"/>
                      </a:cubicBezTo>
                      <a:cubicBezTo>
                        <a:pt x="69" y="64"/>
                        <a:pt x="72" y="61"/>
                        <a:pt x="75" y="60"/>
                      </a:cubicBezTo>
                      <a:cubicBezTo>
                        <a:pt x="78" y="58"/>
                        <a:pt x="82" y="58"/>
                        <a:pt x="86" y="58"/>
                      </a:cubicBezTo>
                      <a:cubicBezTo>
                        <a:pt x="91" y="58"/>
                        <a:pt x="94" y="58"/>
                        <a:pt x="98" y="60"/>
                      </a:cubicBezTo>
                      <a:cubicBezTo>
                        <a:pt x="101" y="61"/>
                        <a:pt x="104" y="64"/>
                        <a:pt x="107" y="66"/>
                      </a:cubicBezTo>
                      <a:cubicBezTo>
                        <a:pt x="109" y="68"/>
                        <a:pt x="112" y="72"/>
                        <a:pt x="113" y="75"/>
                      </a:cubicBezTo>
                      <a:cubicBezTo>
                        <a:pt x="114" y="78"/>
                        <a:pt x="115" y="82"/>
                        <a:pt x="115" y="86"/>
                      </a:cubicBezTo>
                      <a:cubicBezTo>
                        <a:pt x="115" y="90"/>
                        <a:pt x="114" y="93"/>
                        <a:pt x="113" y="97"/>
                      </a:cubicBezTo>
                      <a:cubicBezTo>
                        <a:pt x="112" y="100"/>
                        <a:pt x="109" y="104"/>
                        <a:pt x="107" y="106"/>
                      </a:cubicBezTo>
                      <a:cubicBezTo>
                        <a:pt x="104" y="109"/>
                        <a:pt x="101" y="111"/>
                        <a:pt x="98" y="113"/>
                      </a:cubicBezTo>
                      <a:cubicBezTo>
                        <a:pt x="94" y="114"/>
                        <a:pt x="91" y="115"/>
                        <a:pt x="86" y="115"/>
                      </a:cubicBezTo>
                      <a:cubicBezTo>
                        <a:pt x="82" y="115"/>
                        <a:pt x="78" y="114"/>
                        <a:pt x="75" y="113"/>
                      </a:cubicBezTo>
                      <a:cubicBezTo>
                        <a:pt x="72" y="111"/>
                        <a:pt x="69" y="109"/>
                        <a:pt x="66" y="106"/>
                      </a:cubicBezTo>
                      <a:cubicBezTo>
                        <a:pt x="64" y="104"/>
                        <a:pt x="61" y="100"/>
                        <a:pt x="60" y="97"/>
                      </a:cubicBezTo>
                      <a:cubicBezTo>
                        <a:pt x="59" y="93"/>
                        <a:pt x="58" y="90"/>
                        <a:pt x="58" y="86"/>
                      </a:cubicBezTo>
                      <a:cubicBezTo>
                        <a:pt x="58" y="82"/>
                        <a:pt x="59" y="78"/>
                        <a:pt x="60" y="75"/>
                      </a:cubicBezTo>
                      <a:close/>
                      <a:moveTo>
                        <a:pt x="53" y="166"/>
                      </a:moveTo>
                      <a:lnTo>
                        <a:pt x="53" y="166"/>
                      </a:lnTo>
                      <a:cubicBezTo>
                        <a:pt x="64" y="170"/>
                        <a:pt x="75" y="172"/>
                        <a:pt x="86" y="172"/>
                      </a:cubicBezTo>
                      <a:cubicBezTo>
                        <a:pt x="98" y="172"/>
                        <a:pt x="109" y="170"/>
                        <a:pt x="120" y="166"/>
                      </a:cubicBezTo>
                      <a:cubicBezTo>
                        <a:pt x="130" y="161"/>
                        <a:pt x="139" y="154"/>
                        <a:pt x="147" y="147"/>
                      </a:cubicBezTo>
                      <a:cubicBezTo>
                        <a:pt x="155" y="139"/>
                        <a:pt x="161" y="130"/>
                        <a:pt x="166" y="120"/>
                      </a:cubicBezTo>
                      <a:cubicBezTo>
                        <a:pt x="170" y="109"/>
                        <a:pt x="172" y="98"/>
                        <a:pt x="172" y="86"/>
                      </a:cubicBezTo>
                      <a:cubicBezTo>
                        <a:pt x="172" y="74"/>
                        <a:pt x="170" y="64"/>
                        <a:pt x="166" y="53"/>
                      </a:cubicBezTo>
                      <a:cubicBezTo>
                        <a:pt x="161" y="42"/>
                        <a:pt x="155" y="34"/>
                        <a:pt x="147" y="26"/>
                      </a:cubicBezTo>
                      <a:cubicBezTo>
                        <a:pt x="139" y="18"/>
                        <a:pt x="130" y="12"/>
                        <a:pt x="120" y="7"/>
                      </a:cubicBezTo>
                      <a:cubicBezTo>
                        <a:pt x="109" y="3"/>
                        <a:pt x="98" y="0"/>
                        <a:pt x="86" y="0"/>
                      </a:cubicBezTo>
                      <a:cubicBezTo>
                        <a:pt x="75" y="0"/>
                        <a:pt x="64" y="3"/>
                        <a:pt x="53" y="7"/>
                      </a:cubicBezTo>
                      <a:cubicBezTo>
                        <a:pt x="43" y="12"/>
                        <a:pt x="34" y="18"/>
                        <a:pt x="26" y="26"/>
                      </a:cubicBezTo>
                      <a:cubicBezTo>
                        <a:pt x="18" y="34"/>
                        <a:pt x="12" y="42"/>
                        <a:pt x="7" y="53"/>
                      </a:cubicBezTo>
                      <a:cubicBezTo>
                        <a:pt x="3" y="64"/>
                        <a:pt x="0" y="74"/>
                        <a:pt x="0" y="86"/>
                      </a:cubicBezTo>
                      <a:cubicBezTo>
                        <a:pt x="0" y="98"/>
                        <a:pt x="3" y="109"/>
                        <a:pt x="7" y="120"/>
                      </a:cubicBezTo>
                      <a:cubicBezTo>
                        <a:pt x="12" y="130"/>
                        <a:pt x="18" y="139"/>
                        <a:pt x="26" y="147"/>
                      </a:cubicBezTo>
                      <a:cubicBezTo>
                        <a:pt x="34" y="154"/>
                        <a:pt x="43" y="161"/>
                        <a:pt x="53" y="16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69" name="Freeform 1317">
                  <a:extLst>
                    <a:ext uri="{FF2B5EF4-FFF2-40B4-BE49-F238E27FC236}">
                      <a16:creationId xmlns:a16="http://schemas.microsoft.com/office/drawing/2014/main" id="{2C2D2F86-79EC-43A6-90A3-B3372126FC85}"/>
                    </a:ext>
                  </a:extLst>
                </p:cNvPr>
                <p:cNvSpPr>
                  <a:spLocks/>
                </p:cNvSpPr>
                <p:nvPr/>
              </p:nvSpPr>
              <p:spPr bwMode="auto">
                <a:xfrm>
                  <a:off x="819414" y="1757515"/>
                  <a:ext cx="14288" cy="15875"/>
                </a:xfrm>
                <a:custGeom>
                  <a:avLst/>
                  <a:gdLst>
                    <a:gd name="T0" fmla="*/ 8 w 56"/>
                    <a:gd name="T1" fmla="*/ 49 h 58"/>
                    <a:gd name="T2" fmla="*/ 8 w 56"/>
                    <a:gd name="T3" fmla="*/ 49 h 58"/>
                    <a:gd name="T4" fmla="*/ 17 w 56"/>
                    <a:gd name="T5" fmla="*/ 56 h 58"/>
                    <a:gd name="T6" fmla="*/ 28 w 56"/>
                    <a:gd name="T7" fmla="*/ 58 h 58"/>
                    <a:gd name="T8" fmla="*/ 40 w 56"/>
                    <a:gd name="T9" fmla="*/ 56 h 58"/>
                    <a:gd name="T10" fmla="*/ 49 w 56"/>
                    <a:gd name="T11" fmla="*/ 49 h 58"/>
                    <a:gd name="T12" fmla="*/ 54 w 56"/>
                    <a:gd name="T13" fmla="*/ 40 h 58"/>
                    <a:gd name="T14" fmla="*/ 56 w 56"/>
                    <a:gd name="T15" fmla="*/ 29 h 58"/>
                    <a:gd name="T16" fmla="*/ 54 w 56"/>
                    <a:gd name="T17" fmla="*/ 18 h 58"/>
                    <a:gd name="T18" fmla="*/ 49 w 56"/>
                    <a:gd name="T19" fmla="*/ 9 h 58"/>
                    <a:gd name="T20" fmla="*/ 40 w 56"/>
                    <a:gd name="T21" fmla="*/ 3 h 58"/>
                    <a:gd name="T22" fmla="*/ 28 w 56"/>
                    <a:gd name="T23" fmla="*/ 0 h 58"/>
                    <a:gd name="T24" fmla="*/ 17 w 56"/>
                    <a:gd name="T25" fmla="*/ 3 h 58"/>
                    <a:gd name="T26" fmla="*/ 8 w 56"/>
                    <a:gd name="T27" fmla="*/ 9 h 58"/>
                    <a:gd name="T28" fmla="*/ 3 w 56"/>
                    <a:gd name="T29" fmla="*/ 18 h 58"/>
                    <a:gd name="T30" fmla="*/ 0 w 56"/>
                    <a:gd name="T31" fmla="*/ 29 h 58"/>
                    <a:gd name="T32" fmla="*/ 3 w 56"/>
                    <a:gd name="T33" fmla="*/ 40 h 58"/>
                    <a:gd name="T34" fmla="*/ 8 w 56"/>
                    <a:gd name="T35"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58">
                      <a:moveTo>
                        <a:pt x="8" y="49"/>
                      </a:moveTo>
                      <a:lnTo>
                        <a:pt x="8" y="49"/>
                      </a:lnTo>
                      <a:cubicBezTo>
                        <a:pt x="12" y="53"/>
                        <a:pt x="14" y="54"/>
                        <a:pt x="17" y="56"/>
                      </a:cubicBezTo>
                      <a:cubicBezTo>
                        <a:pt x="21" y="57"/>
                        <a:pt x="24" y="58"/>
                        <a:pt x="28" y="58"/>
                      </a:cubicBezTo>
                      <a:cubicBezTo>
                        <a:pt x="33" y="58"/>
                        <a:pt x="36" y="57"/>
                        <a:pt x="40" y="56"/>
                      </a:cubicBezTo>
                      <a:cubicBezTo>
                        <a:pt x="43" y="54"/>
                        <a:pt x="45" y="53"/>
                        <a:pt x="49" y="49"/>
                      </a:cubicBezTo>
                      <a:cubicBezTo>
                        <a:pt x="51" y="47"/>
                        <a:pt x="53" y="43"/>
                        <a:pt x="54" y="40"/>
                      </a:cubicBezTo>
                      <a:cubicBezTo>
                        <a:pt x="55" y="36"/>
                        <a:pt x="56" y="33"/>
                        <a:pt x="56" y="29"/>
                      </a:cubicBezTo>
                      <a:cubicBezTo>
                        <a:pt x="56" y="25"/>
                        <a:pt x="55" y="21"/>
                        <a:pt x="54" y="18"/>
                      </a:cubicBezTo>
                      <a:cubicBezTo>
                        <a:pt x="53" y="14"/>
                        <a:pt x="51" y="11"/>
                        <a:pt x="49" y="9"/>
                      </a:cubicBezTo>
                      <a:cubicBezTo>
                        <a:pt x="45" y="6"/>
                        <a:pt x="43" y="4"/>
                        <a:pt x="40" y="3"/>
                      </a:cubicBezTo>
                      <a:cubicBezTo>
                        <a:pt x="36" y="0"/>
                        <a:pt x="33" y="0"/>
                        <a:pt x="28" y="0"/>
                      </a:cubicBezTo>
                      <a:cubicBezTo>
                        <a:pt x="24" y="0"/>
                        <a:pt x="21" y="0"/>
                        <a:pt x="17" y="3"/>
                      </a:cubicBezTo>
                      <a:cubicBezTo>
                        <a:pt x="14" y="4"/>
                        <a:pt x="12" y="6"/>
                        <a:pt x="8" y="9"/>
                      </a:cubicBezTo>
                      <a:cubicBezTo>
                        <a:pt x="6" y="11"/>
                        <a:pt x="4" y="14"/>
                        <a:pt x="3" y="18"/>
                      </a:cubicBezTo>
                      <a:cubicBezTo>
                        <a:pt x="2" y="21"/>
                        <a:pt x="0" y="25"/>
                        <a:pt x="0" y="29"/>
                      </a:cubicBezTo>
                      <a:cubicBezTo>
                        <a:pt x="0" y="33"/>
                        <a:pt x="2" y="36"/>
                        <a:pt x="3" y="40"/>
                      </a:cubicBezTo>
                      <a:cubicBezTo>
                        <a:pt x="4" y="43"/>
                        <a:pt x="6" y="47"/>
                        <a:pt x="8" y="4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70" name="Freeform 1318">
                  <a:extLst>
                    <a:ext uri="{FF2B5EF4-FFF2-40B4-BE49-F238E27FC236}">
                      <a16:creationId xmlns:a16="http://schemas.microsoft.com/office/drawing/2014/main" id="{6F6B533D-1E14-4DAA-A17C-7B86F625CFF6}"/>
                    </a:ext>
                  </a:extLst>
                </p:cNvPr>
                <p:cNvSpPr>
                  <a:spLocks/>
                </p:cNvSpPr>
                <p:nvPr/>
              </p:nvSpPr>
              <p:spPr bwMode="auto">
                <a:xfrm>
                  <a:off x="760677" y="1725765"/>
                  <a:ext cx="131763" cy="36513"/>
                </a:xfrm>
                <a:custGeom>
                  <a:avLst/>
                  <a:gdLst>
                    <a:gd name="T0" fmla="*/ 249 w 494"/>
                    <a:gd name="T1" fmla="*/ 0 h 134"/>
                    <a:gd name="T2" fmla="*/ 249 w 494"/>
                    <a:gd name="T3" fmla="*/ 0 h 134"/>
                    <a:gd name="T4" fmla="*/ 245 w 494"/>
                    <a:gd name="T5" fmla="*/ 0 h 134"/>
                    <a:gd name="T6" fmla="*/ 5 w 494"/>
                    <a:gd name="T7" fmla="*/ 109 h 134"/>
                    <a:gd name="T8" fmla="*/ 6 w 494"/>
                    <a:gd name="T9" fmla="*/ 130 h 134"/>
                    <a:gd name="T10" fmla="*/ 26 w 494"/>
                    <a:gd name="T11" fmla="*/ 129 h 134"/>
                    <a:gd name="T12" fmla="*/ 245 w 494"/>
                    <a:gd name="T13" fmla="*/ 29 h 134"/>
                    <a:gd name="T14" fmla="*/ 249 w 494"/>
                    <a:gd name="T15" fmla="*/ 29 h 134"/>
                    <a:gd name="T16" fmla="*/ 467 w 494"/>
                    <a:gd name="T17" fmla="*/ 129 h 134"/>
                    <a:gd name="T18" fmla="*/ 478 w 494"/>
                    <a:gd name="T19" fmla="*/ 133 h 134"/>
                    <a:gd name="T20" fmla="*/ 488 w 494"/>
                    <a:gd name="T21" fmla="*/ 130 h 134"/>
                    <a:gd name="T22" fmla="*/ 489 w 494"/>
                    <a:gd name="T23" fmla="*/ 109 h 134"/>
                    <a:gd name="T24" fmla="*/ 249 w 494"/>
                    <a:gd name="T2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4" h="134">
                      <a:moveTo>
                        <a:pt x="249" y="0"/>
                      </a:moveTo>
                      <a:lnTo>
                        <a:pt x="249" y="0"/>
                      </a:lnTo>
                      <a:lnTo>
                        <a:pt x="245" y="0"/>
                      </a:lnTo>
                      <a:cubicBezTo>
                        <a:pt x="152" y="0"/>
                        <a:pt x="65" y="41"/>
                        <a:pt x="5" y="109"/>
                      </a:cubicBezTo>
                      <a:cubicBezTo>
                        <a:pt x="0" y="115"/>
                        <a:pt x="2" y="124"/>
                        <a:pt x="6" y="130"/>
                      </a:cubicBezTo>
                      <a:cubicBezTo>
                        <a:pt x="12" y="134"/>
                        <a:pt x="21" y="134"/>
                        <a:pt x="26" y="129"/>
                      </a:cubicBezTo>
                      <a:cubicBezTo>
                        <a:pt x="81" y="65"/>
                        <a:pt x="161" y="29"/>
                        <a:pt x="245" y="29"/>
                      </a:cubicBezTo>
                      <a:lnTo>
                        <a:pt x="249" y="29"/>
                      </a:lnTo>
                      <a:cubicBezTo>
                        <a:pt x="332" y="29"/>
                        <a:pt x="413" y="65"/>
                        <a:pt x="467" y="129"/>
                      </a:cubicBezTo>
                      <a:cubicBezTo>
                        <a:pt x="470" y="131"/>
                        <a:pt x="474" y="133"/>
                        <a:pt x="478" y="133"/>
                      </a:cubicBezTo>
                      <a:cubicBezTo>
                        <a:pt x="482" y="133"/>
                        <a:pt x="484" y="132"/>
                        <a:pt x="488" y="130"/>
                      </a:cubicBezTo>
                      <a:cubicBezTo>
                        <a:pt x="493" y="124"/>
                        <a:pt x="494" y="115"/>
                        <a:pt x="489" y="109"/>
                      </a:cubicBezTo>
                      <a:cubicBezTo>
                        <a:pt x="429" y="41"/>
                        <a:pt x="341" y="0"/>
                        <a:pt x="2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577" name="TextBox 576">
                <a:extLst>
                  <a:ext uri="{FF2B5EF4-FFF2-40B4-BE49-F238E27FC236}">
                    <a16:creationId xmlns:a16="http://schemas.microsoft.com/office/drawing/2014/main" id="{C6FFF790-8DB6-4551-9A64-9A1CF29E5E5E}"/>
                  </a:ext>
                </a:extLst>
              </p:cNvPr>
              <p:cNvSpPr txBox="1"/>
              <p:nvPr/>
            </p:nvSpPr>
            <p:spPr>
              <a:xfrm>
                <a:off x="444992" y="5752558"/>
                <a:ext cx="809837" cy="184666"/>
              </a:xfrm>
              <a:prstGeom prst="rect">
                <a:avLst/>
              </a:prstGeom>
              <a:noFill/>
            </p:spPr>
            <p:txBody>
              <a:bodyPr wrap="none" lIns="91440" tIns="0" rIns="9144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0078D4"/>
                        </a:gs>
                        <a:gs pos="100000">
                          <a:srgbClr val="0078D4"/>
                        </a:gs>
                      </a:gsLst>
                      <a:lin ang="5400000" scaled="0"/>
                    </a:gradFill>
                    <a:effectLst/>
                    <a:uLnTx/>
                    <a:uFillTx/>
                    <a:latin typeface="Segoe UI"/>
                    <a:ea typeface="+mn-ea"/>
                    <a:cs typeface="+mn-cs"/>
                  </a:rPr>
                  <a:t>Visibility</a:t>
                </a:r>
              </a:p>
            </p:txBody>
          </p:sp>
          <p:sp>
            <p:nvSpPr>
              <p:cNvPr id="586" name="Rectangle 585">
                <a:extLst>
                  <a:ext uri="{FF2B5EF4-FFF2-40B4-BE49-F238E27FC236}">
                    <a16:creationId xmlns:a16="http://schemas.microsoft.com/office/drawing/2014/main" id="{3B1EF467-5E94-4F16-B166-74E62F91DE43}"/>
                  </a:ext>
                </a:extLst>
              </p:cNvPr>
              <p:cNvSpPr/>
              <p:nvPr/>
            </p:nvSpPr>
            <p:spPr>
              <a:xfrm>
                <a:off x="444992" y="5483025"/>
                <a:ext cx="91440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700" b="0" i="0" u="none" strike="noStrike" kern="1200" cap="none" spc="0" normalizeH="0" baseline="0" noProof="0">
                    <a:ln>
                      <a:noFill/>
                    </a:ln>
                    <a:gradFill>
                      <a:gsLst>
                        <a:gs pos="34000">
                          <a:srgbClr val="0078D4">
                            <a:lumMod val="50000"/>
                          </a:srgbClr>
                        </a:gs>
                        <a:gs pos="64000">
                          <a:srgbClr val="0078D4">
                            <a:lumMod val="50000"/>
                          </a:srgbClr>
                        </a:gs>
                      </a:gsLst>
                      <a:lin ang="5400000" scaled="1"/>
                    </a:gradFill>
                    <a:effectLst/>
                    <a:uLnTx/>
                    <a:uFillTx/>
                    <a:latin typeface="Segoe UI Semibold"/>
                    <a:ea typeface="+mn-ea"/>
                    <a:cs typeface="+mn-cs"/>
                  </a:rPr>
                  <a:t>Threat Detection</a:t>
                </a:r>
              </a:p>
            </p:txBody>
          </p:sp>
          <p:sp>
            <p:nvSpPr>
              <p:cNvPr id="587" name="Rectangle 586">
                <a:extLst>
                  <a:ext uri="{FF2B5EF4-FFF2-40B4-BE49-F238E27FC236}">
                    <a16:creationId xmlns:a16="http://schemas.microsoft.com/office/drawing/2014/main" id="{EE9E2B8B-3582-403D-9E67-754BBCDCCA90}"/>
                  </a:ext>
                </a:extLst>
              </p:cNvPr>
              <p:cNvSpPr/>
              <p:nvPr/>
            </p:nvSpPr>
            <p:spPr>
              <a:xfrm>
                <a:off x="444992" y="6290677"/>
                <a:ext cx="1300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700" b="0" i="0" u="none" strike="noStrike" kern="1200" cap="none" spc="0" normalizeH="0" baseline="0" noProof="0">
                    <a:ln>
                      <a:noFill/>
                    </a:ln>
                    <a:gradFill>
                      <a:gsLst>
                        <a:gs pos="34000">
                          <a:srgbClr val="0078D4"/>
                        </a:gs>
                        <a:gs pos="64000">
                          <a:srgbClr val="0078D4"/>
                        </a:gs>
                      </a:gsLst>
                      <a:lin ang="5400000" scaled="1"/>
                    </a:gradFill>
                    <a:effectLst/>
                    <a:uLnTx/>
                    <a:uFillTx/>
                    <a:latin typeface="Segoe UI Semibold"/>
                    <a:ea typeface="+mn-ea"/>
                    <a:cs typeface="+mn-cs"/>
                  </a:rPr>
                  <a:t>Raw Logs and Signal for Investigation &amp; Hunting</a:t>
                </a:r>
              </a:p>
            </p:txBody>
          </p:sp>
          <p:sp>
            <p:nvSpPr>
              <p:cNvPr id="329" name="Rectangle: Rounded Corners 430">
                <a:extLst>
                  <a:ext uri="{FF2B5EF4-FFF2-40B4-BE49-F238E27FC236}">
                    <a16:creationId xmlns:a16="http://schemas.microsoft.com/office/drawing/2014/main" id="{3AAB0A09-53CD-4D95-B902-6CBD3AB53E4F}"/>
                  </a:ext>
                </a:extLst>
              </p:cNvPr>
              <p:cNvSpPr/>
              <p:nvPr/>
            </p:nvSpPr>
            <p:spPr bwMode="auto">
              <a:xfrm>
                <a:off x="364252" y="5265623"/>
                <a:ext cx="137347" cy="294726"/>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136104"/>
                  <a:gd name="connsiteY0" fmla="*/ 854678 h 854678"/>
                  <a:gd name="connsiteX1" fmla="*/ 733 w 136104"/>
                  <a:gd name="connsiteY1" fmla="*/ 587683 h 854678"/>
                  <a:gd name="connsiteX2" fmla="*/ 0 w 136104"/>
                  <a:gd name="connsiteY2" fmla="*/ 53010 h 854678"/>
                  <a:gd name="connsiteX3" fmla="*/ 53010 w 136104"/>
                  <a:gd name="connsiteY3" fmla="*/ 0 h 854678"/>
                  <a:gd name="connsiteX4" fmla="*/ 136104 w 136104"/>
                  <a:gd name="connsiteY4" fmla="*/ 2177 h 854678"/>
                  <a:gd name="connsiteX0" fmla="*/ 733 w 136104"/>
                  <a:gd name="connsiteY0" fmla="*/ 587683 h 587683"/>
                  <a:gd name="connsiteX1" fmla="*/ 0 w 136104"/>
                  <a:gd name="connsiteY1" fmla="*/ 53010 h 587683"/>
                  <a:gd name="connsiteX2" fmla="*/ 53010 w 136104"/>
                  <a:gd name="connsiteY2" fmla="*/ 0 h 587683"/>
                  <a:gd name="connsiteX3" fmla="*/ 136104 w 136104"/>
                  <a:gd name="connsiteY3" fmla="*/ 2177 h 587683"/>
                  <a:gd name="connsiteX0" fmla="*/ 5080 w 140451"/>
                  <a:gd name="connsiteY0" fmla="*/ 587683 h 587683"/>
                  <a:gd name="connsiteX1" fmla="*/ 3243 w 140451"/>
                  <a:gd name="connsiteY1" fmla="*/ 233306 h 587683"/>
                  <a:gd name="connsiteX2" fmla="*/ 4347 w 140451"/>
                  <a:gd name="connsiteY2" fmla="*/ 53010 h 587683"/>
                  <a:gd name="connsiteX3" fmla="*/ 57357 w 140451"/>
                  <a:gd name="connsiteY3" fmla="*/ 0 h 587683"/>
                  <a:gd name="connsiteX4" fmla="*/ 140451 w 140451"/>
                  <a:gd name="connsiteY4" fmla="*/ 2177 h 587683"/>
                  <a:gd name="connsiteX0" fmla="*/ 3243 w 140451"/>
                  <a:gd name="connsiteY0" fmla="*/ 233306 h 233306"/>
                  <a:gd name="connsiteX1" fmla="*/ 4347 w 140451"/>
                  <a:gd name="connsiteY1" fmla="*/ 53010 h 233306"/>
                  <a:gd name="connsiteX2" fmla="*/ 57357 w 140451"/>
                  <a:gd name="connsiteY2" fmla="*/ 0 h 233306"/>
                  <a:gd name="connsiteX3" fmla="*/ 140451 w 140451"/>
                  <a:gd name="connsiteY3" fmla="*/ 2177 h 233306"/>
                  <a:gd name="connsiteX0" fmla="*/ 139 w 137347"/>
                  <a:gd name="connsiteY0" fmla="*/ 233306 h 233306"/>
                  <a:gd name="connsiteX1" fmla="*/ 1243 w 137347"/>
                  <a:gd name="connsiteY1" fmla="*/ 53010 h 233306"/>
                  <a:gd name="connsiteX2" fmla="*/ 54253 w 137347"/>
                  <a:gd name="connsiteY2" fmla="*/ 0 h 233306"/>
                  <a:gd name="connsiteX3" fmla="*/ 137347 w 137347"/>
                  <a:gd name="connsiteY3" fmla="*/ 2177 h 233306"/>
                </a:gdLst>
                <a:ahLst/>
                <a:cxnLst>
                  <a:cxn ang="0">
                    <a:pos x="connsiteX0" y="connsiteY0"/>
                  </a:cxn>
                  <a:cxn ang="0">
                    <a:pos x="connsiteX1" y="connsiteY1"/>
                  </a:cxn>
                  <a:cxn ang="0">
                    <a:pos x="connsiteX2" y="connsiteY2"/>
                  </a:cxn>
                  <a:cxn ang="0">
                    <a:pos x="connsiteX3" y="connsiteY3"/>
                  </a:cxn>
                </a:cxnLst>
                <a:rect l="l" t="t" r="r" b="b"/>
                <a:pathLst>
                  <a:path w="137347" h="233306">
                    <a:moveTo>
                      <a:pt x="139" y="233306"/>
                    </a:moveTo>
                    <a:cubicBezTo>
                      <a:pt x="17" y="144194"/>
                      <a:pt x="-402" y="91894"/>
                      <a:pt x="1243" y="53010"/>
                    </a:cubicBezTo>
                    <a:cubicBezTo>
                      <a:pt x="1243" y="23733"/>
                      <a:pt x="24976" y="0"/>
                      <a:pt x="54253" y="0"/>
                    </a:cubicBezTo>
                    <a:lnTo>
                      <a:pt x="137347" y="2177"/>
                    </a:lnTo>
                  </a:path>
                </a:pathLst>
              </a:custGeom>
              <a:ln w="12700">
                <a:solidFill>
                  <a:srgbClr val="76767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331" name="Rectangle: Rounded Corners 430">
                <a:extLst>
                  <a:ext uri="{FF2B5EF4-FFF2-40B4-BE49-F238E27FC236}">
                    <a16:creationId xmlns:a16="http://schemas.microsoft.com/office/drawing/2014/main" id="{FCC4EA71-C54E-4E56-8C42-2323DB7C99B8}"/>
                  </a:ext>
                </a:extLst>
              </p:cNvPr>
              <p:cNvSpPr/>
              <p:nvPr/>
            </p:nvSpPr>
            <p:spPr bwMode="auto">
              <a:xfrm>
                <a:off x="362611" y="5539949"/>
                <a:ext cx="138988" cy="196977"/>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136104"/>
                  <a:gd name="connsiteY0" fmla="*/ 854678 h 854678"/>
                  <a:gd name="connsiteX1" fmla="*/ 733 w 136104"/>
                  <a:gd name="connsiteY1" fmla="*/ 587683 h 854678"/>
                  <a:gd name="connsiteX2" fmla="*/ 0 w 136104"/>
                  <a:gd name="connsiteY2" fmla="*/ 53010 h 854678"/>
                  <a:gd name="connsiteX3" fmla="*/ 53010 w 136104"/>
                  <a:gd name="connsiteY3" fmla="*/ 0 h 854678"/>
                  <a:gd name="connsiteX4" fmla="*/ 136104 w 136104"/>
                  <a:gd name="connsiteY4" fmla="*/ 2177 h 854678"/>
                  <a:gd name="connsiteX0" fmla="*/ 733 w 136104"/>
                  <a:gd name="connsiteY0" fmla="*/ 587683 h 587683"/>
                  <a:gd name="connsiteX1" fmla="*/ 0 w 136104"/>
                  <a:gd name="connsiteY1" fmla="*/ 53010 h 587683"/>
                  <a:gd name="connsiteX2" fmla="*/ 53010 w 136104"/>
                  <a:gd name="connsiteY2" fmla="*/ 0 h 587683"/>
                  <a:gd name="connsiteX3" fmla="*/ 136104 w 136104"/>
                  <a:gd name="connsiteY3" fmla="*/ 2177 h 587683"/>
                  <a:gd name="connsiteX0" fmla="*/ 5080 w 140451"/>
                  <a:gd name="connsiteY0" fmla="*/ 587683 h 587683"/>
                  <a:gd name="connsiteX1" fmla="*/ 3243 w 140451"/>
                  <a:gd name="connsiteY1" fmla="*/ 315678 h 587683"/>
                  <a:gd name="connsiteX2" fmla="*/ 4347 w 140451"/>
                  <a:gd name="connsiteY2" fmla="*/ 53010 h 587683"/>
                  <a:gd name="connsiteX3" fmla="*/ 57357 w 140451"/>
                  <a:gd name="connsiteY3" fmla="*/ 0 h 587683"/>
                  <a:gd name="connsiteX4" fmla="*/ 140451 w 140451"/>
                  <a:gd name="connsiteY4" fmla="*/ 2177 h 587683"/>
                  <a:gd name="connsiteX0" fmla="*/ 1843 w 137214"/>
                  <a:gd name="connsiteY0" fmla="*/ 587683 h 587683"/>
                  <a:gd name="connsiteX1" fmla="*/ 6 w 137214"/>
                  <a:gd name="connsiteY1" fmla="*/ 315678 h 587683"/>
                  <a:gd name="connsiteX2" fmla="*/ 1110 w 137214"/>
                  <a:gd name="connsiteY2" fmla="*/ 53010 h 587683"/>
                  <a:gd name="connsiteX3" fmla="*/ 54120 w 137214"/>
                  <a:gd name="connsiteY3" fmla="*/ 0 h 587683"/>
                  <a:gd name="connsiteX4" fmla="*/ 137214 w 137214"/>
                  <a:gd name="connsiteY4" fmla="*/ 2177 h 587683"/>
                  <a:gd name="connsiteX0" fmla="*/ 2930 w 138301"/>
                  <a:gd name="connsiteY0" fmla="*/ 587683 h 587683"/>
                  <a:gd name="connsiteX1" fmla="*/ 1093 w 138301"/>
                  <a:gd name="connsiteY1" fmla="*/ 315678 h 587683"/>
                  <a:gd name="connsiteX2" fmla="*/ 2197 w 138301"/>
                  <a:gd name="connsiteY2" fmla="*/ 53010 h 587683"/>
                  <a:gd name="connsiteX3" fmla="*/ 55207 w 138301"/>
                  <a:gd name="connsiteY3" fmla="*/ 0 h 587683"/>
                  <a:gd name="connsiteX4" fmla="*/ 138301 w 138301"/>
                  <a:gd name="connsiteY4" fmla="*/ 2177 h 587683"/>
                  <a:gd name="connsiteX0" fmla="*/ 1093 w 138301"/>
                  <a:gd name="connsiteY0" fmla="*/ 315678 h 315678"/>
                  <a:gd name="connsiteX1" fmla="*/ 2197 w 138301"/>
                  <a:gd name="connsiteY1" fmla="*/ 53010 h 315678"/>
                  <a:gd name="connsiteX2" fmla="*/ 55207 w 138301"/>
                  <a:gd name="connsiteY2" fmla="*/ 0 h 315678"/>
                  <a:gd name="connsiteX3" fmla="*/ 138301 w 138301"/>
                  <a:gd name="connsiteY3" fmla="*/ 2177 h 315678"/>
                  <a:gd name="connsiteX0" fmla="*/ 1093 w 135843"/>
                  <a:gd name="connsiteY0" fmla="*/ 318923 h 318923"/>
                  <a:gd name="connsiteX1" fmla="*/ 2197 w 135843"/>
                  <a:gd name="connsiteY1" fmla="*/ 56255 h 318923"/>
                  <a:gd name="connsiteX2" fmla="*/ 55207 w 135843"/>
                  <a:gd name="connsiteY2" fmla="*/ 3245 h 318923"/>
                  <a:gd name="connsiteX3" fmla="*/ 135843 w 135843"/>
                  <a:gd name="connsiteY3" fmla="*/ 0 h 318923"/>
                  <a:gd name="connsiteX0" fmla="*/ 1093 w 135843"/>
                  <a:gd name="connsiteY0" fmla="*/ 461234 h 461234"/>
                  <a:gd name="connsiteX1" fmla="*/ 2197 w 135843"/>
                  <a:gd name="connsiteY1" fmla="*/ 56255 h 461234"/>
                  <a:gd name="connsiteX2" fmla="*/ 55207 w 135843"/>
                  <a:gd name="connsiteY2" fmla="*/ 3245 h 461234"/>
                  <a:gd name="connsiteX3" fmla="*/ 135843 w 135843"/>
                  <a:gd name="connsiteY3" fmla="*/ 0 h 461234"/>
                  <a:gd name="connsiteX0" fmla="*/ 1093 w 135843"/>
                  <a:gd name="connsiteY0" fmla="*/ 434880 h 434880"/>
                  <a:gd name="connsiteX1" fmla="*/ 2197 w 135843"/>
                  <a:gd name="connsiteY1" fmla="*/ 56255 h 434880"/>
                  <a:gd name="connsiteX2" fmla="*/ 55207 w 135843"/>
                  <a:gd name="connsiteY2" fmla="*/ 3245 h 434880"/>
                  <a:gd name="connsiteX3" fmla="*/ 135843 w 135843"/>
                  <a:gd name="connsiteY3" fmla="*/ 0 h 434880"/>
                  <a:gd name="connsiteX0" fmla="*/ 1093 w 135843"/>
                  <a:gd name="connsiteY0" fmla="*/ 445422 h 445422"/>
                  <a:gd name="connsiteX1" fmla="*/ 2197 w 135843"/>
                  <a:gd name="connsiteY1" fmla="*/ 56255 h 445422"/>
                  <a:gd name="connsiteX2" fmla="*/ 55207 w 135843"/>
                  <a:gd name="connsiteY2" fmla="*/ 3245 h 445422"/>
                  <a:gd name="connsiteX3" fmla="*/ 135843 w 135843"/>
                  <a:gd name="connsiteY3" fmla="*/ 0 h 445422"/>
                  <a:gd name="connsiteX0" fmla="*/ 6521 w 141271"/>
                  <a:gd name="connsiteY0" fmla="*/ 445422 h 445422"/>
                  <a:gd name="connsiteX1" fmla="*/ 242 w 141271"/>
                  <a:gd name="connsiteY1" fmla="*/ 358576 h 445422"/>
                  <a:gd name="connsiteX2" fmla="*/ 7625 w 141271"/>
                  <a:gd name="connsiteY2" fmla="*/ 56255 h 445422"/>
                  <a:gd name="connsiteX3" fmla="*/ 60635 w 141271"/>
                  <a:gd name="connsiteY3" fmla="*/ 3245 h 445422"/>
                  <a:gd name="connsiteX4" fmla="*/ 141271 w 141271"/>
                  <a:gd name="connsiteY4" fmla="*/ 0 h 445422"/>
                  <a:gd name="connsiteX0" fmla="*/ 242 w 141271"/>
                  <a:gd name="connsiteY0" fmla="*/ 358576 h 358576"/>
                  <a:gd name="connsiteX1" fmla="*/ 7625 w 141271"/>
                  <a:gd name="connsiteY1" fmla="*/ 56255 h 358576"/>
                  <a:gd name="connsiteX2" fmla="*/ 60635 w 141271"/>
                  <a:gd name="connsiteY2" fmla="*/ 3245 h 358576"/>
                  <a:gd name="connsiteX3" fmla="*/ 141271 w 141271"/>
                  <a:gd name="connsiteY3" fmla="*/ 0 h 358576"/>
                  <a:gd name="connsiteX0" fmla="*/ 6333 w 137530"/>
                  <a:gd name="connsiteY0" fmla="*/ 358576 h 358576"/>
                  <a:gd name="connsiteX1" fmla="*/ 3884 w 137530"/>
                  <a:gd name="connsiteY1" fmla="*/ 56255 h 358576"/>
                  <a:gd name="connsiteX2" fmla="*/ 56894 w 137530"/>
                  <a:gd name="connsiteY2" fmla="*/ 3245 h 358576"/>
                  <a:gd name="connsiteX3" fmla="*/ 137530 w 137530"/>
                  <a:gd name="connsiteY3" fmla="*/ 0 h 358576"/>
                  <a:gd name="connsiteX0" fmla="*/ 4426 w 138081"/>
                  <a:gd name="connsiteY0" fmla="*/ 391220 h 391220"/>
                  <a:gd name="connsiteX1" fmla="*/ 4435 w 138081"/>
                  <a:gd name="connsiteY1" fmla="*/ 56255 h 391220"/>
                  <a:gd name="connsiteX2" fmla="*/ 57445 w 138081"/>
                  <a:gd name="connsiteY2" fmla="*/ 3245 h 391220"/>
                  <a:gd name="connsiteX3" fmla="*/ 138081 w 138081"/>
                  <a:gd name="connsiteY3" fmla="*/ 0 h 391220"/>
                  <a:gd name="connsiteX0" fmla="*/ 2373 w 138988"/>
                  <a:gd name="connsiteY0" fmla="*/ 358470 h 358470"/>
                  <a:gd name="connsiteX1" fmla="*/ 5342 w 138988"/>
                  <a:gd name="connsiteY1" fmla="*/ 56255 h 358470"/>
                  <a:gd name="connsiteX2" fmla="*/ 58352 w 138988"/>
                  <a:gd name="connsiteY2" fmla="*/ 3245 h 358470"/>
                  <a:gd name="connsiteX3" fmla="*/ 138988 w 138988"/>
                  <a:gd name="connsiteY3" fmla="*/ 0 h 358470"/>
                </a:gdLst>
                <a:ahLst/>
                <a:cxnLst>
                  <a:cxn ang="0">
                    <a:pos x="connsiteX0" y="connsiteY0"/>
                  </a:cxn>
                  <a:cxn ang="0">
                    <a:pos x="connsiteX1" y="connsiteY1"/>
                  </a:cxn>
                  <a:cxn ang="0">
                    <a:pos x="connsiteX2" y="connsiteY2"/>
                  </a:cxn>
                  <a:cxn ang="0">
                    <a:pos x="connsiteX3" y="connsiteY3"/>
                  </a:cxn>
                </a:cxnLst>
                <a:rect l="l" t="t" r="r" b="b"/>
                <a:pathLst>
                  <a:path w="138988" h="358470">
                    <a:moveTo>
                      <a:pt x="2373" y="358470"/>
                    </a:moveTo>
                    <a:cubicBezTo>
                      <a:pt x="2557" y="293609"/>
                      <a:pt x="-4723" y="115477"/>
                      <a:pt x="5342" y="56255"/>
                    </a:cubicBezTo>
                    <a:cubicBezTo>
                      <a:pt x="5342" y="26978"/>
                      <a:pt x="29075" y="3245"/>
                      <a:pt x="58352" y="3245"/>
                    </a:cubicBezTo>
                    <a:lnTo>
                      <a:pt x="138988" y="0"/>
                    </a:lnTo>
                  </a:path>
                </a:pathLst>
              </a:custGeom>
              <a:ln w="12700">
                <a:solidFill>
                  <a:srgbClr val="76767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332" name="Rectangle: Rounded Corners 430">
                <a:extLst>
                  <a:ext uri="{FF2B5EF4-FFF2-40B4-BE49-F238E27FC236}">
                    <a16:creationId xmlns:a16="http://schemas.microsoft.com/office/drawing/2014/main" id="{86FB05DE-A94A-4B0D-9DD9-68910A34B797}"/>
                  </a:ext>
                </a:extLst>
              </p:cNvPr>
              <p:cNvSpPr/>
              <p:nvPr/>
            </p:nvSpPr>
            <p:spPr bwMode="auto">
              <a:xfrm flipV="1">
                <a:off x="363355" y="5983482"/>
                <a:ext cx="138244" cy="421260"/>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136104"/>
                  <a:gd name="connsiteY0" fmla="*/ 854678 h 854678"/>
                  <a:gd name="connsiteX1" fmla="*/ 733 w 136104"/>
                  <a:gd name="connsiteY1" fmla="*/ 587683 h 854678"/>
                  <a:gd name="connsiteX2" fmla="*/ 0 w 136104"/>
                  <a:gd name="connsiteY2" fmla="*/ 53010 h 854678"/>
                  <a:gd name="connsiteX3" fmla="*/ 53010 w 136104"/>
                  <a:gd name="connsiteY3" fmla="*/ 0 h 854678"/>
                  <a:gd name="connsiteX4" fmla="*/ 136104 w 136104"/>
                  <a:gd name="connsiteY4" fmla="*/ 2177 h 854678"/>
                  <a:gd name="connsiteX0" fmla="*/ 733 w 136104"/>
                  <a:gd name="connsiteY0" fmla="*/ 587683 h 587683"/>
                  <a:gd name="connsiteX1" fmla="*/ 0 w 136104"/>
                  <a:gd name="connsiteY1" fmla="*/ 53010 h 587683"/>
                  <a:gd name="connsiteX2" fmla="*/ 53010 w 136104"/>
                  <a:gd name="connsiteY2" fmla="*/ 0 h 587683"/>
                  <a:gd name="connsiteX3" fmla="*/ 136104 w 136104"/>
                  <a:gd name="connsiteY3" fmla="*/ 2177 h 587683"/>
                  <a:gd name="connsiteX0" fmla="*/ 16 w 138244"/>
                  <a:gd name="connsiteY0" fmla="*/ 619199 h 619199"/>
                  <a:gd name="connsiteX1" fmla="*/ 2140 w 138244"/>
                  <a:gd name="connsiteY1" fmla="*/ 53010 h 619199"/>
                  <a:gd name="connsiteX2" fmla="*/ 55150 w 138244"/>
                  <a:gd name="connsiteY2" fmla="*/ 0 h 619199"/>
                  <a:gd name="connsiteX3" fmla="*/ 138244 w 138244"/>
                  <a:gd name="connsiteY3" fmla="*/ 2177 h 619199"/>
                  <a:gd name="connsiteX0" fmla="*/ 16 w 138244"/>
                  <a:gd name="connsiteY0" fmla="*/ 501012 h 501012"/>
                  <a:gd name="connsiteX1" fmla="*/ 2140 w 138244"/>
                  <a:gd name="connsiteY1" fmla="*/ 53010 h 501012"/>
                  <a:gd name="connsiteX2" fmla="*/ 55150 w 138244"/>
                  <a:gd name="connsiteY2" fmla="*/ 0 h 501012"/>
                  <a:gd name="connsiteX3" fmla="*/ 138244 w 138244"/>
                  <a:gd name="connsiteY3" fmla="*/ 2177 h 501012"/>
                  <a:gd name="connsiteX0" fmla="*/ 16 w 138244"/>
                  <a:gd name="connsiteY0" fmla="*/ 461025 h 461025"/>
                  <a:gd name="connsiteX1" fmla="*/ 2140 w 138244"/>
                  <a:gd name="connsiteY1" fmla="*/ 53010 h 461025"/>
                  <a:gd name="connsiteX2" fmla="*/ 55150 w 138244"/>
                  <a:gd name="connsiteY2" fmla="*/ 0 h 461025"/>
                  <a:gd name="connsiteX3" fmla="*/ 138244 w 138244"/>
                  <a:gd name="connsiteY3" fmla="*/ 2177 h 461025"/>
                  <a:gd name="connsiteX0" fmla="*/ 16 w 138244"/>
                  <a:gd name="connsiteY0" fmla="*/ 474354 h 474354"/>
                  <a:gd name="connsiteX1" fmla="*/ 2140 w 138244"/>
                  <a:gd name="connsiteY1" fmla="*/ 53010 h 474354"/>
                  <a:gd name="connsiteX2" fmla="*/ 55150 w 138244"/>
                  <a:gd name="connsiteY2" fmla="*/ 0 h 474354"/>
                  <a:gd name="connsiteX3" fmla="*/ 138244 w 138244"/>
                  <a:gd name="connsiteY3" fmla="*/ 2177 h 474354"/>
                </a:gdLst>
                <a:ahLst/>
                <a:cxnLst>
                  <a:cxn ang="0">
                    <a:pos x="connsiteX0" y="connsiteY0"/>
                  </a:cxn>
                  <a:cxn ang="0">
                    <a:pos x="connsiteX1" y="connsiteY1"/>
                  </a:cxn>
                  <a:cxn ang="0">
                    <a:pos x="connsiteX2" y="connsiteY2"/>
                  </a:cxn>
                  <a:cxn ang="0">
                    <a:pos x="connsiteX3" y="connsiteY3"/>
                  </a:cxn>
                </a:cxnLst>
                <a:rect l="l" t="t" r="r" b="b"/>
                <a:pathLst>
                  <a:path w="138244" h="474354">
                    <a:moveTo>
                      <a:pt x="16" y="474354"/>
                    </a:moveTo>
                    <a:cubicBezTo>
                      <a:pt x="-228" y="296130"/>
                      <a:pt x="2384" y="231234"/>
                      <a:pt x="2140" y="53010"/>
                    </a:cubicBezTo>
                    <a:cubicBezTo>
                      <a:pt x="2140" y="23733"/>
                      <a:pt x="25873" y="0"/>
                      <a:pt x="55150" y="0"/>
                    </a:cubicBezTo>
                    <a:lnTo>
                      <a:pt x="138244" y="2177"/>
                    </a:lnTo>
                  </a:path>
                </a:pathLst>
              </a:custGeom>
              <a:ln w="12700">
                <a:solidFill>
                  <a:srgbClr val="76767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grpSp>
        <p:nvGrpSpPr>
          <p:cNvPr id="335" name="Group 334">
            <a:extLst>
              <a:ext uri="{FF2B5EF4-FFF2-40B4-BE49-F238E27FC236}">
                <a16:creationId xmlns:a16="http://schemas.microsoft.com/office/drawing/2014/main" id="{F7E0893F-E03E-4A90-826A-7981253DD14D}"/>
              </a:ext>
            </a:extLst>
          </p:cNvPr>
          <p:cNvGrpSpPr/>
          <p:nvPr/>
        </p:nvGrpSpPr>
        <p:grpSpPr>
          <a:xfrm>
            <a:off x="10421590" y="1419929"/>
            <a:ext cx="116584" cy="27436"/>
            <a:chOff x="8729367" y="3636988"/>
            <a:chExt cx="116584" cy="27436"/>
          </a:xfrm>
          <a:solidFill>
            <a:srgbClr val="005A9F"/>
          </a:solidFill>
        </p:grpSpPr>
        <p:sp>
          <p:nvSpPr>
            <p:cNvPr id="336" name="Oval 335">
              <a:extLst>
                <a:ext uri="{FF2B5EF4-FFF2-40B4-BE49-F238E27FC236}">
                  <a16:creationId xmlns:a16="http://schemas.microsoft.com/office/drawing/2014/main" id="{60F821FD-05A4-4080-9F0A-1B80588E1A72}"/>
                </a:ext>
              </a:extLst>
            </p:cNvPr>
            <p:cNvSpPr/>
            <p:nvPr/>
          </p:nvSpPr>
          <p:spPr bwMode="auto">
            <a:xfrm>
              <a:off x="8729367" y="3636992"/>
              <a:ext cx="27432" cy="27432"/>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37" name="Oval 336">
              <a:extLst>
                <a:ext uri="{FF2B5EF4-FFF2-40B4-BE49-F238E27FC236}">
                  <a16:creationId xmlns:a16="http://schemas.microsoft.com/office/drawing/2014/main" id="{595CB60D-1CEB-4F32-A269-537D16CC744C}"/>
                </a:ext>
              </a:extLst>
            </p:cNvPr>
            <p:cNvSpPr/>
            <p:nvPr/>
          </p:nvSpPr>
          <p:spPr bwMode="auto">
            <a:xfrm>
              <a:off x="8773943" y="3636990"/>
              <a:ext cx="27432" cy="27432"/>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38" name="Oval 337">
              <a:extLst>
                <a:ext uri="{FF2B5EF4-FFF2-40B4-BE49-F238E27FC236}">
                  <a16:creationId xmlns:a16="http://schemas.microsoft.com/office/drawing/2014/main" id="{2137A158-FB96-4329-A8BF-4B45AFC651FC}"/>
                </a:ext>
              </a:extLst>
            </p:cNvPr>
            <p:cNvSpPr/>
            <p:nvPr/>
          </p:nvSpPr>
          <p:spPr bwMode="auto">
            <a:xfrm>
              <a:off x="8818519" y="3636988"/>
              <a:ext cx="27432" cy="27432"/>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367" name="Rectangle: Rounded Corners 366">
            <a:extLst>
              <a:ext uri="{FF2B5EF4-FFF2-40B4-BE49-F238E27FC236}">
                <a16:creationId xmlns:a16="http://schemas.microsoft.com/office/drawing/2014/main" id="{AEB474C2-A1C0-4E42-9F7F-EB4C7B9DA6AF}"/>
              </a:ext>
            </a:extLst>
          </p:cNvPr>
          <p:cNvSpPr/>
          <p:nvPr/>
        </p:nvSpPr>
        <p:spPr bwMode="auto">
          <a:xfrm flipH="1">
            <a:off x="11334715" y="2366104"/>
            <a:ext cx="510441" cy="3674036"/>
          </a:xfrm>
          <a:prstGeom prst="roundRect">
            <a:avLst>
              <a:gd name="adj" fmla="val 10583"/>
            </a:avLst>
          </a:prstGeom>
          <a:ln w="19050">
            <a:gradFill>
              <a:gsLst>
                <a:gs pos="27000">
                  <a:schemeClr val="accent3"/>
                </a:gs>
                <a:gs pos="26000">
                  <a:schemeClr val="bg1">
                    <a:alpha val="0"/>
                  </a:schemeClr>
                </a:gs>
              </a:gsLst>
              <a:lin ang="108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 name="Group 3">
            <a:extLst>
              <a:ext uri="{FF2B5EF4-FFF2-40B4-BE49-F238E27FC236}">
                <a16:creationId xmlns:a16="http://schemas.microsoft.com/office/drawing/2014/main" id="{00E8A37E-B6D9-47B8-850E-7659150FD5A9}"/>
              </a:ext>
            </a:extLst>
          </p:cNvPr>
          <p:cNvGrpSpPr/>
          <p:nvPr/>
        </p:nvGrpSpPr>
        <p:grpSpPr>
          <a:xfrm>
            <a:off x="6090695" y="5059867"/>
            <a:ext cx="5383484" cy="1571482"/>
            <a:chOff x="6090695" y="5059867"/>
            <a:chExt cx="5383484" cy="1571482"/>
          </a:xfrm>
        </p:grpSpPr>
        <p:sp>
          <p:nvSpPr>
            <p:cNvPr id="754" name="Rectangle 753">
              <a:extLst>
                <a:ext uri="{FF2B5EF4-FFF2-40B4-BE49-F238E27FC236}">
                  <a16:creationId xmlns:a16="http://schemas.microsoft.com/office/drawing/2014/main" id="{3D4113C7-A2FC-4450-8897-A1EF7D42381A}"/>
                </a:ext>
              </a:extLst>
            </p:cNvPr>
            <p:cNvSpPr/>
            <p:nvPr/>
          </p:nvSpPr>
          <p:spPr>
            <a:xfrm>
              <a:off x="6090696" y="5059867"/>
              <a:ext cx="5383483" cy="205756"/>
            </a:xfrm>
            <a:prstGeom prst="rect">
              <a:avLst/>
            </a:prstGeom>
            <a:solidFill>
              <a:schemeClr val="accent1">
                <a:lumMod val="75000"/>
              </a:schemeClr>
            </a:solidFill>
            <a:ln w="952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vert="horz" wrap="square" lIns="45720" tIns="45720" rIns="45720" bIns="45720" numCol="1" rtlCol="0" anchor="t"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600" b="1" i="0" u="none" strike="noStrike" kern="1200" cap="none" spc="0" normalizeH="0" baseline="0" noProof="0">
                  <a:ln>
                    <a:noFill/>
                  </a:ln>
                  <a:gradFill>
                    <a:gsLst>
                      <a:gs pos="34000">
                        <a:srgbClr val="FFFFFF"/>
                      </a:gs>
                      <a:gs pos="64000">
                        <a:srgbClr val="FFFFFF"/>
                      </a:gs>
                    </a:gsLst>
                    <a:lin ang="5400000" scaled="1"/>
                  </a:gradFill>
                  <a:effectLst/>
                  <a:uLnTx/>
                  <a:uFillTx/>
                  <a:latin typeface="Segoe UI"/>
                  <a:ea typeface="+mn-ea"/>
                  <a:cs typeface="+mn-cs"/>
                </a:rPr>
                <a:t>Azure Security Center (ASC) -</a:t>
              </a:r>
              <a:r>
                <a:rPr kumimoji="0" lang="en-US" sz="600" b="1" i="0" u="none" strike="noStrike" kern="1200" cap="none" spc="0" normalizeH="0" noProof="0">
                  <a:ln>
                    <a:noFill/>
                  </a:ln>
                  <a:gradFill>
                    <a:gsLst>
                      <a:gs pos="34000">
                        <a:srgbClr val="FFFFFF"/>
                      </a:gs>
                      <a:gs pos="64000">
                        <a:srgbClr val="FFFFFF"/>
                      </a:gs>
                    </a:gsLst>
                    <a:lin ang="5400000" scaled="1"/>
                  </a:gradFill>
                  <a:effectLst/>
                  <a:uLnTx/>
                  <a:uFillTx/>
                  <a:latin typeface="Segoe UI"/>
                  <a:ea typeface="+mn-ea"/>
                  <a:cs typeface="+mn-cs"/>
                </a:rPr>
                <a:t> </a:t>
              </a:r>
              <a:r>
                <a:rPr kumimoji="0" lang="en-US" sz="600" b="1" i="0" u="none" strike="noStrike" kern="1200" cap="none" spc="0" normalizeH="0" baseline="0" noProof="0">
                  <a:ln>
                    <a:noFill/>
                  </a:ln>
                  <a:gradFill>
                    <a:gsLst>
                      <a:gs pos="34000">
                        <a:srgbClr val="FFFFFF"/>
                      </a:gs>
                      <a:gs pos="64000">
                        <a:srgbClr val="FFFFFF"/>
                      </a:gs>
                    </a:gsLst>
                    <a:lin ang="5400000" scaled="1"/>
                  </a:gradFill>
                  <a:effectLst/>
                  <a:uLnTx/>
                  <a:uFillTx/>
                  <a:latin typeface="Segoe UI"/>
                  <a:ea typeface="+mn-ea"/>
                  <a:cs typeface="+mn-cs"/>
                </a:rPr>
                <a:t>Risk &amp; Regulatory Compliance Reporting</a:t>
              </a:r>
            </a:p>
          </p:txBody>
        </p:sp>
        <p:sp>
          <p:nvSpPr>
            <p:cNvPr id="113" name="Rectangle 112">
              <a:extLst>
                <a:ext uri="{FF2B5EF4-FFF2-40B4-BE49-F238E27FC236}">
                  <a16:creationId xmlns:a16="http://schemas.microsoft.com/office/drawing/2014/main" id="{7A355C51-F8AF-4929-9B08-F57CD6767206}"/>
                </a:ext>
              </a:extLst>
            </p:cNvPr>
            <p:cNvSpPr/>
            <p:nvPr/>
          </p:nvSpPr>
          <p:spPr bwMode="auto">
            <a:xfrm>
              <a:off x="6090695" y="5269733"/>
              <a:ext cx="5383482" cy="168660"/>
            </a:xfrm>
            <a:prstGeom prst="rect">
              <a:avLst/>
            </a:prstGeom>
            <a:solidFill>
              <a:schemeClr val="accent1">
                <a:lumMod val="50000"/>
              </a:schemeClr>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6" name="Rectangle 755">
              <a:extLst>
                <a:ext uri="{FF2B5EF4-FFF2-40B4-BE49-F238E27FC236}">
                  <a16:creationId xmlns:a16="http://schemas.microsoft.com/office/drawing/2014/main" id="{A7A26AE9-9B7B-4E11-9D6F-A2173C6AF75F}"/>
                </a:ext>
              </a:extLst>
            </p:cNvPr>
            <p:cNvSpPr/>
            <p:nvPr/>
          </p:nvSpPr>
          <p:spPr>
            <a:xfrm>
              <a:off x="9809337" y="5149197"/>
              <a:ext cx="1554480" cy="146304"/>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27432" rIns="45720" bIns="27432"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fr-FR"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Policy (audit) &amp; Azure </a:t>
              </a:r>
              <a:r>
                <a:rPr kumimoji="0" lang="fr-FR" sz="500" b="1"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a:ea typeface="+mn-ea"/>
                  <a:cs typeface="+mn-cs"/>
                </a:rPr>
                <a:t>resource</a:t>
              </a:r>
              <a:r>
                <a:rPr kumimoji="0" lang="fr-FR"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 graph API </a:t>
              </a:r>
            </a:p>
          </p:txBody>
        </p:sp>
        <p:sp>
          <p:nvSpPr>
            <p:cNvPr id="750" name="Rectangle 749">
              <a:extLst>
                <a:ext uri="{FF2B5EF4-FFF2-40B4-BE49-F238E27FC236}">
                  <a16:creationId xmlns:a16="http://schemas.microsoft.com/office/drawing/2014/main" id="{BF9C2213-B80E-4B34-AC82-B460891DF361}"/>
                </a:ext>
              </a:extLst>
            </p:cNvPr>
            <p:cNvSpPr/>
            <p:nvPr/>
          </p:nvSpPr>
          <p:spPr>
            <a:xfrm>
              <a:off x="6090695" y="5358211"/>
              <a:ext cx="5383484" cy="1273138"/>
            </a:xfrm>
            <a:prstGeom prst="rect">
              <a:avLst/>
            </a:prstGeom>
            <a:solidFill>
              <a:srgbClr val="DDFBDD"/>
            </a:solidFill>
            <a:ln w="9525" cap="flat" cmpd="sng" algn="ctr">
              <a:solidFill>
                <a:schemeClr val="accent3"/>
              </a:solidFill>
              <a:prstDash val="solid"/>
            </a:ln>
            <a:effectLst/>
          </p:spPr>
          <p:style>
            <a:lnRef idx="2">
              <a:schemeClr val="accent2"/>
            </a:lnRef>
            <a:fillRef idx="1">
              <a:schemeClr val="lt1"/>
            </a:fillRef>
            <a:effectRef idx="0">
              <a:schemeClr val="accent2"/>
            </a:effectRef>
            <a:fontRef idx="minor">
              <a:schemeClr val="dk1"/>
            </a:fontRef>
          </p:style>
          <p:txBody>
            <a:bodyPr vert="horz" wrap="square" lIns="91440" tIns="45720" rIns="0" bIns="219456" rtlCol="0" anchor="t">
              <a:noAutofit/>
            </a:bodyPr>
            <a:lstStyle/>
            <a:p>
              <a:pPr marL="0" marR="0" lvl="0" indent="0" algn="ctr" defTabSz="914367" rtl="0" eaLnBrk="1" fontAlgn="base" latinLnBrk="0" hangingPunct="1">
                <a:lnSpc>
                  <a:spcPct val="100000"/>
                </a:lnSpc>
                <a:spcBef>
                  <a:spcPts val="0"/>
                </a:spcBef>
                <a:spcAft>
                  <a:spcPts val="200"/>
                </a:spcAft>
                <a:buClrTx/>
                <a:buSzTx/>
                <a:buFontTx/>
                <a:buNone/>
                <a:tabLst/>
                <a:defRPr/>
              </a:pPr>
              <a:endPar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endParaRPr>
            </a:p>
          </p:txBody>
        </p:sp>
        <p:sp>
          <p:nvSpPr>
            <p:cNvPr id="755" name="Rectangle 754">
              <a:extLst>
                <a:ext uri="{FF2B5EF4-FFF2-40B4-BE49-F238E27FC236}">
                  <a16:creationId xmlns:a16="http://schemas.microsoft.com/office/drawing/2014/main" id="{B938B45A-D8D2-4413-BA57-15A8B162F1D7}"/>
                </a:ext>
              </a:extLst>
            </p:cNvPr>
            <p:cNvSpPr/>
            <p:nvPr/>
          </p:nvSpPr>
          <p:spPr>
            <a:xfrm>
              <a:off x="6149337" y="5428625"/>
              <a:ext cx="5248160" cy="550811"/>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237744" tIns="45720" rIns="45720" bIns="27432" numCol="1" rtlCol="0" anchor="t" anchorCtr="0" compatLnSpc="1">
              <a:prstTxWarp prst="textNoShape">
                <a:avLst/>
              </a:prstTxWarp>
              <a:noAutofit/>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600" b="1" i="0" u="none" strike="noStrike" kern="1200" cap="none" spc="0" normalizeH="0" baseline="0" noProof="0">
                  <a:ln>
                    <a:noFill/>
                  </a:ln>
                  <a:solidFill>
                    <a:schemeClr val="bg1"/>
                  </a:solidFill>
                  <a:effectLst/>
                  <a:uLnTx/>
                  <a:uFillTx/>
                  <a:latin typeface="Segoe UI"/>
                  <a:ea typeface="+mn-ea"/>
                  <a:cs typeface="+mn-cs"/>
                </a:rPr>
                <a:t>Azure Defender - Detections across assets and tenants</a:t>
              </a:r>
            </a:p>
          </p:txBody>
        </p:sp>
        <p:sp>
          <p:nvSpPr>
            <p:cNvPr id="340" name="Rectangle 339">
              <a:extLst>
                <a:ext uri="{FF2B5EF4-FFF2-40B4-BE49-F238E27FC236}">
                  <a16:creationId xmlns:a16="http://schemas.microsoft.com/office/drawing/2014/main" id="{3114B50B-E44A-4B38-9B01-70604C0172B1}"/>
                </a:ext>
              </a:extLst>
            </p:cNvPr>
            <p:cNvSpPr/>
            <p:nvPr/>
          </p:nvSpPr>
          <p:spPr>
            <a:xfrm>
              <a:off x="7648601" y="6001945"/>
              <a:ext cx="3748892" cy="143116"/>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Application Logs</a:t>
              </a:r>
            </a:p>
          </p:txBody>
        </p:sp>
        <p:sp>
          <p:nvSpPr>
            <p:cNvPr id="342" name="Rectangle 341">
              <a:extLst>
                <a:ext uri="{FF2B5EF4-FFF2-40B4-BE49-F238E27FC236}">
                  <a16:creationId xmlns:a16="http://schemas.microsoft.com/office/drawing/2014/main" id="{25CE8BD1-F26F-41E5-9B51-9AB414F7FB2D}"/>
                </a:ext>
              </a:extLst>
            </p:cNvPr>
            <p:cNvSpPr/>
            <p:nvPr/>
          </p:nvSpPr>
          <p:spPr>
            <a:xfrm>
              <a:off x="10278428" y="5469135"/>
              <a:ext cx="1085389" cy="143116"/>
            </a:xfrm>
            <a:prstGeom prst="rect">
              <a:avLst/>
            </a:prstGeom>
            <a:solidFill>
              <a:schemeClr val="accent1">
                <a:lumMod val="75000"/>
              </a:schemeClr>
            </a:solidFill>
            <a:ln w="6350" cap="rnd">
              <a:solidFill>
                <a:schemeClr val="accent1">
                  <a:lumMod val="20000"/>
                  <a:lumOff val="80000"/>
                </a:schemeClr>
              </a:solidFill>
              <a:prstDash val="dash"/>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WAF Alerts</a:t>
              </a:r>
            </a:p>
          </p:txBody>
        </p:sp>
        <p:sp>
          <p:nvSpPr>
            <p:cNvPr id="343" name="Rectangle 342">
              <a:extLst>
                <a:ext uri="{FF2B5EF4-FFF2-40B4-BE49-F238E27FC236}">
                  <a16:creationId xmlns:a16="http://schemas.microsoft.com/office/drawing/2014/main" id="{CD9775F2-5828-4D45-B666-35B85443DD78}"/>
                </a:ext>
              </a:extLst>
            </p:cNvPr>
            <p:cNvSpPr/>
            <p:nvPr/>
          </p:nvSpPr>
          <p:spPr>
            <a:xfrm>
              <a:off x="10278428" y="5635348"/>
              <a:ext cx="1085389" cy="143116"/>
            </a:xfrm>
            <a:prstGeom prst="rect">
              <a:avLst/>
            </a:prstGeom>
            <a:solidFill>
              <a:schemeClr val="accent1">
                <a:lumMod val="75000"/>
              </a:schemeClr>
            </a:solidFill>
            <a:ln w="6350" cap="rnd">
              <a:solidFill>
                <a:schemeClr val="accent1">
                  <a:lumMod val="20000"/>
                  <a:lumOff val="80000"/>
                </a:schemeClr>
              </a:solidFill>
              <a:prstDash val="dash"/>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lang="en-US" sz="500" b="1">
                  <a:gradFill>
                    <a:gsLst>
                      <a:gs pos="0">
                        <a:srgbClr val="FFFFFF"/>
                      </a:gs>
                      <a:gs pos="100000">
                        <a:srgbClr val="FFFFFF"/>
                      </a:gs>
                    </a:gsLst>
                    <a:lin ang="5400000" scaled="0"/>
                  </a:gradFill>
                  <a:latin typeface="Segoe UI Semibold"/>
                </a:rPr>
                <a:t>Azure </a:t>
              </a: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Firewall Alerts</a:t>
              </a:r>
            </a:p>
          </p:txBody>
        </p:sp>
        <p:sp>
          <p:nvSpPr>
            <p:cNvPr id="345" name="Rectangle 344">
              <a:extLst>
                <a:ext uri="{FF2B5EF4-FFF2-40B4-BE49-F238E27FC236}">
                  <a16:creationId xmlns:a16="http://schemas.microsoft.com/office/drawing/2014/main" id="{8D9E7831-DD0F-4D6E-90EA-79B7BD0E9F10}"/>
                </a:ext>
              </a:extLst>
            </p:cNvPr>
            <p:cNvSpPr/>
            <p:nvPr/>
          </p:nvSpPr>
          <p:spPr>
            <a:xfrm>
              <a:off x="10278428" y="5801560"/>
              <a:ext cx="1085389" cy="143116"/>
            </a:xfrm>
            <a:prstGeom prst="rect">
              <a:avLst/>
            </a:prstGeom>
            <a:solidFill>
              <a:schemeClr val="accent1">
                <a:lumMod val="75000"/>
              </a:schemeClr>
            </a:solidFill>
            <a:ln w="6350" cap="rnd">
              <a:solidFill>
                <a:schemeClr val="accent1">
                  <a:lumMod val="20000"/>
                  <a:lumOff val="80000"/>
                </a:schemeClr>
              </a:solidFill>
              <a:prstDash val="dash"/>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DDOS Alerts</a:t>
              </a:r>
            </a:p>
          </p:txBody>
        </p:sp>
        <p:sp>
          <p:nvSpPr>
            <p:cNvPr id="346" name="Rectangle 345">
              <a:extLst>
                <a:ext uri="{FF2B5EF4-FFF2-40B4-BE49-F238E27FC236}">
                  <a16:creationId xmlns:a16="http://schemas.microsoft.com/office/drawing/2014/main" id="{3D3868B8-1C9D-4D5D-8109-681D0FDC9BCF}"/>
                </a:ext>
              </a:extLst>
            </p:cNvPr>
            <p:cNvSpPr/>
            <p:nvPr/>
          </p:nvSpPr>
          <p:spPr>
            <a:xfrm>
              <a:off x="7648600" y="6167570"/>
              <a:ext cx="3748893" cy="143116"/>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Network Watcher – IP Flow logs, Packet Capture, Virtual TAP</a:t>
              </a:r>
            </a:p>
          </p:txBody>
        </p:sp>
        <p:sp>
          <p:nvSpPr>
            <p:cNvPr id="347" name="Rectangle 346">
              <a:extLst>
                <a:ext uri="{FF2B5EF4-FFF2-40B4-BE49-F238E27FC236}">
                  <a16:creationId xmlns:a16="http://schemas.microsoft.com/office/drawing/2014/main" id="{7667D7B0-811F-4EB6-A1BE-AC409912EA7D}"/>
                </a:ext>
              </a:extLst>
            </p:cNvPr>
            <p:cNvSpPr/>
            <p:nvPr/>
          </p:nvSpPr>
          <p:spPr>
            <a:xfrm>
              <a:off x="6148841" y="6333195"/>
              <a:ext cx="3483876" cy="143116"/>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activity log</a:t>
              </a:r>
            </a:p>
          </p:txBody>
        </p:sp>
        <p:sp>
          <p:nvSpPr>
            <p:cNvPr id="348" name="Rectangle 347">
              <a:extLst>
                <a:ext uri="{FF2B5EF4-FFF2-40B4-BE49-F238E27FC236}">
                  <a16:creationId xmlns:a16="http://schemas.microsoft.com/office/drawing/2014/main" id="{11339E09-596C-465C-B11A-9D0BCE60E850}"/>
                </a:ext>
              </a:extLst>
            </p:cNvPr>
            <p:cNvSpPr/>
            <p:nvPr/>
          </p:nvSpPr>
          <p:spPr>
            <a:xfrm>
              <a:off x="9667833" y="6333195"/>
              <a:ext cx="1729664" cy="214363"/>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t"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Service Diagnostic Logs &amp; Metrics</a:t>
              </a:r>
            </a:p>
          </p:txBody>
        </p:sp>
        <p:sp>
          <p:nvSpPr>
            <p:cNvPr id="6" name="Rectangle 5">
              <a:extLst>
                <a:ext uri="{FF2B5EF4-FFF2-40B4-BE49-F238E27FC236}">
                  <a16:creationId xmlns:a16="http://schemas.microsoft.com/office/drawing/2014/main" id="{C912B680-2BC7-45F0-BDFA-DC627EA1D35C}"/>
                </a:ext>
              </a:extLst>
            </p:cNvPr>
            <p:cNvSpPr/>
            <p:nvPr/>
          </p:nvSpPr>
          <p:spPr bwMode="auto">
            <a:xfrm>
              <a:off x="6109074" y="5511264"/>
              <a:ext cx="1539527" cy="731591"/>
            </a:xfrm>
            <a:prstGeom prst="rect">
              <a:avLst/>
            </a:prstGeom>
            <a:solidFill>
              <a:srgbClr val="DDFB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2" name="Rectangle 761">
              <a:extLst>
                <a:ext uri="{FF2B5EF4-FFF2-40B4-BE49-F238E27FC236}">
                  <a16:creationId xmlns:a16="http://schemas.microsoft.com/office/drawing/2014/main" id="{2C964799-F034-4456-8675-4BCE6023F628}"/>
                </a:ext>
              </a:extLst>
            </p:cNvPr>
            <p:cNvSpPr/>
            <p:nvPr/>
          </p:nvSpPr>
          <p:spPr bwMode="auto">
            <a:xfrm>
              <a:off x="6153262" y="5560349"/>
              <a:ext cx="1447694" cy="739618"/>
            </a:xfrm>
            <a:prstGeom prst="rect">
              <a:avLst/>
            </a:prstGeom>
            <a:noFill/>
            <a:ln w="9525" cap="rnd">
              <a:solidFill>
                <a:schemeClr val="accent1">
                  <a:lumMod val="75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36576" numCol="1" rtlCol="0" anchor="t" anchorCtr="0" compatLnSpc="1">
              <a:prstTxWarp prst="textNoShape">
                <a:avLst/>
              </a:prstTxWarp>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600" b="1" i="0" u="none" strike="noStrike" kern="1200" cap="none" spc="0" normalizeH="0" baseline="0" noProof="0">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rPr>
                <a:t>Microsoft Cloud App Security (MCAS)</a:t>
              </a:r>
            </a:p>
          </p:txBody>
        </p:sp>
        <p:sp>
          <p:nvSpPr>
            <p:cNvPr id="764" name="Rectangle 763">
              <a:extLst>
                <a:ext uri="{FF2B5EF4-FFF2-40B4-BE49-F238E27FC236}">
                  <a16:creationId xmlns:a16="http://schemas.microsoft.com/office/drawing/2014/main" id="{56339CE1-3FA9-4C23-98FF-D6E0BF7A2F7E}"/>
                </a:ext>
              </a:extLst>
            </p:cNvPr>
            <p:cNvSpPr/>
            <p:nvPr/>
          </p:nvSpPr>
          <p:spPr>
            <a:xfrm>
              <a:off x="6200292" y="5750836"/>
              <a:ext cx="1353634" cy="228600"/>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MCAS Alerts</a:t>
              </a:r>
            </a:p>
          </p:txBody>
        </p:sp>
        <p:sp>
          <p:nvSpPr>
            <p:cNvPr id="765" name="Rectangle 764">
              <a:extLst>
                <a:ext uri="{FF2B5EF4-FFF2-40B4-BE49-F238E27FC236}">
                  <a16:creationId xmlns:a16="http://schemas.microsoft.com/office/drawing/2014/main" id="{6CACB55A-F7D9-476E-929F-74CDAC87CEA1}"/>
                </a:ext>
              </a:extLst>
            </p:cNvPr>
            <p:cNvSpPr/>
            <p:nvPr/>
          </p:nvSpPr>
          <p:spPr>
            <a:xfrm>
              <a:off x="6200292" y="5998382"/>
              <a:ext cx="1353634" cy="228600"/>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MCAS Logs</a:t>
              </a:r>
            </a:p>
          </p:txBody>
        </p:sp>
        <p:sp>
          <p:nvSpPr>
            <p:cNvPr id="349" name="Rectangle 348">
              <a:extLst>
                <a:ext uri="{FF2B5EF4-FFF2-40B4-BE49-F238E27FC236}">
                  <a16:creationId xmlns:a16="http://schemas.microsoft.com/office/drawing/2014/main" id="{F81CBD56-CAE6-4BA1-9605-D6145DF7576B}"/>
                </a:ext>
              </a:extLst>
            </p:cNvPr>
            <p:cNvSpPr/>
            <p:nvPr/>
          </p:nvSpPr>
          <p:spPr>
            <a:xfrm>
              <a:off x="7654663" y="5572787"/>
              <a:ext cx="3197233" cy="298837"/>
            </a:xfrm>
            <a:prstGeom prst="rect">
              <a:avLst/>
            </a:prstGeom>
          </p:spPr>
          <p:txBody>
            <a:bodyPr wrap="square" rIns="0" numCol="2">
              <a:noAutofit/>
            </a:bodyPr>
            <a:lstStyle/>
            <a:p>
              <a:pPr marL="91440" marR="0" lvl="1" indent="-91440" algn="l" defTabSz="932472" rtl="0" eaLnBrk="1" fontAlgn="base" latinLnBrk="0" hangingPunct="1">
                <a:lnSpc>
                  <a:spcPct val="100000"/>
                </a:lnSpc>
                <a:spcBef>
                  <a:spcPct val="0"/>
                </a:spcBef>
                <a:spcAft>
                  <a:spcPts val="100"/>
                </a:spcAft>
                <a:buClrTx/>
                <a:buSzPct val="90000"/>
                <a:buFont typeface="Arial" panose="020B0604020202020204" pitchFamily="34" charset="0"/>
                <a:buChar char="•"/>
                <a:tabLst/>
                <a:defRPr/>
              </a:pPr>
              <a:r>
                <a:rPr lang="en-US" sz="500">
                  <a:gradFill>
                    <a:gsLst>
                      <a:gs pos="79000">
                        <a:srgbClr val="FFFFFF"/>
                      </a:gs>
                      <a:gs pos="17000">
                        <a:srgbClr val="FFFFFF"/>
                      </a:gs>
                    </a:gsLst>
                    <a:lin ang="5400000" scaled="0"/>
                  </a:gradFill>
                  <a:latin typeface="Segoe UI Semibold" panose="020B0702040204020203" pitchFamily="34" charset="0"/>
                  <a:cs typeface="Segoe UI Semibold" panose="020B0702040204020203" pitchFamily="34" charset="0"/>
                </a:rPr>
                <a:t>VMs &amp; Tenants (Azure, On-prem, 3</a:t>
              </a:r>
              <a:r>
                <a:rPr lang="en-US" sz="500" baseline="30000">
                  <a:gradFill>
                    <a:gsLst>
                      <a:gs pos="79000">
                        <a:srgbClr val="FFFFFF"/>
                      </a:gs>
                      <a:gs pos="17000">
                        <a:srgbClr val="FFFFFF"/>
                      </a:gs>
                    </a:gsLst>
                    <a:lin ang="5400000" scaled="0"/>
                  </a:gradFill>
                  <a:latin typeface="Segoe UI Semibold" panose="020B0702040204020203" pitchFamily="34" charset="0"/>
                  <a:cs typeface="Segoe UI Semibold" panose="020B0702040204020203" pitchFamily="34" charset="0"/>
                </a:rPr>
                <a:t>rd</a:t>
              </a:r>
              <a:r>
                <a:rPr lang="en-US" sz="500">
                  <a:gradFill>
                    <a:gsLst>
                      <a:gs pos="79000">
                        <a:srgbClr val="FFFFFF"/>
                      </a:gs>
                      <a:gs pos="17000">
                        <a:srgbClr val="FFFFFF"/>
                      </a:gs>
                    </a:gsLst>
                    <a:lin ang="5400000" scaled="0"/>
                  </a:gradFill>
                  <a:latin typeface="Segoe UI Semibold" panose="020B0702040204020203" pitchFamily="34" charset="0"/>
                  <a:cs typeface="Segoe UI Semibold" panose="020B0702040204020203" pitchFamily="34" charset="0"/>
                </a:rPr>
                <a:t> party clouds)</a:t>
              </a:r>
            </a:p>
            <a:p>
              <a:pPr marL="91440" marR="0" lvl="1" indent="-91440" algn="l" defTabSz="932472" rtl="0" eaLnBrk="1" fontAlgn="base" latinLnBrk="0" hangingPunct="1">
                <a:lnSpc>
                  <a:spcPct val="100000"/>
                </a:lnSpc>
                <a:spcBef>
                  <a:spcPct val="0"/>
                </a:spcBef>
                <a:spcAft>
                  <a:spcPts val="100"/>
                </a:spcAft>
                <a:buClrTx/>
                <a:buSzPct val="90000"/>
                <a:buFont typeface="Arial" panose="020B0604020202020204" pitchFamily="34" charset="0"/>
                <a:buChar char="•"/>
                <a:tabLst/>
                <a:defRPr/>
              </a:pPr>
              <a:r>
                <a:rPr lang="en-US" sz="500">
                  <a:gradFill>
                    <a:gsLst>
                      <a:gs pos="79000">
                        <a:srgbClr val="FFFFFF"/>
                      </a:gs>
                      <a:gs pos="17000">
                        <a:srgbClr val="FFFFFF"/>
                      </a:gs>
                    </a:gsLst>
                    <a:lin ang="5400000" scaled="0"/>
                  </a:gradFill>
                  <a:latin typeface="Segoe UI Semibold" panose="020B0702040204020203" pitchFamily="34" charset="0"/>
                  <a:cs typeface="Segoe UI Semibold" panose="020B0702040204020203" pitchFamily="34" charset="0"/>
                </a:rPr>
                <a:t>Containers and Kubernetes</a:t>
              </a:r>
            </a:p>
            <a:p>
              <a:pPr marL="91440" marR="0" lvl="1" indent="-91440" algn="l" defTabSz="932472" rtl="0" eaLnBrk="1" fontAlgn="base" latinLnBrk="0" hangingPunct="1">
                <a:lnSpc>
                  <a:spcPct val="100000"/>
                </a:lnSpc>
                <a:spcBef>
                  <a:spcPct val="0"/>
                </a:spcBef>
                <a:spcAft>
                  <a:spcPts val="100"/>
                </a:spcAft>
                <a:buClrTx/>
                <a:buSzPct val="90000"/>
                <a:buFont typeface="Arial" panose="020B0604020202020204" pitchFamily="34" charset="0"/>
                <a:buChar char="•"/>
                <a:tabLst/>
                <a:defRPr/>
              </a:pPr>
              <a:r>
                <a:rPr lang="en-US" sz="500">
                  <a:gradFill>
                    <a:gsLst>
                      <a:gs pos="79000">
                        <a:srgbClr val="FFFFFF"/>
                      </a:gs>
                      <a:gs pos="17000">
                        <a:srgbClr val="FFFFFF"/>
                      </a:gs>
                    </a:gsLst>
                    <a:lin ang="5400000" scaled="0"/>
                  </a:gradFill>
                  <a:latin typeface="Segoe UI Semibold" panose="020B0702040204020203" pitchFamily="34" charset="0"/>
                  <a:cs typeface="Segoe UI Semibold" panose="020B0702040204020203" pitchFamily="34" charset="0"/>
                </a:rPr>
                <a:t>IoT and Legacy OT Devices (SCADA, ICS, etc.)</a:t>
              </a:r>
            </a:p>
            <a:p>
              <a:pPr marL="91440" marR="0" lvl="1" indent="-91440" algn="l" defTabSz="932472" rtl="0" eaLnBrk="1" fontAlgn="base" latinLnBrk="0" hangingPunct="1">
                <a:lnSpc>
                  <a:spcPct val="100000"/>
                </a:lnSpc>
                <a:spcBef>
                  <a:spcPct val="0"/>
                </a:spcBef>
                <a:spcAft>
                  <a:spcPts val="100"/>
                </a:spcAft>
                <a:buClrTx/>
                <a:buSzPct val="90000"/>
                <a:buFont typeface="Arial" panose="020B0604020202020204" pitchFamily="34" charset="0"/>
                <a:buChar char="•"/>
                <a:tabLst/>
                <a:defRPr/>
              </a:pPr>
              <a:r>
                <a:rPr lang="en-US" sz="500">
                  <a:gradFill>
                    <a:gsLst>
                      <a:gs pos="79000">
                        <a:srgbClr val="FFFFFF"/>
                      </a:gs>
                      <a:gs pos="17000">
                        <a:srgbClr val="FFFFFF"/>
                      </a:gs>
                    </a:gsLst>
                    <a:lin ang="5400000" scaled="0"/>
                  </a:gradFill>
                  <a:latin typeface="Segoe UI Semibold" panose="020B0702040204020203" pitchFamily="34" charset="0"/>
                  <a:cs typeface="Segoe UI Semibold" panose="020B0702040204020203" pitchFamily="34" charset="0"/>
                </a:rPr>
                <a:t>Azure SQL &amp; Cosmos DB</a:t>
              </a:r>
            </a:p>
            <a:p>
              <a:pPr marL="91440" lvl="1" indent="-91440" defTabSz="932472" fontAlgn="base">
                <a:spcBef>
                  <a:spcPct val="0"/>
                </a:spcBef>
                <a:spcAft>
                  <a:spcPts val="100"/>
                </a:spcAft>
                <a:buSzPct val="90000"/>
                <a:buFont typeface="Arial" panose="020B0604020202020204" pitchFamily="34" charset="0"/>
                <a:buChar char="•"/>
                <a:defRPr/>
              </a:pPr>
              <a:r>
                <a:rPr lang="en-US" sz="500">
                  <a:gradFill>
                    <a:gsLst>
                      <a:gs pos="79000">
                        <a:srgbClr val="FFFFFF"/>
                      </a:gs>
                      <a:gs pos="17000">
                        <a:srgbClr val="FFFFFF"/>
                      </a:gs>
                    </a:gsLst>
                    <a:lin ang="5400000" scaled="0"/>
                  </a:gradFill>
                  <a:latin typeface="Segoe UI Semibold" panose="020B0702040204020203" pitchFamily="34" charset="0"/>
                  <a:cs typeface="Segoe UI Semibold" panose="020B0702040204020203" pitchFamily="34" charset="0"/>
                </a:rPr>
                <a:t>Azure Storage Accounts</a:t>
              </a:r>
            </a:p>
            <a:p>
              <a:pPr marL="91440" marR="0" lvl="1" indent="-91440" algn="l" defTabSz="932472" rtl="0" eaLnBrk="1" fontAlgn="base" latinLnBrk="0" hangingPunct="1">
                <a:lnSpc>
                  <a:spcPct val="100000"/>
                </a:lnSpc>
                <a:spcBef>
                  <a:spcPct val="0"/>
                </a:spcBef>
                <a:spcAft>
                  <a:spcPts val="100"/>
                </a:spcAft>
                <a:buClrTx/>
                <a:buSzPct val="90000"/>
                <a:buFont typeface="Arial" panose="020B0604020202020204" pitchFamily="34" charset="0"/>
                <a:buChar char="•"/>
                <a:tabLst/>
                <a:defRPr/>
              </a:pPr>
              <a:r>
                <a:rPr lang="en-US" sz="500">
                  <a:gradFill>
                    <a:gsLst>
                      <a:gs pos="79000">
                        <a:srgbClr val="FFFFFF"/>
                      </a:gs>
                      <a:gs pos="17000">
                        <a:srgbClr val="FFFFFF"/>
                      </a:gs>
                    </a:gsLst>
                    <a:lin ang="5400000" scaled="0"/>
                  </a:gradFill>
                  <a:latin typeface="Segoe UI Semibold" panose="020B0702040204020203" pitchFamily="34" charset="0"/>
                  <a:cs typeface="Segoe UI Semibold" panose="020B0702040204020203" pitchFamily="34" charset="0"/>
                </a:rPr>
                <a:t>And More…</a:t>
              </a:r>
            </a:p>
          </p:txBody>
        </p:sp>
        <p:sp>
          <p:nvSpPr>
            <p:cNvPr id="362" name="Rectangle 361">
              <a:extLst>
                <a:ext uri="{FF2B5EF4-FFF2-40B4-BE49-F238E27FC236}">
                  <a16:creationId xmlns:a16="http://schemas.microsoft.com/office/drawing/2014/main" id="{471C4F83-9495-4A45-9759-8453C3744B47}"/>
                </a:ext>
              </a:extLst>
            </p:cNvPr>
            <p:cNvSpPr/>
            <p:nvPr/>
          </p:nvSpPr>
          <p:spPr bwMode="auto">
            <a:xfrm>
              <a:off x="6148841" y="6502591"/>
              <a:ext cx="5248656" cy="640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21320A00-0CA3-48FB-9051-851D08AB0918}"/>
              </a:ext>
            </a:extLst>
          </p:cNvPr>
          <p:cNvGrpSpPr/>
          <p:nvPr/>
        </p:nvGrpSpPr>
        <p:grpSpPr>
          <a:xfrm>
            <a:off x="5991309" y="1613791"/>
            <a:ext cx="5606003" cy="1525544"/>
            <a:chOff x="5991309" y="1613791"/>
            <a:chExt cx="5606003" cy="1525544"/>
          </a:xfrm>
        </p:grpSpPr>
        <p:sp>
          <p:nvSpPr>
            <p:cNvPr id="402" name="Rectangle 401">
              <a:extLst>
                <a:ext uri="{FF2B5EF4-FFF2-40B4-BE49-F238E27FC236}">
                  <a16:creationId xmlns:a16="http://schemas.microsoft.com/office/drawing/2014/main" id="{E7DB0687-7DE5-44A1-9E0A-637319CD3DDC}"/>
                </a:ext>
              </a:extLst>
            </p:cNvPr>
            <p:cNvSpPr/>
            <p:nvPr/>
          </p:nvSpPr>
          <p:spPr>
            <a:xfrm>
              <a:off x="5991309" y="1613791"/>
              <a:ext cx="5606003" cy="731282"/>
            </a:xfrm>
            <a:prstGeom prst="rect">
              <a:avLst/>
            </a:prstGeom>
            <a:solidFill>
              <a:srgbClr val="DDFBDD"/>
            </a:solidFill>
            <a:ln w="9525" cap="flat" cmpd="sng" algn="ctr">
              <a:solidFill>
                <a:schemeClr val="accent3"/>
              </a:solidFill>
              <a:prstDash val="solid"/>
            </a:ln>
            <a:effectLst/>
          </p:spPr>
          <p:style>
            <a:lnRef idx="2">
              <a:schemeClr val="accent2"/>
            </a:lnRef>
            <a:fillRef idx="1">
              <a:schemeClr val="lt1"/>
            </a:fillRef>
            <a:effectRef idx="0">
              <a:schemeClr val="accent2"/>
            </a:effectRef>
            <a:fontRef idx="minor">
              <a:schemeClr val="dk1"/>
            </a:fontRef>
          </p:style>
          <p:txBody>
            <a:bodyPr vert="horz" wrap="square" lIns="91440" tIns="64008" rIns="0" bIns="45720" rtlCol="0" anchor="t">
              <a:noAutofit/>
            </a:bodyPr>
            <a:lstStyle/>
            <a:p>
              <a:pPr marL="0" marR="0" lvl="0" indent="0" algn="l" defTabSz="914367" rtl="0" eaLnBrk="1" fontAlgn="base" latinLnBrk="0" hangingPunct="1">
                <a:lnSpc>
                  <a:spcPct val="100000"/>
                </a:lnSpc>
                <a:spcBef>
                  <a:spcPts val="0"/>
                </a:spcBef>
                <a:spcAft>
                  <a:spcPts val="100"/>
                </a:spcAft>
                <a:buClrTx/>
                <a:buSzTx/>
                <a:buFontTx/>
                <a:buNone/>
                <a:tabLst/>
                <a:defRPr/>
              </a:pPr>
              <a:r>
                <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rPr>
                <a:t>Data Plane Security</a:t>
              </a:r>
              <a:br>
                <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rPr>
              </a:br>
              <a:r>
                <a:rPr kumimoji="0" lang="en-US" sz="6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panose="020B0702040204020203" pitchFamily="34" charset="0"/>
                  <a:ea typeface="+mn-ea"/>
                  <a:cs typeface="Segoe UI Semibold" panose="020B0702040204020203" pitchFamily="34" charset="0"/>
                </a:rPr>
                <a:t>Per-Application/Workload Controls</a:t>
              </a:r>
            </a:p>
          </p:txBody>
        </p:sp>
        <p:sp>
          <p:nvSpPr>
            <p:cNvPr id="361" name="Rectangle 432">
              <a:extLst>
                <a:ext uri="{FF2B5EF4-FFF2-40B4-BE49-F238E27FC236}">
                  <a16:creationId xmlns:a16="http://schemas.microsoft.com/office/drawing/2014/main" id="{9156CD28-E7E6-49D2-B044-DD127DA6A406}"/>
                </a:ext>
              </a:extLst>
            </p:cNvPr>
            <p:cNvSpPr/>
            <p:nvPr/>
          </p:nvSpPr>
          <p:spPr>
            <a:xfrm>
              <a:off x="7565086" y="2339515"/>
              <a:ext cx="4031173" cy="799820"/>
            </a:xfrm>
            <a:custGeom>
              <a:avLst/>
              <a:gdLst>
                <a:gd name="connsiteX0" fmla="*/ 0 w 4476317"/>
                <a:gd name="connsiteY0" fmla="*/ 0 h 835637"/>
                <a:gd name="connsiteX1" fmla="*/ 4476317 w 4476317"/>
                <a:gd name="connsiteY1" fmla="*/ 0 h 835637"/>
                <a:gd name="connsiteX2" fmla="*/ 4476317 w 4476317"/>
                <a:gd name="connsiteY2" fmla="*/ 835637 h 835637"/>
                <a:gd name="connsiteX3" fmla="*/ 0 w 4476317"/>
                <a:gd name="connsiteY3" fmla="*/ 835637 h 835637"/>
                <a:gd name="connsiteX4" fmla="*/ 0 w 4476317"/>
                <a:gd name="connsiteY4" fmla="*/ 0 h 835637"/>
                <a:gd name="connsiteX0" fmla="*/ 0 w 4476317"/>
                <a:gd name="connsiteY0" fmla="*/ 0 h 835637"/>
                <a:gd name="connsiteX1" fmla="*/ 1403768 w 4476317"/>
                <a:gd name="connsiteY1" fmla="*/ 784 h 835637"/>
                <a:gd name="connsiteX2" fmla="*/ 4476317 w 4476317"/>
                <a:gd name="connsiteY2" fmla="*/ 0 h 835637"/>
                <a:gd name="connsiteX3" fmla="*/ 4476317 w 4476317"/>
                <a:gd name="connsiteY3" fmla="*/ 835637 h 835637"/>
                <a:gd name="connsiteX4" fmla="*/ 0 w 4476317"/>
                <a:gd name="connsiteY4" fmla="*/ 835637 h 835637"/>
                <a:gd name="connsiteX5" fmla="*/ 0 w 4476317"/>
                <a:gd name="connsiteY5" fmla="*/ 0 h 835637"/>
                <a:gd name="connsiteX0" fmla="*/ 1403768 w 4476317"/>
                <a:gd name="connsiteY0" fmla="*/ 784 h 835637"/>
                <a:gd name="connsiteX1" fmla="*/ 4476317 w 4476317"/>
                <a:gd name="connsiteY1" fmla="*/ 0 h 835637"/>
                <a:gd name="connsiteX2" fmla="*/ 4476317 w 4476317"/>
                <a:gd name="connsiteY2" fmla="*/ 835637 h 835637"/>
                <a:gd name="connsiteX3" fmla="*/ 0 w 4476317"/>
                <a:gd name="connsiteY3" fmla="*/ 835637 h 835637"/>
                <a:gd name="connsiteX4" fmla="*/ 0 w 4476317"/>
                <a:gd name="connsiteY4" fmla="*/ 0 h 835637"/>
                <a:gd name="connsiteX5" fmla="*/ 1495208 w 4476317"/>
                <a:gd name="connsiteY5" fmla="*/ 92224 h 835637"/>
                <a:gd name="connsiteX0" fmla="*/ 1403768 w 4476317"/>
                <a:gd name="connsiteY0" fmla="*/ 784 h 835637"/>
                <a:gd name="connsiteX1" fmla="*/ 4476317 w 4476317"/>
                <a:gd name="connsiteY1" fmla="*/ 0 h 835637"/>
                <a:gd name="connsiteX2" fmla="*/ 4476317 w 4476317"/>
                <a:gd name="connsiteY2" fmla="*/ 835637 h 835637"/>
                <a:gd name="connsiteX3" fmla="*/ 0 w 4476317"/>
                <a:gd name="connsiteY3" fmla="*/ 835637 h 835637"/>
                <a:gd name="connsiteX4" fmla="*/ 0 w 4476317"/>
                <a:gd name="connsiteY4" fmla="*/ 0 h 835637"/>
                <a:gd name="connsiteX0" fmla="*/ 4476317 w 4476317"/>
                <a:gd name="connsiteY0" fmla="*/ 0 h 835637"/>
                <a:gd name="connsiteX1" fmla="*/ 4476317 w 4476317"/>
                <a:gd name="connsiteY1" fmla="*/ 835637 h 835637"/>
                <a:gd name="connsiteX2" fmla="*/ 0 w 4476317"/>
                <a:gd name="connsiteY2" fmla="*/ 835637 h 835637"/>
                <a:gd name="connsiteX3" fmla="*/ 0 w 4476317"/>
                <a:gd name="connsiteY3" fmla="*/ 0 h 835637"/>
              </a:gdLst>
              <a:ahLst/>
              <a:cxnLst>
                <a:cxn ang="0">
                  <a:pos x="connsiteX0" y="connsiteY0"/>
                </a:cxn>
                <a:cxn ang="0">
                  <a:pos x="connsiteX1" y="connsiteY1"/>
                </a:cxn>
                <a:cxn ang="0">
                  <a:pos x="connsiteX2" y="connsiteY2"/>
                </a:cxn>
                <a:cxn ang="0">
                  <a:pos x="connsiteX3" y="connsiteY3"/>
                </a:cxn>
              </a:cxnLst>
              <a:rect l="l" t="t" r="r" b="b"/>
              <a:pathLst>
                <a:path w="4476317" h="835637">
                  <a:moveTo>
                    <a:pt x="4476317" y="0"/>
                  </a:moveTo>
                  <a:lnTo>
                    <a:pt x="4476317" y="835637"/>
                  </a:lnTo>
                  <a:lnTo>
                    <a:pt x="0" y="835637"/>
                  </a:lnTo>
                  <a:lnTo>
                    <a:pt x="0" y="0"/>
                  </a:lnTo>
                </a:path>
              </a:pathLst>
            </a:custGeom>
            <a:solidFill>
              <a:srgbClr val="DDFBDD"/>
            </a:solidFill>
            <a:ln w="9525" cap="flat" cmpd="sng" algn="ctr">
              <a:solidFill>
                <a:schemeClr val="accent3"/>
              </a:solidFill>
              <a:prstDash val="solid"/>
            </a:ln>
            <a:effectLst/>
          </p:spPr>
          <p:style>
            <a:lnRef idx="2">
              <a:schemeClr val="accent2"/>
            </a:lnRef>
            <a:fillRef idx="1">
              <a:schemeClr val="lt1"/>
            </a:fillRef>
            <a:effectRef idx="0">
              <a:schemeClr val="accent2"/>
            </a:effectRef>
            <a:fontRef idx="minor">
              <a:schemeClr val="dk1"/>
            </a:fontRef>
          </p:style>
          <p:txBody>
            <a:bodyPr vert="horz" wrap="square" lIns="91440" tIns="45720" rIns="0" bIns="219456" rtlCol="0" anchor="t">
              <a:noAutofit/>
            </a:bodyPr>
            <a:lstStyle/>
            <a:p>
              <a:pPr marL="0" marR="0" lvl="0" indent="0" algn="ctr" defTabSz="914367" rtl="0" eaLnBrk="1" fontAlgn="base" latinLnBrk="0" hangingPunct="1">
                <a:lnSpc>
                  <a:spcPct val="100000"/>
                </a:lnSpc>
                <a:spcBef>
                  <a:spcPts val="0"/>
                </a:spcBef>
                <a:spcAft>
                  <a:spcPts val="200"/>
                </a:spcAft>
                <a:buClrTx/>
                <a:buSzTx/>
                <a:buFontTx/>
                <a:buNone/>
                <a:tabLst/>
                <a:defRPr/>
              </a:pPr>
              <a:endParaRPr kumimoji="0" lang="en-US" sz="800" b="1"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a:ea typeface="+mn-ea"/>
                <a:cs typeface="+mn-cs"/>
              </a:endParaRPr>
            </a:p>
          </p:txBody>
        </p:sp>
      </p:grpSp>
      <p:sp>
        <p:nvSpPr>
          <p:cNvPr id="397" name="Rectangle 396">
            <a:hlinkClick r:id="rId10" tooltip="Privileged Access Workstation (PAW)"/>
            <a:extLst>
              <a:ext uri="{FF2B5EF4-FFF2-40B4-BE49-F238E27FC236}">
                <a16:creationId xmlns:a16="http://schemas.microsoft.com/office/drawing/2014/main" id="{72A2A767-228F-4CD7-A527-A52BAE1C3EFA}"/>
              </a:ext>
            </a:extLst>
          </p:cNvPr>
          <p:cNvSpPr/>
          <p:nvPr/>
        </p:nvSpPr>
        <p:spPr>
          <a:xfrm>
            <a:off x="6258175" y="2939761"/>
            <a:ext cx="1209339" cy="14311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Microsoft Cloud App Security</a:t>
            </a:r>
          </a:p>
        </p:txBody>
      </p:sp>
      <p:grpSp>
        <p:nvGrpSpPr>
          <p:cNvPr id="59" name="Group 58">
            <a:extLst>
              <a:ext uri="{FF2B5EF4-FFF2-40B4-BE49-F238E27FC236}">
                <a16:creationId xmlns:a16="http://schemas.microsoft.com/office/drawing/2014/main" id="{DB771D0B-D669-4010-A2E2-EF3D68D7714A}"/>
              </a:ext>
            </a:extLst>
          </p:cNvPr>
          <p:cNvGrpSpPr/>
          <p:nvPr/>
        </p:nvGrpSpPr>
        <p:grpSpPr>
          <a:xfrm>
            <a:off x="5943639" y="2024624"/>
            <a:ext cx="1532482" cy="742303"/>
            <a:chOff x="5943639" y="2024624"/>
            <a:chExt cx="1532482" cy="742303"/>
          </a:xfrm>
        </p:grpSpPr>
        <p:sp>
          <p:nvSpPr>
            <p:cNvPr id="408" name="Rectangle 407">
              <a:hlinkClick r:id="rId11"/>
              <a:extLst>
                <a:ext uri="{FF2B5EF4-FFF2-40B4-BE49-F238E27FC236}">
                  <a16:creationId xmlns:a16="http://schemas.microsoft.com/office/drawing/2014/main" id="{AE4237F1-FD29-4FDE-8076-B6D878D79DE5}"/>
                </a:ext>
              </a:extLst>
            </p:cNvPr>
            <p:cNvSpPr/>
            <p:nvPr/>
          </p:nvSpPr>
          <p:spPr>
            <a:xfrm>
              <a:off x="6136841" y="2024624"/>
              <a:ext cx="1330673" cy="289310"/>
            </a:xfrm>
            <a:prstGeom prst="rect">
              <a:avLst/>
            </a:prstGeom>
            <a:solidFill>
              <a:schemeClr val="accent6"/>
            </a:solidFill>
            <a:ln w="10795" cap="flat" cmpd="sng" algn="ctr">
              <a:noFill/>
              <a:prstDash val="solid"/>
            </a:ln>
            <a:effectLst>
              <a:outerShdw dist="38100" dir="10800000" algn="ctr" rotWithShape="0">
                <a:schemeClr val="tx1">
                  <a:lumMod val="75000"/>
                  <a:lumOff val="25000"/>
                </a:schemeClr>
              </a:outerShdw>
            </a:effectLst>
          </p:spPr>
          <p:style>
            <a:lnRef idx="2">
              <a:schemeClr val="accent2"/>
            </a:lnRef>
            <a:fillRef idx="1">
              <a:schemeClr val="lt1"/>
            </a:fillRef>
            <a:effectRef idx="0">
              <a:schemeClr val="accent2"/>
            </a:effectRef>
            <a:fontRef idx="minor">
              <a:schemeClr val="dk1"/>
            </a:fontRef>
          </p:style>
          <p:txBody>
            <a:bodyPr vert="horz" wrap="square" lIns="45720" tIns="36576" rIns="45720" bIns="36576" rtlCol="0" anchor="ctr" anchorCtr="0">
              <a:spAutoFit/>
            </a:bodyPr>
            <a:lstStyle/>
            <a:p>
              <a:pPr marL="0" marR="0" lvl="0" indent="0" algn="l" defTabSz="914367" rtl="0" eaLnBrk="1" fontAlgn="base" latinLnBrk="0" hangingPunct="1">
                <a:lnSpc>
                  <a:spcPct val="100000"/>
                </a:lnSpc>
                <a:spcBef>
                  <a:spcPts val="0"/>
                </a:spcBef>
                <a:spcAft>
                  <a:spcPts val="200"/>
                </a:spcAft>
                <a:buClrTx/>
                <a:buSzTx/>
                <a:buFontTx/>
                <a:buNone/>
                <a:tabLst/>
                <a:defRPr/>
              </a:pPr>
              <a:r>
                <a:rPr kumimoji="0" lang="en-US" sz="7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a:ea typeface="+mn-ea"/>
                  <a:cs typeface="+mn-cs"/>
                </a:rPr>
                <a:t>Azure Well Architected </a:t>
              </a:r>
              <a:br>
                <a:rPr kumimoji="0" lang="en-US" sz="7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a:ea typeface="+mn-ea"/>
                  <a:cs typeface="+mn-cs"/>
                </a:rPr>
              </a:br>
              <a:r>
                <a:rPr kumimoji="0" lang="en-US" sz="700" b="0" i="0" u="none" strike="noStrike" kern="1200" cap="none" spc="0" normalizeH="0" baseline="0" noProof="0">
                  <a:ln>
                    <a:noFill/>
                  </a:ln>
                  <a:gradFill>
                    <a:gsLst>
                      <a:gs pos="34000">
                        <a:srgbClr val="1A1A1A">
                          <a:lumMod val="90000"/>
                          <a:lumOff val="10000"/>
                        </a:srgbClr>
                      </a:gs>
                      <a:gs pos="64000">
                        <a:srgbClr val="1A1A1A">
                          <a:lumMod val="90000"/>
                          <a:lumOff val="10000"/>
                        </a:srgbClr>
                      </a:gs>
                    </a:gsLst>
                    <a:lin ang="5400000" scaled="1"/>
                  </a:gradFill>
                  <a:effectLst/>
                  <a:uLnTx/>
                  <a:uFillTx/>
                  <a:latin typeface="Segoe UI Semibold"/>
                  <a:ea typeface="+mn-ea"/>
                  <a:cs typeface="+mn-cs"/>
                </a:rPr>
                <a:t>Framework (WAF)</a:t>
              </a:r>
            </a:p>
          </p:txBody>
        </p:sp>
        <p:sp>
          <p:nvSpPr>
            <p:cNvPr id="421" name="Rectangle 420">
              <a:hlinkClick r:id="rId12"/>
              <a:extLst>
                <a:ext uri="{FF2B5EF4-FFF2-40B4-BE49-F238E27FC236}">
                  <a16:creationId xmlns:a16="http://schemas.microsoft.com/office/drawing/2014/main" id="{FF118374-9FDE-4949-A243-57FC2FA2D9BF}"/>
                </a:ext>
              </a:extLst>
            </p:cNvPr>
            <p:cNvSpPr/>
            <p:nvPr/>
          </p:nvSpPr>
          <p:spPr>
            <a:xfrm>
              <a:off x="5943639" y="2430995"/>
              <a:ext cx="1532482" cy="335932"/>
            </a:xfrm>
            <a:prstGeom prst="rect">
              <a:avLst/>
            </a:prstGeom>
            <a:solidFill>
              <a:schemeClr val="accent6"/>
            </a:solidFill>
            <a:ln w="10795" cap="flat" cmpd="sng" algn="ctr">
              <a:noFill/>
              <a:prstDash val="solid"/>
            </a:ln>
            <a:effectLst>
              <a:outerShdw dist="38100" dir="10800000" algn="ctr" rotWithShape="0">
                <a:schemeClr val="tx1">
                  <a:lumMod val="75000"/>
                  <a:lumOff val="25000"/>
                </a:schemeClr>
              </a:outerShdw>
            </a:effectLst>
          </p:spPr>
          <p:style>
            <a:lnRef idx="2">
              <a:schemeClr val="accent2"/>
            </a:lnRef>
            <a:fillRef idx="1">
              <a:schemeClr val="lt1"/>
            </a:fillRef>
            <a:effectRef idx="0">
              <a:schemeClr val="accent2"/>
            </a:effectRef>
            <a:fontRef idx="minor">
              <a:schemeClr val="dk1"/>
            </a:fontRef>
          </p:style>
          <p:txBody>
            <a:bodyPr vert="horz" wrap="square" lIns="45720" tIns="45720" rIns="45720" bIns="45720" rtlCol="0" anchor="ctr">
              <a:noAutofit/>
            </a:bodyPr>
            <a:lstStyle/>
            <a:p>
              <a:pPr fontAlgn="base">
                <a:spcAft>
                  <a:spcPts val="200"/>
                </a:spcAft>
                <a:defRPr/>
              </a:pPr>
              <a:r>
                <a:rPr lang="en-US" sz="700">
                  <a:gradFill>
                    <a:gsLst>
                      <a:gs pos="34000">
                        <a:srgbClr val="1A1A1A">
                          <a:lumMod val="90000"/>
                          <a:lumOff val="10000"/>
                        </a:srgbClr>
                      </a:gs>
                      <a:gs pos="64000">
                        <a:srgbClr val="1A1A1A">
                          <a:lumMod val="90000"/>
                          <a:lumOff val="10000"/>
                        </a:srgbClr>
                      </a:gs>
                    </a:gsLst>
                    <a:lin ang="5400000" scaled="1"/>
                  </a:gradFill>
                  <a:latin typeface="Segoe UI Semibold"/>
                </a:rPr>
                <a:t>Azure Security Benchmarks (ASB)</a:t>
              </a:r>
            </a:p>
            <a:p>
              <a:pPr fontAlgn="base">
                <a:spcAft>
                  <a:spcPts val="100"/>
                </a:spcAft>
                <a:defRPr/>
              </a:pPr>
              <a:r>
                <a:rPr lang="en-US" sz="600">
                  <a:gradFill>
                    <a:gsLst>
                      <a:gs pos="34000">
                        <a:srgbClr val="1A1A1A">
                          <a:lumMod val="90000"/>
                          <a:lumOff val="10000"/>
                        </a:srgbClr>
                      </a:gs>
                      <a:gs pos="64000">
                        <a:srgbClr val="1A1A1A">
                          <a:lumMod val="90000"/>
                          <a:lumOff val="10000"/>
                        </a:srgbClr>
                      </a:gs>
                    </a:gsLst>
                    <a:lin ang="5400000" scaled="1"/>
                  </a:gradFill>
                  <a:cs typeface="Segoe UI Semibold" panose="020B0702040204020203" pitchFamily="34" charset="0"/>
                </a:rPr>
                <a:t>Prescriptive Best Practices and Controls </a:t>
              </a:r>
            </a:p>
          </p:txBody>
        </p:sp>
      </p:grpSp>
      <p:sp>
        <p:nvSpPr>
          <p:cNvPr id="344" name="Rectangle 343">
            <a:extLst>
              <a:ext uri="{FF2B5EF4-FFF2-40B4-BE49-F238E27FC236}">
                <a16:creationId xmlns:a16="http://schemas.microsoft.com/office/drawing/2014/main" id="{E10F1F08-EC93-4957-A2D6-8E8A87C68A74}"/>
              </a:ext>
            </a:extLst>
          </p:cNvPr>
          <p:cNvSpPr/>
          <p:nvPr/>
        </p:nvSpPr>
        <p:spPr bwMode="auto">
          <a:xfrm>
            <a:off x="7726089" y="1854844"/>
            <a:ext cx="1600200" cy="1222743"/>
          </a:xfrm>
          <a:prstGeom prst="rect">
            <a:avLst/>
          </a:prstGeom>
          <a:noFill/>
          <a:ln w="9525" cap="rnd">
            <a:solidFill>
              <a:schemeClr val="accent1">
                <a:lumMod val="75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36576" numCol="1" rtlCol="0" anchor="t" anchorCtr="0" compatLnSpc="1">
            <a:prstTxWarp prst="textNoShape">
              <a:avLst/>
            </a:prstTxWarp>
          </a:bodyPr>
          <a:lstStyle/>
          <a:p>
            <a:pPr lvl="0" algn="ctr" fontAlgn="base">
              <a:lnSpc>
                <a:spcPct val="90000"/>
              </a:lnSpc>
              <a:spcBef>
                <a:spcPct val="0"/>
              </a:spcBef>
              <a:spcAft>
                <a:spcPts val="100"/>
              </a:spcAft>
              <a:defRPr/>
            </a:pPr>
            <a:r>
              <a:rPr lang="en-US" sz="600" b="1">
                <a:gradFill>
                  <a:gsLst>
                    <a:gs pos="0">
                      <a:srgbClr val="0078D4">
                        <a:lumMod val="75000"/>
                      </a:srgbClr>
                    </a:gs>
                    <a:gs pos="100000">
                      <a:srgbClr val="0078D4">
                        <a:lumMod val="75000"/>
                      </a:srgbClr>
                    </a:gs>
                  </a:gsLst>
                  <a:lin ang="5400000" scaled="0"/>
                </a:gradFill>
              </a:rPr>
              <a:t>Internal Communications (East/West)</a:t>
            </a:r>
          </a:p>
        </p:txBody>
      </p:sp>
      <p:sp>
        <p:nvSpPr>
          <p:cNvPr id="350" name="Rectangle 349">
            <a:extLst>
              <a:ext uri="{FF2B5EF4-FFF2-40B4-BE49-F238E27FC236}">
                <a16:creationId xmlns:a16="http://schemas.microsoft.com/office/drawing/2014/main" id="{BA5CB30E-CF1B-44EF-A732-14AF15B4744A}"/>
              </a:ext>
            </a:extLst>
          </p:cNvPr>
          <p:cNvSpPr/>
          <p:nvPr/>
        </p:nvSpPr>
        <p:spPr bwMode="auto">
          <a:xfrm>
            <a:off x="9522747" y="1854844"/>
            <a:ext cx="1602701" cy="1222742"/>
          </a:xfrm>
          <a:prstGeom prst="rect">
            <a:avLst/>
          </a:prstGeom>
          <a:noFill/>
          <a:ln w="9525" cap="rnd">
            <a:solidFill>
              <a:schemeClr val="accent1">
                <a:lumMod val="75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36576" numCol="1" rtlCol="0" anchor="t" anchorCtr="0" compatLnSpc="1">
            <a:prstTxWarp prst="textNoShape">
              <a:avLst/>
            </a:prstTxWarp>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600" b="1" i="0" u="none" strike="noStrike" kern="1200" cap="none" spc="0" normalizeH="0" baseline="0" noProof="0">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rPr>
              <a:t>External Communications</a:t>
            </a:r>
            <a:r>
              <a:rPr kumimoji="0" lang="en-US" sz="600" b="1" i="0" u="none" strike="noStrike" kern="1200" cap="none" spc="0" normalizeH="0" noProof="0">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rPr>
              <a:t> (North/South)</a:t>
            </a:r>
            <a:endParaRPr kumimoji="0" lang="en-US" sz="600" b="1" i="0" u="none" strike="noStrike" kern="1200" cap="none" spc="0" normalizeH="0" baseline="0" noProof="0">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endParaRPr>
          </a:p>
        </p:txBody>
      </p:sp>
      <p:sp>
        <p:nvSpPr>
          <p:cNvPr id="351" name="Rectangle 350">
            <a:extLst>
              <a:ext uri="{FF2B5EF4-FFF2-40B4-BE49-F238E27FC236}">
                <a16:creationId xmlns:a16="http://schemas.microsoft.com/office/drawing/2014/main" id="{72969A7A-C8C5-48FF-9629-C9917DF466C8}"/>
              </a:ext>
            </a:extLst>
          </p:cNvPr>
          <p:cNvSpPr/>
          <p:nvPr/>
        </p:nvSpPr>
        <p:spPr>
          <a:xfrm>
            <a:off x="7771809" y="2040634"/>
            <a:ext cx="1508760" cy="146304"/>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Network/App Security Groups</a:t>
            </a:r>
          </a:p>
        </p:txBody>
      </p:sp>
      <p:sp>
        <p:nvSpPr>
          <p:cNvPr id="352" name="Rectangle 351">
            <a:extLst>
              <a:ext uri="{FF2B5EF4-FFF2-40B4-BE49-F238E27FC236}">
                <a16:creationId xmlns:a16="http://schemas.microsoft.com/office/drawing/2014/main" id="{8087ED42-6150-47D8-B662-B8D7E0C64712}"/>
              </a:ext>
            </a:extLst>
          </p:cNvPr>
          <p:cNvSpPr/>
          <p:nvPr/>
        </p:nvSpPr>
        <p:spPr>
          <a:xfrm>
            <a:off x="9569717" y="2040634"/>
            <a:ext cx="1508760" cy="146304"/>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API Management Gateway</a:t>
            </a:r>
          </a:p>
        </p:txBody>
      </p:sp>
      <p:sp>
        <p:nvSpPr>
          <p:cNvPr id="353" name="Rectangle 352">
            <a:extLst>
              <a:ext uri="{FF2B5EF4-FFF2-40B4-BE49-F238E27FC236}">
                <a16:creationId xmlns:a16="http://schemas.microsoft.com/office/drawing/2014/main" id="{9B091C7D-F757-42F6-851B-CE46EB0BB1CE}"/>
              </a:ext>
            </a:extLst>
          </p:cNvPr>
          <p:cNvSpPr/>
          <p:nvPr/>
        </p:nvSpPr>
        <p:spPr>
          <a:xfrm>
            <a:off x="9569717" y="2212837"/>
            <a:ext cx="1508760" cy="146304"/>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DDoS and Web Application Firewall (WAF) </a:t>
            </a:r>
          </a:p>
        </p:txBody>
      </p:sp>
      <p:sp>
        <p:nvSpPr>
          <p:cNvPr id="355" name="Rectangle 354">
            <a:extLst>
              <a:ext uri="{FF2B5EF4-FFF2-40B4-BE49-F238E27FC236}">
                <a16:creationId xmlns:a16="http://schemas.microsoft.com/office/drawing/2014/main" id="{E38987ED-942D-425D-B1CD-0466683268BA}"/>
              </a:ext>
            </a:extLst>
          </p:cNvPr>
          <p:cNvSpPr/>
          <p:nvPr/>
        </p:nvSpPr>
        <p:spPr>
          <a:xfrm>
            <a:off x="7771809" y="2212837"/>
            <a:ext cx="1508760" cy="146304"/>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a:ea typeface="+mn-ea"/>
                <a:cs typeface="+mn-cs"/>
              </a:rPr>
              <a:t>PrivateLink</a:t>
            </a: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 &amp; Service Endpoints</a:t>
            </a:r>
          </a:p>
        </p:txBody>
      </p:sp>
      <p:sp>
        <p:nvSpPr>
          <p:cNvPr id="356" name="Rectangle 355">
            <a:extLst>
              <a:ext uri="{FF2B5EF4-FFF2-40B4-BE49-F238E27FC236}">
                <a16:creationId xmlns:a16="http://schemas.microsoft.com/office/drawing/2014/main" id="{1C21CA1C-1E9B-472E-9534-C7372EEA8B6E}"/>
              </a:ext>
            </a:extLst>
          </p:cNvPr>
          <p:cNvSpPr/>
          <p:nvPr/>
        </p:nvSpPr>
        <p:spPr>
          <a:xfrm>
            <a:off x="7771809" y="2386692"/>
            <a:ext cx="3306668" cy="146304"/>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Encryption &amp; Azure </a:t>
            </a:r>
            <a:r>
              <a:rPr kumimoji="0" lang="en-US" sz="5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Key Vault, </a:t>
            </a:r>
            <a:r>
              <a:rPr kumimoji="0" lang="en-US" sz="5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Application RBAC Model</a:t>
            </a:r>
            <a:endPar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endParaRPr>
          </a:p>
        </p:txBody>
      </p:sp>
      <p:sp>
        <p:nvSpPr>
          <p:cNvPr id="357" name="Rectangle 356">
            <a:extLst>
              <a:ext uri="{FF2B5EF4-FFF2-40B4-BE49-F238E27FC236}">
                <a16:creationId xmlns:a16="http://schemas.microsoft.com/office/drawing/2014/main" id="{B4E6382B-B3C7-4DA9-9A43-A6ED74D80416}"/>
              </a:ext>
            </a:extLst>
          </p:cNvPr>
          <p:cNvSpPr/>
          <p:nvPr/>
        </p:nvSpPr>
        <p:spPr>
          <a:xfrm>
            <a:off x="7771809" y="2558740"/>
            <a:ext cx="3306668" cy="146304"/>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Firewall and Firewall Management</a:t>
            </a:r>
          </a:p>
        </p:txBody>
      </p:sp>
      <p:sp>
        <p:nvSpPr>
          <p:cNvPr id="359" name="Rectangle 358">
            <a:extLst>
              <a:ext uri="{FF2B5EF4-FFF2-40B4-BE49-F238E27FC236}">
                <a16:creationId xmlns:a16="http://schemas.microsoft.com/office/drawing/2014/main" id="{B13A8B53-E1AE-4510-A410-A57639BB79A6}"/>
              </a:ext>
            </a:extLst>
          </p:cNvPr>
          <p:cNvSpPr/>
          <p:nvPr/>
        </p:nvSpPr>
        <p:spPr>
          <a:xfrm>
            <a:off x="7771809" y="2727730"/>
            <a:ext cx="3306668" cy="146304"/>
          </a:xfrm>
          <a:prstGeom prst="rect">
            <a:avLst/>
          </a:prstGeom>
          <a:solidFill>
            <a:schemeClr val="accent3"/>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DevOps Security</a:t>
            </a:r>
          </a:p>
        </p:txBody>
      </p:sp>
      <p:sp>
        <p:nvSpPr>
          <p:cNvPr id="360" name="Rectangle 359">
            <a:extLst>
              <a:ext uri="{FF2B5EF4-FFF2-40B4-BE49-F238E27FC236}">
                <a16:creationId xmlns:a16="http://schemas.microsoft.com/office/drawing/2014/main" id="{BDE1A201-EEA4-4585-A63E-B1315F77BFFE}"/>
              </a:ext>
            </a:extLst>
          </p:cNvPr>
          <p:cNvSpPr/>
          <p:nvPr/>
        </p:nvSpPr>
        <p:spPr>
          <a:xfrm>
            <a:off x="7771809" y="2897315"/>
            <a:ext cx="3306668" cy="146304"/>
          </a:xfrm>
          <a:prstGeom prst="rect">
            <a:avLst/>
          </a:prstGeom>
          <a:solidFill>
            <a:schemeClr val="accent3"/>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GitHub Advanced Security</a:t>
            </a:r>
          </a:p>
        </p:txBody>
      </p:sp>
      <p:sp>
        <p:nvSpPr>
          <p:cNvPr id="438" name="Rectangle 437">
            <a:extLst>
              <a:ext uri="{FF2B5EF4-FFF2-40B4-BE49-F238E27FC236}">
                <a16:creationId xmlns:a16="http://schemas.microsoft.com/office/drawing/2014/main" id="{DA648326-1FB7-4C5A-9839-864C906C6D24}"/>
              </a:ext>
            </a:extLst>
          </p:cNvPr>
          <p:cNvSpPr/>
          <p:nvPr/>
        </p:nvSpPr>
        <p:spPr bwMode="auto">
          <a:xfrm>
            <a:off x="0" y="3196574"/>
            <a:ext cx="12192000" cy="169662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7" name="Group 56">
            <a:extLst>
              <a:ext uri="{FF2B5EF4-FFF2-40B4-BE49-F238E27FC236}">
                <a16:creationId xmlns:a16="http://schemas.microsoft.com/office/drawing/2014/main" id="{8070AE9C-5FC0-44DC-B473-C62C057CDAE5}"/>
              </a:ext>
            </a:extLst>
          </p:cNvPr>
          <p:cNvGrpSpPr/>
          <p:nvPr/>
        </p:nvGrpSpPr>
        <p:grpSpPr>
          <a:xfrm>
            <a:off x="1883602" y="1846930"/>
            <a:ext cx="1105264" cy="958855"/>
            <a:chOff x="1883602" y="1846930"/>
            <a:chExt cx="1105264" cy="958855"/>
          </a:xfrm>
        </p:grpSpPr>
        <p:sp>
          <p:nvSpPr>
            <p:cNvPr id="581" name="Rectangle 580">
              <a:extLst>
                <a:ext uri="{FF2B5EF4-FFF2-40B4-BE49-F238E27FC236}">
                  <a16:creationId xmlns:a16="http://schemas.microsoft.com/office/drawing/2014/main" id="{0EC557E7-8AE5-409F-A8B6-C393A5D28A54}"/>
                </a:ext>
              </a:extLst>
            </p:cNvPr>
            <p:cNvSpPr/>
            <p:nvPr/>
          </p:nvSpPr>
          <p:spPr bwMode="auto">
            <a:xfrm>
              <a:off x="1883602" y="1846930"/>
              <a:ext cx="1105264" cy="615390"/>
            </a:xfrm>
            <a:prstGeom prst="rect">
              <a:avLst/>
            </a:prstGeom>
            <a:noFill/>
            <a:ln w="9525" cap="rnd">
              <a:solidFill>
                <a:schemeClr val="accent1">
                  <a:lumMod val="75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73152" rIns="0" bIns="36576" numCol="1" rtlCol="0" anchor="t" anchorCtr="0" compatLnSpc="1">
              <a:prstTxWarp prst="textNoShape">
                <a:avLst/>
              </a:prstTxWarp>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600" b="1" i="0" u="none" strike="noStrike" kern="1200" cap="none" spc="0" normalizeH="0" baseline="0" noProof="0">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rPr>
                <a:t>Microsoft </a:t>
              </a:r>
              <a:br>
                <a:rPr kumimoji="0" lang="en-US" sz="600" b="1" i="0" u="none" strike="noStrike" kern="1200" cap="none" spc="0" normalizeH="0" baseline="0" noProof="0">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rPr>
              </a:br>
              <a:r>
                <a:rPr kumimoji="0" lang="en-US" sz="600" b="1" i="0" u="none" strike="noStrike" kern="1200" cap="none" spc="0" normalizeH="0" baseline="0" noProof="0">
                  <a:ln>
                    <a:noFill/>
                  </a:ln>
                  <a:gradFill>
                    <a:gsLst>
                      <a:gs pos="0">
                        <a:srgbClr val="0078D4">
                          <a:lumMod val="75000"/>
                        </a:srgbClr>
                      </a:gs>
                      <a:gs pos="100000">
                        <a:srgbClr val="0078D4">
                          <a:lumMod val="75000"/>
                        </a:srgbClr>
                      </a:gs>
                    </a:gsLst>
                    <a:lin ang="5400000" scaled="0"/>
                  </a:gradFill>
                  <a:effectLst/>
                  <a:uLnTx/>
                  <a:uFillTx/>
                  <a:latin typeface="Segoe UI"/>
                  <a:ea typeface="+mn-ea"/>
                  <a:cs typeface="+mn-cs"/>
                </a:rPr>
                <a:t>Endpoint Manager</a:t>
              </a:r>
            </a:p>
          </p:txBody>
        </p:sp>
        <p:sp>
          <p:nvSpPr>
            <p:cNvPr id="582" name="Rectangle 581">
              <a:extLst>
                <a:ext uri="{FF2B5EF4-FFF2-40B4-BE49-F238E27FC236}">
                  <a16:creationId xmlns:a16="http://schemas.microsoft.com/office/drawing/2014/main" id="{26D5DD17-D7ED-441F-A590-B30C8BD67276}"/>
                </a:ext>
              </a:extLst>
            </p:cNvPr>
            <p:cNvSpPr/>
            <p:nvPr/>
          </p:nvSpPr>
          <p:spPr>
            <a:xfrm>
              <a:off x="1979034" y="2121183"/>
              <a:ext cx="914400" cy="14311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Intune</a:t>
              </a:r>
            </a:p>
          </p:txBody>
        </p:sp>
        <p:sp>
          <p:nvSpPr>
            <p:cNvPr id="583" name="Rectangle 582">
              <a:extLst>
                <a:ext uri="{FF2B5EF4-FFF2-40B4-BE49-F238E27FC236}">
                  <a16:creationId xmlns:a16="http://schemas.microsoft.com/office/drawing/2014/main" id="{5C2930FB-A3DB-4E10-B714-E80CB952AE3A}"/>
                </a:ext>
              </a:extLst>
            </p:cNvPr>
            <p:cNvSpPr/>
            <p:nvPr/>
          </p:nvSpPr>
          <p:spPr>
            <a:xfrm>
              <a:off x="1979034" y="2286188"/>
              <a:ext cx="914400" cy="14311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Configuration Manager</a:t>
              </a:r>
            </a:p>
          </p:txBody>
        </p:sp>
        <p:sp>
          <p:nvSpPr>
            <p:cNvPr id="584" name="Rectangle 583">
              <a:hlinkClick r:id="rId10" tooltip="Secure connectivity to Virtual Machines (VMs)"/>
              <a:extLst>
                <a:ext uri="{FF2B5EF4-FFF2-40B4-BE49-F238E27FC236}">
                  <a16:creationId xmlns:a16="http://schemas.microsoft.com/office/drawing/2014/main" id="{DC5A2199-8A3B-4B7F-A097-0872EE186519}"/>
                </a:ext>
              </a:extLst>
            </p:cNvPr>
            <p:cNvSpPr/>
            <p:nvPr/>
          </p:nvSpPr>
          <p:spPr>
            <a:xfrm>
              <a:off x="1979034" y="2494852"/>
              <a:ext cx="914400" cy="14311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Bastion</a:t>
              </a:r>
            </a:p>
          </p:txBody>
        </p:sp>
        <p:sp>
          <p:nvSpPr>
            <p:cNvPr id="580" name="Rectangle 579">
              <a:hlinkClick r:id="rId10" tooltip="Advanced Anti-malware and attack surface reduction"/>
              <a:extLst>
                <a:ext uri="{FF2B5EF4-FFF2-40B4-BE49-F238E27FC236}">
                  <a16:creationId xmlns:a16="http://schemas.microsoft.com/office/drawing/2014/main" id="{F075827E-B8FC-4E77-A4B7-CAB00B42DD7F}"/>
                </a:ext>
              </a:extLst>
            </p:cNvPr>
            <p:cNvSpPr/>
            <p:nvPr/>
          </p:nvSpPr>
          <p:spPr>
            <a:xfrm>
              <a:off x="1979034" y="2662669"/>
              <a:ext cx="914400" cy="143116"/>
            </a:xfrm>
            <a:prstGeom prst="rect">
              <a:avLst/>
            </a:prstGeom>
            <a:solidFill>
              <a:schemeClr val="accent1">
                <a:lumMod val="75000"/>
              </a:schemeClr>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lvl="0" fontAlgn="base">
                <a:lnSpc>
                  <a:spcPct val="90000"/>
                </a:lnSpc>
                <a:spcBef>
                  <a:spcPct val="0"/>
                </a:spcBef>
                <a:spcAft>
                  <a:spcPts val="100"/>
                </a:spcAft>
                <a:defRPr/>
              </a:pPr>
              <a:r>
                <a:rPr lang="en-US" sz="500" b="1">
                  <a:gradFill>
                    <a:gsLst>
                      <a:gs pos="0">
                        <a:srgbClr val="FFFFFF"/>
                      </a:gs>
                      <a:gs pos="100000">
                        <a:srgbClr val="FFFFFF"/>
                      </a:gs>
                    </a:gsLst>
                    <a:lin ang="5400000" scaled="0"/>
                  </a:gradFill>
                  <a:latin typeface="Segoe UI Semibold"/>
                </a:rPr>
                <a:t>Microsoft 365 Defender</a:t>
              </a:r>
            </a:p>
          </p:txBody>
        </p:sp>
      </p:grpSp>
      <p:sp>
        <p:nvSpPr>
          <p:cNvPr id="5" name="Oval 4">
            <a:extLst>
              <a:ext uri="{FF2B5EF4-FFF2-40B4-BE49-F238E27FC236}">
                <a16:creationId xmlns:a16="http://schemas.microsoft.com/office/drawing/2014/main" id="{B12C2085-0163-42E1-9112-F435EEB293B7}"/>
              </a:ext>
            </a:extLst>
          </p:cNvPr>
          <p:cNvSpPr/>
          <p:nvPr/>
        </p:nvSpPr>
        <p:spPr bwMode="auto">
          <a:xfrm>
            <a:off x="10533482" y="3570429"/>
            <a:ext cx="471788" cy="471788"/>
          </a:xfrm>
          <a:prstGeom prst="ellipse">
            <a:avLst/>
          </a:prstGeom>
          <a:ln w="12700" cap="rnd">
            <a:solidFill>
              <a:srgbClr val="00B294"/>
            </a:solidFill>
            <a:headEnd type="none" w="lg"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lumMod val="75000"/>
                    </a:srgbClr>
                  </a:gs>
                  <a:gs pos="30000">
                    <a:srgbClr val="FFFFFF"/>
                  </a:gs>
                </a:gsLst>
                <a:lin ang="5400000" scaled="0"/>
              </a:gradFill>
              <a:effectLst/>
              <a:uLnTx/>
              <a:uFillTx/>
              <a:latin typeface="Segoe UI"/>
              <a:ea typeface="+mn-ea"/>
              <a:cs typeface="Segoe UI" pitchFamily="34" charset="0"/>
            </a:endParaRPr>
          </a:p>
        </p:txBody>
      </p:sp>
      <p:sp>
        <p:nvSpPr>
          <p:cNvPr id="7" name="Freeform: Shape 6">
            <a:extLst>
              <a:ext uri="{FF2B5EF4-FFF2-40B4-BE49-F238E27FC236}">
                <a16:creationId xmlns:a16="http://schemas.microsoft.com/office/drawing/2014/main" id="{A05E91E6-FE0C-4B85-976E-EF887B2CD955}"/>
              </a:ext>
            </a:extLst>
          </p:cNvPr>
          <p:cNvSpPr/>
          <p:nvPr/>
        </p:nvSpPr>
        <p:spPr>
          <a:xfrm>
            <a:off x="10720668" y="3698826"/>
            <a:ext cx="96554" cy="96552"/>
          </a:xfrm>
          <a:custGeom>
            <a:avLst/>
            <a:gdLst>
              <a:gd name="connsiteX0" fmla="*/ 129210 w 126834"/>
              <a:gd name="connsiteY0" fmla="*/ 65352 h 126834"/>
              <a:gd name="connsiteX1" fmla="*/ 65858 w 126834"/>
              <a:gd name="connsiteY1" fmla="*/ 128703 h 126834"/>
              <a:gd name="connsiteX2" fmla="*/ 2001 w 126834"/>
              <a:gd name="connsiteY2" fmla="*/ 65352 h 126834"/>
              <a:gd name="connsiteX3" fmla="*/ 65858 w 126834"/>
              <a:gd name="connsiteY3" fmla="*/ 2001 h 126834"/>
              <a:gd name="connsiteX4" fmla="*/ 129210 w 126834"/>
              <a:gd name="connsiteY4" fmla="*/ 65352 h 126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834" h="126834">
                <a:moveTo>
                  <a:pt x="129210" y="65352"/>
                </a:moveTo>
                <a:cubicBezTo>
                  <a:pt x="129210" y="100321"/>
                  <a:pt x="100829" y="128703"/>
                  <a:pt x="65858" y="128703"/>
                </a:cubicBezTo>
                <a:cubicBezTo>
                  <a:pt x="30889" y="128703"/>
                  <a:pt x="2001" y="100321"/>
                  <a:pt x="2001" y="65352"/>
                </a:cubicBezTo>
                <a:cubicBezTo>
                  <a:pt x="2001" y="30382"/>
                  <a:pt x="30382" y="2001"/>
                  <a:pt x="65858" y="2001"/>
                </a:cubicBezTo>
                <a:cubicBezTo>
                  <a:pt x="101335" y="2001"/>
                  <a:pt x="129210" y="30382"/>
                  <a:pt x="129210" y="65352"/>
                </a:cubicBezTo>
                <a:close/>
              </a:path>
            </a:pathLst>
          </a:custGeom>
          <a:solidFill>
            <a:schemeClr val="bg1"/>
          </a:solidFill>
          <a:ln w="5008"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 name="TextBox 8">
            <a:extLst>
              <a:ext uri="{FF2B5EF4-FFF2-40B4-BE49-F238E27FC236}">
                <a16:creationId xmlns:a16="http://schemas.microsoft.com/office/drawing/2014/main" id="{0EABFEBC-4E0D-434B-AECE-5265C67FEA2D}"/>
              </a:ext>
            </a:extLst>
          </p:cNvPr>
          <p:cNvSpPr txBox="1"/>
          <p:nvPr/>
        </p:nvSpPr>
        <p:spPr>
          <a:xfrm>
            <a:off x="11089745" y="3676994"/>
            <a:ext cx="1098561" cy="2308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srgbClr val="FFFFFF">
                        <a:lumMod val="75000"/>
                      </a:srgbClr>
                    </a:gs>
                    <a:gs pos="30000">
                      <a:srgbClr val="FFFFFF"/>
                    </a:gs>
                  </a:gsLst>
                  <a:lin ang="5400000" scaled="0"/>
                </a:gradFill>
                <a:effectLst/>
                <a:uLnTx/>
                <a:uFillTx/>
                <a:latin typeface="Segoe UI Semibold"/>
                <a:ea typeface="+mn-ea"/>
                <a:cs typeface="+mn-cs"/>
              </a:rPr>
              <a:t>Customers </a:t>
            </a:r>
            <a:br>
              <a:rPr kumimoji="0" lang="en-US" sz="600" b="0" i="0" u="none" strike="noStrike" kern="1200" cap="none" spc="0" normalizeH="0" baseline="0" noProof="0">
                <a:ln>
                  <a:noFill/>
                </a:ln>
                <a:gradFill>
                  <a:gsLst>
                    <a:gs pos="2917">
                      <a:srgbClr val="FFFFFF">
                        <a:lumMod val="75000"/>
                      </a:srgbClr>
                    </a:gs>
                    <a:gs pos="30000">
                      <a:srgbClr val="FFFFFF"/>
                    </a:gs>
                  </a:gsLst>
                  <a:lin ang="5400000" scaled="0"/>
                </a:gradFill>
                <a:effectLst/>
                <a:uLnTx/>
                <a:uFillTx/>
                <a:latin typeface="Segoe UI Semibold"/>
                <a:ea typeface="+mn-ea"/>
                <a:cs typeface="+mn-cs"/>
              </a:rPr>
            </a:br>
            <a:r>
              <a:rPr kumimoji="0" lang="en-US" sz="600" b="0" i="0" u="none" strike="noStrike" kern="1200" cap="none" spc="0" normalizeH="0" baseline="0" noProof="0">
                <a:ln>
                  <a:noFill/>
                </a:ln>
                <a:gradFill>
                  <a:gsLst>
                    <a:gs pos="2917">
                      <a:srgbClr val="FFFFFF">
                        <a:lumMod val="75000"/>
                      </a:srgbClr>
                    </a:gs>
                    <a:gs pos="30000">
                      <a:srgbClr val="FFFFFF"/>
                    </a:gs>
                  </a:gsLst>
                  <a:lin ang="5400000" scaled="0"/>
                </a:gradFill>
                <a:effectLst/>
                <a:uLnTx/>
                <a:uFillTx/>
                <a:latin typeface="Segoe UI Semibold"/>
                <a:ea typeface="+mn-ea"/>
                <a:cs typeface="+mn-cs"/>
              </a:rPr>
              <a:t>(and ‘External’ Partners)</a:t>
            </a:r>
            <a:endParaRPr kumimoji="0" lang="en-US" sz="900" b="0" i="0" u="none" strike="noStrike" kern="1200" cap="none" spc="0" normalizeH="0" baseline="0" noProof="0">
              <a:ln>
                <a:noFill/>
              </a:ln>
              <a:gradFill>
                <a:gsLst>
                  <a:gs pos="2917">
                    <a:srgbClr val="FFFFFF">
                      <a:lumMod val="75000"/>
                    </a:srgbClr>
                  </a:gs>
                  <a:gs pos="30000">
                    <a:srgbClr val="FFFFFF"/>
                  </a:gs>
                </a:gsLst>
                <a:lin ang="5400000" scaled="0"/>
              </a:gradFill>
              <a:effectLst/>
              <a:uLnTx/>
              <a:uFillTx/>
              <a:latin typeface="Segoe UI Semibold"/>
              <a:ea typeface="+mn-ea"/>
              <a:cs typeface="+mn-cs"/>
            </a:endParaRPr>
          </a:p>
        </p:txBody>
      </p:sp>
      <p:sp>
        <p:nvSpPr>
          <p:cNvPr id="10" name="Freeform: Shape 9">
            <a:extLst>
              <a:ext uri="{FF2B5EF4-FFF2-40B4-BE49-F238E27FC236}">
                <a16:creationId xmlns:a16="http://schemas.microsoft.com/office/drawing/2014/main" id="{B6B85739-CAF4-43B3-B44F-362C2124B2BE}"/>
              </a:ext>
            </a:extLst>
          </p:cNvPr>
          <p:cNvSpPr/>
          <p:nvPr/>
        </p:nvSpPr>
        <p:spPr>
          <a:xfrm>
            <a:off x="10680546" y="3813407"/>
            <a:ext cx="177660" cy="100414"/>
          </a:xfrm>
          <a:custGeom>
            <a:avLst/>
            <a:gdLst>
              <a:gd name="connsiteX0" fmla="*/ 118060 w 233374"/>
              <a:gd name="connsiteY0" fmla="*/ 2001 h 131907"/>
              <a:gd name="connsiteX1" fmla="*/ 234119 w 233374"/>
              <a:gd name="connsiteY1" fmla="*/ 118059 h 131907"/>
              <a:gd name="connsiteX2" fmla="*/ 234119 w 233374"/>
              <a:gd name="connsiteY2" fmla="*/ 132250 h 131907"/>
              <a:gd name="connsiteX3" fmla="*/ 2001 w 233374"/>
              <a:gd name="connsiteY3" fmla="*/ 132250 h 131907"/>
              <a:gd name="connsiteX4" fmla="*/ 2001 w 233374"/>
              <a:gd name="connsiteY4" fmla="*/ 117552 h 131907"/>
              <a:gd name="connsiteX5" fmla="*/ 118060 w 233374"/>
              <a:gd name="connsiteY5" fmla="*/ 2001 h 1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74" h="131907">
                <a:moveTo>
                  <a:pt x="118060" y="2001"/>
                </a:moveTo>
                <a:cubicBezTo>
                  <a:pt x="181917" y="2001"/>
                  <a:pt x="234119" y="53695"/>
                  <a:pt x="234119" y="118059"/>
                </a:cubicBezTo>
                <a:lnTo>
                  <a:pt x="234119" y="132250"/>
                </a:lnTo>
                <a:lnTo>
                  <a:pt x="2001" y="132250"/>
                </a:lnTo>
                <a:lnTo>
                  <a:pt x="2001" y="117552"/>
                </a:lnTo>
                <a:cubicBezTo>
                  <a:pt x="2001" y="53695"/>
                  <a:pt x="53695" y="2001"/>
                  <a:pt x="118060" y="2001"/>
                </a:cubicBezTo>
                <a:close/>
              </a:path>
            </a:pathLst>
          </a:custGeom>
          <a:solidFill>
            <a:schemeClr val="bg1"/>
          </a:solidFill>
          <a:ln w="5008"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D97BF030-B84D-4114-9EA0-CE757D23AA65}"/>
              </a:ext>
            </a:extLst>
          </p:cNvPr>
          <p:cNvSpPr txBox="1"/>
          <p:nvPr/>
        </p:nvSpPr>
        <p:spPr>
          <a:xfrm>
            <a:off x="543274" y="3361242"/>
            <a:ext cx="698909" cy="123111"/>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gradFill>
                  <a:gsLst>
                    <a:gs pos="20000">
                      <a:srgbClr val="FFFFFF"/>
                    </a:gs>
                    <a:gs pos="100000">
                      <a:srgbClr val="FFFFFF"/>
                    </a:gs>
                  </a:gsLst>
                  <a:lin ang="5400000" scaled="0"/>
                </a:gradFill>
                <a:effectLst/>
                <a:uLnTx/>
                <a:uFillTx/>
                <a:latin typeface="Segoe UI"/>
                <a:ea typeface="+mn-ea"/>
                <a:cs typeface="+mn-cs"/>
              </a:rPr>
              <a:t>Business Users</a:t>
            </a:r>
          </a:p>
        </p:txBody>
      </p:sp>
      <p:sp>
        <p:nvSpPr>
          <p:cNvPr id="14" name="TextBox 13">
            <a:extLst>
              <a:ext uri="{FF2B5EF4-FFF2-40B4-BE49-F238E27FC236}">
                <a16:creationId xmlns:a16="http://schemas.microsoft.com/office/drawing/2014/main" id="{241D66B0-1B71-445E-81DB-6E8CEA9CC1AF}"/>
              </a:ext>
            </a:extLst>
          </p:cNvPr>
          <p:cNvSpPr txBox="1"/>
          <p:nvPr/>
        </p:nvSpPr>
        <p:spPr>
          <a:xfrm>
            <a:off x="543274" y="3623291"/>
            <a:ext cx="540212" cy="123111"/>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gradFill>
                  <a:gsLst>
                    <a:gs pos="20000">
                      <a:srgbClr val="FFFFFF"/>
                    </a:gs>
                    <a:gs pos="100000">
                      <a:srgbClr val="FFFFFF"/>
                    </a:gs>
                  </a:gsLst>
                  <a:lin ang="5400000" scaled="0"/>
                </a:gradFill>
                <a:effectLst/>
                <a:uLnTx/>
                <a:uFillTx/>
                <a:latin typeface="Segoe UI"/>
                <a:ea typeface="+mn-ea"/>
                <a:cs typeface="+mn-cs"/>
              </a:rPr>
              <a:t>Developers</a:t>
            </a:r>
          </a:p>
        </p:txBody>
      </p:sp>
      <p:sp>
        <p:nvSpPr>
          <p:cNvPr id="15" name="TextBox 14">
            <a:extLst>
              <a:ext uri="{FF2B5EF4-FFF2-40B4-BE49-F238E27FC236}">
                <a16:creationId xmlns:a16="http://schemas.microsoft.com/office/drawing/2014/main" id="{8B4A29D7-7058-46FA-83A0-686BCF929F06}"/>
              </a:ext>
            </a:extLst>
          </p:cNvPr>
          <p:cNvSpPr txBox="1"/>
          <p:nvPr/>
        </p:nvSpPr>
        <p:spPr>
          <a:xfrm>
            <a:off x="543274" y="4125198"/>
            <a:ext cx="790281" cy="246221"/>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gradFill>
                  <a:gsLst>
                    <a:gs pos="20000">
                      <a:srgbClr val="FFFFFF"/>
                    </a:gs>
                    <a:gs pos="100000">
                      <a:srgbClr val="FFFFFF"/>
                    </a:gs>
                  </a:gsLst>
                  <a:lin ang="5400000" scaled="0"/>
                </a:gradFill>
                <a:effectLst/>
                <a:uLnTx/>
                <a:uFillTx/>
                <a:latin typeface="Segoe UI"/>
                <a:ea typeface="+mn-ea"/>
                <a:cs typeface="+mn-cs"/>
              </a:rPr>
              <a:t>App/Service </a:t>
            </a:r>
            <a:br>
              <a:rPr kumimoji="0" lang="en-US" sz="800" b="1" i="0" u="none" strike="noStrike" kern="1200" cap="none" spc="0" normalizeH="0" baseline="0" noProof="0">
                <a:ln>
                  <a:noFill/>
                </a:ln>
                <a:gradFill>
                  <a:gsLst>
                    <a:gs pos="20000">
                      <a:srgbClr val="FFFFFF"/>
                    </a:gs>
                    <a:gs pos="100000">
                      <a:srgbClr val="FFFFFF"/>
                    </a:gs>
                  </a:gsLst>
                  <a:lin ang="5400000" scaled="0"/>
                </a:gradFill>
                <a:effectLst/>
                <a:uLnTx/>
                <a:uFillTx/>
                <a:latin typeface="Segoe UI"/>
                <a:ea typeface="+mn-ea"/>
                <a:cs typeface="+mn-cs"/>
              </a:rPr>
            </a:br>
            <a:r>
              <a:rPr kumimoji="0" lang="en-US" sz="800" b="1" i="0" u="none" strike="noStrike" kern="1200" cap="none" spc="0" normalizeH="0" baseline="0" noProof="0">
                <a:ln>
                  <a:noFill/>
                </a:ln>
                <a:gradFill>
                  <a:gsLst>
                    <a:gs pos="20000">
                      <a:srgbClr val="FFFFFF"/>
                    </a:gs>
                    <a:gs pos="100000">
                      <a:srgbClr val="FFFFFF"/>
                    </a:gs>
                  </a:gsLst>
                  <a:lin ang="5400000" scaled="0"/>
                </a:gradFill>
                <a:effectLst/>
                <a:uLnTx/>
                <a:uFillTx/>
                <a:latin typeface="Segoe UI"/>
                <a:ea typeface="+mn-ea"/>
                <a:cs typeface="+mn-cs"/>
              </a:rPr>
              <a:t>and Automation</a:t>
            </a:r>
          </a:p>
        </p:txBody>
      </p:sp>
      <p:sp>
        <p:nvSpPr>
          <p:cNvPr id="16" name="TextBox 15">
            <a:extLst>
              <a:ext uri="{FF2B5EF4-FFF2-40B4-BE49-F238E27FC236}">
                <a16:creationId xmlns:a16="http://schemas.microsoft.com/office/drawing/2014/main" id="{2BF7D82A-7248-42BD-BD02-31422C85E10A}"/>
              </a:ext>
            </a:extLst>
          </p:cNvPr>
          <p:cNvSpPr txBox="1"/>
          <p:nvPr/>
        </p:nvSpPr>
        <p:spPr>
          <a:xfrm>
            <a:off x="543274" y="3884849"/>
            <a:ext cx="718145" cy="123111"/>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gradFill>
                  <a:gsLst>
                    <a:gs pos="20000">
                      <a:srgbClr val="FFFFFF"/>
                    </a:gs>
                    <a:gs pos="100000">
                      <a:srgbClr val="FFFFFF"/>
                    </a:gs>
                  </a:gsLst>
                  <a:lin ang="5400000" scaled="0"/>
                </a:gradFill>
                <a:effectLst/>
                <a:uLnTx/>
                <a:uFillTx/>
                <a:latin typeface="Segoe UI"/>
                <a:ea typeface="+mn-ea"/>
                <a:cs typeface="+mn-cs"/>
              </a:rPr>
              <a:t>Administrators</a:t>
            </a:r>
          </a:p>
        </p:txBody>
      </p:sp>
      <p:sp>
        <p:nvSpPr>
          <p:cNvPr id="27" name="Oval 26">
            <a:extLst>
              <a:ext uri="{FF2B5EF4-FFF2-40B4-BE49-F238E27FC236}">
                <a16:creationId xmlns:a16="http://schemas.microsoft.com/office/drawing/2014/main" id="{3D035942-793E-4A12-834C-3E6FF99C98C3}"/>
              </a:ext>
            </a:extLst>
          </p:cNvPr>
          <p:cNvSpPr/>
          <p:nvPr/>
        </p:nvSpPr>
        <p:spPr bwMode="auto">
          <a:xfrm>
            <a:off x="275948" y="3339051"/>
            <a:ext cx="182880" cy="182880"/>
          </a:xfrm>
          <a:prstGeom prst="ellipse">
            <a:avLst/>
          </a:prstGeom>
          <a:solidFill>
            <a:srgbClr val="000000"/>
          </a:solidFill>
          <a:ln w="12700">
            <a:solidFill>
              <a:srgbClr val="1996A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lumMod val="75000"/>
                    </a:srgbClr>
                  </a:gs>
                  <a:gs pos="30000">
                    <a:srgbClr val="FFFFFF"/>
                  </a:gs>
                </a:gsLst>
                <a:lin ang="5400000" scaled="0"/>
              </a:gradFill>
              <a:effectLst/>
              <a:uLnTx/>
              <a:uFillTx/>
              <a:latin typeface="Segoe UI"/>
              <a:ea typeface="+mn-ea"/>
              <a:cs typeface="Segoe UI" pitchFamily="34" charset="0"/>
            </a:endParaRPr>
          </a:p>
        </p:txBody>
      </p:sp>
      <p:sp>
        <p:nvSpPr>
          <p:cNvPr id="28" name="Freeform 9">
            <a:extLst>
              <a:ext uri="{FF2B5EF4-FFF2-40B4-BE49-F238E27FC236}">
                <a16:creationId xmlns:a16="http://schemas.microsoft.com/office/drawing/2014/main" id="{131EF979-823A-4F26-9754-0A9F729E63D0}"/>
              </a:ext>
            </a:extLst>
          </p:cNvPr>
          <p:cNvSpPr>
            <a:spLocks/>
          </p:cNvSpPr>
          <p:nvPr/>
        </p:nvSpPr>
        <p:spPr bwMode="auto">
          <a:xfrm>
            <a:off x="323180" y="3385744"/>
            <a:ext cx="88416" cy="89494"/>
          </a:xfrm>
          <a:custGeom>
            <a:avLst/>
            <a:gdLst>
              <a:gd name="T0" fmla="*/ 80 w 133"/>
              <a:gd name="T1" fmla="*/ 53 h 133"/>
              <a:gd name="T2" fmla="*/ 80 w 133"/>
              <a:gd name="T3" fmla="*/ 53 h 133"/>
              <a:gd name="T4" fmla="*/ 80 w 133"/>
              <a:gd name="T5" fmla="*/ 0 h 133"/>
              <a:gd name="T6" fmla="*/ 53 w 133"/>
              <a:gd name="T7" fmla="*/ 0 h 133"/>
              <a:gd name="T8" fmla="*/ 53 w 133"/>
              <a:gd name="T9" fmla="*/ 53 h 133"/>
              <a:gd name="T10" fmla="*/ 0 w 133"/>
              <a:gd name="T11" fmla="*/ 53 h 133"/>
              <a:gd name="T12" fmla="*/ 0 w 133"/>
              <a:gd name="T13" fmla="*/ 80 h 133"/>
              <a:gd name="T14" fmla="*/ 53 w 133"/>
              <a:gd name="T15" fmla="*/ 80 h 133"/>
              <a:gd name="T16" fmla="*/ 53 w 133"/>
              <a:gd name="T17" fmla="*/ 80 h 133"/>
              <a:gd name="T18" fmla="*/ 53 w 133"/>
              <a:gd name="T19" fmla="*/ 133 h 133"/>
              <a:gd name="T20" fmla="*/ 80 w 133"/>
              <a:gd name="T21" fmla="*/ 133 h 133"/>
              <a:gd name="T22" fmla="*/ 80 w 133"/>
              <a:gd name="T23" fmla="*/ 80 h 133"/>
              <a:gd name="T24" fmla="*/ 80 w 133"/>
              <a:gd name="T25" fmla="*/ 80 h 133"/>
              <a:gd name="T26" fmla="*/ 133 w 133"/>
              <a:gd name="T27" fmla="*/ 80 h 133"/>
              <a:gd name="T28" fmla="*/ 133 w 133"/>
              <a:gd name="T29" fmla="*/ 53 h 133"/>
              <a:gd name="T30" fmla="*/ 80 w 133"/>
              <a:gd name="T31" fmla="*/ 5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133">
                <a:moveTo>
                  <a:pt x="80" y="53"/>
                </a:moveTo>
                <a:lnTo>
                  <a:pt x="80" y="53"/>
                </a:lnTo>
                <a:lnTo>
                  <a:pt x="80" y="0"/>
                </a:lnTo>
                <a:lnTo>
                  <a:pt x="53" y="0"/>
                </a:lnTo>
                <a:lnTo>
                  <a:pt x="53" y="53"/>
                </a:lnTo>
                <a:lnTo>
                  <a:pt x="0" y="53"/>
                </a:lnTo>
                <a:lnTo>
                  <a:pt x="0" y="80"/>
                </a:lnTo>
                <a:lnTo>
                  <a:pt x="53" y="80"/>
                </a:lnTo>
                <a:lnTo>
                  <a:pt x="53" y="80"/>
                </a:lnTo>
                <a:lnTo>
                  <a:pt x="53" y="133"/>
                </a:lnTo>
                <a:lnTo>
                  <a:pt x="80" y="133"/>
                </a:lnTo>
                <a:lnTo>
                  <a:pt x="80" y="80"/>
                </a:lnTo>
                <a:lnTo>
                  <a:pt x="80" y="80"/>
                </a:lnTo>
                <a:lnTo>
                  <a:pt x="133" y="80"/>
                </a:lnTo>
                <a:lnTo>
                  <a:pt x="133" y="53"/>
                </a:lnTo>
                <a:lnTo>
                  <a:pt x="80" y="53"/>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917">
                    <a:srgbClr val="FFFFFF">
                      <a:lumMod val="75000"/>
                    </a:srgbClr>
                  </a:gs>
                  <a:gs pos="30000">
                    <a:srgbClr val="FFFFFF"/>
                  </a:gs>
                </a:gsLst>
                <a:lin ang="5400000" scaled="0"/>
              </a:gradFill>
              <a:effectLst/>
              <a:uLnTx/>
              <a:uFillTx/>
              <a:latin typeface="Segoe UI"/>
              <a:ea typeface="+mn-ea"/>
              <a:cs typeface="+mn-cs"/>
            </a:endParaRPr>
          </a:p>
        </p:txBody>
      </p:sp>
      <p:sp>
        <p:nvSpPr>
          <p:cNvPr id="29" name="Oval 28">
            <a:extLst>
              <a:ext uri="{FF2B5EF4-FFF2-40B4-BE49-F238E27FC236}">
                <a16:creationId xmlns:a16="http://schemas.microsoft.com/office/drawing/2014/main" id="{C7FFEA0D-491F-49FE-87EE-EFD66F2F08F0}"/>
              </a:ext>
            </a:extLst>
          </p:cNvPr>
          <p:cNvSpPr/>
          <p:nvPr/>
        </p:nvSpPr>
        <p:spPr bwMode="auto">
          <a:xfrm>
            <a:off x="275948" y="3601100"/>
            <a:ext cx="182880" cy="182880"/>
          </a:xfrm>
          <a:prstGeom prst="ellipse">
            <a:avLst/>
          </a:prstGeom>
          <a:solidFill>
            <a:srgbClr val="000000"/>
          </a:solidFill>
          <a:ln w="12700">
            <a:solidFill>
              <a:srgbClr val="00C9E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lumMod val="75000"/>
                    </a:srgbClr>
                  </a:gs>
                  <a:gs pos="30000">
                    <a:srgbClr val="FFFFFF"/>
                  </a:gs>
                </a:gsLst>
                <a:lin ang="5400000" scaled="0"/>
              </a:gradFill>
              <a:effectLst/>
              <a:uLnTx/>
              <a:uFillTx/>
              <a:latin typeface="Segoe UI"/>
              <a:ea typeface="+mn-ea"/>
              <a:cs typeface="Segoe UI" pitchFamily="34" charset="0"/>
            </a:endParaRPr>
          </a:p>
        </p:txBody>
      </p:sp>
      <p:sp>
        <p:nvSpPr>
          <p:cNvPr id="32" name="Oval 31">
            <a:extLst>
              <a:ext uri="{FF2B5EF4-FFF2-40B4-BE49-F238E27FC236}">
                <a16:creationId xmlns:a16="http://schemas.microsoft.com/office/drawing/2014/main" id="{D3C36E79-3CC7-4083-98DF-6795733729EC}"/>
              </a:ext>
            </a:extLst>
          </p:cNvPr>
          <p:cNvSpPr/>
          <p:nvPr/>
        </p:nvSpPr>
        <p:spPr bwMode="auto">
          <a:xfrm>
            <a:off x="275948" y="4172257"/>
            <a:ext cx="182880" cy="182880"/>
          </a:xfrm>
          <a:prstGeom prst="ellipse">
            <a:avLst/>
          </a:prstGeom>
          <a:noFill/>
          <a:ln w="12700">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lumMod val="75000"/>
                    </a:srgbClr>
                  </a:gs>
                  <a:gs pos="30000">
                    <a:srgbClr val="FFFFFF"/>
                  </a:gs>
                </a:gsLst>
                <a:lin ang="5400000" scaled="0"/>
              </a:gradFill>
              <a:effectLst/>
              <a:uLnTx/>
              <a:uFillTx/>
              <a:latin typeface="Segoe UI"/>
              <a:ea typeface="+mn-ea"/>
              <a:cs typeface="Segoe UI" pitchFamily="34" charset="0"/>
            </a:endParaRPr>
          </a:p>
        </p:txBody>
      </p:sp>
      <p:sp>
        <p:nvSpPr>
          <p:cNvPr id="33" name="Freeform 154">
            <a:extLst>
              <a:ext uri="{FF2B5EF4-FFF2-40B4-BE49-F238E27FC236}">
                <a16:creationId xmlns:a16="http://schemas.microsoft.com/office/drawing/2014/main" id="{82250E5C-434B-4397-91B0-20548929F8A6}"/>
              </a:ext>
            </a:extLst>
          </p:cNvPr>
          <p:cNvSpPr>
            <a:spLocks noEditPoints="1"/>
          </p:cNvSpPr>
          <p:nvPr/>
        </p:nvSpPr>
        <p:spPr bwMode="auto">
          <a:xfrm>
            <a:off x="316115" y="4212765"/>
            <a:ext cx="102545" cy="101864"/>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917">
                    <a:srgbClr val="FFFFFF">
                      <a:lumMod val="75000"/>
                    </a:srgbClr>
                  </a:gs>
                  <a:gs pos="30000">
                    <a:srgbClr val="FFFFFF"/>
                  </a:gs>
                </a:gsLst>
                <a:lin ang="5400000" scaled="0"/>
              </a:gradFill>
              <a:effectLst/>
              <a:uLnTx/>
              <a:uFillTx/>
              <a:latin typeface="Segoe UI"/>
              <a:ea typeface="+mn-ea"/>
              <a:cs typeface="+mn-cs"/>
            </a:endParaRPr>
          </a:p>
        </p:txBody>
      </p:sp>
      <p:sp>
        <p:nvSpPr>
          <p:cNvPr id="34" name="Oval 33">
            <a:extLst>
              <a:ext uri="{FF2B5EF4-FFF2-40B4-BE49-F238E27FC236}">
                <a16:creationId xmlns:a16="http://schemas.microsoft.com/office/drawing/2014/main" id="{FCA7D157-2430-44F0-871E-725C15188D5B}"/>
              </a:ext>
            </a:extLst>
          </p:cNvPr>
          <p:cNvSpPr/>
          <p:nvPr/>
        </p:nvSpPr>
        <p:spPr bwMode="auto">
          <a:xfrm>
            <a:off x="275948" y="3862658"/>
            <a:ext cx="182880" cy="182880"/>
          </a:xfrm>
          <a:prstGeom prst="ellipse">
            <a:avLst/>
          </a:prstGeom>
          <a:solidFill>
            <a:srgbClr val="000000"/>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lumMod val="75000"/>
                    </a:srgbClr>
                  </a:gs>
                  <a:gs pos="30000">
                    <a:srgbClr val="FFFFFF"/>
                  </a:gs>
                </a:gsLst>
                <a:lin ang="5400000" scaled="0"/>
              </a:gradFill>
              <a:effectLst/>
              <a:uLnTx/>
              <a:uFillTx/>
              <a:latin typeface="Segoe UI"/>
              <a:ea typeface="+mn-ea"/>
              <a:cs typeface="Segoe UI" pitchFamily="34" charset="0"/>
            </a:endParaRPr>
          </a:p>
        </p:txBody>
      </p:sp>
      <p:sp>
        <p:nvSpPr>
          <p:cNvPr id="35" name="Star: 5 Points 34">
            <a:extLst>
              <a:ext uri="{FF2B5EF4-FFF2-40B4-BE49-F238E27FC236}">
                <a16:creationId xmlns:a16="http://schemas.microsoft.com/office/drawing/2014/main" id="{EC88561D-2217-4274-9D86-9B1CB8E7A8E2}"/>
              </a:ext>
            </a:extLst>
          </p:cNvPr>
          <p:cNvSpPr/>
          <p:nvPr/>
        </p:nvSpPr>
        <p:spPr bwMode="auto">
          <a:xfrm>
            <a:off x="310623" y="3892657"/>
            <a:ext cx="113530" cy="113528"/>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lumMod val="75000"/>
                    </a:srgbClr>
                  </a:gs>
                  <a:gs pos="3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575CF5A8-9D62-4DE6-B2A4-1D9B33E65CEC}"/>
              </a:ext>
            </a:extLst>
          </p:cNvPr>
          <p:cNvGrpSpPr/>
          <p:nvPr/>
        </p:nvGrpSpPr>
        <p:grpSpPr>
          <a:xfrm>
            <a:off x="1308354" y="3292234"/>
            <a:ext cx="10625767" cy="1234402"/>
            <a:chOff x="1308354" y="3292234"/>
            <a:chExt cx="10625767" cy="1234402"/>
          </a:xfrm>
        </p:grpSpPr>
        <p:cxnSp>
          <p:nvCxnSpPr>
            <p:cNvPr id="443" name="Straight Connector 442">
              <a:extLst>
                <a:ext uri="{FF2B5EF4-FFF2-40B4-BE49-F238E27FC236}">
                  <a16:creationId xmlns:a16="http://schemas.microsoft.com/office/drawing/2014/main" id="{5415CCE0-CF5F-4C06-BDD5-EC7906F5CB17}"/>
                </a:ext>
              </a:extLst>
            </p:cNvPr>
            <p:cNvCxnSpPr>
              <a:cxnSpLocks/>
            </p:cNvCxnSpPr>
            <p:nvPr/>
          </p:nvCxnSpPr>
          <p:spPr>
            <a:xfrm>
              <a:off x="1522659" y="3430493"/>
              <a:ext cx="1940690" cy="0"/>
            </a:xfrm>
            <a:prstGeom prst="line">
              <a:avLst/>
            </a:prstGeom>
            <a:ln w="12700" cap="rnd">
              <a:solidFill>
                <a:srgbClr val="1996AB"/>
              </a:solidFill>
              <a:prstDash val="solid"/>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9E008774-5D66-4031-90FC-CD311DF43EFC}"/>
                </a:ext>
              </a:extLst>
            </p:cNvPr>
            <p:cNvCxnSpPr>
              <a:cxnSpLocks/>
            </p:cNvCxnSpPr>
            <p:nvPr/>
          </p:nvCxnSpPr>
          <p:spPr>
            <a:xfrm>
              <a:off x="1308354" y="3692542"/>
              <a:ext cx="2154995" cy="0"/>
            </a:xfrm>
            <a:prstGeom prst="line">
              <a:avLst/>
            </a:prstGeom>
            <a:ln w="12700" cap="rnd">
              <a:solidFill>
                <a:srgbClr val="00C9EA"/>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229E6F52-9B48-4466-8D3D-6CFC54E74A5B}"/>
                </a:ext>
              </a:extLst>
            </p:cNvPr>
            <p:cNvCxnSpPr>
              <a:cxnSpLocks/>
            </p:cNvCxnSpPr>
            <p:nvPr/>
          </p:nvCxnSpPr>
          <p:spPr>
            <a:xfrm>
              <a:off x="1501193" y="3954099"/>
              <a:ext cx="1962156" cy="0"/>
            </a:xfrm>
            <a:prstGeom prst="line">
              <a:avLst/>
            </a:prstGeom>
            <a:ln w="12700" cap="rnd" cmpd="sng">
              <a:solidFill>
                <a:srgbClr val="50E6FF"/>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grpSp>
          <p:nvGrpSpPr>
            <p:cNvPr id="555" name="Graphic 389">
              <a:extLst>
                <a:ext uri="{FF2B5EF4-FFF2-40B4-BE49-F238E27FC236}">
                  <a16:creationId xmlns:a16="http://schemas.microsoft.com/office/drawing/2014/main" id="{9BC9F118-C346-49BE-8BA7-EA924CB12913}"/>
                </a:ext>
              </a:extLst>
            </p:cNvPr>
            <p:cNvGrpSpPr/>
            <p:nvPr/>
          </p:nvGrpSpPr>
          <p:grpSpPr>
            <a:xfrm>
              <a:off x="2217864" y="3573790"/>
              <a:ext cx="366572" cy="226253"/>
              <a:chOff x="2206270" y="4299944"/>
              <a:chExt cx="366572" cy="226253"/>
            </a:xfrm>
          </p:grpSpPr>
          <p:grpSp>
            <p:nvGrpSpPr>
              <p:cNvPr id="560" name="Graphic 389">
                <a:extLst>
                  <a:ext uri="{FF2B5EF4-FFF2-40B4-BE49-F238E27FC236}">
                    <a16:creationId xmlns:a16="http://schemas.microsoft.com/office/drawing/2014/main" id="{E4B7D0D9-BC52-4DD1-A9F5-8E56C65D58D4}"/>
                  </a:ext>
                </a:extLst>
              </p:cNvPr>
              <p:cNvGrpSpPr/>
              <p:nvPr/>
            </p:nvGrpSpPr>
            <p:grpSpPr>
              <a:xfrm>
                <a:off x="2235216" y="4299944"/>
                <a:ext cx="308772" cy="209432"/>
                <a:chOff x="2235216" y="4299944"/>
                <a:chExt cx="308772" cy="209432"/>
              </a:xfrm>
            </p:grpSpPr>
            <p:sp>
              <p:nvSpPr>
                <p:cNvPr id="562" name="Freeform: Shape 561">
                  <a:extLst>
                    <a:ext uri="{FF2B5EF4-FFF2-40B4-BE49-F238E27FC236}">
                      <a16:creationId xmlns:a16="http://schemas.microsoft.com/office/drawing/2014/main" id="{812A62F8-8FEC-4F5A-8AC1-6F963A43CDED}"/>
                    </a:ext>
                  </a:extLst>
                </p:cNvPr>
                <p:cNvSpPr/>
                <p:nvPr/>
              </p:nvSpPr>
              <p:spPr>
                <a:xfrm>
                  <a:off x="2243627" y="4310037"/>
                  <a:ext cx="292700" cy="187563"/>
                </a:xfrm>
                <a:custGeom>
                  <a:avLst/>
                  <a:gdLst>
                    <a:gd name="connsiteX0" fmla="*/ 0 w 292700"/>
                    <a:gd name="connsiteY0" fmla="*/ 0 h 187563"/>
                    <a:gd name="connsiteX1" fmla="*/ 292700 w 292700"/>
                    <a:gd name="connsiteY1" fmla="*/ 0 h 187563"/>
                    <a:gd name="connsiteX2" fmla="*/ 292700 w 292700"/>
                    <a:gd name="connsiteY2" fmla="*/ 187564 h 187563"/>
                    <a:gd name="connsiteX3" fmla="*/ 0 w 292700"/>
                    <a:gd name="connsiteY3" fmla="*/ 187564 h 187563"/>
                    <a:gd name="connsiteX4" fmla="*/ 0 w 292700"/>
                    <a:gd name="connsiteY4" fmla="*/ 0 h 187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700" h="187563">
                      <a:moveTo>
                        <a:pt x="0" y="0"/>
                      </a:moveTo>
                      <a:lnTo>
                        <a:pt x="292700" y="0"/>
                      </a:lnTo>
                      <a:lnTo>
                        <a:pt x="292700" y="187564"/>
                      </a:lnTo>
                      <a:lnTo>
                        <a:pt x="0" y="187564"/>
                      </a:lnTo>
                      <a:lnTo>
                        <a:pt x="0" y="0"/>
                      </a:lnTo>
                      <a:close/>
                    </a:path>
                  </a:pathLst>
                </a:custGeom>
                <a:solidFill>
                  <a:srgbClr val="000000"/>
                </a:solidFill>
                <a:ln w="822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63" name="Freeform: Shape 562">
                  <a:extLst>
                    <a:ext uri="{FF2B5EF4-FFF2-40B4-BE49-F238E27FC236}">
                      <a16:creationId xmlns:a16="http://schemas.microsoft.com/office/drawing/2014/main" id="{6A7FEE9D-902B-417F-8232-B813A88ED87F}"/>
                    </a:ext>
                  </a:extLst>
                </p:cNvPr>
                <p:cNvSpPr/>
                <p:nvPr/>
              </p:nvSpPr>
              <p:spPr>
                <a:xfrm>
                  <a:off x="2235216" y="4299944"/>
                  <a:ext cx="308772" cy="209432"/>
                </a:xfrm>
                <a:custGeom>
                  <a:avLst/>
                  <a:gdLst>
                    <a:gd name="connsiteX0" fmla="*/ 296906 w 308772"/>
                    <a:gd name="connsiteY0" fmla="*/ 0 h 209432"/>
                    <a:gd name="connsiteX1" fmla="*/ 12616 w 308772"/>
                    <a:gd name="connsiteY1" fmla="*/ 0 h 209432"/>
                    <a:gd name="connsiteX2" fmla="*/ 0 w 308772"/>
                    <a:gd name="connsiteY2" fmla="*/ 11775 h 209432"/>
                    <a:gd name="connsiteX3" fmla="*/ 0 w 308772"/>
                    <a:gd name="connsiteY3" fmla="*/ 209432 h 209432"/>
                    <a:gd name="connsiteX4" fmla="*/ 308681 w 308772"/>
                    <a:gd name="connsiteY4" fmla="*/ 209432 h 209432"/>
                    <a:gd name="connsiteX5" fmla="*/ 308681 w 308772"/>
                    <a:gd name="connsiteY5" fmla="*/ 11775 h 209432"/>
                    <a:gd name="connsiteX6" fmla="*/ 296906 w 308772"/>
                    <a:gd name="connsiteY6" fmla="*/ 0 h 209432"/>
                    <a:gd name="connsiteX7" fmla="*/ 296906 w 308772"/>
                    <a:gd name="connsiteY7" fmla="*/ 0 h 209432"/>
                    <a:gd name="connsiteX8" fmla="*/ 296906 w 308772"/>
                    <a:gd name="connsiteY8" fmla="*/ 193451 h 209432"/>
                    <a:gd name="connsiteX9" fmla="*/ 12616 w 308772"/>
                    <a:gd name="connsiteY9" fmla="*/ 193451 h 209432"/>
                    <a:gd name="connsiteX10" fmla="*/ 12616 w 308772"/>
                    <a:gd name="connsiteY10" fmla="*/ 15140 h 209432"/>
                    <a:gd name="connsiteX11" fmla="*/ 296906 w 308772"/>
                    <a:gd name="connsiteY11" fmla="*/ 15140 h 209432"/>
                    <a:gd name="connsiteX12" fmla="*/ 296906 w 308772"/>
                    <a:gd name="connsiteY12" fmla="*/ 193451 h 209432"/>
                    <a:gd name="connsiteX13" fmla="*/ 296906 w 308772"/>
                    <a:gd name="connsiteY13" fmla="*/ 193451 h 209432"/>
                    <a:gd name="connsiteX14" fmla="*/ 296906 w 308772"/>
                    <a:gd name="connsiteY14" fmla="*/ 193451 h 209432"/>
                    <a:gd name="connsiteX15" fmla="*/ 296906 w 308772"/>
                    <a:gd name="connsiteY15" fmla="*/ 193451 h 20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772" h="209432">
                      <a:moveTo>
                        <a:pt x="296906" y="0"/>
                      </a:moveTo>
                      <a:cubicBezTo>
                        <a:pt x="12616" y="0"/>
                        <a:pt x="12616" y="0"/>
                        <a:pt x="12616" y="0"/>
                      </a:cubicBezTo>
                      <a:cubicBezTo>
                        <a:pt x="5888" y="0"/>
                        <a:pt x="0" y="5888"/>
                        <a:pt x="0" y="11775"/>
                      </a:cubicBezTo>
                      <a:cubicBezTo>
                        <a:pt x="0" y="209432"/>
                        <a:pt x="0" y="209432"/>
                        <a:pt x="0" y="209432"/>
                      </a:cubicBezTo>
                      <a:cubicBezTo>
                        <a:pt x="308681" y="209432"/>
                        <a:pt x="308681" y="209432"/>
                        <a:pt x="308681" y="209432"/>
                      </a:cubicBezTo>
                      <a:cubicBezTo>
                        <a:pt x="308681" y="11775"/>
                        <a:pt x="308681" y="11775"/>
                        <a:pt x="308681" y="11775"/>
                      </a:cubicBezTo>
                      <a:cubicBezTo>
                        <a:pt x="309522" y="5888"/>
                        <a:pt x="304476" y="0"/>
                        <a:pt x="296906" y="0"/>
                      </a:cubicBezTo>
                      <a:lnTo>
                        <a:pt x="296906" y="0"/>
                      </a:lnTo>
                      <a:close/>
                      <a:moveTo>
                        <a:pt x="296906" y="193451"/>
                      </a:moveTo>
                      <a:cubicBezTo>
                        <a:pt x="12616" y="193451"/>
                        <a:pt x="12616" y="193451"/>
                        <a:pt x="12616" y="193451"/>
                      </a:cubicBezTo>
                      <a:cubicBezTo>
                        <a:pt x="12616" y="15140"/>
                        <a:pt x="12616" y="15140"/>
                        <a:pt x="12616" y="15140"/>
                      </a:cubicBezTo>
                      <a:cubicBezTo>
                        <a:pt x="296906" y="15140"/>
                        <a:pt x="296906" y="15140"/>
                        <a:pt x="296906" y="15140"/>
                      </a:cubicBezTo>
                      <a:cubicBezTo>
                        <a:pt x="296906" y="193451"/>
                        <a:pt x="296906" y="193451"/>
                        <a:pt x="296906" y="193451"/>
                      </a:cubicBezTo>
                      <a:lnTo>
                        <a:pt x="296906" y="193451"/>
                      </a:lnTo>
                      <a:lnTo>
                        <a:pt x="296906" y="193451"/>
                      </a:lnTo>
                      <a:lnTo>
                        <a:pt x="296906" y="193451"/>
                      </a:lnTo>
                      <a:close/>
                    </a:path>
                  </a:pathLst>
                </a:custGeom>
                <a:solidFill>
                  <a:srgbClr val="00C9EA"/>
                </a:solidFill>
                <a:ln w="822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561" name="Freeform: Shape 560">
                <a:extLst>
                  <a:ext uri="{FF2B5EF4-FFF2-40B4-BE49-F238E27FC236}">
                    <a16:creationId xmlns:a16="http://schemas.microsoft.com/office/drawing/2014/main" id="{82202677-B924-4863-828D-6A28ECB16E1C}"/>
                  </a:ext>
                </a:extLst>
              </p:cNvPr>
              <p:cNvSpPr/>
              <p:nvPr/>
            </p:nvSpPr>
            <p:spPr>
              <a:xfrm>
                <a:off x="2206270" y="4511058"/>
                <a:ext cx="366572" cy="15139"/>
              </a:xfrm>
              <a:custGeom>
                <a:avLst/>
                <a:gdLst>
                  <a:gd name="connsiteX0" fmla="*/ 366224 w 366572"/>
                  <a:gd name="connsiteY0" fmla="*/ 3364 h 15139"/>
                  <a:gd name="connsiteX1" fmla="*/ 362018 w 366572"/>
                  <a:gd name="connsiteY1" fmla="*/ 0 h 15139"/>
                  <a:gd name="connsiteX2" fmla="*/ 339309 w 366572"/>
                  <a:gd name="connsiteY2" fmla="*/ 0 h 15139"/>
                  <a:gd name="connsiteX3" fmla="*/ 335945 w 366572"/>
                  <a:gd name="connsiteY3" fmla="*/ 2523 h 15139"/>
                  <a:gd name="connsiteX4" fmla="*/ 29787 w 366572"/>
                  <a:gd name="connsiteY4" fmla="*/ 2523 h 15139"/>
                  <a:gd name="connsiteX5" fmla="*/ 26422 w 366572"/>
                  <a:gd name="connsiteY5" fmla="*/ 0 h 15139"/>
                  <a:gd name="connsiteX6" fmla="*/ 4554 w 366572"/>
                  <a:gd name="connsiteY6" fmla="*/ 0 h 15139"/>
                  <a:gd name="connsiteX7" fmla="*/ 348 w 366572"/>
                  <a:gd name="connsiteY7" fmla="*/ 3364 h 15139"/>
                  <a:gd name="connsiteX8" fmla="*/ 1189 w 366572"/>
                  <a:gd name="connsiteY8" fmla="*/ 9252 h 15139"/>
                  <a:gd name="connsiteX9" fmla="*/ 2031 w 366572"/>
                  <a:gd name="connsiteY9" fmla="*/ 10093 h 15139"/>
                  <a:gd name="connsiteX10" fmla="*/ 2031 w 366572"/>
                  <a:gd name="connsiteY10" fmla="*/ 10093 h 15139"/>
                  <a:gd name="connsiteX11" fmla="*/ 2031 w 366572"/>
                  <a:gd name="connsiteY11" fmla="*/ 10093 h 15139"/>
                  <a:gd name="connsiteX12" fmla="*/ 7918 w 366572"/>
                  <a:gd name="connsiteY12" fmla="*/ 13457 h 15139"/>
                  <a:gd name="connsiteX13" fmla="*/ 13806 w 366572"/>
                  <a:gd name="connsiteY13" fmla="*/ 15140 h 15139"/>
                  <a:gd name="connsiteX14" fmla="*/ 353608 w 366572"/>
                  <a:gd name="connsiteY14" fmla="*/ 15140 h 15139"/>
                  <a:gd name="connsiteX15" fmla="*/ 359495 w 366572"/>
                  <a:gd name="connsiteY15" fmla="*/ 13457 h 15139"/>
                  <a:gd name="connsiteX16" fmla="*/ 365383 w 366572"/>
                  <a:gd name="connsiteY16" fmla="*/ 10093 h 15139"/>
                  <a:gd name="connsiteX17" fmla="*/ 365383 w 366572"/>
                  <a:gd name="connsiteY17" fmla="*/ 10093 h 15139"/>
                  <a:gd name="connsiteX18" fmla="*/ 366224 w 366572"/>
                  <a:gd name="connsiteY18" fmla="*/ 3364 h 1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6572" h="15139">
                    <a:moveTo>
                      <a:pt x="366224" y="3364"/>
                    </a:moveTo>
                    <a:cubicBezTo>
                      <a:pt x="365383" y="1682"/>
                      <a:pt x="363701" y="0"/>
                      <a:pt x="362018" y="0"/>
                    </a:cubicBezTo>
                    <a:lnTo>
                      <a:pt x="339309" y="0"/>
                    </a:lnTo>
                    <a:cubicBezTo>
                      <a:pt x="337627" y="0"/>
                      <a:pt x="336786" y="841"/>
                      <a:pt x="335945" y="2523"/>
                    </a:cubicBezTo>
                    <a:lnTo>
                      <a:pt x="29787" y="2523"/>
                    </a:lnTo>
                    <a:cubicBezTo>
                      <a:pt x="29787" y="841"/>
                      <a:pt x="28104" y="0"/>
                      <a:pt x="26422" y="0"/>
                    </a:cubicBezTo>
                    <a:lnTo>
                      <a:pt x="4554" y="0"/>
                    </a:lnTo>
                    <a:cubicBezTo>
                      <a:pt x="2872" y="0"/>
                      <a:pt x="1189" y="841"/>
                      <a:pt x="348" y="3364"/>
                    </a:cubicBezTo>
                    <a:cubicBezTo>
                      <a:pt x="-493" y="5047"/>
                      <a:pt x="348" y="7570"/>
                      <a:pt x="1189" y="9252"/>
                    </a:cubicBezTo>
                    <a:cubicBezTo>
                      <a:pt x="1189" y="9252"/>
                      <a:pt x="2031" y="9252"/>
                      <a:pt x="2031" y="10093"/>
                    </a:cubicBezTo>
                    <a:lnTo>
                      <a:pt x="2031" y="10093"/>
                    </a:lnTo>
                    <a:cubicBezTo>
                      <a:pt x="2031" y="10093"/>
                      <a:pt x="2031" y="10093"/>
                      <a:pt x="2031" y="10093"/>
                    </a:cubicBezTo>
                    <a:cubicBezTo>
                      <a:pt x="4554" y="11775"/>
                      <a:pt x="7918" y="13457"/>
                      <a:pt x="7918" y="13457"/>
                    </a:cubicBezTo>
                    <a:cubicBezTo>
                      <a:pt x="9600" y="14299"/>
                      <a:pt x="11283" y="15140"/>
                      <a:pt x="13806" y="15140"/>
                    </a:cubicBezTo>
                    <a:cubicBezTo>
                      <a:pt x="353608" y="15140"/>
                      <a:pt x="353608" y="15140"/>
                      <a:pt x="353608" y="15140"/>
                    </a:cubicBezTo>
                    <a:cubicBezTo>
                      <a:pt x="356131" y="15140"/>
                      <a:pt x="357813" y="14299"/>
                      <a:pt x="359495" y="13457"/>
                    </a:cubicBezTo>
                    <a:cubicBezTo>
                      <a:pt x="360336" y="12616"/>
                      <a:pt x="365383" y="10093"/>
                      <a:pt x="365383" y="10093"/>
                    </a:cubicBezTo>
                    <a:cubicBezTo>
                      <a:pt x="365383" y="10093"/>
                      <a:pt x="365383" y="10093"/>
                      <a:pt x="365383" y="10093"/>
                    </a:cubicBezTo>
                    <a:cubicBezTo>
                      <a:pt x="366224" y="7570"/>
                      <a:pt x="367065" y="5047"/>
                      <a:pt x="366224" y="3364"/>
                    </a:cubicBezTo>
                    <a:close/>
                  </a:path>
                </a:pathLst>
              </a:custGeom>
              <a:solidFill>
                <a:srgbClr val="00C9EA"/>
              </a:solidFill>
              <a:ln w="822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564" name="Graphic 389">
              <a:extLst>
                <a:ext uri="{FF2B5EF4-FFF2-40B4-BE49-F238E27FC236}">
                  <a16:creationId xmlns:a16="http://schemas.microsoft.com/office/drawing/2014/main" id="{49131AD1-8A40-4416-BD75-5C35442C966D}"/>
                </a:ext>
              </a:extLst>
            </p:cNvPr>
            <p:cNvGrpSpPr/>
            <p:nvPr/>
          </p:nvGrpSpPr>
          <p:grpSpPr>
            <a:xfrm>
              <a:off x="2216110" y="3316810"/>
              <a:ext cx="370081" cy="227095"/>
              <a:chOff x="2205778" y="4299944"/>
              <a:chExt cx="370081" cy="227095"/>
            </a:xfrm>
          </p:grpSpPr>
          <p:grpSp>
            <p:nvGrpSpPr>
              <p:cNvPr id="565" name="Graphic 389">
                <a:extLst>
                  <a:ext uri="{FF2B5EF4-FFF2-40B4-BE49-F238E27FC236}">
                    <a16:creationId xmlns:a16="http://schemas.microsoft.com/office/drawing/2014/main" id="{FA430520-4BD5-4232-AEBE-816A0688982D}"/>
                  </a:ext>
                </a:extLst>
              </p:cNvPr>
              <p:cNvGrpSpPr/>
              <p:nvPr/>
            </p:nvGrpSpPr>
            <p:grpSpPr>
              <a:xfrm>
                <a:off x="2235216" y="4299944"/>
                <a:ext cx="308772" cy="209432"/>
                <a:chOff x="2235216" y="4299944"/>
                <a:chExt cx="308772" cy="209432"/>
              </a:xfrm>
            </p:grpSpPr>
            <p:sp>
              <p:nvSpPr>
                <p:cNvPr id="573" name="Freeform: Shape 572">
                  <a:extLst>
                    <a:ext uri="{FF2B5EF4-FFF2-40B4-BE49-F238E27FC236}">
                      <a16:creationId xmlns:a16="http://schemas.microsoft.com/office/drawing/2014/main" id="{4AB57918-1B8E-4DA0-B78E-DE1E60E8D00A}"/>
                    </a:ext>
                  </a:extLst>
                </p:cNvPr>
                <p:cNvSpPr/>
                <p:nvPr/>
              </p:nvSpPr>
              <p:spPr>
                <a:xfrm>
                  <a:off x="2243627" y="4310037"/>
                  <a:ext cx="292700" cy="187563"/>
                </a:xfrm>
                <a:custGeom>
                  <a:avLst/>
                  <a:gdLst>
                    <a:gd name="connsiteX0" fmla="*/ 0 w 292700"/>
                    <a:gd name="connsiteY0" fmla="*/ 0 h 187563"/>
                    <a:gd name="connsiteX1" fmla="*/ 292700 w 292700"/>
                    <a:gd name="connsiteY1" fmla="*/ 0 h 187563"/>
                    <a:gd name="connsiteX2" fmla="*/ 292700 w 292700"/>
                    <a:gd name="connsiteY2" fmla="*/ 187564 h 187563"/>
                    <a:gd name="connsiteX3" fmla="*/ 0 w 292700"/>
                    <a:gd name="connsiteY3" fmla="*/ 187564 h 187563"/>
                    <a:gd name="connsiteX4" fmla="*/ 0 w 292700"/>
                    <a:gd name="connsiteY4" fmla="*/ 0 h 187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700" h="187563">
                      <a:moveTo>
                        <a:pt x="0" y="0"/>
                      </a:moveTo>
                      <a:lnTo>
                        <a:pt x="292700" y="0"/>
                      </a:lnTo>
                      <a:lnTo>
                        <a:pt x="292700" y="187564"/>
                      </a:lnTo>
                      <a:lnTo>
                        <a:pt x="0" y="187564"/>
                      </a:lnTo>
                      <a:lnTo>
                        <a:pt x="0" y="0"/>
                      </a:lnTo>
                      <a:close/>
                    </a:path>
                  </a:pathLst>
                </a:custGeom>
                <a:solidFill>
                  <a:srgbClr val="000000"/>
                </a:solidFill>
                <a:ln w="822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75" name="Freeform: Shape 574">
                  <a:extLst>
                    <a:ext uri="{FF2B5EF4-FFF2-40B4-BE49-F238E27FC236}">
                      <a16:creationId xmlns:a16="http://schemas.microsoft.com/office/drawing/2014/main" id="{268ED198-C2E2-42D6-BC20-859566FAF7A8}"/>
                    </a:ext>
                  </a:extLst>
                </p:cNvPr>
                <p:cNvSpPr/>
                <p:nvPr/>
              </p:nvSpPr>
              <p:spPr>
                <a:xfrm>
                  <a:off x="2235216" y="4299944"/>
                  <a:ext cx="308772" cy="209432"/>
                </a:xfrm>
                <a:custGeom>
                  <a:avLst/>
                  <a:gdLst>
                    <a:gd name="connsiteX0" fmla="*/ 296906 w 308772"/>
                    <a:gd name="connsiteY0" fmla="*/ 0 h 209432"/>
                    <a:gd name="connsiteX1" fmla="*/ 12616 w 308772"/>
                    <a:gd name="connsiteY1" fmla="*/ 0 h 209432"/>
                    <a:gd name="connsiteX2" fmla="*/ 0 w 308772"/>
                    <a:gd name="connsiteY2" fmla="*/ 11775 h 209432"/>
                    <a:gd name="connsiteX3" fmla="*/ 0 w 308772"/>
                    <a:gd name="connsiteY3" fmla="*/ 209432 h 209432"/>
                    <a:gd name="connsiteX4" fmla="*/ 308681 w 308772"/>
                    <a:gd name="connsiteY4" fmla="*/ 209432 h 209432"/>
                    <a:gd name="connsiteX5" fmla="*/ 308681 w 308772"/>
                    <a:gd name="connsiteY5" fmla="*/ 11775 h 209432"/>
                    <a:gd name="connsiteX6" fmla="*/ 296906 w 308772"/>
                    <a:gd name="connsiteY6" fmla="*/ 0 h 209432"/>
                    <a:gd name="connsiteX7" fmla="*/ 296906 w 308772"/>
                    <a:gd name="connsiteY7" fmla="*/ 0 h 209432"/>
                    <a:gd name="connsiteX8" fmla="*/ 296906 w 308772"/>
                    <a:gd name="connsiteY8" fmla="*/ 193451 h 209432"/>
                    <a:gd name="connsiteX9" fmla="*/ 12616 w 308772"/>
                    <a:gd name="connsiteY9" fmla="*/ 193451 h 209432"/>
                    <a:gd name="connsiteX10" fmla="*/ 12616 w 308772"/>
                    <a:gd name="connsiteY10" fmla="*/ 15140 h 209432"/>
                    <a:gd name="connsiteX11" fmla="*/ 296906 w 308772"/>
                    <a:gd name="connsiteY11" fmla="*/ 15140 h 209432"/>
                    <a:gd name="connsiteX12" fmla="*/ 296906 w 308772"/>
                    <a:gd name="connsiteY12" fmla="*/ 193451 h 209432"/>
                    <a:gd name="connsiteX13" fmla="*/ 296906 w 308772"/>
                    <a:gd name="connsiteY13" fmla="*/ 193451 h 209432"/>
                    <a:gd name="connsiteX14" fmla="*/ 296906 w 308772"/>
                    <a:gd name="connsiteY14" fmla="*/ 193451 h 209432"/>
                    <a:gd name="connsiteX15" fmla="*/ 296906 w 308772"/>
                    <a:gd name="connsiteY15" fmla="*/ 193451 h 20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772" h="209432">
                      <a:moveTo>
                        <a:pt x="296906" y="0"/>
                      </a:moveTo>
                      <a:cubicBezTo>
                        <a:pt x="12616" y="0"/>
                        <a:pt x="12616" y="0"/>
                        <a:pt x="12616" y="0"/>
                      </a:cubicBezTo>
                      <a:cubicBezTo>
                        <a:pt x="5888" y="0"/>
                        <a:pt x="0" y="5888"/>
                        <a:pt x="0" y="11775"/>
                      </a:cubicBezTo>
                      <a:cubicBezTo>
                        <a:pt x="0" y="209432"/>
                        <a:pt x="0" y="209432"/>
                        <a:pt x="0" y="209432"/>
                      </a:cubicBezTo>
                      <a:cubicBezTo>
                        <a:pt x="308681" y="209432"/>
                        <a:pt x="308681" y="209432"/>
                        <a:pt x="308681" y="209432"/>
                      </a:cubicBezTo>
                      <a:cubicBezTo>
                        <a:pt x="308681" y="11775"/>
                        <a:pt x="308681" y="11775"/>
                        <a:pt x="308681" y="11775"/>
                      </a:cubicBezTo>
                      <a:cubicBezTo>
                        <a:pt x="309522" y="5888"/>
                        <a:pt x="304476" y="0"/>
                        <a:pt x="296906" y="0"/>
                      </a:cubicBezTo>
                      <a:lnTo>
                        <a:pt x="296906" y="0"/>
                      </a:lnTo>
                      <a:close/>
                      <a:moveTo>
                        <a:pt x="296906" y="193451"/>
                      </a:moveTo>
                      <a:cubicBezTo>
                        <a:pt x="12616" y="193451"/>
                        <a:pt x="12616" y="193451"/>
                        <a:pt x="12616" y="193451"/>
                      </a:cubicBezTo>
                      <a:cubicBezTo>
                        <a:pt x="12616" y="15140"/>
                        <a:pt x="12616" y="15140"/>
                        <a:pt x="12616" y="15140"/>
                      </a:cubicBezTo>
                      <a:cubicBezTo>
                        <a:pt x="296906" y="15140"/>
                        <a:pt x="296906" y="15140"/>
                        <a:pt x="296906" y="15140"/>
                      </a:cubicBezTo>
                      <a:cubicBezTo>
                        <a:pt x="296906" y="193451"/>
                        <a:pt x="296906" y="193451"/>
                        <a:pt x="296906" y="193451"/>
                      </a:cubicBezTo>
                      <a:lnTo>
                        <a:pt x="296906" y="193451"/>
                      </a:lnTo>
                      <a:lnTo>
                        <a:pt x="296906" y="193451"/>
                      </a:lnTo>
                      <a:lnTo>
                        <a:pt x="296906" y="193451"/>
                      </a:lnTo>
                      <a:close/>
                    </a:path>
                  </a:pathLst>
                </a:custGeom>
                <a:solidFill>
                  <a:srgbClr val="1996AB"/>
                </a:solidFill>
                <a:ln w="822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571" name="Freeform: Shape 570">
                <a:extLst>
                  <a:ext uri="{FF2B5EF4-FFF2-40B4-BE49-F238E27FC236}">
                    <a16:creationId xmlns:a16="http://schemas.microsoft.com/office/drawing/2014/main" id="{40497CE1-17DC-4F5D-88FE-23ED60860F30}"/>
                  </a:ext>
                </a:extLst>
              </p:cNvPr>
              <p:cNvSpPr/>
              <p:nvPr/>
            </p:nvSpPr>
            <p:spPr>
              <a:xfrm>
                <a:off x="2206270" y="4511058"/>
                <a:ext cx="366572" cy="15139"/>
              </a:xfrm>
              <a:custGeom>
                <a:avLst/>
                <a:gdLst>
                  <a:gd name="connsiteX0" fmla="*/ 366224 w 366572"/>
                  <a:gd name="connsiteY0" fmla="*/ 3364 h 15139"/>
                  <a:gd name="connsiteX1" fmla="*/ 362018 w 366572"/>
                  <a:gd name="connsiteY1" fmla="*/ 0 h 15139"/>
                  <a:gd name="connsiteX2" fmla="*/ 339309 w 366572"/>
                  <a:gd name="connsiteY2" fmla="*/ 0 h 15139"/>
                  <a:gd name="connsiteX3" fmla="*/ 335945 w 366572"/>
                  <a:gd name="connsiteY3" fmla="*/ 2523 h 15139"/>
                  <a:gd name="connsiteX4" fmla="*/ 29787 w 366572"/>
                  <a:gd name="connsiteY4" fmla="*/ 2523 h 15139"/>
                  <a:gd name="connsiteX5" fmla="*/ 26422 w 366572"/>
                  <a:gd name="connsiteY5" fmla="*/ 0 h 15139"/>
                  <a:gd name="connsiteX6" fmla="*/ 4554 w 366572"/>
                  <a:gd name="connsiteY6" fmla="*/ 0 h 15139"/>
                  <a:gd name="connsiteX7" fmla="*/ 348 w 366572"/>
                  <a:gd name="connsiteY7" fmla="*/ 3364 h 15139"/>
                  <a:gd name="connsiteX8" fmla="*/ 1189 w 366572"/>
                  <a:gd name="connsiteY8" fmla="*/ 9252 h 15139"/>
                  <a:gd name="connsiteX9" fmla="*/ 2031 w 366572"/>
                  <a:gd name="connsiteY9" fmla="*/ 10093 h 15139"/>
                  <a:gd name="connsiteX10" fmla="*/ 2031 w 366572"/>
                  <a:gd name="connsiteY10" fmla="*/ 10093 h 15139"/>
                  <a:gd name="connsiteX11" fmla="*/ 2031 w 366572"/>
                  <a:gd name="connsiteY11" fmla="*/ 10093 h 15139"/>
                  <a:gd name="connsiteX12" fmla="*/ 7918 w 366572"/>
                  <a:gd name="connsiteY12" fmla="*/ 13457 h 15139"/>
                  <a:gd name="connsiteX13" fmla="*/ 13806 w 366572"/>
                  <a:gd name="connsiteY13" fmla="*/ 15140 h 15139"/>
                  <a:gd name="connsiteX14" fmla="*/ 353608 w 366572"/>
                  <a:gd name="connsiteY14" fmla="*/ 15140 h 15139"/>
                  <a:gd name="connsiteX15" fmla="*/ 359495 w 366572"/>
                  <a:gd name="connsiteY15" fmla="*/ 13457 h 15139"/>
                  <a:gd name="connsiteX16" fmla="*/ 365383 w 366572"/>
                  <a:gd name="connsiteY16" fmla="*/ 10093 h 15139"/>
                  <a:gd name="connsiteX17" fmla="*/ 365383 w 366572"/>
                  <a:gd name="connsiteY17" fmla="*/ 10093 h 15139"/>
                  <a:gd name="connsiteX18" fmla="*/ 366224 w 366572"/>
                  <a:gd name="connsiteY18" fmla="*/ 3364 h 1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6572" h="15139">
                    <a:moveTo>
                      <a:pt x="366224" y="3364"/>
                    </a:moveTo>
                    <a:cubicBezTo>
                      <a:pt x="365383" y="1682"/>
                      <a:pt x="363701" y="0"/>
                      <a:pt x="362018" y="0"/>
                    </a:cubicBezTo>
                    <a:lnTo>
                      <a:pt x="339309" y="0"/>
                    </a:lnTo>
                    <a:cubicBezTo>
                      <a:pt x="337627" y="0"/>
                      <a:pt x="336786" y="841"/>
                      <a:pt x="335945" y="2523"/>
                    </a:cubicBezTo>
                    <a:lnTo>
                      <a:pt x="29787" y="2523"/>
                    </a:lnTo>
                    <a:cubicBezTo>
                      <a:pt x="29787" y="841"/>
                      <a:pt x="28104" y="0"/>
                      <a:pt x="26422" y="0"/>
                    </a:cubicBezTo>
                    <a:lnTo>
                      <a:pt x="4554" y="0"/>
                    </a:lnTo>
                    <a:cubicBezTo>
                      <a:pt x="2872" y="0"/>
                      <a:pt x="1189" y="841"/>
                      <a:pt x="348" y="3364"/>
                    </a:cubicBezTo>
                    <a:cubicBezTo>
                      <a:pt x="-493" y="5047"/>
                      <a:pt x="348" y="7570"/>
                      <a:pt x="1189" y="9252"/>
                    </a:cubicBezTo>
                    <a:cubicBezTo>
                      <a:pt x="1189" y="9252"/>
                      <a:pt x="2031" y="9252"/>
                      <a:pt x="2031" y="10093"/>
                    </a:cubicBezTo>
                    <a:lnTo>
                      <a:pt x="2031" y="10093"/>
                    </a:lnTo>
                    <a:cubicBezTo>
                      <a:pt x="2031" y="10093"/>
                      <a:pt x="2031" y="10093"/>
                      <a:pt x="2031" y="10093"/>
                    </a:cubicBezTo>
                    <a:cubicBezTo>
                      <a:pt x="4554" y="11775"/>
                      <a:pt x="7918" y="13457"/>
                      <a:pt x="7918" y="13457"/>
                    </a:cubicBezTo>
                    <a:cubicBezTo>
                      <a:pt x="9600" y="14299"/>
                      <a:pt x="11283" y="15140"/>
                      <a:pt x="13806" y="15140"/>
                    </a:cubicBezTo>
                    <a:cubicBezTo>
                      <a:pt x="353608" y="15140"/>
                      <a:pt x="353608" y="15140"/>
                      <a:pt x="353608" y="15140"/>
                    </a:cubicBezTo>
                    <a:cubicBezTo>
                      <a:pt x="356131" y="15140"/>
                      <a:pt x="357813" y="14299"/>
                      <a:pt x="359495" y="13457"/>
                    </a:cubicBezTo>
                    <a:cubicBezTo>
                      <a:pt x="360336" y="12616"/>
                      <a:pt x="365383" y="10093"/>
                      <a:pt x="365383" y="10093"/>
                    </a:cubicBezTo>
                    <a:cubicBezTo>
                      <a:pt x="365383" y="10093"/>
                      <a:pt x="365383" y="10093"/>
                      <a:pt x="365383" y="10093"/>
                    </a:cubicBezTo>
                    <a:cubicBezTo>
                      <a:pt x="366224" y="7570"/>
                      <a:pt x="367065" y="5047"/>
                      <a:pt x="366224" y="3364"/>
                    </a:cubicBezTo>
                    <a:close/>
                  </a:path>
                </a:pathLst>
              </a:custGeom>
              <a:solidFill>
                <a:srgbClr val="1996AB"/>
              </a:solidFill>
              <a:ln w="822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589" name="Graphic 389">
              <a:extLst>
                <a:ext uri="{FF2B5EF4-FFF2-40B4-BE49-F238E27FC236}">
                  <a16:creationId xmlns:a16="http://schemas.microsoft.com/office/drawing/2014/main" id="{E236AD12-061A-4E03-8C62-F1CAE47BF439}"/>
                </a:ext>
              </a:extLst>
            </p:cNvPr>
            <p:cNvGrpSpPr/>
            <p:nvPr/>
          </p:nvGrpSpPr>
          <p:grpSpPr>
            <a:xfrm>
              <a:off x="2216110" y="3840358"/>
              <a:ext cx="370081" cy="227095"/>
              <a:chOff x="2205778" y="4299944"/>
              <a:chExt cx="370081" cy="227095"/>
            </a:xfrm>
          </p:grpSpPr>
          <p:grpSp>
            <p:nvGrpSpPr>
              <p:cNvPr id="590" name="Graphic 389">
                <a:extLst>
                  <a:ext uri="{FF2B5EF4-FFF2-40B4-BE49-F238E27FC236}">
                    <a16:creationId xmlns:a16="http://schemas.microsoft.com/office/drawing/2014/main" id="{43EE71BC-6738-4198-A76F-4A7C88F873E8}"/>
                  </a:ext>
                </a:extLst>
              </p:cNvPr>
              <p:cNvGrpSpPr/>
              <p:nvPr/>
            </p:nvGrpSpPr>
            <p:grpSpPr>
              <a:xfrm>
                <a:off x="2235216" y="4299944"/>
                <a:ext cx="308772" cy="209432"/>
                <a:chOff x="2235216" y="4299944"/>
                <a:chExt cx="308772" cy="209432"/>
              </a:xfrm>
            </p:grpSpPr>
            <p:sp>
              <p:nvSpPr>
                <p:cNvPr id="592" name="Freeform: Shape 591">
                  <a:extLst>
                    <a:ext uri="{FF2B5EF4-FFF2-40B4-BE49-F238E27FC236}">
                      <a16:creationId xmlns:a16="http://schemas.microsoft.com/office/drawing/2014/main" id="{CBC7CD1D-22DE-43BC-931E-B8D91D45B64D}"/>
                    </a:ext>
                  </a:extLst>
                </p:cNvPr>
                <p:cNvSpPr/>
                <p:nvPr/>
              </p:nvSpPr>
              <p:spPr>
                <a:xfrm>
                  <a:off x="2243627" y="4310037"/>
                  <a:ext cx="292700" cy="187563"/>
                </a:xfrm>
                <a:custGeom>
                  <a:avLst/>
                  <a:gdLst>
                    <a:gd name="connsiteX0" fmla="*/ 0 w 292700"/>
                    <a:gd name="connsiteY0" fmla="*/ 0 h 187563"/>
                    <a:gd name="connsiteX1" fmla="*/ 292700 w 292700"/>
                    <a:gd name="connsiteY1" fmla="*/ 0 h 187563"/>
                    <a:gd name="connsiteX2" fmla="*/ 292700 w 292700"/>
                    <a:gd name="connsiteY2" fmla="*/ 187564 h 187563"/>
                    <a:gd name="connsiteX3" fmla="*/ 0 w 292700"/>
                    <a:gd name="connsiteY3" fmla="*/ 187564 h 187563"/>
                    <a:gd name="connsiteX4" fmla="*/ 0 w 292700"/>
                    <a:gd name="connsiteY4" fmla="*/ 0 h 187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700" h="187563">
                      <a:moveTo>
                        <a:pt x="0" y="0"/>
                      </a:moveTo>
                      <a:lnTo>
                        <a:pt x="292700" y="0"/>
                      </a:lnTo>
                      <a:lnTo>
                        <a:pt x="292700" y="187564"/>
                      </a:lnTo>
                      <a:lnTo>
                        <a:pt x="0" y="187564"/>
                      </a:lnTo>
                      <a:lnTo>
                        <a:pt x="0" y="0"/>
                      </a:lnTo>
                      <a:close/>
                    </a:path>
                  </a:pathLst>
                </a:custGeom>
                <a:solidFill>
                  <a:srgbClr val="000000"/>
                </a:solidFill>
                <a:ln w="822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93" name="Freeform: Shape 592">
                  <a:extLst>
                    <a:ext uri="{FF2B5EF4-FFF2-40B4-BE49-F238E27FC236}">
                      <a16:creationId xmlns:a16="http://schemas.microsoft.com/office/drawing/2014/main" id="{313D2147-A8B6-4394-B864-208FF436C827}"/>
                    </a:ext>
                  </a:extLst>
                </p:cNvPr>
                <p:cNvSpPr/>
                <p:nvPr/>
              </p:nvSpPr>
              <p:spPr>
                <a:xfrm>
                  <a:off x="2235216" y="4299944"/>
                  <a:ext cx="308772" cy="209432"/>
                </a:xfrm>
                <a:custGeom>
                  <a:avLst/>
                  <a:gdLst>
                    <a:gd name="connsiteX0" fmla="*/ 296906 w 308772"/>
                    <a:gd name="connsiteY0" fmla="*/ 0 h 209432"/>
                    <a:gd name="connsiteX1" fmla="*/ 12616 w 308772"/>
                    <a:gd name="connsiteY1" fmla="*/ 0 h 209432"/>
                    <a:gd name="connsiteX2" fmla="*/ 0 w 308772"/>
                    <a:gd name="connsiteY2" fmla="*/ 11775 h 209432"/>
                    <a:gd name="connsiteX3" fmla="*/ 0 w 308772"/>
                    <a:gd name="connsiteY3" fmla="*/ 209432 h 209432"/>
                    <a:gd name="connsiteX4" fmla="*/ 308681 w 308772"/>
                    <a:gd name="connsiteY4" fmla="*/ 209432 h 209432"/>
                    <a:gd name="connsiteX5" fmla="*/ 308681 w 308772"/>
                    <a:gd name="connsiteY5" fmla="*/ 11775 h 209432"/>
                    <a:gd name="connsiteX6" fmla="*/ 296906 w 308772"/>
                    <a:gd name="connsiteY6" fmla="*/ 0 h 209432"/>
                    <a:gd name="connsiteX7" fmla="*/ 296906 w 308772"/>
                    <a:gd name="connsiteY7" fmla="*/ 0 h 209432"/>
                    <a:gd name="connsiteX8" fmla="*/ 296906 w 308772"/>
                    <a:gd name="connsiteY8" fmla="*/ 193451 h 209432"/>
                    <a:gd name="connsiteX9" fmla="*/ 12616 w 308772"/>
                    <a:gd name="connsiteY9" fmla="*/ 193451 h 209432"/>
                    <a:gd name="connsiteX10" fmla="*/ 12616 w 308772"/>
                    <a:gd name="connsiteY10" fmla="*/ 15140 h 209432"/>
                    <a:gd name="connsiteX11" fmla="*/ 296906 w 308772"/>
                    <a:gd name="connsiteY11" fmla="*/ 15140 h 209432"/>
                    <a:gd name="connsiteX12" fmla="*/ 296906 w 308772"/>
                    <a:gd name="connsiteY12" fmla="*/ 193451 h 209432"/>
                    <a:gd name="connsiteX13" fmla="*/ 296906 w 308772"/>
                    <a:gd name="connsiteY13" fmla="*/ 193451 h 209432"/>
                    <a:gd name="connsiteX14" fmla="*/ 296906 w 308772"/>
                    <a:gd name="connsiteY14" fmla="*/ 193451 h 209432"/>
                    <a:gd name="connsiteX15" fmla="*/ 296906 w 308772"/>
                    <a:gd name="connsiteY15" fmla="*/ 193451 h 20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772" h="209432">
                      <a:moveTo>
                        <a:pt x="296906" y="0"/>
                      </a:moveTo>
                      <a:cubicBezTo>
                        <a:pt x="12616" y="0"/>
                        <a:pt x="12616" y="0"/>
                        <a:pt x="12616" y="0"/>
                      </a:cubicBezTo>
                      <a:cubicBezTo>
                        <a:pt x="5888" y="0"/>
                        <a:pt x="0" y="5888"/>
                        <a:pt x="0" y="11775"/>
                      </a:cubicBezTo>
                      <a:cubicBezTo>
                        <a:pt x="0" y="209432"/>
                        <a:pt x="0" y="209432"/>
                        <a:pt x="0" y="209432"/>
                      </a:cubicBezTo>
                      <a:cubicBezTo>
                        <a:pt x="308681" y="209432"/>
                        <a:pt x="308681" y="209432"/>
                        <a:pt x="308681" y="209432"/>
                      </a:cubicBezTo>
                      <a:cubicBezTo>
                        <a:pt x="308681" y="11775"/>
                        <a:pt x="308681" y="11775"/>
                        <a:pt x="308681" y="11775"/>
                      </a:cubicBezTo>
                      <a:cubicBezTo>
                        <a:pt x="309522" y="5888"/>
                        <a:pt x="304476" y="0"/>
                        <a:pt x="296906" y="0"/>
                      </a:cubicBezTo>
                      <a:lnTo>
                        <a:pt x="296906" y="0"/>
                      </a:lnTo>
                      <a:close/>
                      <a:moveTo>
                        <a:pt x="296906" y="193451"/>
                      </a:moveTo>
                      <a:cubicBezTo>
                        <a:pt x="12616" y="193451"/>
                        <a:pt x="12616" y="193451"/>
                        <a:pt x="12616" y="193451"/>
                      </a:cubicBezTo>
                      <a:cubicBezTo>
                        <a:pt x="12616" y="15140"/>
                        <a:pt x="12616" y="15140"/>
                        <a:pt x="12616" y="15140"/>
                      </a:cubicBezTo>
                      <a:cubicBezTo>
                        <a:pt x="296906" y="15140"/>
                        <a:pt x="296906" y="15140"/>
                        <a:pt x="296906" y="15140"/>
                      </a:cubicBezTo>
                      <a:cubicBezTo>
                        <a:pt x="296906" y="193451"/>
                        <a:pt x="296906" y="193451"/>
                        <a:pt x="296906" y="193451"/>
                      </a:cubicBezTo>
                      <a:lnTo>
                        <a:pt x="296906" y="193451"/>
                      </a:lnTo>
                      <a:lnTo>
                        <a:pt x="296906" y="193451"/>
                      </a:lnTo>
                      <a:lnTo>
                        <a:pt x="296906" y="193451"/>
                      </a:lnTo>
                      <a:close/>
                    </a:path>
                  </a:pathLst>
                </a:custGeom>
                <a:solidFill>
                  <a:srgbClr val="50E6FF"/>
                </a:solidFill>
                <a:ln w="822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591" name="Freeform: Shape 590">
                <a:extLst>
                  <a:ext uri="{FF2B5EF4-FFF2-40B4-BE49-F238E27FC236}">
                    <a16:creationId xmlns:a16="http://schemas.microsoft.com/office/drawing/2014/main" id="{96EF2A24-8910-48F1-B41F-05814870D71B}"/>
                  </a:ext>
                </a:extLst>
              </p:cNvPr>
              <p:cNvSpPr/>
              <p:nvPr/>
            </p:nvSpPr>
            <p:spPr>
              <a:xfrm>
                <a:off x="2206270" y="4511058"/>
                <a:ext cx="366572" cy="15139"/>
              </a:xfrm>
              <a:custGeom>
                <a:avLst/>
                <a:gdLst>
                  <a:gd name="connsiteX0" fmla="*/ 366224 w 366572"/>
                  <a:gd name="connsiteY0" fmla="*/ 3364 h 15139"/>
                  <a:gd name="connsiteX1" fmla="*/ 362018 w 366572"/>
                  <a:gd name="connsiteY1" fmla="*/ 0 h 15139"/>
                  <a:gd name="connsiteX2" fmla="*/ 339309 w 366572"/>
                  <a:gd name="connsiteY2" fmla="*/ 0 h 15139"/>
                  <a:gd name="connsiteX3" fmla="*/ 335945 w 366572"/>
                  <a:gd name="connsiteY3" fmla="*/ 2523 h 15139"/>
                  <a:gd name="connsiteX4" fmla="*/ 29787 w 366572"/>
                  <a:gd name="connsiteY4" fmla="*/ 2523 h 15139"/>
                  <a:gd name="connsiteX5" fmla="*/ 26422 w 366572"/>
                  <a:gd name="connsiteY5" fmla="*/ 0 h 15139"/>
                  <a:gd name="connsiteX6" fmla="*/ 4554 w 366572"/>
                  <a:gd name="connsiteY6" fmla="*/ 0 h 15139"/>
                  <a:gd name="connsiteX7" fmla="*/ 348 w 366572"/>
                  <a:gd name="connsiteY7" fmla="*/ 3364 h 15139"/>
                  <a:gd name="connsiteX8" fmla="*/ 1189 w 366572"/>
                  <a:gd name="connsiteY8" fmla="*/ 9252 h 15139"/>
                  <a:gd name="connsiteX9" fmla="*/ 2031 w 366572"/>
                  <a:gd name="connsiteY9" fmla="*/ 10093 h 15139"/>
                  <a:gd name="connsiteX10" fmla="*/ 2031 w 366572"/>
                  <a:gd name="connsiteY10" fmla="*/ 10093 h 15139"/>
                  <a:gd name="connsiteX11" fmla="*/ 2031 w 366572"/>
                  <a:gd name="connsiteY11" fmla="*/ 10093 h 15139"/>
                  <a:gd name="connsiteX12" fmla="*/ 7918 w 366572"/>
                  <a:gd name="connsiteY12" fmla="*/ 13457 h 15139"/>
                  <a:gd name="connsiteX13" fmla="*/ 13806 w 366572"/>
                  <a:gd name="connsiteY13" fmla="*/ 15140 h 15139"/>
                  <a:gd name="connsiteX14" fmla="*/ 353608 w 366572"/>
                  <a:gd name="connsiteY14" fmla="*/ 15140 h 15139"/>
                  <a:gd name="connsiteX15" fmla="*/ 359495 w 366572"/>
                  <a:gd name="connsiteY15" fmla="*/ 13457 h 15139"/>
                  <a:gd name="connsiteX16" fmla="*/ 365383 w 366572"/>
                  <a:gd name="connsiteY16" fmla="*/ 10093 h 15139"/>
                  <a:gd name="connsiteX17" fmla="*/ 365383 w 366572"/>
                  <a:gd name="connsiteY17" fmla="*/ 10093 h 15139"/>
                  <a:gd name="connsiteX18" fmla="*/ 366224 w 366572"/>
                  <a:gd name="connsiteY18" fmla="*/ 3364 h 1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6572" h="15139">
                    <a:moveTo>
                      <a:pt x="366224" y="3364"/>
                    </a:moveTo>
                    <a:cubicBezTo>
                      <a:pt x="365383" y="1682"/>
                      <a:pt x="363701" y="0"/>
                      <a:pt x="362018" y="0"/>
                    </a:cubicBezTo>
                    <a:lnTo>
                      <a:pt x="339309" y="0"/>
                    </a:lnTo>
                    <a:cubicBezTo>
                      <a:pt x="337627" y="0"/>
                      <a:pt x="336786" y="841"/>
                      <a:pt x="335945" y="2523"/>
                    </a:cubicBezTo>
                    <a:lnTo>
                      <a:pt x="29787" y="2523"/>
                    </a:lnTo>
                    <a:cubicBezTo>
                      <a:pt x="29787" y="841"/>
                      <a:pt x="28104" y="0"/>
                      <a:pt x="26422" y="0"/>
                    </a:cubicBezTo>
                    <a:lnTo>
                      <a:pt x="4554" y="0"/>
                    </a:lnTo>
                    <a:cubicBezTo>
                      <a:pt x="2872" y="0"/>
                      <a:pt x="1189" y="841"/>
                      <a:pt x="348" y="3364"/>
                    </a:cubicBezTo>
                    <a:cubicBezTo>
                      <a:pt x="-493" y="5047"/>
                      <a:pt x="348" y="7570"/>
                      <a:pt x="1189" y="9252"/>
                    </a:cubicBezTo>
                    <a:cubicBezTo>
                      <a:pt x="1189" y="9252"/>
                      <a:pt x="2031" y="9252"/>
                      <a:pt x="2031" y="10093"/>
                    </a:cubicBezTo>
                    <a:lnTo>
                      <a:pt x="2031" y="10093"/>
                    </a:lnTo>
                    <a:cubicBezTo>
                      <a:pt x="2031" y="10093"/>
                      <a:pt x="2031" y="10093"/>
                      <a:pt x="2031" y="10093"/>
                    </a:cubicBezTo>
                    <a:cubicBezTo>
                      <a:pt x="4554" y="11775"/>
                      <a:pt x="7918" y="13457"/>
                      <a:pt x="7918" y="13457"/>
                    </a:cubicBezTo>
                    <a:cubicBezTo>
                      <a:pt x="9600" y="14299"/>
                      <a:pt x="11283" y="15140"/>
                      <a:pt x="13806" y="15140"/>
                    </a:cubicBezTo>
                    <a:cubicBezTo>
                      <a:pt x="353608" y="15140"/>
                      <a:pt x="353608" y="15140"/>
                      <a:pt x="353608" y="15140"/>
                    </a:cubicBezTo>
                    <a:cubicBezTo>
                      <a:pt x="356131" y="15140"/>
                      <a:pt x="357813" y="14299"/>
                      <a:pt x="359495" y="13457"/>
                    </a:cubicBezTo>
                    <a:cubicBezTo>
                      <a:pt x="360336" y="12616"/>
                      <a:pt x="365383" y="10093"/>
                      <a:pt x="365383" y="10093"/>
                    </a:cubicBezTo>
                    <a:cubicBezTo>
                      <a:pt x="365383" y="10093"/>
                      <a:pt x="365383" y="10093"/>
                      <a:pt x="365383" y="10093"/>
                    </a:cubicBezTo>
                    <a:cubicBezTo>
                      <a:pt x="366224" y="7570"/>
                      <a:pt x="367065" y="5047"/>
                      <a:pt x="366224" y="3364"/>
                    </a:cubicBezTo>
                    <a:close/>
                  </a:path>
                </a:pathLst>
              </a:custGeom>
              <a:solidFill>
                <a:srgbClr val="50E6FF"/>
              </a:solidFill>
              <a:ln w="822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594" name="Rectangle: Rounded Corners 430">
              <a:extLst>
                <a:ext uri="{FF2B5EF4-FFF2-40B4-BE49-F238E27FC236}">
                  <a16:creationId xmlns:a16="http://schemas.microsoft.com/office/drawing/2014/main" id="{2F9D3ECF-53C0-48A7-874A-F84451E5B183}"/>
                </a:ext>
              </a:extLst>
            </p:cNvPr>
            <p:cNvSpPr/>
            <p:nvPr/>
          </p:nvSpPr>
          <p:spPr bwMode="auto">
            <a:xfrm rot="16200000">
              <a:off x="3003189" y="3755493"/>
              <a:ext cx="255626" cy="664694"/>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80208"/>
                <a:gd name="connsiteY0" fmla="*/ 854678 h 854678"/>
                <a:gd name="connsiteX1" fmla="*/ 0 w 280208"/>
                <a:gd name="connsiteY1" fmla="*/ 53010 h 854678"/>
                <a:gd name="connsiteX2" fmla="*/ 53010 w 280208"/>
                <a:gd name="connsiteY2" fmla="*/ 0 h 854678"/>
                <a:gd name="connsiteX3" fmla="*/ 280208 w 280208"/>
                <a:gd name="connsiteY3" fmla="*/ 2180 h 854678"/>
                <a:gd name="connsiteX0" fmla="*/ 0 w 282874"/>
                <a:gd name="connsiteY0" fmla="*/ 612082 h 612082"/>
                <a:gd name="connsiteX1" fmla="*/ 2666 w 282874"/>
                <a:gd name="connsiteY1" fmla="*/ 53010 h 612082"/>
                <a:gd name="connsiteX2" fmla="*/ 55676 w 282874"/>
                <a:gd name="connsiteY2" fmla="*/ 0 h 612082"/>
                <a:gd name="connsiteX3" fmla="*/ 282874 w 282874"/>
                <a:gd name="connsiteY3" fmla="*/ 2180 h 612082"/>
                <a:gd name="connsiteX0" fmla="*/ 2665 w 280208"/>
                <a:gd name="connsiteY0" fmla="*/ 630743 h 630743"/>
                <a:gd name="connsiteX1" fmla="*/ 0 w 280208"/>
                <a:gd name="connsiteY1" fmla="*/ 53010 h 630743"/>
                <a:gd name="connsiteX2" fmla="*/ 53010 w 280208"/>
                <a:gd name="connsiteY2" fmla="*/ 0 h 630743"/>
                <a:gd name="connsiteX3" fmla="*/ 280208 w 280208"/>
                <a:gd name="connsiteY3" fmla="*/ 2180 h 630743"/>
                <a:gd name="connsiteX0" fmla="*/ 5331 w 280208"/>
                <a:gd name="connsiteY0" fmla="*/ 622748 h 622748"/>
                <a:gd name="connsiteX1" fmla="*/ 0 w 280208"/>
                <a:gd name="connsiteY1" fmla="*/ 53010 h 622748"/>
                <a:gd name="connsiteX2" fmla="*/ 53010 w 280208"/>
                <a:gd name="connsiteY2" fmla="*/ 0 h 622748"/>
                <a:gd name="connsiteX3" fmla="*/ 280208 w 280208"/>
                <a:gd name="connsiteY3" fmla="*/ 2180 h 622748"/>
                <a:gd name="connsiteX0" fmla="*/ 0 w 280209"/>
                <a:gd name="connsiteY0" fmla="*/ 620083 h 620083"/>
                <a:gd name="connsiteX1" fmla="*/ 1 w 280209"/>
                <a:gd name="connsiteY1" fmla="*/ 53010 h 620083"/>
                <a:gd name="connsiteX2" fmla="*/ 53011 w 280209"/>
                <a:gd name="connsiteY2" fmla="*/ 0 h 620083"/>
                <a:gd name="connsiteX3" fmla="*/ 280209 w 280209"/>
                <a:gd name="connsiteY3" fmla="*/ 2180 h 620083"/>
              </a:gdLst>
              <a:ahLst/>
              <a:cxnLst>
                <a:cxn ang="0">
                  <a:pos x="connsiteX0" y="connsiteY0"/>
                </a:cxn>
                <a:cxn ang="0">
                  <a:pos x="connsiteX1" y="connsiteY1"/>
                </a:cxn>
                <a:cxn ang="0">
                  <a:pos x="connsiteX2" y="connsiteY2"/>
                </a:cxn>
                <a:cxn ang="0">
                  <a:pos x="connsiteX3" y="connsiteY3"/>
                </a:cxn>
              </a:cxnLst>
              <a:rect l="l" t="t" r="r" b="b"/>
              <a:pathLst>
                <a:path w="280209" h="620083">
                  <a:moveTo>
                    <a:pt x="0" y="620083"/>
                  </a:moveTo>
                  <a:cubicBezTo>
                    <a:pt x="0" y="352860"/>
                    <a:pt x="1" y="320233"/>
                    <a:pt x="1" y="53010"/>
                  </a:cubicBezTo>
                  <a:cubicBezTo>
                    <a:pt x="1" y="23733"/>
                    <a:pt x="23734" y="0"/>
                    <a:pt x="53011" y="0"/>
                  </a:cubicBezTo>
                  <a:lnTo>
                    <a:pt x="280209" y="2180"/>
                  </a:lnTo>
                </a:path>
              </a:pathLst>
            </a:custGeom>
            <a:ln w="12700">
              <a:solidFill>
                <a:schemeClr val="bg1">
                  <a:lumMod val="65000"/>
                </a:schemeClr>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95" name="Straight Connector 594">
              <a:extLst>
                <a:ext uri="{FF2B5EF4-FFF2-40B4-BE49-F238E27FC236}">
                  <a16:creationId xmlns:a16="http://schemas.microsoft.com/office/drawing/2014/main" id="{DCE5F24D-5109-4E71-950B-3071FA915B5D}"/>
                </a:ext>
              </a:extLst>
            </p:cNvPr>
            <p:cNvCxnSpPr>
              <a:cxnSpLocks/>
            </p:cNvCxnSpPr>
            <p:nvPr/>
          </p:nvCxnSpPr>
          <p:spPr>
            <a:xfrm>
              <a:off x="3716257" y="3687337"/>
              <a:ext cx="685800" cy="0"/>
            </a:xfrm>
            <a:prstGeom prst="line">
              <a:avLst/>
            </a:prstGeom>
            <a:ln w="12700" cap="rnd">
              <a:solidFill>
                <a:srgbClr val="00C9EA"/>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DA7A20E7-D51E-490D-994F-BD913F503E6A}"/>
                </a:ext>
              </a:extLst>
            </p:cNvPr>
            <p:cNvCxnSpPr>
              <a:cxnSpLocks/>
            </p:cNvCxnSpPr>
            <p:nvPr/>
          </p:nvCxnSpPr>
          <p:spPr>
            <a:xfrm>
              <a:off x="3716257" y="3953905"/>
              <a:ext cx="685800" cy="0"/>
            </a:xfrm>
            <a:prstGeom prst="line">
              <a:avLst/>
            </a:prstGeom>
            <a:ln w="12700" cap="rnd">
              <a:solidFill>
                <a:srgbClr val="50E6FF"/>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sp>
          <p:nvSpPr>
            <p:cNvPr id="597" name="Rectangle 596">
              <a:hlinkClick r:id="rId10" tooltip="Continuous Integration/Deployment"/>
              <a:extLst>
                <a:ext uri="{FF2B5EF4-FFF2-40B4-BE49-F238E27FC236}">
                  <a16:creationId xmlns:a16="http://schemas.microsoft.com/office/drawing/2014/main" id="{009F2E04-6592-46ED-8086-90D7746320A8}"/>
                </a:ext>
              </a:extLst>
            </p:cNvPr>
            <p:cNvSpPr/>
            <p:nvPr/>
          </p:nvSpPr>
          <p:spPr>
            <a:xfrm>
              <a:off x="6256307" y="3605041"/>
              <a:ext cx="1211208" cy="164592"/>
            </a:xfrm>
            <a:prstGeom prst="rect">
              <a:avLst/>
            </a:prstGeom>
            <a:solidFill>
              <a:srgbClr val="000000"/>
            </a:solidFill>
            <a:ln w="12700" cap="flat" cmpd="sng" algn="ctr">
              <a:solidFill>
                <a:srgbClr val="00C9EA"/>
              </a:solidFill>
              <a:prstDash val="solid"/>
              <a:miter lim="800000"/>
            </a:ln>
            <a:effectLst/>
          </p:spPr>
          <p:txBody>
            <a:bodyPr lIns="0" tIns="0" rIns="0" bIns="0" rtlCol="0" anchor="ctr"/>
            <a:lstStyle/>
            <a:p>
              <a:pPr marL="0" marR="0" lvl="0" indent="0" algn="ctr" defTabSz="914367" rtl="0" eaLnBrk="1" fontAlgn="auto" latinLnBrk="0" hangingPunct="1">
                <a:lnSpc>
                  <a:spcPct val="100000"/>
                </a:lnSpc>
                <a:spcBef>
                  <a:spcPts val="0"/>
                </a:spcBef>
                <a:spcAft>
                  <a:spcPts val="10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CI/CD Pipeline</a:t>
              </a:r>
            </a:p>
          </p:txBody>
        </p:sp>
        <p:sp>
          <p:nvSpPr>
            <p:cNvPr id="598" name="Rectangle 597">
              <a:extLst>
                <a:ext uri="{FF2B5EF4-FFF2-40B4-BE49-F238E27FC236}">
                  <a16:creationId xmlns:a16="http://schemas.microsoft.com/office/drawing/2014/main" id="{570E6626-6E63-465C-8A00-CDCBBDD2A395}"/>
                </a:ext>
              </a:extLst>
            </p:cNvPr>
            <p:cNvSpPr/>
            <p:nvPr/>
          </p:nvSpPr>
          <p:spPr bwMode="auto">
            <a:xfrm>
              <a:off x="6250426" y="3872547"/>
              <a:ext cx="1217089" cy="600027"/>
            </a:xfrm>
            <a:prstGeom prst="rect">
              <a:avLst/>
            </a:prstGeom>
            <a:noFill/>
            <a:ln w="12700" cap="rnd">
              <a:solidFill>
                <a:schemeClr val="accent1"/>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t" anchorCtr="0" compatLnSpc="1">
              <a:prstTxWarp prst="textNoShape">
                <a:avLst/>
              </a:prstTxWarp>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Azure Resource </a:t>
              </a:r>
              <a:b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br>
              <a: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Management </a:t>
              </a: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(ARM)</a:t>
              </a:r>
              <a:endPar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99" name="Rectangle 598">
              <a:hlinkClick r:id="rId10" tooltip="Azure AD App Proxy"/>
              <a:extLst>
                <a:ext uri="{FF2B5EF4-FFF2-40B4-BE49-F238E27FC236}">
                  <a16:creationId xmlns:a16="http://schemas.microsoft.com/office/drawing/2014/main" id="{1B95A112-83F6-4D66-A216-D7FA5D841952}"/>
                </a:ext>
              </a:extLst>
            </p:cNvPr>
            <p:cNvSpPr/>
            <p:nvPr/>
          </p:nvSpPr>
          <p:spPr>
            <a:xfrm>
              <a:off x="6256307" y="3338013"/>
              <a:ext cx="1211208" cy="164592"/>
            </a:xfrm>
            <a:prstGeom prst="rect">
              <a:avLst/>
            </a:prstGeom>
            <a:solidFill>
              <a:srgbClr val="000000"/>
            </a:solidFill>
            <a:ln w="12700" cap="flat" cmpd="sng" algn="ctr">
              <a:solidFill>
                <a:srgbClr val="1996AB"/>
              </a:solidFill>
              <a:prstDash val="solid"/>
              <a:miter lim="800000"/>
            </a:ln>
            <a:effectLst/>
          </p:spPr>
          <p:txBody>
            <a:bodyPr tIns="0" bIns="0" rtlCol="0" anchor="ctr"/>
            <a:lstStyle/>
            <a:p>
              <a:pPr marL="0" marR="0" lvl="0" indent="0" algn="ctr" defTabSz="914367" rtl="0" eaLnBrk="1" fontAlgn="auto" latinLnBrk="0" hangingPunct="1">
                <a:lnSpc>
                  <a:spcPct val="100000"/>
                </a:lnSpc>
                <a:spcBef>
                  <a:spcPts val="0"/>
                </a:spcBef>
                <a:spcAft>
                  <a:spcPts val="10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Access Applications</a:t>
              </a:r>
            </a:p>
          </p:txBody>
        </p:sp>
        <p:sp>
          <p:nvSpPr>
            <p:cNvPr id="600" name="Rectangle 599">
              <a:extLst>
                <a:ext uri="{FF2B5EF4-FFF2-40B4-BE49-F238E27FC236}">
                  <a16:creationId xmlns:a16="http://schemas.microsoft.com/office/drawing/2014/main" id="{615EC306-FBD4-4626-9137-C60882435198}"/>
                </a:ext>
              </a:extLst>
            </p:cNvPr>
            <p:cNvSpPr/>
            <p:nvPr/>
          </p:nvSpPr>
          <p:spPr>
            <a:xfrm>
              <a:off x="6281722" y="4117088"/>
              <a:ext cx="1161333" cy="100584"/>
            </a:xfrm>
            <a:prstGeom prst="rect">
              <a:avLst/>
            </a:prstGeom>
            <a:solidFill>
              <a:schemeClr val="tx1">
                <a:lumMod val="90000"/>
                <a:lumOff val="10000"/>
              </a:schemeClr>
            </a:solidFill>
            <a:ln w="10795" cap="flat" cmpd="sng" algn="ctr">
              <a:noFill/>
              <a:prstDash val="solid"/>
            </a:ln>
            <a:effectLst/>
          </p:spPr>
          <p:style>
            <a:lnRef idx="2">
              <a:schemeClr val="accent2"/>
            </a:lnRef>
            <a:fillRef idx="1">
              <a:schemeClr val="lt1"/>
            </a:fillRef>
            <a:effectRef idx="0">
              <a:schemeClr val="accent2"/>
            </a:effectRef>
            <a:fontRef idx="minor">
              <a:schemeClr val="dk1"/>
            </a:fontRef>
          </p:style>
          <p:txBody>
            <a:bodyPr vert="horz" wrap="square" lIns="228600" tIns="219456" rIns="0" bIns="219456" rtlCol="0" anchor="ctr">
              <a:noAutofit/>
            </a:bodyPr>
            <a:lstStyle/>
            <a:p>
              <a:pPr marL="0" marR="0" lvl="0" indent="0" algn="l" defTabSz="914367" rtl="0" eaLnBrk="1" fontAlgn="base" latinLnBrk="0" hangingPunct="1">
                <a:lnSpc>
                  <a:spcPct val="100000"/>
                </a:lnSpc>
                <a:spcBef>
                  <a:spcPts val="0"/>
                </a:spcBef>
                <a:spcAft>
                  <a:spcPts val="1440"/>
                </a:spcAft>
                <a:buClrTx/>
                <a:buSzTx/>
                <a:buFontTx/>
                <a:buNone/>
                <a:tabLst/>
                <a:defRPr/>
              </a:pPr>
              <a:r>
                <a:rPr kumimoji="0" lang="en-US" sz="500" b="1" i="0" u="none" strike="noStrike" kern="1200" cap="none" spc="0" normalizeH="0" baseline="0" noProof="0">
                  <a:ln>
                    <a:noFill/>
                  </a:ln>
                  <a:gradFill>
                    <a:gsLst>
                      <a:gs pos="93000">
                        <a:srgbClr val="FFFFFF"/>
                      </a:gs>
                      <a:gs pos="0">
                        <a:srgbClr val="FFFFFF"/>
                      </a:gs>
                    </a:gsLst>
                    <a:lin ang="4800000" scaled="0"/>
                  </a:gradFill>
                  <a:effectLst/>
                  <a:uLnTx/>
                  <a:uFillTx/>
                  <a:latin typeface="Segoe UI" panose="020B0502040204020203" pitchFamily="34" charset="0"/>
                  <a:ea typeface="+mn-ea"/>
                  <a:cs typeface="Segoe UI" panose="020B0502040204020203" pitchFamily="34" charset="0"/>
                </a:rPr>
                <a:t>Azure Portal</a:t>
              </a:r>
            </a:p>
          </p:txBody>
        </p:sp>
        <p:sp>
          <p:nvSpPr>
            <p:cNvPr id="601" name="Rectangle 600">
              <a:extLst>
                <a:ext uri="{FF2B5EF4-FFF2-40B4-BE49-F238E27FC236}">
                  <a16:creationId xmlns:a16="http://schemas.microsoft.com/office/drawing/2014/main" id="{91CA5C5D-54EF-4464-A28F-E05CC06EF1F7}"/>
                </a:ext>
              </a:extLst>
            </p:cNvPr>
            <p:cNvSpPr/>
            <p:nvPr/>
          </p:nvSpPr>
          <p:spPr>
            <a:xfrm>
              <a:off x="6281722" y="4227424"/>
              <a:ext cx="1161333" cy="100584"/>
            </a:xfrm>
            <a:prstGeom prst="rect">
              <a:avLst/>
            </a:prstGeom>
            <a:solidFill>
              <a:schemeClr val="tx1">
                <a:lumMod val="90000"/>
                <a:lumOff val="10000"/>
              </a:schemeClr>
            </a:solidFill>
            <a:ln w="10795" cap="flat" cmpd="sng" algn="ctr">
              <a:noFill/>
              <a:prstDash val="solid"/>
            </a:ln>
            <a:effectLst/>
          </p:spPr>
          <p:style>
            <a:lnRef idx="2">
              <a:schemeClr val="accent2"/>
            </a:lnRef>
            <a:fillRef idx="1">
              <a:schemeClr val="lt1"/>
            </a:fillRef>
            <a:effectRef idx="0">
              <a:schemeClr val="accent2"/>
            </a:effectRef>
            <a:fontRef idx="minor">
              <a:schemeClr val="dk1"/>
            </a:fontRef>
          </p:style>
          <p:txBody>
            <a:bodyPr vert="horz" wrap="square" lIns="228600" tIns="219456" rIns="0" bIns="219456" rtlCol="0" anchor="ctr">
              <a:noAutofit/>
            </a:bodyPr>
            <a:lstStyle/>
            <a:p>
              <a:pPr marL="0" marR="0" lvl="0" indent="0" algn="l" defTabSz="914367" rtl="0" eaLnBrk="1" fontAlgn="base" latinLnBrk="0" hangingPunct="1">
                <a:lnSpc>
                  <a:spcPct val="100000"/>
                </a:lnSpc>
                <a:spcBef>
                  <a:spcPts val="0"/>
                </a:spcBef>
                <a:spcAft>
                  <a:spcPts val="1440"/>
                </a:spcAft>
                <a:buClrTx/>
                <a:buSzTx/>
                <a:buFontTx/>
                <a:buNone/>
                <a:tabLst/>
                <a:defRPr/>
              </a:pPr>
              <a:r>
                <a:rPr kumimoji="0" lang="en-US" sz="500" b="1" i="0" u="none" strike="noStrike" kern="1200" cap="none" spc="0" normalizeH="0" baseline="0" noProof="0">
                  <a:ln>
                    <a:noFill/>
                  </a:ln>
                  <a:gradFill>
                    <a:gsLst>
                      <a:gs pos="93000">
                        <a:srgbClr val="FFFFFF"/>
                      </a:gs>
                      <a:gs pos="0">
                        <a:srgbClr val="FFFFFF"/>
                      </a:gs>
                    </a:gsLst>
                    <a:lin ang="4800000" scaled="0"/>
                  </a:gradFill>
                  <a:effectLst/>
                  <a:uLnTx/>
                  <a:uFillTx/>
                  <a:latin typeface="Segoe UI" panose="020B0502040204020203" pitchFamily="34" charset="0"/>
                  <a:ea typeface="+mn-ea"/>
                  <a:cs typeface="Segoe UI" panose="020B0502040204020203" pitchFamily="34" charset="0"/>
                </a:rPr>
                <a:t>Command Line Interface (CLI)</a:t>
              </a:r>
            </a:p>
          </p:txBody>
        </p:sp>
        <p:sp>
          <p:nvSpPr>
            <p:cNvPr id="602" name="Rectangle 601">
              <a:extLst>
                <a:ext uri="{FF2B5EF4-FFF2-40B4-BE49-F238E27FC236}">
                  <a16:creationId xmlns:a16="http://schemas.microsoft.com/office/drawing/2014/main" id="{9E6BA2F5-BF3D-4EDA-90C9-C4E29F376994}"/>
                </a:ext>
              </a:extLst>
            </p:cNvPr>
            <p:cNvSpPr/>
            <p:nvPr/>
          </p:nvSpPr>
          <p:spPr>
            <a:xfrm>
              <a:off x="6281722" y="4337759"/>
              <a:ext cx="1161333" cy="100584"/>
            </a:xfrm>
            <a:prstGeom prst="rect">
              <a:avLst/>
            </a:prstGeom>
            <a:solidFill>
              <a:schemeClr val="tx1">
                <a:lumMod val="90000"/>
                <a:lumOff val="10000"/>
              </a:schemeClr>
            </a:solidFill>
            <a:ln w="10795" cap="flat" cmpd="sng" algn="ctr">
              <a:noFill/>
              <a:prstDash val="solid"/>
            </a:ln>
            <a:effectLst/>
          </p:spPr>
          <p:style>
            <a:lnRef idx="2">
              <a:schemeClr val="accent2"/>
            </a:lnRef>
            <a:fillRef idx="1">
              <a:schemeClr val="lt1"/>
            </a:fillRef>
            <a:effectRef idx="0">
              <a:schemeClr val="accent2"/>
            </a:effectRef>
            <a:fontRef idx="minor">
              <a:schemeClr val="dk1"/>
            </a:fontRef>
          </p:style>
          <p:txBody>
            <a:bodyPr vert="horz" wrap="square" lIns="228600" tIns="219456" rIns="0" bIns="219456" rtlCol="0" anchor="ctr">
              <a:noAutofit/>
            </a:bodyPr>
            <a:lstStyle/>
            <a:p>
              <a:pPr marL="0" marR="0" lvl="0" indent="0" algn="l" defTabSz="914367" rtl="0" eaLnBrk="1" fontAlgn="base" latinLnBrk="0" hangingPunct="1">
                <a:lnSpc>
                  <a:spcPct val="100000"/>
                </a:lnSpc>
                <a:spcBef>
                  <a:spcPts val="0"/>
                </a:spcBef>
                <a:spcAft>
                  <a:spcPts val="1440"/>
                </a:spcAft>
                <a:buClrTx/>
                <a:buSzTx/>
                <a:buFontTx/>
                <a:buNone/>
                <a:tabLst/>
                <a:defRPr/>
              </a:pPr>
              <a:r>
                <a:rPr kumimoji="0" lang="en-US" sz="500" b="1" i="0" u="none" strike="noStrike" kern="1200" cap="none" spc="0" normalizeH="0" baseline="0" noProof="0">
                  <a:ln>
                    <a:noFill/>
                  </a:ln>
                  <a:gradFill>
                    <a:gsLst>
                      <a:gs pos="93000">
                        <a:srgbClr val="FFFFFF"/>
                      </a:gs>
                      <a:gs pos="0">
                        <a:srgbClr val="FFFFFF"/>
                      </a:gs>
                    </a:gsLst>
                    <a:lin ang="4800000" scaled="0"/>
                  </a:gradFill>
                  <a:effectLst/>
                  <a:uLnTx/>
                  <a:uFillTx/>
                  <a:latin typeface="Segoe UI" panose="020B0502040204020203" pitchFamily="34" charset="0"/>
                  <a:ea typeface="+mn-ea"/>
                  <a:cs typeface="Segoe UI" panose="020B0502040204020203" pitchFamily="34" charset="0"/>
                </a:rPr>
                <a:t>Automation/API</a:t>
              </a:r>
            </a:p>
          </p:txBody>
        </p:sp>
        <p:sp>
          <p:nvSpPr>
            <p:cNvPr id="603" name="Star: 5 Points 602">
              <a:extLst>
                <a:ext uri="{FF2B5EF4-FFF2-40B4-BE49-F238E27FC236}">
                  <a16:creationId xmlns:a16="http://schemas.microsoft.com/office/drawing/2014/main" id="{550B0428-0E2C-41B5-9FB7-0BCC8DE3E974}"/>
                </a:ext>
              </a:extLst>
            </p:cNvPr>
            <p:cNvSpPr/>
            <p:nvPr/>
          </p:nvSpPr>
          <p:spPr bwMode="auto">
            <a:xfrm>
              <a:off x="6401687" y="4130804"/>
              <a:ext cx="73152" cy="73152"/>
            </a:xfrm>
            <a:prstGeom prst="star5">
              <a:avLst>
                <a:gd name="adj" fmla="val 19098"/>
                <a:gd name="hf" fmla="val 105146"/>
                <a:gd name="vf" fmla="val 11055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4" name="Freeform 154">
              <a:extLst>
                <a:ext uri="{FF2B5EF4-FFF2-40B4-BE49-F238E27FC236}">
                  <a16:creationId xmlns:a16="http://schemas.microsoft.com/office/drawing/2014/main" id="{EEC6B547-703D-405C-B0C7-9C3960D650BB}"/>
                </a:ext>
              </a:extLst>
            </p:cNvPr>
            <p:cNvSpPr>
              <a:spLocks noEditPoints="1"/>
            </p:cNvSpPr>
            <p:nvPr/>
          </p:nvSpPr>
          <p:spPr bwMode="auto">
            <a:xfrm>
              <a:off x="6398871" y="4351727"/>
              <a:ext cx="75968" cy="75463"/>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05" name="Freeform 154">
              <a:extLst>
                <a:ext uri="{FF2B5EF4-FFF2-40B4-BE49-F238E27FC236}">
                  <a16:creationId xmlns:a16="http://schemas.microsoft.com/office/drawing/2014/main" id="{3FAA1D71-FCA4-4B8A-BC13-B90DD2A982B2}"/>
                </a:ext>
              </a:extLst>
            </p:cNvPr>
            <p:cNvSpPr>
              <a:spLocks noEditPoints="1"/>
            </p:cNvSpPr>
            <p:nvPr/>
          </p:nvSpPr>
          <p:spPr bwMode="auto">
            <a:xfrm>
              <a:off x="6311628" y="4242366"/>
              <a:ext cx="75968" cy="75463"/>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06" name="Star: 5 Points 605">
              <a:extLst>
                <a:ext uri="{FF2B5EF4-FFF2-40B4-BE49-F238E27FC236}">
                  <a16:creationId xmlns:a16="http://schemas.microsoft.com/office/drawing/2014/main" id="{8946F5EC-50BE-43CA-932A-2046A4EC0344}"/>
                </a:ext>
              </a:extLst>
            </p:cNvPr>
            <p:cNvSpPr/>
            <p:nvPr/>
          </p:nvSpPr>
          <p:spPr bwMode="auto">
            <a:xfrm>
              <a:off x="6401687" y="4238759"/>
              <a:ext cx="73152" cy="73152"/>
            </a:xfrm>
            <a:prstGeom prst="star5">
              <a:avLst>
                <a:gd name="adj" fmla="val 19098"/>
                <a:gd name="hf" fmla="val 105146"/>
                <a:gd name="vf" fmla="val 11055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8" name="Rectangle: Rounded Corners 430">
              <a:extLst>
                <a:ext uri="{FF2B5EF4-FFF2-40B4-BE49-F238E27FC236}">
                  <a16:creationId xmlns:a16="http://schemas.microsoft.com/office/drawing/2014/main" id="{A84B0A8B-6258-4B51-AC68-3DA7A1757131}"/>
                </a:ext>
              </a:extLst>
            </p:cNvPr>
            <p:cNvSpPr/>
            <p:nvPr/>
          </p:nvSpPr>
          <p:spPr bwMode="auto">
            <a:xfrm>
              <a:off x="5677248" y="3413764"/>
              <a:ext cx="517163" cy="187880"/>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80208"/>
                <a:gd name="connsiteY0" fmla="*/ 854678 h 854678"/>
                <a:gd name="connsiteX1" fmla="*/ 0 w 280208"/>
                <a:gd name="connsiteY1" fmla="*/ 53010 h 854678"/>
                <a:gd name="connsiteX2" fmla="*/ 53010 w 280208"/>
                <a:gd name="connsiteY2" fmla="*/ 0 h 854678"/>
                <a:gd name="connsiteX3" fmla="*/ 280208 w 280208"/>
                <a:gd name="connsiteY3" fmla="*/ 2180 h 854678"/>
                <a:gd name="connsiteX0" fmla="*/ 0 w 188085"/>
                <a:gd name="connsiteY0" fmla="*/ 856036 h 856036"/>
                <a:gd name="connsiteX1" fmla="*/ 0 w 188085"/>
                <a:gd name="connsiteY1" fmla="*/ 54368 h 856036"/>
                <a:gd name="connsiteX2" fmla="*/ 53010 w 188085"/>
                <a:gd name="connsiteY2" fmla="*/ 1358 h 856036"/>
                <a:gd name="connsiteX3" fmla="*/ 188085 w 188085"/>
                <a:gd name="connsiteY3" fmla="*/ 126 h 856036"/>
                <a:gd name="connsiteX0" fmla="*/ 7816 w 195901"/>
                <a:gd name="connsiteY0" fmla="*/ 856036 h 856036"/>
                <a:gd name="connsiteX1" fmla="*/ 0 w 195901"/>
                <a:gd name="connsiteY1" fmla="*/ 274944 h 856036"/>
                <a:gd name="connsiteX2" fmla="*/ 7816 w 195901"/>
                <a:gd name="connsiteY2" fmla="*/ 54368 h 856036"/>
                <a:gd name="connsiteX3" fmla="*/ 60826 w 195901"/>
                <a:gd name="connsiteY3" fmla="*/ 1358 h 856036"/>
                <a:gd name="connsiteX4" fmla="*/ 195901 w 195901"/>
                <a:gd name="connsiteY4" fmla="*/ 126 h 856036"/>
                <a:gd name="connsiteX0" fmla="*/ 0 w 403238"/>
                <a:gd name="connsiteY0" fmla="*/ 280502 h 280502"/>
                <a:gd name="connsiteX1" fmla="*/ 207337 w 403238"/>
                <a:gd name="connsiteY1" fmla="*/ 274944 h 280502"/>
                <a:gd name="connsiteX2" fmla="*/ 215153 w 403238"/>
                <a:gd name="connsiteY2" fmla="*/ 54368 h 280502"/>
                <a:gd name="connsiteX3" fmla="*/ 268163 w 403238"/>
                <a:gd name="connsiteY3" fmla="*/ 1358 h 280502"/>
                <a:gd name="connsiteX4" fmla="*/ 403238 w 403238"/>
                <a:gd name="connsiteY4" fmla="*/ 126 h 280502"/>
                <a:gd name="connsiteX0" fmla="*/ 0 w 365138"/>
                <a:gd name="connsiteY0" fmla="*/ 273359 h 274944"/>
                <a:gd name="connsiteX1" fmla="*/ 169237 w 365138"/>
                <a:gd name="connsiteY1" fmla="*/ 274944 h 274944"/>
                <a:gd name="connsiteX2" fmla="*/ 177053 w 365138"/>
                <a:gd name="connsiteY2" fmla="*/ 54368 h 274944"/>
                <a:gd name="connsiteX3" fmla="*/ 230063 w 365138"/>
                <a:gd name="connsiteY3" fmla="*/ 1358 h 274944"/>
                <a:gd name="connsiteX4" fmla="*/ 365138 w 365138"/>
                <a:gd name="connsiteY4" fmla="*/ 126 h 274944"/>
                <a:gd name="connsiteX0" fmla="*/ 0 w 365138"/>
                <a:gd name="connsiteY0" fmla="*/ 273359 h 273359"/>
                <a:gd name="connsiteX1" fmla="*/ 176381 w 365138"/>
                <a:gd name="connsiteY1" fmla="*/ 270181 h 273359"/>
                <a:gd name="connsiteX2" fmla="*/ 177053 w 365138"/>
                <a:gd name="connsiteY2" fmla="*/ 54368 h 273359"/>
                <a:gd name="connsiteX3" fmla="*/ 230063 w 365138"/>
                <a:gd name="connsiteY3" fmla="*/ 1358 h 273359"/>
                <a:gd name="connsiteX4" fmla="*/ 365138 w 365138"/>
                <a:gd name="connsiteY4" fmla="*/ 126 h 273359"/>
                <a:gd name="connsiteX0" fmla="*/ 0 w 365138"/>
                <a:gd name="connsiteY0" fmla="*/ 273359 h 273359"/>
                <a:gd name="connsiteX1" fmla="*/ 176381 w 365138"/>
                <a:gd name="connsiteY1" fmla="*/ 270181 h 273359"/>
                <a:gd name="connsiteX2" fmla="*/ 177053 w 365138"/>
                <a:gd name="connsiteY2" fmla="*/ 54368 h 273359"/>
                <a:gd name="connsiteX3" fmla="*/ 230063 w 365138"/>
                <a:gd name="connsiteY3" fmla="*/ 1358 h 273359"/>
                <a:gd name="connsiteX4" fmla="*/ 365138 w 365138"/>
                <a:gd name="connsiteY4" fmla="*/ 126 h 273359"/>
                <a:gd name="connsiteX0" fmla="*/ 0 w 365138"/>
                <a:gd name="connsiteY0" fmla="*/ 273359 h 273359"/>
                <a:gd name="connsiteX1" fmla="*/ 176381 w 365138"/>
                <a:gd name="connsiteY1" fmla="*/ 270181 h 273359"/>
                <a:gd name="connsiteX2" fmla="*/ 177053 w 365138"/>
                <a:gd name="connsiteY2" fmla="*/ 54368 h 273359"/>
                <a:gd name="connsiteX3" fmla="*/ 230063 w 365138"/>
                <a:gd name="connsiteY3" fmla="*/ 1358 h 273359"/>
                <a:gd name="connsiteX4" fmla="*/ 365138 w 365138"/>
                <a:gd name="connsiteY4" fmla="*/ 126 h 273359"/>
                <a:gd name="connsiteX0" fmla="*/ 0 w 365138"/>
                <a:gd name="connsiteY0" fmla="*/ 273359 h 273359"/>
                <a:gd name="connsiteX1" fmla="*/ 176381 w 365138"/>
                <a:gd name="connsiteY1" fmla="*/ 270181 h 273359"/>
                <a:gd name="connsiteX2" fmla="*/ 148618 w 365138"/>
                <a:gd name="connsiteY2" fmla="*/ 199922 h 273359"/>
                <a:gd name="connsiteX3" fmla="*/ 177053 w 365138"/>
                <a:gd name="connsiteY3" fmla="*/ 54368 h 273359"/>
                <a:gd name="connsiteX4" fmla="*/ 230063 w 365138"/>
                <a:gd name="connsiteY4" fmla="*/ 1358 h 273359"/>
                <a:gd name="connsiteX5" fmla="*/ 365138 w 365138"/>
                <a:gd name="connsiteY5" fmla="*/ 126 h 273359"/>
                <a:gd name="connsiteX0" fmla="*/ 0 w 365138"/>
                <a:gd name="connsiteY0" fmla="*/ 273359 h 273359"/>
                <a:gd name="connsiteX1" fmla="*/ 176381 w 365138"/>
                <a:gd name="connsiteY1" fmla="*/ 270181 h 273359"/>
                <a:gd name="connsiteX2" fmla="*/ 170049 w 365138"/>
                <a:gd name="connsiteY2" fmla="*/ 204684 h 273359"/>
                <a:gd name="connsiteX3" fmla="*/ 177053 w 365138"/>
                <a:gd name="connsiteY3" fmla="*/ 54368 h 273359"/>
                <a:gd name="connsiteX4" fmla="*/ 230063 w 365138"/>
                <a:gd name="connsiteY4" fmla="*/ 1358 h 273359"/>
                <a:gd name="connsiteX5" fmla="*/ 365138 w 365138"/>
                <a:gd name="connsiteY5" fmla="*/ 126 h 273359"/>
                <a:gd name="connsiteX0" fmla="*/ 0 w 365138"/>
                <a:gd name="connsiteY0" fmla="*/ 273359 h 273359"/>
                <a:gd name="connsiteX1" fmla="*/ 128756 w 365138"/>
                <a:gd name="connsiteY1" fmla="*/ 270181 h 273359"/>
                <a:gd name="connsiteX2" fmla="*/ 170049 w 365138"/>
                <a:gd name="connsiteY2" fmla="*/ 204684 h 273359"/>
                <a:gd name="connsiteX3" fmla="*/ 177053 w 365138"/>
                <a:gd name="connsiteY3" fmla="*/ 54368 h 273359"/>
                <a:gd name="connsiteX4" fmla="*/ 230063 w 365138"/>
                <a:gd name="connsiteY4" fmla="*/ 1358 h 273359"/>
                <a:gd name="connsiteX5" fmla="*/ 365138 w 365138"/>
                <a:gd name="connsiteY5" fmla="*/ 126 h 273359"/>
                <a:gd name="connsiteX0" fmla="*/ 0 w 365138"/>
                <a:gd name="connsiteY0" fmla="*/ 273359 h 274943"/>
                <a:gd name="connsiteX1" fmla="*/ 126375 w 365138"/>
                <a:gd name="connsiteY1" fmla="*/ 274943 h 274943"/>
                <a:gd name="connsiteX2" fmla="*/ 170049 w 365138"/>
                <a:gd name="connsiteY2" fmla="*/ 204684 h 274943"/>
                <a:gd name="connsiteX3" fmla="*/ 177053 w 365138"/>
                <a:gd name="connsiteY3" fmla="*/ 54368 h 274943"/>
                <a:gd name="connsiteX4" fmla="*/ 230063 w 365138"/>
                <a:gd name="connsiteY4" fmla="*/ 1358 h 274943"/>
                <a:gd name="connsiteX5" fmla="*/ 365138 w 365138"/>
                <a:gd name="connsiteY5" fmla="*/ 126 h 274943"/>
                <a:gd name="connsiteX0" fmla="*/ 0 w 482139"/>
                <a:gd name="connsiteY0" fmla="*/ 277664 h 277664"/>
                <a:gd name="connsiteX1" fmla="*/ 243376 w 482139"/>
                <a:gd name="connsiteY1" fmla="*/ 274943 h 277664"/>
                <a:gd name="connsiteX2" fmla="*/ 287050 w 482139"/>
                <a:gd name="connsiteY2" fmla="*/ 204684 h 277664"/>
                <a:gd name="connsiteX3" fmla="*/ 294054 w 482139"/>
                <a:gd name="connsiteY3" fmla="*/ 54368 h 277664"/>
                <a:gd name="connsiteX4" fmla="*/ 347064 w 482139"/>
                <a:gd name="connsiteY4" fmla="*/ 1358 h 277664"/>
                <a:gd name="connsiteX5" fmla="*/ 482139 w 482139"/>
                <a:gd name="connsiteY5" fmla="*/ 126 h 27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139" h="277664">
                  <a:moveTo>
                    <a:pt x="0" y="277664"/>
                  </a:moveTo>
                  <a:lnTo>
                    <a:pt x="243376" y="274943"/>
                  </a:lnTo>
                  <a:cubicBezTo>
                    <a:pt x="268146" y="262704"/>
                    <a:pt x="286938" y="240653"/>
                    <a:pt x="287050" y="204684"/>
                  </a:cubicBezTo>
                  <a:cubicBezTo>
                    <a:pt x="287162" y="168715"/>
                    <a:pt x="280480" y="87462"/>
                    <a:pt x="294054" y="54368"/>
                  </a:cubicBezTo>
                  <a:cubicBezTo>
                    <a:pt x="294054" y="25091"/>
                    <a:pt x="317787" y="1358"/>
                    <a:pt x="347064" y="1358"/>
                  </a:cubicBezTo>
                  <a:cubicBezTo>
                    <a:pt x="422797" y="2085"/>
                    <a:pt x="406406" y="-601"/>
                    <a:pt x="482139" y="126"/>
                  </a:cubicBezTo>
                </a:path>
              </a:pathLst>
            </a:custGeom>
            <a:ln w="12700" cap="rnd">
              <a:solidFill>
                <a:srgbClr val="1996AB"/>
              </a:solidFill>
              <a:prstDash val="solid"/>
              <a:headEnd type="none" w="lg"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12" name="Group 611">
              <a:extLst>
                <a:ext uri="{FF2B5EF4-FFF2-40B4-BE49-F238E27FC236}">
                  <a16:creationId xmlns:a16="http://schemas.microsoft.com/office/drawing/2014/main" id="{E9796CFC-9E4E-4970-994D-A5212EF3A732}"/>
                </a:ext>
              </a:extLst>
            </p:cNvPr>
            <p:cNvGrpSpPr/>
            <p:nvPr/>
          </p:nvGrpSpPr>
          <p:grpSpPr>
            <a:xfrm>
              <a:off x="3592501" y="3853247"/>
              <a:ext cx="307705" cy="201316"/>
              <a:chOff x="4151667" y="4010755"/>
              <a:chExt cx="307705" cy="201316"/>
            </a:xfrm>
          </p:grpSpPr>
          <p:sp>
            <p:nvSpPr>
              <p:cNvPr id="613" name="Rectangle 612">
                <a:extLst>
                  <a:ext uri="{FF2B5EF4-FFF2-40B4-BE49-F238E27FC236}">
                    <a16:creationId xmlns:a16="http://schemas.microsoft.com/office/drawing/2014/main" id="{37541C6C-04DA-4B4E-AF95-008DEBB333FD}"/>
                  </a:ext>
                </a:extLst>
              </p:cNvPr>
              <p:cNvSpPr/>
              <p:nvPr/>
            </p:nvSpPr>
            <p:spPr bwMode="auto">
              <a:xfrm>
                <a:off x="4151667" y="4010755"/>
                <a:ext cx="307705" cy="201316"/>
              </a:xfrm>
              <a:prstGeom prst="rect">
                <a:avLst/>
              </a:prstGeom>
              <a:solidFill>
                <a:srgbClr val="000000"/>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gs>
                      <a:gs pos="30000">
                        <a:srgbClr val="FFFFFF"/>
                      </a:gs>
                    </a:gsLst>
                    <a:lin ang="5400000" scaled="0"/>
                  </a:gradFill>
                  <a:effectLst/>
                  <a:uLnTx/>
                  <a:uFillTx/>
                  <a:latin typeface="Segoe UI"/>
                  <a:ea typeface="+mn-ea"/>
                  <a:cs typeface="Segoe UI" pitchFamily="34" charset="0"/>
                </a:endParaRPr>
              </a:p>
            </p:txBody>
          </p:sp>
          <p:sp>
            <p:nvSpPr>
              <p:cNvPr id="614" name="Rectangle 613">
                <a:extLst>
                  <a:ext uri="{FF2B5EF4-FFF2-40B4-BE49-F238E27FC236}">
                    <a16:creationId xmlns:a16="http://schemas.microsoft.com/office/drawing/2014/main" id="{C6369CD2-6AF4-4D3D-8980-E2DA83A1E113}"/>
                  </a:ext>
                </a:extLst>
              </p:cNvPr>
              <p:cNvSpPr/>
              <p:nvPr/>
            </p:nvSpPr>
            <p:spPr bwMode="auto">
              <a:xfrm>
                <a:off x="4293843" y="4074799"/>
                <a:ext cx="128030" cy="222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5" name="Rectangle 614">
                <a:extLst>
                  <a:ext uri="{FF2B5EF4-FFF2-40B4-BE49-F238E27FC236}">
                    <a16:creationId xmlns:a16="http://schemas.microsoft.com/office/drawing/2014/main" id="{639257F4-8309-4BC4-A5F6-94C62CA1B3A9}"/>
                  </a:ext>
                </a:extLst>
              </p:cNvPr>
              <p:cNvSpPr/>
              <p:nvPr/>
            </p:nvSpPr>
            <p:spPr bwMode="auto">
              <a:xfrm>
                <a:off x="4292511" y="4123460"/>
                <a:ext cx="91477" cy="222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6" name="Straight Connector 615">
              <a:extLst>
                <a:ext uri="{FF2B5EF4-FFF2-40B4-BE49-F238E27FC236}">
                  <a16:creationId xmlns:a16="http://schemas.microsoft.com/office/drawing/2014/main" id="{246A59E9-E74E-4E4C-8248-38E0D8C01650}"/>
                </a:ext>
              </a:extLst>
            </p:cNvPr>
            <p:cNvCxnSpPr>
              <a:cxnSpLocks/>
            </p:cNvCxnSpPr>
            <p:nvPr/>
          </p:nvCxnSpPr>
          <p:spPr>
            <a:xfrm>
              <a:off x="5677249" y="3692542"/>
              <a:ext cx="517163" cy="0"/>
            </a:xfrm>
            <a:prstGeom prst="line">
              <a:avLst/>
            </a:prstGeom>
            <a:ln w="12700" cap="rnd">
              <a:solidFill>
                <a:srgbClr val="00C9EA"/>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5DCC7418-A84F-43C9-86C5-D0DF3F579BDE}"/>
                </a:ext>
              </a:extLst>
            </p:cNvPr>
            <p:cNvCxnSpPr>
              <a:cxnSpLocks/>
            </p:cNvCxnSpPr>
            <p:nvPr/>
          </p:nvCxnSpPr>
          <p:spPr>
            <a:xfrm>
              <a:off x="5677249" y="3954099"/>
              <a:ext cx="517163" cy="0"/>
            </a:xfrm>
            <a:prstGeom prst="line">
              <a:avLst/>
            </a:prstGeom>
            <a:ln w="12700" cap="rnd">
              <a:solidFill>
                <a:srgbClr val="50E6FF"/>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sp>
          <p:nvSpPr>
            <p:cNvPr id="618" name="Rectangle: Rounded Corners 430">
              <a:extLst>
                <a:ext uri="{FF2B5EF4-FFF2-40B4-BE49-F238E27FC236}">
                  <a16:creationId xmlns:a16="http://schemas.microsoft.com/office/drawing/2014/main" id="{2D5F2824-0C0E-48A8-B45B-5664ADCCA444}"/>
                </a:ext>
              </a:extLst>
            </p:cNvPr>
            <p:cNvSpPr/>
            <p:nvPr/>
          </p:nvSpPr>
          <p:spPr bwMode="auto">
            <a:xfrm flipV="1">
              <a:off x="5677248" y="4145535"/>
              <a:ext cx="517164" cy="98228"/>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80208"/>
                <a:gd name="connsiteY0" fmla="*/ 854678 h 854678"/>
                <a:gd name="connsiteX1" fmla="*/ 0 w 280208"/>
                <a:gd name="connsiteY1" fmla="*/ 53010 h 854678"/>
                <a:gd name="connsiteX2" fmla="*/ 53010 w 280208"/>
                <a:gd name="connsiteY2" fmla="*/ 0 h 854678"/>
                <a:gd name="connsiteX3" fmla="*/ 280208 w 280208"/>
                <a:gd name="connsiteY3" fmla="*/ 2180 h 854678"/>
                <a:gd name="connsiteX0" fmla="*/ 0 w 188085"/>
                <a:gd name="connsiteY0" fmla="*/ 856036 h 856036"/>
                <a:gd name="connsiteX1" fmla="*/ 0 w 188085"/>
                <a:gd name="connsiteY1" fmla="*/ 54368 h 856036"/>
                <a:gd name="connsiteX2" fmla="*/ 53010 w 188085"/>
                <a:gd name="connsiteY2" fmla="*/ 1358 h 856036"/>
                <a:gd name="connsiteX3" fmla="*/ 188085 w 188085"/>
                <a:gd name="connsiteY3" fmla="*/ 126 h 856036"/>
                <a:gd name="connsiteX0" fmla="*/ 7816 w 195901"/>
                <a:gd name="connsiteY0" fmla="*/ 856036 h 856036"/>
                <a:gd name="connsiteX1" fmla="*/ 0 w 195901"/>
                <a:gd name="connsiteY1" fmla="*/ 274944 h 856036"/>
                <a:gd name="connsiteX2" fmla="*/ 7816 w 195901"/>
                <a:gd name="connsiteY2" fmla="*/ 54368 h 856036"/>
                <a:gd name="connsiteX3" fmla="*/ 60826 w 195901"/>
                <a:gd name="connsiteY3" fmla="*/ 1358 h 856036"/>
                <a:gd name="connsiteX4" fmla="*/ 195901 w 195901"/>
                <a:gd name="connsiteY4" fmla="*/ 126 h 856036"/>
                <a:gd name="connsiteX0" fmla="*/ 0 w 403238"/>
                <a:gd name="connsiteY0" fmla="*/ 280502 h 280502"/>
                <a:gd name="connsiteX1" fmla="*/ 207337 w 403238"/>
                <a:gd name="connsiteY1" fmla="*/ 274944 h 280502"/>
                <a:gd name="connsiteX2" fmla="*/ 215153 w 403238"/>
                <a:gd name="connsiteY2" fmla="*/ 54368 h 280502"/>
                <a:gd name="connsiteX3" fmla="*/ 268163 w 403238"/>
                <a:gd name="connsiteY3" fmla="*/ 1358 h 280502"/>
                <a:gd name="connsiteX4" fmla="*/ 403238 w 403238"/>
                <a:gd name="connsiteY4" fmla="*/ 126 h 280502"/>
                <a:gd name="connsiteX0" fmla="*/ 0 w 365138"/>
                <a:gd name="connsiteY0" fmla="*/ 273359 h 274944"/>
                <a:gd name="connsiteX1" fmla="*/ 169237 w 365138"/>
                <a:gd name="connsiteY1" fmla="*/ 274944 h 274944"/>
                <a:gd name="connsiteX2" fmla="*/ 177053 w 365138"/>
                <a:gd name="connsiteY2" fmla="*/ 54368 h 274944"/>
                <a:gd name="connsiteX3" fmla="*/ 230063 w 365138"/>
                <a:gd name="connsiteY3" fmla="*/ 1358 h 274944"/>
                <a:gd name="connsiteX4" fmla="*/ 365138 w 365138"/>
                <a:gd name="connsiteY4" fmla="*/ 126 h 274944"/>
                <a:gd name="connsiteX0" fmla="*/ 0 w 365138"/>
                <a:gd name="connsiteY0" fmla="*/ 273359 h 273359"/>
                <a:gd name="connsiteX1" fmla="*/ 176381 w 365138"/>
                <a:gd name="connsiteY1" fmla="*/ 270181 h 273359"/>
                <a:gd name="connsiteX2" fmla="*/ 177053 w 365138"/>
                <a:gd name="connsiteY2" fmla="*/ 54368 h 273359"/>
                <a:gd name="connsiteX3" fmla="*/ 230063 w 365138"/>
                <a:gd name="connsiteY3" fmla="*/ 1358 h 273359"/>
                <a:gd name="connsiteX4" fmla="*/ 365138 w 365138"/>
                <a:gd name="connsiteY4" fmla="*/ 126 h 273359"/>
                <a:gd name="connsiteX0" fmla="*/ 0 w 365138"/>
                <a:gd name="connsiteY0" fmla="*/ 273359 h 273359"/>
                <a:gd name="connsiteX1" fmla="*/ 176381 w 365138"/>
                <a:gd name="connsiteY1" fmla="*/ 270181 h 273359"/>
                <a:gd name="connsiteX2" fmla="*/ 177053 w 365138"/>
                <a:gd name="connsiteY2" fmla="*/ 54368 h 273359"/>
                <a:gd name="connsiteX3" fmla="*/ 230063 w 365138"/>
                <a:gd name="connsiteY3" fmla="*/ 1358 h 273359"/>
                <a:gd name="connsiteX4" fmla="*/ 365138 w 365138"/>
                <a:gd name="connsiteY4" fmla="*/ 126 h 273359"/>
                <a:gd name="connsiteX0" fmla="*/ 0 w 365138"/>
                <a:gd name="connsiteY0" fmla="*/ 273359 h 273359"/>
                <a:gd name="connsiteX1" fmla="*/ 176381 w 365138"/>
                <a:gd name="connsiteY1" fmla="*/ 270181 h 273359"/>
                <a:gd name="connsiteX2" fmla="*/ 177053 w 365138"/>
                <a:gd name="connsiteY2" fmla="*/ 54368 h 273359"/>
                <a:gd name="connsiteX3" fmla="*/ 230063 w 365138"/>
                <a:gd name="connsiteY3" fmla="*/ 1358 h 273359"/>
                <a:gd name="connsiteX4" fmla="*/ 365138 w 365138"/>
                <a:gd name="connsiteY4" fmla="*/ 126 h 273359"/>
                <a:gd name="connsiteX0" fmla="*/ 0 w 365138"/>
                <a:gd name="connsiteY0" fmla="*/ 273359 h 273359"/>
                <a:gd name="connsiteX1" fmla="*/ 176381 w 365138"/>
                <a:gd name="connsiteY1" fmla="*/ 270181 h 273359"/>
                <a:gd name="connsiteX2" fmla="*/ 148618 w 365138"/>
                <a:gd name="connsiteY2" fmla="*/ 199922 h 273359"/>
                <a:gd name="connsiteX3" fmla="*/ 177053 w 365138"/>
                <a:gd name="connsiteY3" fmla="*/ 54368 h 273359"/>
                <a:gd name="connsiteX4" fmla="*/ 230063 w 365138"/>
                <a:gd name="connsiteY4" fmla="*/ 1358 h 273359"/>
                <a:gd name="connsiteX5" fmla="*/ 365138 w 365138"/>
                <a:gd name="connsiteY5" fmla="*/ 126 h 273359"/>
                <a:gd name="connsiteX0" fmla="*/ 0 w 365138"/>
                <a:gd name="connsiteY0" fmla="*/ 273359 h 273359"/>
                <a:gd name="connsiteX1" fmla="*/ 176381 w 365138"/>
                <a:gd name="connsiteY1" fmla="*/ 270181 h 273359"/>
                <a:gd name="connsiteX2" fmla="*/ 170049 w 365138"/>
                <a:gd name="connsiteY2" fmla="*/ 204684 h 273359"/>
                <a:gd name="connsiteX3" fmla="*/ 177053 w 365138"/>
                <a:gd name="connsiteY3" fmla="*/ 54368 h 273359"/>
                <a:gd name="connsiteX4" fmla="*/ 230063 w 365138"/>
                <a:gd name="connsiteY4" fmla="*/ 1358 h 273359"/>
                <a:gd name="connsiteX5" fmla="*/ 365138 w 365138"/>
                <a:gd name="connsiteY5" fmla="*/ 126 h 273359"/>
                <a:gd name="connsiteX0" fmla="*/ 0 w 365138"/>
                <a:gd name="connsiteY0" fmla="*/ 273359 h 273359"/>
                <a:gd name="connsiteX1" fmla="*/ 128756 w 365138"/>
                <a:gd name="connsiteY1" fmla="*/ 270181 h 273359"/>
                <a:gd name="connsiteX2" fmla="*/ 170049 w 365138"/>
                <a:gd name="connsiteY2" fmla="*/ 204684 h 273359"/>
                <a:gd name="connsiteX3" fmla="*/ 177053 w 365138"/>
                <a:gd name="connsiteY3" fmla="*/ 54368 h 273359"/>
                <a:gd name="connsiteX4" fmla="*/ 230063 w 365138"/>
                <a:gd name="connsiteY4" fmla="*/ 1358 h 273359"/>
                <a:gd name="connsiteX5" fmla="*/ 365138 w 365138"/>
                <a:gd name="connsiteY5" fmla="*/ 126 h 273359"/>
                <a:gd name="connsiteX0" fmla="*/ 0 w 365138"/>
                <a:gd name="connsiteY0" fmla="*/ 273359 h 274943"/>
                <a:gd name="connsiteX1" fmla="*/ 126375 w 365138"/>
                <a:gd name="connsiteY1" fmla="*/ 274943 h 274943"/>
                <a:gd name="connsiteX2" fmla="*/ 170049 w 365138"/>
                <a:gd name="connsiteY2" fmla="*/ 204684 h 274943"/>
                <a:gd name="connsiteX3" fmla="*/ 177053 w 365138"/>
                <a:gd name="connsiteY3" fmla="*/ 54368 h 274943"/>
                <a:gd name="connsiteX4" fmla="*/ 230063 w 365138"/>
                <a:gd name="connsiteY4" fmla="*/ 1358 h 274943"/>
                <a:gd name="connsiteX5" fmla="*/ 365138 w 365138"/>
                <a:gd name="connsiteY5" fmla="*/ 126 h 274943"/>
                <a:gd name="connsiteX0" fmla="*/ 0 w 481850"/>
                <a:gd name="connsiteY0" fmla="*/ 273359 h 274943"/>
                <a:gd name="connsiteX1" fmla="*/ 243087 w 481850"/>
                <a:gd name="connsiteY1" fmla="*/ 274943 h 274943"/>
                <a:gd name="connsiteX2" fmla="*/ 286761 w 481850"/>
                <a:gd name="connsiteY2" fmla="*/ 204684 h 274943"/>
                <a:gd name="connsiteX3" fmla="*/ 293765 w 481850"/>
                <a:gd name="connsiteY3" fmla="*/ 54368 h 274943"/>
                <a:gd name="connsiteX4" fmla="*/ 346775 w 481850"/>
                <a:gd name="connsiteY4" fmla="*/ 1358 h 274943"/>
                <a:gd name="connsiteX5" fmla="*/ 481850 w 481850"/>
                <a:gd name="connsiteY5" fmla="*/ 126 h 274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0" h="274943">
                  <a:moveTo>
                    <a:pt x="0" y="273359"/>
                  </a:moveTo>
                  <a:lnTo>
                    <a:pt x="243087" y="274943"/>
                  </a:lnTo>
                  <a:cubicBezTo>
                    <a:pt x="267857" y="262704"/>
                    <a:pt x="286649" y="240653"/>
                    <a:pt x="286761" y="204684"/>
                  </a:cubicBezTo>
                  <a:cubicBezTo>
                    <a:pt x="286873" y="168715"/>
                    <a:pt x="280191" y="87462"/>
                    <a:pt x="293765" y="54368"/>
                  </a:cubicBezTo>
                  <a:cubicBezTo>
                    <a:pt x="293765" y="25091"/>
                    <a:pt x="317498" y="1358"/>
                    <a:pt x="346775" y="1358"/>
                  </a:cubicBezTo>
                  <a:cubicBezTo>
                    <a:pt x="422508" y="2085"/>
                    <a:pt x="406117" y="-601"/>
                    <a:pt x="481850" y="126"/>
                  </a:cubicBezTo>
                </a:path>
              </a:pathLst>
            </a:custGeom>
            <a:ln w="12700" cap="rnd">
              <a:solidFill>
                <a:schemeClr val="bg1">
                  <a:lumMod val="65000"/>
                </a:schemeClr>
              </a:solidFill>
              <a:headEnd type="none" w="lg"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cxnSp>
          <p:nvCxnSpPr>
            <p:cNvPr id="622" name="Straight Connector 621">
              <a:extLst>
                <a:ext uri="{FF2B5EF4-FFF2-40B4-BE49-F238E27FC236}">
                  <a16:creationId xmlns:a16="http://schemas.microsoft.com/office/drawing/2014/main" id="{4F25EFF9-1599-459E-9632-010D1A4D3479}"/>
                </a:ext>
              </a:extLst>
            </p:cNvPr>
            <p:cNvCxnSpPr>
              <a:cxnSpLocks/>
              <a:stCxn id="608" idx="2"/>
            </p:cNvCxnSpPr>
            <p:nvPr/>
          </p:nvCxnSpPr>
          <p:spPr>
            <a:xfrm>
              <a:off x="5985150" y="3552262"/>
              <a:ext cx="1913925" cy="0"/>
            </a:xfrm>
            <a:prstGeom prst="line">
              <a:avLst/>
            </a:prstGeom>
            <a:ln w="12700" cap="rnd">
              <a:solidFill>
                <a:srgbClr val="1996AB"/>
              </a:solidFill>
              <a:prstDash val="solid"/>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623" name="Straight Arrow Connector 622">
              <a:extLst>
                <a:ext uri="{FF2B5EF4-FFF2-40B4-BE49-F238E27FC236}">
                  <a16:creationId xmlns:a16="http://schemas.microsoft.com/office/drawing/2014/main" id="{90147437-2026-44BD-AFCD-726A927D9D78}"/>
                </a:ext>
              </a:extLst>
            </p:cNvPr>
            <p:cNvCxnSpPr>
              <a:cxnSpLocks/>
            </p:cNvCxnSpPr>
            <p:nvPr/>
          </p:nvCxnSpPr>
          <p:spPr>
            <a:xfrm>
              <a:off x="7355342" y="3777553"/>
              <a:ext cx="0" cy="226831"/>
            </a:xfrm>
            <a:prstGeom prst="straightConnector1">
              <a:avLst/>
            </a:prstGeom>
            <a:ln w="12700" cap="rnd">
              <a:solidFill>
                <a:srgbClr val="00C9EA"/>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EF43CFD1-0A85-4CBD-B786-A07136A71959}"/>
                </a:ext>
              </a:extLst>
            </p:cNvPr>
            <p:cNvCxnSpPr>
              <a:cxnSpLocks/>
            </p:cNvCxnSpPr>
            <p:nvPr/>
          </p:nvCxnSpPr>
          <p:spPr>
            <a:xfrm>
              <a:off x="7467515" y="3954099"/>
              <a:ext cx="431560" cy="0"/>
            </a:xfrm>
            <a:prstGeom prst="line">
              <a:avLst/>
            </a:prstGeom>
            <a:ln w="12700" cap="rnd">
              <a:solidFill>
                <a:srgbClr val="50E6FF"/>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E7CEF255-F338-4913-BDB5-418B931CF14B}"/>
                </a:ext>
              </a:extLst>
            </p:cNvPr>
            <p:cNvCxnSpPr>
              <a:cxnSpLocks/>
            </p:cNvCxnSpPr>
            <p:nvPr/>
          </p:nvCxnSpPr>
          <p:spPr>
            <a:xfrm>
              <a:off x="7467515" y="4243765"/>
              <a:ext cx="427976" cy="0"/>
            </a:xfrm>
            <a:prstGeom prst="line">
              <a:avLst/>
            </a:prstGeom>
            <a:ln w="12700" cap="rnd">
              <a:solidFill>
                <a:schemeClr val="bg1">
                  <a:lumMod val="65000"/>
                </a:schemeClr>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B6CE616E-E475-41BA-BFE3-59BC6852D82D}"/>
                </a:ext>
              </a:extLst>
            </p:cNvPr>
            <p:cNvCxnSpPr>
              <a:cxnSpLocks/>
            </p:cNvCxnSpPr>
            <p:nvPr/>
          </p:nvCxnSpPr>
          <p:spPr>
            <a:xfrm>
              <a:off x="7467515" y="3692542"/>
              <a:ext cx="431560" cy="0"/>
            </a:xfrm>
            <a:prstGeom prst="line">
              <a:avLst/>
            </a:prstGeom>
            <a:ln w="12700" cap="rnd">
              <a:solidFill>
                <a:srgbClr val="00C9EA"/>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grpSp>
          <p:nvGrpSpPr>
            <p:cNvPr id="658" name="Group 657">
              <a:extLst>
                <a:ext uri="{FF2B5EF4-FFF2-40B4-BE49-F238E27FC236}">
                  <a16:creationId xmlns:a16="http://schemas.microsoft.com/office/drawing/2014/main" id="{2797076F-8010-42AF-80D9-1E066B074216}"/>
                </a:ext>
              </a:extLst>
            </p:cNvPr>
            <p:cNvGrpSpPr/>
            <p:nvPr/>
          </p:nvGrpSpPr>
          <p:grpSpPr>
            <a:xfrm>
              <a:off x="4439433" y="3387876"/>
              <a:ext cx="1201320" cy="684621"/>
              <a:chOff x="4526788" y="3261775"/>
              <a:chExt cx="1201320" cy="684621"/>
            </a:xfrm>
          </p:grpSpPr>
          <p:sp>
            <p:nvSpPr>
              <p:cNvPr id="659" name="TextBox 658">
                <a:extLst>
                  <a:ext uri="{FF2B5EF4-FFF2-40B4-BE49-F238E27FC236}">
                    <a16:creationId xmlns:a16="http://schemas.microsoft.com/office/drawing/2014/main" id="{14AF43AD-B37B-4DB2-BAC1-1E1298F06AA0}"/>
                  </a:ext>
                </a:extLst>
              </p:cNvPr>
              <p:cNvSpPr txBox="1"/>
              <p:nvPr/>
            </p:nvSpPr>
            <p:spPr>
              <a:xfrm>
                <a:off x="4526788" y="3700175"/>
                <a:ext cx="1201320" cy="246221"/>
              </a:xfrm>
              <a:prstGeom prst="rect">
                <a:avLst/>
              </a:prstGeom>
              <a:noFill/>
            </p:spPr>
            <p:txBody>
              <a:bodyPr wrap="square" lIns="0" tIns="0" rIns="0" bIns="0" rtlCol="0">
                <a:spAutoFit/>
              </a:bodyPr>
              <a:lstStyle>
                <a:defPPr>
                  <a:defRPr lang="en-US"/>
                </a:defPPr>
                <a:lvl1pPr>
                  <a:defRPr sz="900">
                    <a:gradFill>
                      <a:gsLst>
                        <a:gs pos="2917">
                          <a:schemeClr val="tx1"/>
                        </a:gs>
                        <a:gs pos="30000">
                          <a:schemeClr val="tx1"/>
                        </a:gs>
                      </a:gsLst>
                      <a:lin ang="5400000" scaled="0"/>
                    </a:gradFill>
                    <a:latin typeface="+mj-lt"/>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gradFill>
                      <a:gsLst>
                        <a:gs pos="20000">
                          <a:srgbClr val="FFFFFF"/>
                        </a:gs>
                        <a:gs pos="100000">
                          <a:srgbClr val="FFFFFF"/>
                        </a:gs>
                      </a:gsLst>
                      <a:lin ang="5400000" scaled="0"/>
                    </a:gradFill>
                    <a:effectLst/>
                    <a:uLnTx/>
                    <a:uFillTx/>
                    <a:latin typeface="Segoe UI"/>
                    <a:ea typeface="+mn-ea"/>
                    <a:cs typeface="+mn-cs"/>
                  </a:rPr>
                  <a:t>Azure Active Directory (AD) and B2B</a:t>
                </a:r>
              </a:p>
            </p:txBody>
          </p:sp>
          <p:pic>
            <p:nvPicPr>
              <p:cNvPr id="660" name="Graphic 659">
                <a:extLst>
                  <a:ext uri="{FF2B5EF4-FFF2-40B4-BE49-F238E27FC236}">
                    <a16:creationId xmlns:a16="http://schemas.microsoft.com/office/drawing/2014/main" id="{F2FA4271-31F1-430D-964A-1D6D5AB0AAE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08335" y="3261775"/>
                <a:ext cx="438226" cy="438226"/>
              </a:xfrm>
              <a:prstGeom prst="rect">
                <a:avLst/>
              </a:prstGeom>
            </p:spPr>
          </p:pic>
        </p:grpSp>
        <p:grpSp>
          <p:nvGrpSpPr>
            <p:cNvPr id="661" name="Group 660">
              <a:extLst>
                <a:ext uri="{FF2B5EF4-FFF2-40B4-BE49-F238E27FC236}">
                  <a16:creationId xmlns:a16="http://schemas.microsoft.com/office/drawing/2014/main" id="{7369B0F0-95E1-47DB-9CFB-966FDD86989A}"/>
                </a:ext>
              </a:extLst>
            </p:cNvPr>
            <p:cNvGrpSpPr/>
            <p:nvPr/>
          </p:nvGrpSpPr>
          <p:grpSpPr>
            <a:xfrm>
              <a:off x="4564679" y="4192433"/>
              <a:ext cx="950829" cy="197042"/>
              <a:chOff x="4460768" y="4095730"/>
              <a:chExt cx="950829" cy="197042"/>
            </a:xfrm>
          </p:grpSpPr>
          <p:sp>
            <p:nvSpPr>
              <p:cNvPr id="662" name="Rectangle 661">
                <a:extLst>
                  <a:ext uri="{FF2B5EF4-FFF2-40B4-BE49-F238E27FC236}">
                    <a16:creationId xmlns:a16="http://schemas.microsoft.com/office/drawing/2014/main" id="{5EDAC011-AD4B-4DE2-8679-EF10EA55D969}"/>
                  </a:ext>
                </a:extLst>
              </p:cNvPr>
              <p:cNvSpPr/>
              <p:nvPr/>
            </p:nvSpPr>
            <p:spPr>
              <a:xfrm>
                <a:off x="4750115" y="4108106"/>
                <a:ext cx="661482" cy="184666"/>
              </a:xfrm>
              <a:prstGeom prst="rect">
                <a:avLst/>
              </a:prstGeom>
            </p:spPr>
            <p:txBody>
              <a:bodyPr wrap="square" lIns="0">
                <a:spAutoFit/>
              </a:bodyPr>
              <a:lstStyle/>
              <a:p>
                <a:pPr marL="0" marR="0" lvl="0" indent="0" algn="l" defTabSz="2194481"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gradFill>
                      <a:gsLst>
                        <a:gs pos="20000">
                          <a:srgbClr val="FFFFFF">
                            <a:lumMod val="65000"/>
                          </a:srgbClr>
                        </a:gs>
                        <a:gs pos="100000">
                          <a:srgbClr val="FFFFFF">
                            <a:lumMod val="65000"/>
                          </a:srgbClr>
                        </a:gs>
                      </a:gsLst>
                      <a:lin ang="5400000" scaled="0"/>
                    </a:gradFill>
                    <a:effectLst/>
                    <a:uLnTx/>
                    <a:uFillTx/>
                    <a:latin typeface="Segoe UI Semibold"/>
                    <a:ea typeface="+mn-ea"/>
                    <a:cs typeface="Segoe UI Semibold" panose="020B0702040204020203" pitchFamily="34" charset="0"/>
                  </a:rPr>
                  <a:t>Active Directory</a:t>
                </a:r>
              </a:p>
            </p:txBody>
          </p:sp>
          <p:pic>
            <p:nvPicPr>
              <p:cNvPr id="663" name="Picture 662">
                <a:extLst>
                  <a:ext uri="{FF2B5EF4-FFF2-40B4-BE49-F238E27FC236}">
                    <a16:creationId xmlns:a16="http://schemas.microsoft.com/office/drawing/2014/main" id="{E39A05D7-641C-4C5B-BE90-566FBDB2813F}"/>
                  </a:ext>
                </a:extLst>
              </p:cNvPr>
              <p:cNvPicPr>
                <a:picLocks noChangeAspect="1"/>
              </p:cNvPicPr>
              <p:nvPr/>
            </p:nvPicPr>
            <p:blipFill>
              <a:blip r:embed="rId15" cstate="email">
                <a:alphaModFix/>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460768" y="4095730"/>
                <a:ext cx="252114" cy="166892"/>
              </a:xfrm>
              <a:prstGeom prst="rect">
                <a:avLst/>
              </a:prstGeom>
            </p:spPr>
          </p:pic>
        </p:grpSp>
        <p:sp>
          <p:nvSpPr>
            <p:cNvPr id="680" name="Freeform: Shape 679">
              <a:extLst>
                <a:ext uri="{FF2B5EF4-FFF2-40B4-BE49-F238E27FC236}">
                  <a16:creationId xmlns:a16="http://schemas.microsoft.com/office/drawing/2014/main" id="{98CB333F-A2C7-4BC1-BB1E-8390B77235AB}"/>
                </a:ext>
              </a:extLst>
            </p:cNvPr>
            <p:cNvSpPr/>
            <p:nvPr/>
          </p:nvSpPr>
          <p:spPr bwMode="auto">
            <a:xfrm>
              <a:off x="7471627" y="3419191"/>
              <a:ext cx="423864" cy="677541"/>
            </a:xfrm>
            <a:custGeom>
              <a:avLst/>
              <a:gdLst>
                <a:gd name="connsiteX0" fmla="*/ 0 w 351898"/>
                <a:gd name="connsiteY0" fmla="*/ 14872 h 695882"/>
                <a:gd name="connsiteX1" fmla="*/ 63982 w 351898"/>
                <a:gd name="connsiteY1" fmla="*/ 12206 h 695882"/>
                <a:gd name="connsiteX2" fmla="*/ 114633 w 351898"/>
                <a:gd name="connsiteY2" fmla="*/ 60192 h 695882"/>
                <a:gd name="connsiteX3" fmla="*/ 109302 w 351898"/>
                <a:gd name="connsiteY3" fmla="*/ 633359 h 695882"/>
                <a:gd name="connsiteX4" fmla="*/ 151956 w 351898"/>
                <a:gd name="connsiteY4" fmla="*/ 686676 h 695882"/>
                <a:gd name="connsiteX5" fmla="*/ 351898 w 351898"/>
                <a:gd name="connsiteY5" fmla="*/ 686676 h 695882"/>
                <a:gd name="connsiteX0" fmla="*/ 0 w 351898"/>
                <a:gd name="connsiteY0" fmla="*/ 16790 h 697800"/>
                <a:gd name="connsiteX1" fmla="*/ 63982 w 351898"/>
                <a:gd name="connsiteY1" fmla="*/ 14124 h 697800"/>
                <a:gd name="connsiteX2" fmla="*/ 114633 w 351898"/>
                <a:gd name="connsiteY2" fmla="*/ 62110 h 697800"/>
                <a:gd name="connsiteX3" fmla="*/ 109302 w 351898"/>
                <a:gd name="connsiteY3" fmla="*/ 635277 h 697800"/>
                <a:gd name="connsiteX4" fmla="*/ 151956 w 351898"/>
                <a:gd name="connsiteY4" fmla="*/ 688594 h 697800"/>
                <a:gd name="connsiteX5" fmla="*/ 351898 w 351898"/>
                <a:gd name="connsiteY5" fmla="*/ 688594 h 697800"/>
                <a:gd name="connsiteX0" fmla="*/ 0 w 351898"/>
                <a:gd name="connsiteY0" fmla="*/ 6492 h 687502"/>
                <a:gd name="connsiteX1" fmla="*/ 63982 w 351898"/>
                <a:gd name="connsiteY1" fmla="*/ 3826 h 687502"/>
                <a:gd name="connsiteX2" fmla="*/ 114633 w 351898"/>
                <a:gd name="connsiteY2" fmla="*/ 51812 h 687502"/>
                <a:gd name="connsiteX3" fmla="*/ 109302 w 351898"/>
                <a:gd name="connsiteY3" fmla="*/ 624979 h 687502"/>
                <a:gd name="connsiteX4" fmla="*/ 151956 w 351898"/>
                <a:gd name="connsiteY4" fmla="*/ 678296 h 687502"/>
                <a:gd name="connsiteX5" fmla="*/ 351898 w 351898"/>
                <a:gd name="connsiteY5" fmla="*/ 678296 h 687502"/>
                <a:gd name="connsiteX0" fmla="*/ 0 w 351898"/>
                <a:gd name="connsiteY0" fmla="*/ 7017 h 687567"/>
                <a:gd name="connsiteX1" fmla="*/ 63982 w 351898"/>
                <a:gd name="connsiteY1" fmla="*/ 4351 h 687567"/>
                <a:gd name="connsiteX2" fmla="*/ 114633 w 351898"/>
                <a:gd name="connsiteY2" fmla="*/ 59481 h 687567"/>
                <a:gd name="connsiteX3" fmla="*/ 109302 w 351898"/>
                <a:gd name="connsiteY3" fmla="*/ 625504 h 687567"/>
                <a:gd name="connsiteX4" fmla="*/ 151956 w 351898"/>
                <a:gd name="connsiteY4" fmla="*/ 678821 h 687567"/>
                <a:gd name="connsiteX5" fmla="*/ 351898 w 351898"/>
                <a:gd name="connsiteY5" fmla="*/ 678821 h 687567"/>
                <a:gd name="connsiteX0" fmla="*/ 0 w 351898"/>
                <a:gd name="connsiteY0" fmla="*/ 2963 h 683513"/>
                <a:gd name="connsiteX1" fmla="*/ 63982 w 351898"/>
                <a:gd name="connsiteY1" fmla="*/ 297 h 683513"/>
                <a:gd name="connsiteX2" fmla="*/ 114633 w 351898"/>
                <a:gd name="connsiteY2" fmla="*/ 55427 h 683513"/>
                <a:gd name="connsiteX3" fmla="*/ 109302 w 351898"/>
                <a:gd name="connsiteY3" fmla="*/ 621450 h 683513"/>
                <a:gd name="connsiteX4" fmla="*/ 151956 w 351898"/>
                <a:gd name="connsiteY4" fmla="*/ 674767 h 683513"/>
                <a:gd name="connsiteX5" fmla="*/ 351898 w 351898"/>
                <a:gd name="connsiteY5" fmla="*/ 674767 h 683513"/>
                <a:gd name="connsiteX0" fmla="*/ 0 w 351898"/>
                <a:gd name="connsiteY0" fmla="*/ 12885 h 693435"/>
                <a:gd name="connsiteX1" fmla="*/ 61601 w 351898"/>
                <a:gd name="connsiteY1" fmla="*/ 12600 h 693435"/>
                <a:gd name="connsiteX2" fmla="*/ 114633 w 351898"/>
                <a:gd name="connsiteY2" fmla="*/ 65349 h 693435"/>
                <a:gd name="connsiteX3" fmla="*/ 109302 w 351898"/>
                <a:gd name="connsiteY3" fmla="*/ 631372 h 693435"/>
                <a:gd name="connsiteX4" fmla="*/ 151956 w 351898"/>
                <a:gd name="connsiteY4" fmla="*/ 684689 h 693435"/>
                <a:gd name="connsiteX5" fmla="*/ 351898 w 351898"/>
                <a:gd name="connsiteY5" fmla="*/ 684689 h 693435"/>
                <a:gd name="connsiteX0" fmla="*/ 0 w 351898"/>
                <a:gd name="connsiteY0" fmla="*/ 12885 h 693435"/>
                <a:gd name="connsiteX1" fmla="*/ 61601 w 351898"/>
                <a:gd name="connsiteY1" fmla="*/ 12600 h 693435"/>
                <a:gd name="connsiteX2" fmla="*/ 114633 w 351898"/>
                <a:gd name="connsiteY2" fmla="*/ 65349 h 693435"/>
                <a:gd name="connsiteX3" fmla="*/ 109302 w 351898"/>
                <a:gd name="connsiteY3" fmla="*/ 631372 h 693435"/>
                <a:gd name="connsiteX4" fmla="*/ 151956 w 351898"/>
                <a:gd name="connsiteY4" fmla="*/ 684689 h 693435"/>
                <a:gd name="connsiteX5" fmla="*/ 351898 w 351898"/>
                <a:gd name="connsiteY5" fmla="*/ 684689 h 693435"/>
                <a:gd name="connsiteX0" fmla="*/ 0 w 351898"/>
                <a:gd name="connsiteY0" fmla="*/ 2175 h 682725"/>
                <a:gd name="connsiteX1" fmla="*/ 61601 w 351898"/>
                <a:gd name="connsiteY1" fmla="*/ 1890 h 682725"/>
                <a:gd name="connsiteX2" fmla="*/ 114633 w 351898"/>
                <a:gd name="connsiteY2" fmla="*/ 54639 h 682725"/>
                <a:gd name="connsiteX3" fmla="*/ 109302 w 351898"/>
                <a:gd name="connsiteY3" fmla="*/ 620662 h 682725"/>
                <a:gd name="connsiteX4" fmla="*/ 151956 w 351898"/>
                <a:gd name="connsiteY4" fmla="*/ 673979 h 682725"/>
                <a:gd name="connsiteX5" fmla="*/ 351898 w 351898"/>
                <a:gd name="connsiteY5" fmla="*/ 673979 h 682725"/>
                <a:gd name="connsiteX0" fmla="*/ 0 w 351898"/>
                <a:gd name="connsiteY0" fmla="*/ 2175 h 677928"/>
                <a:gd name="connsiteX1" fmla="*/ 61601 w 351898"/>
                <a:gd name="connsiteY1" fmla="*/ 1890 h 677928"/>
                <a:gd name="connsiteX2" fmla="*/ 114633 w 351898"/>
                <a:gd name="connsiteY2" fmla="*/ 54639 h 677928"/>
                <a:gd name="connsiteX3" fmla="*/ 109302 w 351898"/>
                <a:gd name="connsiteY3" fmla="*/ 620662 h 677928"/>
                <a:gd name="connsiteX4" fmla="*/ 151956 w 351898"/>
                <a:gd name="connsiteY4" fmla="*/ 673979 h 677928"/>
                <a:gd name="connsiteX5" fmla="*/ 351898 w 351898"/>
                <a:gd name="connsiteY5" fmla="*/ 673979 h 677928"/>
                <a:gd name="connsiteX0" fmla="*/ 0 w 351898"/>
                <a:gd name="connsiteY0" fmla="*/ 2175 h 677928"/>
                <a:gd name="connsiteX1" fmla="*/ 61601 w 351898"/>
                <a:gd name="connsiteY1" fmla="*/ 1890 h 677928"/>
                <a:gd name="connsiteX2" fmla="*/ 114633 w 351898"/>
                <a:gd name="connsiteY2" fmla="*/ 54639 h 677928"/>
                <a:gd name="connsiteX3" fmla="*/ 109302 w 351898"/>
                <a:gd name="connsiteY3" fmla="*/ 620662 h 677928"/>
                <a:gd name="connsiteX4" fmla="*/ 151956 w 351898"/>
                <a:gd name="connsiteY4" fmla="*/ 673979 h 677928"/>
                <a:gd name="connsiteX5" fmla="*/ 351898 w 351898"/>
                <a:gd name="connsiteY5" fmla="*/ 673979 h 677928"/>
                <a:gd name="connsiteX0" fmla="*/ 0 w 351898"/>
                <a:gd name="connsiteY0" fmla="*/ 2175 h 677928"/>
                <a:gd name="connsiteX1" fmla="*/ 61601 w 351898"/>
                <a:gd name="connsiteY1" fmla="*/ 1890 h 677928"/>
                <a:gd name="connsiteX2" fmla="*/ 114633 w 351898"/>
                <a:gd name="connsiteY2" fmla="*/ 54639 h 677928"/>
                <a:gd name="connsiteX3" fmla="*/ 109302 w 351898"/>
                <a:gd name="connsiteY3" fmla="*/ 620662 h 677928"/>
                <a:gd name="connsiteX4" fmla="*/ 151956 w 351898"/>
                <a:gd name="connsiteY4" fmla="*/ 673979 h 677928"/>
                <a:gd name="connsiteX5" fmla="*/ 351898 w 351898"/>
                <a:gd name="connsiteY5" fmla="*/ 673979 h 677928"/>
                <a:gd name="connsiteX0" fmla="*/ 0 w 351898"/>
                <a:gd name="connsiteY0" fmla="*/ 2175 h 677928"/>
                <a:gd name="connsiteX1" fmla="*/ 61601 w 351898"/>
                <a:gd name="connsiteY1" fmla="*/ 1890 h 677928"/>
                <a:gd name="connsiteX2" fmla="*/ 114633 w 351898"/>
                <a:gd name="connsiteY2" fmla="*/ 54639 h 677928"/>
                <a:gd name="connsiteX3" fmla="*/ 109302 w 351898"/>
                <a:gd name="connsiteY3" fmla="*/ 596850 h 677928"/>
                <a:gd name="connsiteX4" fmla="*/ 151956 w 351898"/>
                <a:gd name="connsiteY4" fmla="*/ 673979 h 677928"/>
                <a:gd name="connsiteX5" fmla="*/ 351898 w 351898"/>
                <a:gd name="connsiteY5" fmla="*/ 673979 h 677928"/>
                <a:gd name="connsiteX0" fmla="*/ 0 w 351898"/>
                <a:gd name="connsiteY0" fmla="*/ 2175 h 674753"/>
                <a:gd name="connsiteX1" fmla="*/ 61601 w 351898"/>
                <a:gd name="connsiteY1" fmla="*/ 1890 h 674753"/>
                <a:gd name="connsiteX2" fmla="*/ 114633 w 351898"/>
                <a:gd name="connsiteY2" fmla="*/ 54639 h 674753"/>
                <a:gd name="connsiteX3" fmla="*/ 109302 w 351898"/>
                <a:gd name="connsiteY3" fmla="*/ 596850 h 674753"/>
                <a:gd name="connsiteX4" fmla="*/ 151956 w 351898"/>
                <a:gd name="connsiteY4" fmla="*/ 673979 h 674753"/>
                <a:gd name="connsiteX5" fmla="*/ 351898 w 351898"/>
                <a:gd name="connsiteY5" fmla="*/ 673979 h 674753"/>
                <a:gd name="connsiteX0" fmla="*/ 0 w 351898"/>
                <a:gd name="connsiteY0" fmla="*/ 2175 h 679037"/>
                <a:gd name="connsiteX1" fmla="*/ 61601 w 351898"/>
                <a:gd name="connsiteY1" fmla="*/ 1890 h 679037"/>
                <a:gd name="connsiteX2" fmla="*/ 114633 w 351898"/>
                <a:gd name="connsiteY2" fmla="*/ 54639 h 679037"/>
                <a:gd name="connsiteX3" fmla="*/ 109302 w 351898"/>
                <a:gd name="connsiteY3" fmla="*/ 596850 h 679037"/>
                <a:gd name="connsiteX4" fmla="*/ 154338 w 351898"/>
                <a:gd name="connsiteY4" fmla="*/ 678741 h 679037"/>
                <a:gd name="connsiteX5" fmla="*/ 351898 w 351898"/>
                <a:gd name="connsiteY5" fmla="*/ 673979 h 679037"/>
                <a:gd name="connsiteX0" fmla="*/ 0 w 351898"/>
                <a:gd name="connsiteY0" fmla="*/ 308 h 677170"/>
                <a:gd name="connsiteX1" fmla="*/ 61601 w 351898"/>
                <a:gd name="connsiteY1" fmla="*/ 23 h 677170"/>
                <a:gd name="connsiteX2" fmla="*/ 114633 w 351898"/>
                <a:gd name="connsiteY2" fmla="*/ 52772 h 677170"/>
                <a:gd name="connsiteX3" fmla="*/ 109302 w 351898"/>
                <a:gd name="connsiteY3" fmla="*/ 594983 h 677170"/>
                <a:gd name="connsiteX4" fmla="*/ 154338 w 351898"/>
                <a:gd name="connsiteY4" fmla="*/ 676874 h 677170"/>
                <a:gd name="connsiteX5" fmla="*/ 351898 w 351898"/>
                <a:gd name="connsiteY5" fmla="*/ 672112 h 677170"/>
                <a:gd name="connsiteX0" fmla="*/ 0 w 351898"/>
                <a:gd name="connsiteY0" fmla="*/ 679 h 677541"/>
                <a:gd name="connsiteX1" fmla="*/ 61601 w 351898"/>
                <a:gd name="connsiteY1" fmla="*/ 394 h 677541"/>
                <a:gd name="connsiteX2" fmla="*/ 114633 w 351898"/>
                <a:gd name="connsiteY2" fmla="*/ 53143 h 677541"/>
                <a:gd name="connsiteX3" fmla="*/ 109302 w 351898"/>
                <a:gd name="connsiteY3" fmla="*/ 595354 h 677541"/>
                <a:gd name="connsiteX4" fmla="*/ 154338 w 351898"/>
                <a:gd name="connsiteY4" fmla="*/ 677245 h 677541"/>
                <a:gd name="connsiteX5" fmla="*/ 351898 w 351898"/>
                <a:gd name="connsiteY5" fmla="*/ 672483 h 67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898" h="677541">
                  <a:moveTo>
                    <a:pt x="0" y="679"/>
                  </a:moveTo>
                  <a:cubicBezTo>
                    <a:pt x="27200" y="2713"/>
                    <a:pt x="30590" y="-1206"/>
                    <a:pt x="61601" y="394"/>
                  </a:cubicBezTo>
                  <a:cubicBezTo>
                    <a:pt x="92612" y="1994"/>
                    <a:pt x="113827" y="19070"/>
                    <a:pt x="114633" y="53143"/>
                  </a:cubicBezTo>
                  <a:cubicBezTo>
                    <a:pt x="122583" y="156272"/>
                    <a:pt x="110225" y="532612"/>
                    <a:pt x="109302" y="595354"/>
                  </a:cubicBezTo>
                  <a:cubicBezTo>
                    <a:pt x="105998" y="646190"/>
                    <a:pt x="113905" y="668359"/>
                    <a:pt x="154338" y="677245"/>
                  </a:cubicBezTo>
                  <a:cubicBezTo>
                    <a:pt x="197152" y="678987"/>
                    <a:pt x="351898" y="672483"/>
                    <a:pt x="351898" y="672483"/>
                  </a:cubicBezTo>
                </a:path>
              </a:pathLst>
            </a:custGeom>
            <a:ln w="12700" cap="rnd">
              <a:solidFill>
                <a:srgbClr val="1996AB"/>
              </a:solidFill>
              <a:prstDash val="solid"/>
              <a:headEnd type="none" w="lg"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cxnSp>
          <p:nvCxnSpPr>
            <p:cNvPr id="683" name="Straight Connector 682">
              <a:extLst>
                <a:ext uri="{FF2B5EF4-FFF2-40B4-BE49-F238E27FC236}">
                  <a16:creationId xmlns:a16="http://schemas.microsoft.com/office/drawing/2014/main" id="{CE4F2187-57F8-4E3D-9046-762D2C53A5CE}"/>
                </a:ext>
              </a:extLst>
            </p:cNvPr>
            <p:cNvCxnSpPr>
              <a:cxnSpLocks/>
            </p:cNvCxnSpPr>
            <p:nvPr/>
          </p:nvCxnSpPr>
          <p:spPr>
            <a:xfrm>
              <a:off x="9014799" y="4133405"/>
              <a:ext cx="349632" cy="0"/>
            </a:xfrm>
            <a:prstGeom prst="line">
              <a:avLst/>
            </a:prstGeom>
            <a:ln w="12700" cap="rnd">
              <a:solidFill>
                <a:schemeClr val="bg1">
                  <a:lumMod val="75000"/>
                </a:schemeClr>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sp>
          <p:nvSpPr>
            <p:cNvPr id="684" name="Rectangle: Rounded Corners 430">
              <a:extLst>
                <a:ext uri="{FF2B5EF4-FFF2-40B4-BE49-F238E27FC236}">
                  <a16:creationId xmlns:a16="http://schemas.microsoft.com/office/drawing/2014/main" id="{0D18CF3B-CE50-42D7-8A8A-67B17CEC655D}"/>
                </a:ext>
              </a:extLst>
            </p:cNvPr>
            <p:cNvSpPr/>
            <p:nvPr/>
          </p:nvSpPr>
          <p:spPr bwMode="auto">
            <a:xfrm rot="10800000" flipH="1">
              <a:off x="9208391" y="3788451"/>
              <a:ext cx="169549" cy="216283"/>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80208"/>
                <a:gd name="connsiteY0" fmla="*/ 854678 h 854678"/>
                <a:gd name="connsiteX1" fmla="*/ 0 w 280208"/>
                <a:gd name="connsiteY1" fmla="*/ 53010 h 854678"/>
                <a:gd name="connsiteX2" fmla="*/ 53010 w 280208"/>
                <a:gd name="connsiteY2" fmla="*/ 0 h 854678"/>
                <a:gd name="connsiteX3" fmla="*/ 280208 w 280208"/>
                <a:gd name="connsiteY3" fmla="*/ 2180 h 854678"/>
                <a:gd name="connsiteX0" fmla="*/ 0 w 188085"/>
                <a:gd name="connsiteY0" fmla="*/ 856036 h 856036"/>
                <a:gd name="connsiteX1" fmla="*/ 0 w 188085"/>
                <a:gd name="connsiteY1" fmla="*/ 54368 h 856036"/>
                <a:gd name="connsiteX2" fmla="*/ 53010 w 188085"/>
                <a:gd name="connsiteY2" fmla="*/ 1358 h 856036"/>
                <a:gd name="connsiteX3" fmla="*/ 188085 w 188085"/>
                <a:gd name="connsiteY3" fmla="*/ 126 h 856036"/>
                <a:gd name="connsiteX0" fmla="*/ 10236 w 188085"/>
                <a:gd name="connsiteY0" fmla="*/ 275479 h 275479"/>
                <a:gd name="connsiteX1" fmla="*/ 0 w 188085"/>
                <a:gd name="connsiteY1" fmla="*/ 54368 h 275479"/>
                <a:gd name="connsiteX2" fmla="*/ 53010 w 188085"/>
                <a:gd name="connsiteY2" fmla="*/ 1358 h 275479"/>
                <a:gd name="connsiteX3" fmla="*/ 188085 w 188085"/>
                <a:gd name="connsiteY3" fmla="*/ 126 h 275479"/>
                <a:gd name="connsiteX0" fmla="*/ 404 w 188085"/>
                <a:gd name="connsiteY0" fmla="*/ 292076 h 292076"/>
                <a:gd name="connsiteX1" fmla="*/ 0 w 188085"/>
                <a:gd name="connsiteY1" fmla="*/ 54368 h 292076"/>
                <a:gd name="connsiteX2" fmla="*/ 53010 w 188085"/>
                <a:gd name="connsiteY2" fmla="*/ 1358 h 292076"/>
                <a:gd name="connsiteX3" fmla="*/ 188085 w 188085"/>
                <a:gd name="connsiteY3" fmla="*/ 126 h 292076"/>
              </a:gdLst>
              <a:ahLst/>
              <a:cxnLst>
                <a:cxn ang="0">
                  <a:pos x="connsiteX0" y="connsiteY0"/>
                </a:cxn>
                <a:cxn ang="0">
                  <a:pos x="connsiteX1" y="connsiteY1"/>
                </a:cxn>
                <a:cxn ang="0">
                  <a:pos x="connsiteX2" y="connsiteY2"/>
                </a:cxn>
                <a:cxn ang="0">
                  <a:pos x="connsiteX3" y="connsiteY3"/>
                </a:cxn>
              </a:cxnLst>
              <a:rect l="l" t="t" r="r" b="b"/>
              <a:pathLst>
                <a:path w="188085" h="292076">
                  <a:moveTo>
                    <a:pt x="404" y="292076"/>
                  </a:moveTo>
                  <a:cubicBezTo>
                    <a:pt x="269" y="212840"/>
                    <a:pt x="135" y="133604"/>
                    <a:pt x="0" y="54368"/>
                  </a:cubicBezTo>
                  <a:cubicBezTo>
                    <a:pt x="0" y="25091"/>
                    <a:pt x="23733" y="1358"/>
                    <a:pt x="53010" y="1358"/>
                  </a:cubicBezTo>
                  <a:cubicBezTo>
                    <a:pt x="128743" y="2085"/>
                    <a:pt x="112352" y="-601"/>
                    <a:pt x="188085" y="126"/>
                  </a:cubicBezTo>
                </a:path>
              </a:pathLst>
            </a:custGeom>
            <a:ln w="12700" cap="sq">
              <a:solidFill>
                <a:schemeClr val="bg1"/>
              </a:solidFill>
              <a:prstDash val="sysDot"/>
              <a:headEnd type="none" w="lg"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85" name="Rectangle: Rounded Corners 430">
              <a:extLst>
                <a:ext uri="{FF2B5EF4-FFF2-40B4-BE49-F238E27FC236}">
                  <a16:creationId xmlns:a16="http://schemas.microsoft.com/office/drawing/2014/main" id="{369AFAA1-298B-471D-964B-65D4120E7F9F}"/>
                </a:ext>
              </a:extLst>
            </p:cNvPr>
            <p:cNvSpPr/>
            <p:nvPr/>
          </p:nvSpPr>
          <p:spPr bwMode="auto">
            <a:xfrm rot="10800000" flipH="1">
              <a:off x="9208391" y="3574242"/>
              <a:ext cx="291420" cy="251604"/>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80208"/>
                <a:gd name="connsiteY0" fmla="*/ 854678 h 854678"/>
                <a:gd name="connsiteX1" fmla="*/ 0 w 280208"/>
                <a:gd name="connsiteY1" fmla="*/ 53010 h 854678"/>
                <a:gd name="connsiteX2" fmla="*/ 53010 w 280208"/>
                <a:gd name="connsiteY2" fmla="*/ 0 h 854678"/>
                <a:gd name="connsiteX3" fmla="*/ 280208 w 280208"/>
                <a:gd name="connsiteY3" fmla="*/ 2180 h 854678"/>
                <a:gd name="connsiteX0" fmla="*/ 0 w 188085"/>
                <a:gd name="connsiteY0" fmla="*/ 856036 h 856036"/>
                <a:gd name="connsiteX1" fmla="*/ 0 w 188085"/>
                <a:gd name="connsiteY1" fmla="*/ 54368 h 856036"/>
                <a:gd name="connsiteX2" fmla="*/ 53010 w 188085"/>
                <a:gd name="connsiteY2" fmla="*/ 1358 h 856036"/>
                <a:gd name="connsiteX3" fmla="*/ 188085 w 188085"/>
                <a:gd name="connsiteY3" fmla="*/ 126 h 856036"/>
                <a:gd name="connsiteX0" fmla="*/ 0 w 168942"/>
                <a:gd name="connsiteY0" fmla="*/ 861409 h 861409"/>
                <a:gd name="connsiteX1" fmla="*/ 0 w 168942"/>
                <a:gd name="connsiteY1" fmla="*/ 59741 h 861409"/>
                <a:gd name="connsiteX2" fmla="*/ 53010 w 168942"/>
                <a:gd name="connsiteY2" fmla="*/ 6731 h 861409"/>
                <a:gd name="connsiteX3" fmla="*/ 168942 w 168942"/>
                <a:gd name="connsiteY3" fmla="*/ 46 h 861409"/>
                <a:gd name="connsiteX0" fmla="*/ 0 w 162106"/>
                <a:gd name="connsiteY0" fmla="*/ 856036 h 856036"/>
                <a:gd name="connsiteX1" fmla="*/ 0 w 162106"/>
                <a:gd name="connsiteY1" fmla="*/ 54368 h 856036"/>
                <a:gd name="connsiteX2" fmla="*/ 53010 w 162106"/>
                <a:gd name="connsiteY2" fmla="*/ 1358 h 856036"/>
                <a:gd name="connsiteX3" fmla="*/ 162106 w 162106"/>
                <a:gd name="connsiteY3" fmla="*/ 127 h 856036"/>
                <a:gd name="connsiteX0" fmla="*/ 0 w 162106"/>
                <a:gd name="connsiteY0" fmla="*/ 856036 h 856036"/>
                <a:gd name="connsiteX1" fmla="*/ 0 w 162106"/>
                <a:gd name="connsiteY1" fmla="*/ 54368 h 856036"/>
                <a:gd name="connsiteX2" fmla="*/ 44806 w 162106"/>
                <a:gd name="connsiteY2" fmla="*/ 1358 h 856036"/>
                <a:gd name="connsiteX3" fmla="*/ 162106 w 162106"/>
                <a:gd name="connsiteY3" fmla="*/ 127 h 856036"/>
                <a:gd name="connsiteX0" fmla="*/ 0 w 162106"/>
                <a:gd name="connsiteY0" fmla="*/ 856036 h 856036"/>
                <a:gd name="connsiteX1" fmla="*/ 1367 w 162106"/>
                <a:gd name="connsiteY1" fmla="*/ 141620 h 856036"/>
                <a:gd name="connsiteX2" fmla="*/ 44806 w 162106"/>
                <a:gd name="connsiteY2" fmla="*/ 1358 h 856036"/>
                <a:gd name="connsiteX3" fmla="*/ 162106 w 162106"/>
                <a:gd name="connsiteY3" fmla="*/ 127 h 856036"/>
              </a:gdLst>
              <a:ahLst/>
              <a:cxnLst>
                <a:cxn ang="0">
                  <a:pos x="connsiteX0" y="connsiteY0"/>
                </a:cxn>
                <a:cxn ang="0">
                  <a:pos x="connsiteX1" y="connsiteY1"/>
                </a:cxn>
                <a:cxn ang="0">
                  <a:pos x="connsiteX2" y="connsiteY2"/>
                </a:cxn>
                <a:cxn ang="0">
                  <a:pos x="connsiteX3" y="connsiteY3"/>
                </a:cxn>
              </a:cxnLst>
              <a:rect l="l" t="t" r="r" b="b"/>
              <a:pathLst>
                <a:path w="162106" h="856036">
                  <a:moveTo>
                    <a:pt x="0" y="856036"/>
                  </a:moveTo>
                  <a:cubicBezTo>
                    <a:pt x="456" y="617897"/>
                    <a:pt x="911" y="379759"/>
                    <a:pt x="1367" y="141620"/>
                  </a:cubicBezTo>
                  <a:cubicBezTo>
                    <a:pt x="1367" y="112343"/>
                    <a:pt x="15529" y="1358"/>
                    <a:pt x="44806" y="1358"/>
                  </a:cubicBezTo>
                  <a:cubicBezTo>
                    <a:pt x="120539" y="2085"/>
                    <a:pt x="86373" y="-600"/>
                    <a:pt x="162106" y="127"/>
                  </a:cubicBezTo>
                </a:path>
              </a:pathLst>
            </a:custGeom>
            <a:ln w="12700" cap="sq">
              <a:solidFill>
                <a:schemeClr val="bg1"/>
              </a:solidFill>
              <a:prstDash val="sysDot"/>
              <a:headEnd type="none" w="lg"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cxnSp>
          <p:nvCxnSpPr>
            <p:cNvPr id="686" name="Straight Connector 685">
              <a:extLst>
                <a:ext uri="{FF2B5EF4-FFF2-40B4-BE49-F238E27FC236}">
                  <a16:creationId xmlns:a16="http://schemas.microsoft.com/office/drawing/2014/main" id="{177660EB-3EA5-4CDB-9B82-C233357EB165}"/>
                </a:ext>
              </a:extLst>
            </p:cNvPr>
            <p:cNvCxnSpPr>
              <a:cxnSpLocks/>
            </p:cNvCxnSpPr>
            <p:nvPr/>
          </p:nvCxnSpPr>
          <p:spPr>
            <a:xfrm>
              <a:off x="9005021" y="3696923"/>
              <a:ext cx="494790" cy="0"/>
            </a:xfrm>
            <a:prstGeom prst="line">
              <a:avLst/>
            </a:prstGeom>
            <a:ln w="12700" cap="rnd">
              <a:solidFill>
                <a:schemeClr val="bg1">
                  <a:lumMod val="75000"/>
                </a:schemeClr>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7070F594-A3AD-4634-96EA-E314AADE223A}"/>
                </a:ext>
              </a:extLst>
            </p:cNvPr>
            <p:cNvCxnSpPr>
              <a:cxnSpLocks/>
            </p:cNvCxnSpPr>
            <p:nvPr/>
          </p:nvCxnSpPr>
          <p:spPr>
            <a:xfrm>
              <a:off x="9016744" y="4374620"/>
              <a:ext cx="1261684" cy="0"/>
            </a:xfrm>
            <a:prstGeom prst="line">
              <a:avLst/>
            </a:prstGeom>
            <a:ln w="12700" cap="rnd">
              <a:solidFill>
                <a:schemeClr val="bg1">
                  <a:lumMod val="75000"/>
                </a:schemeClr>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sp>
          <p:nvSpPr>
            <p:cNvPr id="688" name="Rectangle 687">
              <a:extLst>
                <a:ext uri="{FF2B5EF4-FFF2-40B4-BE49-F238E27FC236}">
                  <a16:creationId xmlns:a16="http://schemas.microsoft.com/office/drawing/2014/main" id="{986F46E6-DACD-4A35-8DE4-D9687B2341F7}"/>
                </a:ext>
              </a:extLst>
            </p:cNvPr>
            <p:cNvSpPr/>
            <p:nvPr/>
          </p:nvSpPr>
          <p:spPr>
            <a:xfrm>
              <a:off x="10315154" y="4218499"/>
              <a:ext cx="702220" cy="146304"/>
            </a:xfrm>
            <a:prstGeom prst="rect">
              <a:avLst/>
            </a:prstGeom>
            <a:solidFill>
              <a:schemeClr val="accent1"/>
            </a:solidFill>
            <a:ln w="10795" cap="flat" cmpd="sng" algn="ctr">
              <a:noFill/>
              <a:prstDash val="solid"/>
            </a:ln>
            <a:effectLst/>
          </p:spPr>
          <p:style>
            <a:lnRef idx="2">
              <a:schemeClr val="accent2"/>
            </a:lnRef>
            <a:fillRef idx="1">
              <a:schemeClr val="lt1"/>
            </a:fillRef>
            <a:effectRef idx="0">
              <a:schemeClr val="accent2"/>
            </a:effectRef>
            <a:fontRef idx="minor">
              <a:schemeClr val="dk1"/>
            </a:fontRef>
          </p:style>
          <p:txBody>
            <a:bodyPr vert="horz" wrap="square" lIns="210312" tIns="219456" rIns="45720" bIns="219456" rtlCol="0" anchor="ctr">
              <a:noAutofit/>
            </a:bodyPr>
            <a:lstStyle/>
            <a:p>
              <a:pPr marL="0" marR="0" lvl="0" indent="0" algn="l" defTabSz="914367" rtl="0" eaLnBrk="1" fontAlgn="base" latinLnBrk="0" hangingPunct="1">
                <a:lnSpc>
                  <a:spcPct val="100000"/>
                </a:lnSpc>
                <a:spcBef>
                  <a:spcPts val="0"/>
                </a:spcBef>
                <a:spcAft>
                  <a:spcPts val="1440"/>
                </a:spcAft>
                <a:buClrTx/>
                <a:buSzTx/>
                <a:buFontTx/>
                <a:buNone/>
                <a:tabLst/>
                <a:defRPr/>
              </a:pPr>
              <a:r>
                <a:rPr kumimoji="0" lang="en-US" sz="500" b="0" i="0" u="none" strike="noStrike" kern="1200" cap="none" spc="0" normalizeH="0" baseline="0" noProof="0">
                  <a:ln>
                    <a:noFill/>
                  </a:ln>
                  <a:gradFill>
                    <a:gsLst>
                      <a:gs pos="93000">
                        <a:srgbClr val="FFFFFF"/>
                      </a:gs>
                      <a:gs pos="0">
                        <a:srgbClr val="FFFFFF"/>
                      </a:gs>
                    </a:gsLst>
                    <a:lin ang="4800000" scaled="0"/>
                  </a:gradFill>
                  <a:effectLst/>
                  <a:uLnTx/>
                  <a:uFillTx/>
                  <a:latin typeface="Segoe UI Semibold"/>
                  <a:ea typeface="+mn-ea"/>
                  <a:cs typeface="Segoe UI" panose="020B0502040204020203" pitchFamily="34" charset="0"/>
                </a:rPr>
                <a:t>Azure Sphere</a:t>
              </a:r>
            </a:p>
          </p:txBody>
        </p:sp>
        <p:sp>
          <p:nvSpPr>
            <p:cNvPr id="689" name="Rectangle 688">
              <a:extLst>
                <a:ext uri="{FF2B5EF4-FFF2-40B4-BE49-F238E27FC236}">
                  <a16:creationId xmlns:a16="http://schemas.microsoft.com/office/drawing/2014/main" id="{79B9E84C-4481-487F-BFD0-FFD96B681251}"/>
                </a:ext>
              </a:extLst>
            </p:cNvPr>
            <p:cNvSpPr/>
            <p:nvPr/>
          </p:nvSpPr>
          <p:spPr>
            <a:xfrm>
              <a:off x="10315154" y="4380332"/>
              <a:ext cx="702220" cy="146304"/>
            </a:xfrm>
            <a:prstGeom prst="rect">
              <a:avLst/>
            </a:prstGeom>
            <a:solidFill>
              <a:schemeClr val="tx1">
                <a:lumMod val="90000"/>
                <a:lumOff val="10000"/>
              </a:schemeClr>
            </a:solidFill>
            <a:ln w="10795" cap="flat" cmpd="sng" algn="ctr">
              <a:noFill/>
              <a:prstDash val="solid"/>
            </a:ln>
            <a:effectLst/>
          </p:spPr>
          <p:style>
            <a:lnRef idx="2">
              <a:schemeClr val="accent2"/>
            </a:lnRef>
            <a:fillRef idx="1">
              <a:schemeClr val="lt1"/>
            </a:fillRef>
            <a:effectRef idx="0">
              <a:schemeClr val="accent2"/>
            </a:effectRef>
            <a:fontRef idx="minor">
              <a:schemeClr val="dk1"/>
            </a:fontRef>
          </p:style>
          <p:txBody>
            <a:bodyPr vert="horz" wrap="square" lIns="210312" tIns="219456" rIns="45720" bIns="219456" rtlCol="0" anchor="ctr">
              <a:noAutofit/>
            </a:bodyPr>
            <a:lstStyle/>
            <a:p>
              <a:pPr marL="0" marR="0" lvl="0" indent="0" algn="l" defTabSz="914367" rtl="0" eaLnBrk="1" fontAlgn="base" latinLnBrk="0" hangingPunct="1">
                <a:lnSpc>
                  <a:spcPct val="100000"/>
                </a:lnSpc>
                <a:spcBef>
                  <a:spcPts val="0"/>
                </a:spcBef>
                <a:spcAft>
                  <a:spcPts val="1440"/>
                </a:spcAft>
                <a:buClrTx/>
                <a:buSzTx/>
                <a:buFontTx/>
                <a:buNone/>
                <a:tabLst/>
                <a:defRPr/>
              </a:pPr>
              <a:r>
                <a:rPr kumimoji="0" lang="en-US" sz="500" b="0" i="0" u="none" strike="noStrike" kern="1200" cap="none" spc="0" normalizeH="0" baseline="0" noProof="0">
                  <a:ln>
                    <a:noFill/>
                  </a:ln>
                  <a:gradFill>
                    <a:gsLst>
                      <a:gs pos="93000">
                        <a:srgbClr val="FFFFFF"/>
                      </a:gs>
                      <a:gs pos="0">
                        <a:srgbClr val="FFFFFF"/>
                      </a:gs>
                    </a:gsLst>
                    <a:lin ang="4800000" scaled="0"/>
                  </a:gradFill>
                  <a:effectLst/>
                  <a:uLnTx/>
                  <a:uFillTx/>
                  <a:latin typeface="Segoe UI Semibold"/>
                  <a:ea typeface="+mn-ea"/>
                  <a:cs typeface="Segoe UI" panose="020B0502040204020203" pitchFamily="34" charset="0"/>
                </a:rPr>
                <a:t>Existing/Other</a:t>
              </a:r>
            </a:p>
          </p:txBody>
        </p:sp>
        <p:grpSp>
          <p:nvGrpSpPr>
            <p:cNvPr id="690" name="Group 4">
              <a:extLst>
                <a:ext uri="{FF2B5EF4-FFF2-40B4-BE49-F238E27FC236}">
                  <a16:creationId xmlns:a16="http://schemas.microsoft.com/office/drawing/2014/main" id="{29111BFB-8EF3-4D66-B00A-3939A888BBCB}"/>
                </a:ext>
              </a:extLst>
            </p:cNvPr>
            <p:cNvGrpSpPr>
              <a:grpSpLocks noChangeAspect="1"/>
            </p:cNvGrpSpPr>
            <p:nvPr/>
          </p:nvGrpSpPr>
          <p:grpSpPr bwMode="auto">
            <a:xfrm flipV="1">
              <a:off x="10313567" y="4276813"/>
              <a:ext cx="188668" cy="193384"/>
              <a:chOff x="6851" y="3217"/>
              <a:chExt cx="280" cy="287"/>
            </a:xfrm>
            <a:solidFill>
              <a:schemeClr val="bg1"/>
            </a:solidFill>
          </p:grpSpPr>
          <p:sp>
            <p:nvSpPr>
              <p:cNvPr id="691" name="Line 5">
                <a:extLst>
                  <a:ext uri="{FF2B5EF4-FFF2-40B4-BE49-F238E27FC236}">
                    <a16:creationId xmlns:a16="http://schemas.microsoft.com/office/drawing/2014/main" id="{5B0BDB6D-E48F-415F-9D8B-134D530EFB1F}"/>
                  </a:ext>
                </a:extLst>
              </p:cNvPr>
              <p:cNvSpPr>
                <a:spLocks noChangeShapeType="1"/>
              </p:cNvSpPr>
              <p:nvPr/>
            </p:nvSpPr>
            <p:spPr bwMode="auto">
              <a:xfrm flipH="1" flipV="1">
                <a:off x="6900" y="3266"/>
                <a:ext cx="184" cy="189"/>
              </a:xfrm>
              <a:prstGeom prst="line">
                <a:avLst/>
              </a:prstGeom>
              <a:grpFill/>
              <a:ln w="11113"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2" name="Line 6">
                <a:extLst>
                  <a:ext uri="{FF2B5EF4-FFF2-40B4-BE49-F238E27FC236}">
                    <a16:creationId xmlns:a16="http://schemas.microsoft.com/office/drawing/2014/main" id="{6CCA79B4-6A3B-4BD9-BF03-B63B3827D5B3}"/>
                  </a:ext>
                </a:extLst>
              </p:cNvPr>
              <p:cNvSpPr>
                <a:spLocks noChangeShapeType="1"/>
              </p:cNvSpPr>
              <p:nvPr/>
            </p:nvSpPr>
            <p:spPr bwMode="auto">
              <a:xfrm flipV="1">
                <a:off x="6993" y="3231"/>
                <a:ext cx="0" cy="259"/>
              </a:xfrm>
              <a:prstGeom prst="line">
                <a:avLst/>
              </a:prstGeom>
              <a:grpFill/>
              <a:ln w="11113"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3" name="Line 7">
                <a:extLst>
                  <a:ext uri="{FF2B5EF4-FFF2-40B4-BE49-F238E27FC236}">
                    <a16:creationId xmlns:a16="http://schemas.microsoft.com/office/drawing/2014/main" id="{ADFD1807-F8F6-4F05-BDE5-E42651D6F972}"/>
                  </a:ext>
                </a:extLst>
              </p:cNvPr>
              <p:cNvSpPr>
                <a:spLocks noChangeShapeType="1"/>
              </p:cNvSpPr>
              <p:nvPr/>
            </p:nvSpPr>
            <p:spPr bwMode="auto">
              <a:xfrm flipH="1">
                <a:off x="6900" y="3268"/>
                <a:ext cx="184" cy="187"/>
              </a:xfrm>
              <a:prstGeom prst="line">
                <a:avLst/>
              </a:prstGeom>
              <a:grpFill/>
              <a:ln w="11113"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4" name="Line 13">
                <a:extLst>
                  <a:ext uri="{FF2B5EF4-FFF2-40B4-BE49-F238E27FC236}">
                    <a16:creationId xmlns:a16="http://schemas.microsoft.com/office/drawing/2014/main" id="{B80327E4-6929-40C5-95E7-E64324DDFA0E}"/>
                  </a:ext>
                </a:extLst>
              </p:cNvPr>
              <p:cNvSpPr>
                <a:spLocks noChangeShapeType="1"/>
              </p:cNvSpPr>
              <p:nvPr/>
            </p:nvSpPr>
            <p:spPr bwMode="auto">
              <a:xfrm>
                <a:off x="6865" y="3362"/>
                <a:ext cx="254" cy="0"/>
              </a:xfrm>
              <a:prstGeom prst="line">
                <a:avLst/>
              </a:prstGeom>
              <a:grpFill/>
              <a:ln w="11113"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5" name="Freeform 8">
                <a:extLst>
                  <a:ext uri="{FF2B5EF4-FFF2-40B4-BE49-F238E27FC236}">
                    <a16:creationId xmlns:a16="http://schemas.microsoft.com/office/drawing/2014/main" id="{F67ACB85-7821-4062-826E-C4AD14D89DA2}"/>
                  </a:ext>
                </a:extLst>
              </p:cNvPr>
              <p:cNvSpPr>
                <a:spLocks/>
              </p:cNvSpPr>
              <p:nvPr/>
            </p:nvSpPr>
            <p:spPr bwMode="auto">
              <a:xfrm>
                <a:off x="6965" y="3334"/>
                <a:ext cx="52" cy="53"/>
              </a:xfrm>
              <a:custGeom>
                <a:avLst/>
                <a:gdLst>
                  <a:gd name="T0" fmla="*/ 30 w 30"/>
                  <a:gd name="T1" fmla="*/ 15 h 30"/>
                  <a:gd name="T2" fmla="*/ 15 w 30"/>
                  <a:gd name="T3" fmla="*/ 30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4"/>
                      <a:pt x="24" y="30"/>
                      <a:pt x="15" y="30"/>
                    </a:cubicBezTo>
                    <a:cubicBezTo>
                      <a:pt x="7" y="30"/>
                      <a:pt x="0" y="24"/>
                      <a:pt x="0" y="15"/>
                    </a:cubicBezTo>
                    <a:cubicBezTo>
                      <a:pt x="0" y="6"/>
                      <a:pt x="7" y="0"/>
                      <a:pt x="15" y="0"/>
                    </a:cubicBezTo>
                    <a:cubicBezTo>
                      <a:pt x="24" y="0"/>
                      <a:pt x="30" y="7"/>
                      <a:pt x="30"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6" name="Oval 9">
                <a:extLst>
                  <a:ext uri="{FF2B5EF4-FFF2-40B4-BE49-F238E27FC236}">
                    <a16:creationId xmlns:a16="http://schemas.microsoft.com/office/drawing/2014/main" id="{55A26C54-3B7B-4B52-B799-18DBAFF7469E}"/>
                  </a:ext>
                </a:extLst>
              </p:cNvPr>
              <p:cNvSpPr>
                <a:spLocks noChangeArrowheads="1"/>
              </p:cNvSpPr>
              <p:nvPr/>
            </p:nvSpPr>
            <p:spPr bwMode="auto">
              <a:xfrm>
                <a:off x="7070" y="3441"/>
                <a:ext cx="26" cy="28"/>
              </a:xfrm>
              <a:prstGeom prst="ellipse">
                <a:avLst/>
              </a:prstGeom>
              <a:solidFill>
                <a:srgbClr val="50E6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7" name="Freeform 10">
                <a:extLst>
                  <a:ext uri="{FF2B5EF4-FFF2-40B4-BE49-F238E27FC236}">
                    <a16:creationId xmlns:a16="http://schemas.microsoft.com/office/drawing/2014/main" id="{820B66FA-5839-418F-918F-A972356DE735}"/>
                  </a:ext>
                </a:extLst>
              </p:cNvPr>
              <p:cNvSpPr>
                <a:spLocks/>
              </p:cNvSpPr>
              <p:nvPr/>
            </p:nvSpPr>
            <p:spPr bwMode="auto">
              <a:xfrm>
                <a:off x="6886" y="3441"/>
                <a:ext cx="26" cy="28"/>
              </a:xfrm>
              <a:custGeom>
                <a:avLst/>
                <a:gdLst>
                  <a:gd name="T0" fmla="*/ 15 w 15"/>
                  <a:gd name="T1" fmla="*/ 8 h 16"/>
                  <a:gd name="T2" fmla="*/ 8 w 15"/>
                  <a:gd name="T3" fmla="*/ 16 h 16"/>
                  <a:gd name="T4" fmla="*/ 0 w 15"/>
                  <a:gd name="T5" fmla="*/ 8 h 16"/>
                  <a:gd name="T6" fmla="*/ 8 w 15"/>
                  <a:gd name="T7" fmla="*/ 0 h 16"/>
                  <a:gd name="T8" fmla="*/ 15 w 15"/>
                  <a:gd name="T9" fmla="*/ 8 h 16"/>
                </a:gdLst>
                <a:ahLst/>
                <a:cxnLst>
                  <a:cxn ang="0">
                    <a:pos x="T0" y="T1"/>
                  </a:cxn>
                  <a:cxn ang="0">
                    <a:pos x="T2" y="T3"/>
                  </a:cxn>
                  <a:cxn ang="0">
                    <a:pos x="T4" y="T5"/>
                  </a:cxn>
                  <a:cxn ang="0">
                    <a:pos x="T6" y="T7"/>
                  </a:cxn>
                  <a:cxn ang="0">
                    <a:pos x="T8" y="T9"/>
                  </a:cxn>
                </a:cxnLst>
                <a:rect l="0" t="0" r="r" b="b"/>
                <a:pathLst>
                  <a:path w="15" h="16">
                    <a:moveTo>
                      <a:pt x="15" y="8"/>
                    </a:moveTo>
                    <a:cubicBezTo>
                      <a:pt x="15" y="12"/>
                      <a:pt x="12" y="16"/>
                      <a:pt x="8" y="16"/>
                    </a:cubicBezTo>
                    <a:cubicBezTo>
                      <a:pt x="3" y="16"/>
                      <a:pt x="0" y="12"/>
                      <a:pt x="0" y="8"/>
                    </a:cubicBezTo>
                    <a:cubicBezTo>
                      <a:pt x="0" y="4"/>
                      <a:pt x="4" y="0"/>
                      <a:pt x="8" y="0"/>
                    </a:cubicBezTo>
                    <a:cubicBezTo>
                      <a:pt x="12" y="0"/>
                      <a:pt x="15" y="4"/>
                      <a:pt x="15" y="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8" name="Oval 11">
                <a:extLst>
                  <a:ext uri="{FF2B5EF4-FFF2-40B4-BE49-F238E27FC236}">
                    <a16:creationId xmlns:a16="http://schemas.microsoft.com/office/drawing/2014/main" id="{6AD8494E-F568-456B-9954-1825EACCFEC8}"/>
                  </a:ext>
                </a:extLst>
              </p:cNvPr>
              <p:cNvSpPr>
                <a:spLocks noChangeArrowheads="1"/>
              </p:cNvSpPr>
              <p:nvPr/>
            </p:nvSpPr>
            <p:spPr bwMode="auto">
              <a:xfrm>
                <a:off x="6886" y="3254"/>
                <a:ext cx="26" cy="26"/>
              </a:xfrm>
              <a:prstGeom prst="ellipse">
                <a:avLst/>
              </a:prstGeom>
              <a:solidFill>
                <a:srgbClr val="50E6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9" name="Oval 12">
                <a:extLst>
                  <a:ext uri="{FF2B5EF4-FFF2-40B4-BE49-F238E27FC236}">
                    <a16:creationId xmlns:a16="http://schemas.microsoft.com/office/drawing/2014/main" id="{5328A3FB-B912-4DBC-934F-6F2B6E8C3D24}"/>
                  </a:ext>
                </a:extLst>
              </p:cNvPr>
              <p:cNvSpPr>
                <a:spLocks noChangeArrowheads="1"/>
              </p:cNvSpPr>
              <p:nvPr/>
            </p:nvSpPr>
            <p:spPr bwMode="auto">
              <a:xfrm>
                <a:off x="7070" y="3254"/>
                <a:ext cx="26" cy="26"/>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00" name="Oval 14">
                <a:extLst>
                  <a:ext uri="{FF2B5EF4-FFF2-40B4-BE49-F238E27FC236}">
                    <a16:creationId xmlns:a16="http://schemas.microsoft.com/office/drawing/2014/main" id="{807C3CC9-F103-4569-884E-792FCDFB44A7}"/>
                  </a:ext>
                </a:extLst>
              </p:cNvPr>
              <p:cNvSpPr>
                <a:spLocks noChangeArrowheads="1"/>
              </p:cNvSpPr>
              <p:nvPr/>
            </p:nvSpPr>
            <p:spPr bwMode="auto">
              <a:xfrm>
                <a:off x="7105" y="3347"/>
                <a:ext cx="26" cy="2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01" name="Oval 15">
                <a:extLst>
                  <a:ext uri="{FF2B5EF4-FFF2-40B4-BE49-F238E27FC236}">
                    <a16:creationId xmlns:a16="http://schemas.microsoft.com/office/drawing/2014/main" id="{69120225-FD1A-44C3-BF67-8E6869BB6E0C}"/>
                  </a:ext>
                </a:extLst>
              </p:cNvPr>
              <p:cNvSpPr>
                <a:spLocks noChangeArrowheads="1"/>
              </p:cNvSpPr>
              <p:nvPr/>
            </p:nvSpPr>
            <p:spPr bwMode="auto">
              <a:xfrm>
                <a:off x="6851" y="3347"/>
                <a:ext cx="26" cy="2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02" name="Oval 16">
                <a:extLst>
                  <a:ext uri="{FF2B5EF4-FFF2-40B4-BE49-F238E27FC236}">
                    <a16:creationId xmlns:a16="http://schemas.microsoft.com/office/drawing/2014/main" id="{56E0A8B3-1C91-497A-BFA8-70978973EEC3}"/>
                  </a:ext>
                </a:extLst>
              </p:cNvPr>
              <p:cNvSpPr>
                <a:spLocks noChangeArrowheads="1"/>
              </p:cNvSpPr>
              <p:nvPr/>
            </p:nvSpPr>
            <p:spPr bwMode="auto">
              <a:xfrm>
                <a:off x="6979" y="3217"/>
                <a:ext cx="26" cy="2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03" name="Oval 17">
                <a:extLst>
                  <a:ext uri="{FF2B5EF4-FFF2-40B4-BE49-F238E27FC236}">
                    <a16:creationId xmlns:a16="http://schemas.microsoft.com/office/drawing/2014/main" id="{16C4E37E-BAF0-44B8-8ACC-AC45935C45B8}"/>
                  </a:ext>
                </a:extLst>
              </p:cNvPr>
              <p:cNvSpPr>
                <a:spLocks noChangeArrowheads="1"/>
              </p:cNvSpPr>
              <p:nvPr/>
            </p:nvSpPr>
            <p:spPr bwMode="auto">
              <a:xfrm>
                <a:off x="6979" y="3478"/>
                <a:ext cx="26" cy="26"/>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704" name="Rectangle 703">
              <a:extLst>
                <a:ext uri="{FF2B5EF4-FFF2-40B4-BE49-F238E27FC236}">
                  <a16:creationId xmlns:a16="http://schemas.microsoft.com/office/drawing/2014/main" id="{F1A7805B-6ADE-411D-8D5C-33BE8CE97D82}"/>
                </a:ext>
              </a:extLst>
            </p:cNvPr>
            <p:cNvSpPr/>
            <p:nvPr/>
          </p:nvSpPr>
          <p:spPr>
            <a:xfrm>
              <a:off x="11089745" y="4228900"/>
              <a:ext cx="844376" cy="276999"/>
            </a:xfrm>
            <a:prstGeom prst="rect">
              <a:avLst/>
            </a:prstGeom>
            <a:noFill/>
          </p:spPr>
          <p:txBody>
            <a:bodyPr wrap="square" lIns="0" rtlCol="0">
              <a:spAutoFit/>
            </a:bodyPr>
            <a:lstStyle/>
            <a:p>
              <a:pPr marL="0" marR="0" lvl="0" indent="0" algn="l" defTabSz="914367" rtl="0" eaLnBrk="1" fontAlgn="auto" latinLnBrk="0" hangingPunct="1">
                <a:lnSpc>
                  <a:spcPct val="100000"/>
                </a:lnSpc>
                <a:spcBef>
                  <a:spcPts val="0"/>
                </a:spcBef>
                <a:spcAft>
                  <a:spcPts val="10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Internet of Things </a:t>
              </a:r>
              <a:b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br>
              <a: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(IoT) Devices </a:t>
              </a:r>
            </a:p>
          </p:txBody>
        </p:sp>
        <p:cxnSp>
          <p:nvCxnSpPr>
            <p:cNvPr id="707" name="Straight Connector 706">
              <a:extLst>
                <a:ext uri="{FF2B5EF4-FFF2-40B4-BE49-F238E27FC236}">
                  <a16:creationId xmlns:a16="http://schemas.microsoft.com/office/drawing/2014/main" id="{CF095C73-2EB6-4BB1-A30D-BBE9A3401DFC}"/>
                </a:ext>
              </a:extLst>
            </p:cNvPr>
            <p:cNvCxnSpPr>
              <a:cxnSpLocks/>
            </p:cNvCxnSpPr>
            <p:nvPr/>
          </p:nvCxnSpPr>
          <p:spPr>
            <a:xfrm>
              <a:off x="3716257" y="3430493"/>
              <a:ext cx="685800" cy="0"/>
            </a:xfrm>
            <a:prstGeom prst="line">
              <a:avLst/>
            </a:prstGeom>
            <a:ln w="12700" cap="rnd">
              <a:solidFill>
                <a:srgbClr val="1996AB"/>
              </a:solidFill>
              <a:prstDash val="solid"/>
              <a:headEnd type="none" w="lg" len="med"/>
              <a:tailEnd type="arrow" w="med" len="med"/>
            </a:ln>
          </p:spPr>
          <p:style>
            <a:lnRef idx="1">
              <a:schemeClr val="accent1"/>
            </a:lnRef>
            <a:fillRef idx="0">
              <a:schemeClr val="accent1"/>
            </a:fillRef>
            <a:effectRef idx="0">
              <a:schemeClr val="accent1"/>
            </a:effectRef>
            <a:fontRef idx="minor">
              <a:schemeClr val="tx1"/>
            </a:fontRef>
          </p:style>
        </p:cxnSp>
        <p:grpSp>
          <p:nvGrpSpPr>
            <p:cNvPr id="708" name="Group 707">
              <a:extLst>
                <a:ext uri="{FF2B5EF4-FFF2-40B4-BE49-F238E27FC236}">
                  <a16:creationId xmlns:a16="http://schemas.microsoft.com/office/drawing/2014/main" id="{7A77F5DE-857D-4419-9A1F-8AD469C10E75}"/>
                </a:ext>
              </a:extLst>
            </p:cNvPr>
            <p:cNvGrpSpPr/>
            <p:nvPr/>
          </p:nvGrpSpPr>
          <p:grpSpPr>
            <a:xfrm>
              <a:off x="3592501" y="3329699"/>
              <a:ext cx="307705" cy="201316"/>
              <a:chOff x="4151667" y="4010755"/>
              <a:chExt cx="307705" cy="201316"/>
            </a:xfrm>
          </p:grpSpPr>
          <p:sp>
            <p:nvSpPr>
              <p:cNvPr id="709" name="Rectangle 708">
                <a:extLst>
                  <a:ext uri="{FF2B5EF4-FFF2-40B4-BE49-F238E27FC236}">
                    <a16:creationId xmlns:a16="http://schemas.microsoft.com/office/drawing/2014/main" id="{00D54B2C-053C-4589-9C62-116E7DB46E6D}"/>
                  </a:ext>
                </a:extLst>
              </p:cNvPr>
              <p:cNvSpPr/>
              <p:nvPr/>
            </p:nvSpPr>
            <p:spPr bwMode="auto">
              <a:xfrm>
                <a:off x="4151667" y="4010755"/>
                <a:ext cx="307705" cy="201316"/>
              </a:xfrm>
              <a:prstGeom prst="rect">
                <a:avLst/>
              </a:prstGeom>
              <a:solidFill>
                <a:srgbClr val="000000"/>
              </a:solidFill>
              <a:ln w="12700">
                <a:solidFill>
                  <a:srgbClr val="1996A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gs>
                      <a:gs pos="30000">
                        <a:srgbClr val="FFFFFF"/>
                      </a:gs>
                    </a:gsLst>
                    <a:lin ang="5400000" scaled="0"/>
                  </a:gradFill>
                  <a:effectLst/>
                  <a:uLnTx/>
                  <a:uFillTx/>
                  <a:latin typeface="Segoe UI"/>
                  <a:ea typeface="+mn-ea"/>
                  <a:cs typeface="Segoe UI" pitchFamily="34" charset="0"/>
                </a:endParaRPr>
              </a:p>
            </p:txBody>
          </p:sp>
          <p:sp>
            <p:nvSpPr>
              <p:cNvPr id="710" name="Rectangle 709">
                <a:extLst>
                  <a:ext uri="{FF2B5EF4-FFF2-40B4-BE49-F238E27FC236}">
                    <a16:creationId xmlns:a16="http://schemas.microsoft.com/office/drawing/2014/main" id="{867D2186-36F6-443C-9040-9FE404A4EDD7}"/>
                  </a:ext>
                </a:extLst>
              </p:cNvPr>
              <p:cNvSpPr/>
              <p:nvPr/>
            </p:nvSpPr>
            <p:spPr bwMode="auto">
              <a:xfrm>
                <a:off x="4293843" y="4074799"/>
                <a:ext cx="128030" cy="222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1" name="Rectangle 710">
                <a:extLst>
                  <a:ext uri="{FF2B5EF4-FFF2-40B4-BE49-F238E27FC236}">
                    <a16:creationId xmlns:a16="http://schemas.microsoft.com/office/drawing/2014/main" id="{696487C1-8A08-40F0-AE45-2A82404E0BD7}"/>
                  </a:ext>
                </a:extLst>
              </p:cNvPr>
              <p:cNvSpPr/>
              <p:nvPr/>
            </p:nvSpPr>
            <p:spPr bwMode="auto">
              <a:xfrm>
                <a:off x="4292511" y="4123460"/>
                <a:ext cx="91477" cy="222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16" name="Rectangle: Rounded Corners 430">
              <a:extLst>
                <a:ext uri="{FF2B5EF4-FFF2-40B4-BE49-F238E27FC236}">
                  <a16:creationId xmlns:a16="http://schemas.microsoft.com/office/drawing/2014/main" id="{AF610A30-73F3-480B-90D2-D6DCC111FA5E}"/>
                </a:ext>
              </a:extLst>
            </p:cNvPr>
            <p:cNvSpPr/>
            <p:nvPr/>
          </p:nvSpPr>
          <p:spPr bwMode="auto">
            <a:xfrm>
              <a:off x="3819556" y="4150694"/>
              <a:ext cx="580001" cy="94390"/>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80208"/>
                <a:gd name="connsiteY0" fmla="*/ 854678 h 854678"/>
                <a:gd name="connsiteX1" fmla="*/ 0 w 280208"/>
                <a:gd name="connsiteY1" fmla="*/ 53010 h 854678"/>
                <a:gd name="connsiteX2" fmla="*/ 53010 w 280208"/>
                <a:gd name="connsiteY2" fmla="*/ 0 h 854678"/>
                <a:gd name="connsiteX3" fmla="*/ 280208 w 280208"/>
                <a:gd name="connsiteY3" fmla="*/ 2180 h 854678"/>
                <a:gd name="connsiteX0" fmla="*/ 0 w 188085"/>
                <a:gd name="connsiteY0" fmla="*/ 856036 h 856036"/>
                <a:gd name="connsiteX1" fmla="*/ 0 w 188085"/>
                <a:gd name="connsiteY1" fmla="*/ 54368 h 856036"/>
                <a:gd name="connsiteX2" fmla="*/ 53010 w 188085"/>
                <a:gd name="connsiteY2" fmla="*/ 1358 h 856036"/>
                <a:gd name="connsiteX3" fmla="*/ 188085 w 188085"/>
                <a:gd name="connsiteY3" fmla="*/ 126 h 856036"/>
                <a:gd name="connsiteX0" fmla="*/ 7816 w 195901"/>
                <a:gd name="connsiteY0" fmla="*/ 856036 h 856036"/>
                <a:gd name="connsiteX1" fmla="*/ 0 w 195901"/>
                <a:gd name="connsiteY1" fmla="*/ 274944 h 856036"/>
                <a:gd name="connsiteX2" fmla="*/ 7816 w 195901"/>
                <a:gd name="connsiteY2" fmla="*/ 54368 h 856036"/>
                <a:gd name="connsiteX3" fmla="*/ 60826 w 195901"/>
                <a:gd name="connsiteY3" fmla="*/ 1358 h 856036"/>
                <a:gd name="connsiteX4" fmla="*/ 195901 w 195901"/>
                <a:gd name="connsiteY4" fmla="*/ 126 h 856036"/>
                <a:gd name="connsiteX0" fmla="*/ 0 w 403238"/>
                <a:gd name="connsiteY0" fmla="*/ 280502 h 280502"/>
                <a:gd name="connsiteX1" fmla="*/ 207337 w 403238"/>
                <a:gd name="connsiteY1" fmla="*/ 274944 h 280502"/>
                <a:gd name="connsiteX2" fmla="*/ 215153 w 403238"/>
                <a:gd name="connsiteY2" fmla="*/ 54368 h 280502"/>
                <a:gd name="connsiteX3" fmla="*/ 268163 w 403238"/>
                <a:gd name="connsiteY3" fmla="*/ 1358 h 280502"/>
                <a:gd name="connsiteX4" fmla="*/ 403238 w 403238"/>
                <a:gd name="connsiteY4" fmla="*/ 126 h 280502"/>
                <a:gd name="connsiteX0" fmla="*/ 0 w 365138"/>
                <a:gd name="connsiteY0" fmla="*/ 273359 h 274944"/>
                <a:gd name="connsiteX1" fmla="*/ 169237 w 365138"/>
                <a:gd name="connsiteY1" fmla="*/ 274944 h 274944"/>
                <a:gd name="connsiteX2" fmla="*/ 177053 w 365138"/>
                <a:gd name="connsiteY2" fmla="*/ 54368 h 274944"/>
                <a:gd name="connsiteX3" fmla="*/ 230063 w 365138"/>
                <a:gd name="connsiteY3" fmla="*/ 1358 h 274944"/>
                <a:gd name="connsiteX4" fmla="*/ 365138 w 365138"/>
                <a:gd name="connsiteY4" fmla="*/ 126 h 274944"/>
                <a:gd name="connsiteX0" fmla="*/ 0 w 365138"/>
                <a:gd name="connsiteY0" fmla="*/ 273359 h 273359"/>
                <a:gd name="connsiteX1" fmla="*/ 176381 w 365138"/>
                <a:gd name="connsiteY1" fmla="*/ 270181 h 273359"/>
                <a:gd name="connsiteX2" fmla="*/ 177053 w 365138"/>
                <a:gd name="connsiteY2" fmla="*/ 54368 h 273359"/>
                <a:gd name="connsiteX3" fmla="*/ 230063 w 365138"/>
                <a:gd name="connsiteY3" fmla="*/ 1358 h 273359"/>
                <a:gd name="connsiteX4" fmla="*/ 365138 w 365138"/>
                <a:gd name="connsiteY4" fmla="*/ 126 h 273359"/>
                <a:gd name="connsiteX0" fmla="*/ 0 w 365138"/>
                <a:gd name="connsiteY0" fmla="*/ 273359 h 273359"/>
                <a:gd name="connsiteX1" fmla="*/ 176381 w 365138"/>
                <a:gd name="connsiteY1" fmla="*/ 270181 h 273359"/>
                <a:gd name="connsiteX2" fmla="*/ 177053 w 365138"/>
                <a:gd name="connsiteY2" fmla="*/ 54368 h 273359"/>
                <a:gd name="connsiteX3" fmla="*/ 230063 w 365138"/>
                <a:gd name="connsiteY3" fmla="*/ 1358 h 273359"/>
                <a:gd name="connsiteX4" fmla="*/ 365138 w 365138"/>
                <a:gd name="connsiteY4" fmla="*/ 126 h 273359"/>
                <a:gd name="connsiteX0" fmla="*/ 0 w 365138"/>
                <a:gd name="connsiteY0" fmla="*/ 273359 h 273359"/>
                <a:gd name="connsiteX1" fmla="*/ 176381 w 365138"/>
                <a:gd name="connsiteY1" fmla="*/ 270181 h 273359"/>
                <a:gd name="connsiteX2" fmla="*/ 177053 w 365138"/>
                <a:gd name="connsiteY2" fmla="*/ 54368 h 273359"/>
                <a:gd name="connsiteX3" fmla="*/ 230063 w 365138"/>
                <a:gd name="connsiteY3" fmla="*/ 1358 h 273359"/>
                <a:gd name="connsiteX4" fmla="*/ 365138 w 365138"/>
                <a:gd name="connsiteY4" fmla="*/ 126 h 273359"/>
                <a:gd name="connsiteX0" fmla="*/ 0 w 365138"/>
                <a:gd name="connsiteY0" fmla="*/ 273359 h 273359"/>
                <a:gd name="connsiteX1" fmla="*/ 176381 w 365138"/>
                <a:gd name="connsiteY1" fmla="*/ 270181 h 273359"/>
                <a:gd name="connsiteX2" fmla="*/ 148618 w 365138"/>
                <a:gd name="connsiteY2" fmla="*/ 199922 h 273359"/>
                <a:gd name="connsiteX3" fmla="*/ 177053 w 365138"/>
                <a:gd name="connsiteY3" fmla="*/ 54368 h 273359"/>
                <a:gd name="connsiteX4" fmla="*/ 230063 w 365138"/>
                <a:gd name="connsiteY4" fmla="*/ 1358 h 273359"/>
                <a:gd name="connsiteX5" fmla="*/ 365138 w 365138"/>
                <a:gd name="connsiteY5" fmla="*/ 126 h 273359"/>
                <a:gd name="connsiteX0" fmla="*/ 0 w 365138"/>
                <a:gd name="connsiteY0" fmla="*/ 273359 h 273359"/>
                <a:gd name="connsiteX1" fmla="*/ 176381 w 365138"/>
                <a:gd name="connsiteY1" fmla="*/ 270181 h 273359"/>
                <a:gd name="connsiteX2" fmla="*/ 170049 w 365138"/>
                <a:gd name="connsiteY2" fmla="*/ 204684 h 273359"/>
                <a:gd name="connsiteX3" fmla="*/ 177053 w 365138"/>
                <a:gd name="connsiteY3" fmla="*/ 54368 h 273359"/>
                <a:gd name="connsiteX4" fmla="*/ 230063 w 365138"/>
                <a:gd name="connsiteY4" fmla="*/ 1358 h 273359"/>
                <a:gd name="connsiteX5" fmla="*/ 365138 w 365138"/>
                <a:gd name="connsiteY5" fmla="*/ 126 h 273359"/>
                <a:gd name="connsiteX0" fmla="*/ 0 w 365138"/>
                <a:gd name="connsiteY0" fmla="*/ 273359 h 273359"/>
                <a:gd name="connsiteX1" fmla="*/ 128756 w 365138"/>
                <a:gd name="connsiteY1" fmla="*/ 270181 h 273359"/>
                <a:gd name="connsiteX2" fmla="*/ 170049 w 365138"/>
                <a:gd name="connsiteY2" fmla="*/ 204684 h 273359"/>
                <a:gd name="connsiteX3" fmla="*/ 177053 w 365138"/>
                <a:gd name="connsiteY3" fmla="*/ 54368 h 273359"/>
                <a:gd name="connsiteX4" fmla="*/ 230063 w 365138"/>
                <a:gd name="connsiteY4" fmla="*/ 1358 h 273359"/>
                <a:gd name="connsiteX5" fmla="*/ 365138 w 365138"/>
                <a:gd name="connsiteY5" fmla="*/ 126 h 273359"/>
                <a:gd name="connsiteX0" fmla="*/ 0 w 365138"/>
                <a:gd name="connsiteY0" fmla="*/ 273359 h 274943"/>
                <a:gd name="connsiteX1" fmla="*/ 126375 w 365138"/>
                <a:gd name="connsiteY1" fmla="*/ 274943 h 274943"/>
                <a:gd name="connsiteX2" fmla="*/ 170049 w 365138"/>
                <a:gd name="connsiteY2" fmla="*/ 204684 h 274943"/>
                <a:gd name="connsiteX3" fmla="*/ 177053 w 365138"/>
                <a:gd name="connsiteY3" fmla="*/ 54368 h 274943"/>
                <a:gd name="connsiteX4" fmla="*/ 230063 w 365138"/>
                <a:gd name="connsiteY4" fmla="*/ 1358 h 274943"/>
                <a:gd name="connsiteX5" fmla="*/ 365138 w 365138"/>
                <a:gd name="connsiteY5" fmla="*/ 126 h 274943"/>
                <a:gd name="connsiteX0" fmla="*/ 0 w 482139"/>
                <a:gd name="connsiteY0" fmla="*/ 277664 h 277664"/>
                <a:gd name="connsiteX1" fmla="*/ 243376 w 482139"/>
                <a:gd name="connsiteY1" fmla="*/ 274943 h 277664"/>
                <a:gd name="connsiteX2" fmla="*/ 287050 w 482139"/>
                <a:gd name="connsiteY2" fmla="*/ 204684 h 277664"/>
                <a:gd name="connsiteX3" fmla="*/ 294054 w 482139"/>
                <a:gd name="connsiteY3" fmla="*/ 54368 h 277664"/>
                <a:gd name="connsiteX4" fmla="*/ 347064 w 482139"/>
                <a:gd name="connsiteY4" fmla="*/ 1358 h 277664"/>
                <a:gd name="connsiteX5" fmla="*/ 482139 w 482139"/>
                <a:gd name="connsiteY5" fmla="*/ 126 h 277664"/>
                <a:gd name="connsiteX0" fmla="*/ 0 w 482139"/>
                <a:gd name="connsiteY0" fmla="*/ 277664 h 277664"/>
                <a:gd name="connsiteX1" fmla="*/ 243376 w 482139"/>
                <a:gd name="connsiteY1" fmla="*/ 274943 h 277664"/>
                <a:gd name="connsiteX2" fmla="*/ 287050 w 482139"/>
                <a:gd name="connsiteY2" fmla="*/ 204684 h 277664"/>
                <a:gd name="connsiteX3" fmla="*/ 294054 w 482139"/>
                <a:gd name="connsiteY3" fmla="*/ 54368 h 277664"/>
                <a:gd name="connsiteX4" fmla="*/ 347064 w 482139"/>
                <a:gd name="connsiteY4" fmla="*/ 1358 h 277664"/>
                <a:gd name="connsiteX5" fmla="*/ 482139 w 482139"/>
                <a:gd name="connsiteY5" fmla="*/ 126 h 277664"/>
                <a:gd name="connsiteX0" fmla="*/ 0 w 482139"/>
                <a:gd name="connsiteY0" fmla="*/ 277664 h 277664"/>
                <a:gd name="connsiteX1" fmla="*/ 256623 w 482139"/>
                <a:gd name="connsiteY1" fmla="*/ 274943 h 277664"/>
                <a:gd name="connsiteX2" fmla="*/ 287050 w 482139"/>
                <a:gd name="connsiteY2" fmla="*/ 204684 h 277664"/>
                <a:gd name="connsiteX3" fmla="*/ 294054 w 482139"/>
                <a:gd name="connsiteY3" fmla="*/ 54368 h 277664"/>
                <a:gd name="connsiteX4" fmla="*/ 347064 w 482139"/>
                <a:gd name="connsiteY4" fmla="*/ 1358 h 277664"/>
                <a:gd name="connsiteX5" fmla="*/ 482139 w 482139"/>
                <a:gd name="connsiteY5" fmla="*/ 126 h 277664"/>
                <a:gd name="connsiteX0" fmla="*/ 0 w 482139"/>
                <a:gd name="connsiteY0" fmla="*/ 277664 h 277664"/>
                <a:gd name="connsiteX1" fmla="*/ 256623 w 482139"/>
                <a:gd name="connsiteY1" fmla="*/ 274943 h 277664"/>
                <a:gd name="connsiteX2" fmla="*/ 287050 w 482139"/>
                <a:gd name="connsiteY2" fmla="*/ 204684 h 277664"/>
                <a:gd name="connsiteX3" fmla="*/ 294054 w 482139"/>
                <a:gd name="connsiteY3" fmla="*/ 54368 h 277664"/>
                <a:gd name="connsiteX4" fmla="*/ 327929 w 482139"/>
                <a:gd name="connsiteY4" fmla="*/ 1359 h 277664"/>
                <a:gd name="connsiteX5" fmla="*/ 482139 w 482139"/>
                <a:gd name="connsiteY5" fmla="*/ 126 h 27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139" h="277664">
                  <a:moveTo>
                    <a:pt x="0" y="277664"/>
                  </a:moveTo>
                  <a:lnTo>
                    <a:pt x="256623" y="274943"/>
                  </a:lnTo>
                  <a:cubicBezTo>
                    <a:pt x="281393" y="262704"/>
                    <a:pt x="280812" y="241446"/>
                    <a:pt x="287050" y="204684"/>
                  </a:cubicBezTo>
                  <a:cubicBezTo>
                    <a:pt x="293288" y="167922"/>
                    <a:pt x="280480" y="87462"/>
                    <a:pt x="294054" y="54368"/>
                  </a:cubicBezTo>
                  <a:cubicBezTo>
                    <a:pt x="294054" y="25091"/>
                    <a:pt x="298652" y="1359"/>
                    <a:pt x="327929" y="1359"/>
                  </a:cubicBezTo>
                  <a:cubicBezTo>
                    <a:pt x="403662" y="2086"/>
                    <a:pt x="406406" y="-601"/>
                    <a:pt x="482139" y="126"/>
                  </a:cubicBezTo>
                </a:path>
              </a:pathLst>
            </a:custGeom>
            <a:ln w="12700">
              <a:solidFill>
                <a:schemeClr val="bg1">
                  <a:lumMod val="6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7" name="Oval 716">
              <a:extLst>
                <a:ext uri="{FF2B5EF4-FFF2-40B4-BE49-F238E27FC236}">
                  <a16:creationId xmlns:a16="http://schemas.microsoft.com/office/drawing/2014/main" id="{07615A71-A7B3-4BBC-9868-0B5F9ECABDF3}"/>
                </a:ext>
              </a:extLst>
            </p:cNvPr>
            <p:cNvSpPr/>
            <p:nvPr/>
          </p:nvSpPr>
          <p:spPr bwMode="auto">
            <a:xfrm>
              <a:off x="3638998" y="3916413"/>
              <a:ext cx="53030" cy="5302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19" name="Group 718">
              <a:extLst>
                <a:ext uri="{FF2B5EF4-FFF2-40B4-BE49-F238E27FC236}">
                  <a16:creationId xmlns:a16="http://schemas.microsoft.com/office/drawing/2014/main" id="{9D94E637-60C8-443F-B956-CB715537168F}"/>
                </a:ext>
              </a:extLst>
            </p:cNvPr>
            <p:cNvGrpSpPr/>
            <p:nvPr/>
          </p:nvGrpSpPr>
          <p:grpSpPr>
            <a:xfrm>
              <a:off x="3592501" y="3591473"/>
              <a:ext cx="307705" cy="201316"/>
              <a:chOff x="4151667" y="4010755"/>
              <a:chExt cx="307705" cy="201316"/>
            </a:xfrm>
          </p:grpSpPr>
          <p:sp>
            <p:nvSpPr>
              <p:cNvPr id="720" name="Rectangle 719">
                <a:extLst>
                  <a:ext uri="{FF2B5EF4-FFF2-40B4-BE49-F238E27FC236}">
                    <a16:creationId xmlns:a16="http://schemas.microsoft.com/office/drawing/2014/main" id="{99B58B37-3E92-4CB5-98AD-9397E7E4790F}"/>
                  </a:ext>
                </a:extLst>
              </p:cNvPr>
              <p:cNvSpPr/>
              <p:nvPr/>
            </p:nvSpPr>
            <p:spPr bwMode="auto">
              <a:xfrm>
                <a:off x="4151667" y="4010755"/>
                <a:ext cx="307705" cy="201316"/>
              </a:xfrm>
              <a:prstGeom prst="rect">
                <a:avLst/>
              </a:prstGeom>
              <a:solidFill>
                <a:srgbClr val="000000"/>
              </a:solidFill>
              <a:ln w="12700">
                <a:solidFill>
                  <a:srgbClr val="00C9E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gs>
                      <a:gs pos="30000">
                        <a:srgbClr val="FFFFFF"/>
                      </a:gs>
                    </a:gsLst>
                    <a:lin ang="5400000" scaled="0"/>
                  </a:gradFill>
                  <a:effectLst/>
                  <a:uLnTx/>
                  <a:uFillTx/>
                  <a:latin typeface="Segoe UI"/>
                  <a:ea typeface="+mn-ea"/>
                  <a:cs typeface="Segoe UI" pitchFamily="34" charset="0"/>
                </a:endParaRPr>
              </a:p>
            </p:txBody>
          </p:sp>
          <p:sp>
            <p:nvSpPr>
              <p:cNvPr id="721" name="Rectangle 720">
                <a:extLst>
                  <a:ext uri="{FF2B5EF4-FFF2-40B4-BE49-F238E27FC236}">
                    <a16:creationId xmlns:a16="http://schemas.microsoft.com/office/drawing/2014/main" id="{C2DA8AF4-4E3D-4E07-BA76-D830340A7AD3}"/>
                  </a:ext>
                </a:extLst>
              </p:cNvPr>
              <p:cNvSpPr/>
              <p:nvPr/>
            </p:nvSpPr>
            <p:spPr bwMode="auto">
              <a:xfrm>
                <a:off x="4293843" y="4074799"/>
                <a:ext cx="128030" cy="222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2" name="Rectangle 721">
                <a:extLst>
                  <a:ext uri="{FF2B5EF4-FFF2-40B4-BE49-F238E27FC236}">
                    <a16:creationId xmlns:a16="http://schemas.microsoft.com/office/drawing/2014/main" id="{B111C7D1-6F3E-4EA1-B10F-E323D94F3B43}"/>
                  </a:ext>
                </a:extLst>
              </p:cNvPr>
              <p:cNvSpPr/>
              <p:nvPr/>
            </p:nvSpPr>
            <p:spPr bwMode="auto">
              <a:xfrm>
                <a:off x="4292511" y="4123460"/>
                <a:ext cx="91477" cy="222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23" name="Oval 722">
              <a:extLst>
                <a:ext uri="{FF2B5EF4-FFF2-40B4-BE49-F238E27FC236}">
                  <a16:creationId xmlns:a16="http://schemas.microsoft.com/office/drawing/2014/main" id="{911A240B-96A6-430A-98B7-B0C5F9FDBF6E}"/>
                </a:ext>
              </a:extLst>
            </p:cNvPr>
            <p:cNvSpPr/>
            <p:nvPr/>
          </p:nvSpPr>
          <p:spPr bwMode="auto">
            <a:xfrm>
              <a:off x="3638998" y="3655626"/>
              <a:ext cx="53030" cy="5302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4" name="Oval 723">
              <a:extLst>
                <a:ext uri="{FF2B5EF4-FFF2-40B4-BE49-F238E27FC236}">
                  <a16:creationId xmlns:a16="http://schemas.microsoft.com/office/drawing/2014/main" id="{F4996242-CB42-4D50-8A4A-A52FDA142841}"/>
                </a:ext>
              </a:extLst>
            </p:cNvPr>
            <p:cNvSpPr/>
            <p:nvPr/>
          </p:nvSpPr>
          <p:spPr bwMode="auto">
            <a:xfrm>
              <a:off x="3638998" y="3393851"/>
              <a:ext cx="53030" cy="5302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56" name="Graphic 655">
              <a:extLst>
                <a:ext uri="{FF2B5EF4-FFF2-40B4-BE49-F238E27FC236}">
                  <a16:creationId xmlns:a16="http://schemas.microsoft.com/office/drawing/2014/main" id="{5E84ECAF-5B91-440D-B96C-FA884DF8DDB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99194" y="3292234"/>
              <a:ext cx="274320" cy="274320"/>
            </a:xfrm>
            <a:prstGeom prst="rect">
              <a:avLst/>
            </a:prstGeom>
          </p:spPr>
        </p:pic>
        <p:sp>
          <p:nvSpPr>
            <p:cNvPr id="705" name="Rectangle 704">
              <a:extLst>
                <a:ext uri="{FF2B5EF4-FFF2-40B4-BE49-F238E27FC236}">
                  <a16:creationId xmlns:a16="http://schemas.microsoft.com/office/drawing/2014/main" id="{BFDE0947-0A9A-4806-A119-1DC86A2C4B60}"/>
                </a:ext>
              </a:extLst>
            </p:cNvPr>
            <p:cNvSpPr/>
            <p:nvPr/>
          </p:nvSpPr>
          <p:spPr>
            <a:xfrm>
              <a:off x="9350658" y="4303062"/>
              <a:ext cx="702220" cy="143116"/>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36576" rIns="45720" bIns="36576" numCol="1" rtlCol="0" anchor="ctr" anchorCtr="0" compatLnSpc="1">
              <a:prstTxWarp prst="textNoShape">
                <a:avLst/>
              </a:prstTxWarp>
              <a:spAutoFit/>
            </a:bodyPr>
            <a:lstStyle/>
            <a:p>
              <a:pPr marL="0" marR="0" lvl="0" indent="0" algn="l"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rPr>
                <a:t>Azure IoT Hub</a:t>
              </a:r>
            </a:p>
          </p:txBody>
        </p:sp>
        <p:sp>
          <p:nvSpPr>
            <p:cNvPr id="657" name="TextBox 656">
              <a:extLst>
                <a:ext uri="{FF2B5EF4-FFF2-40B4-BE49-F238E27FC236}">
                  <a16:creationId xmlns:a16="http://schemas.microsoft.com/office/drawing/2014/main" id="{C591EAD4-D1CA-4EA4-8A56-D86A8C9567B8}"/>
                </a:ext>
              </a:extLst>
            </p:cNvPr>
            <p:cNvSpPr txBox="1"/>
            <p:nvPr/>
          </p:nvSpPr>
          <p:spPr>
            <a:xfrm>
              <a:off x="9459055" y="3360145"/>
              <a:ext cx="818488" cy="123111"/>
            </a:xfrm>
            <a:prstGeom prst="rect">
              <a:avLst/>
            </a:prstGeom>
            <a:noFill/>
          </p:spPr>
          <p:txBody>
            <a:bodyPr wrap="square" lIns="0" tIns="0" rIns="0" bIns="0" rtlCol="0">
              <a:spAutoFit/>
            </a:bodyPr>
            <a:lstStyle>
              <a:defPPr>
                <a:defRPr lang="en-US"/>
              </a:defPPr>
              <a:lvl1pPr>
                <a:defRPr sz="900">
                  <a:gradFill>
                    <a:gsLst>
                      <a:gs pos="2917">
                        <a:schemeClr val="tx1"/>
                      </a:gs>
                      <a:gs pos="30000">
                        <a:schemeClr val="tx1"/>
                      </a:gs>
                    </a:gsLst>
                    <a:lin ang="5400000" scaled="0"/>
                  </a:gradFill>
                  <a:latin typeface="+mj-lt"/>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gradFill>
                    <a:gsLst>
                      <a:gs pos="20000">
                        <a:srgbClr val="FFFFFF"/>
                      </a:gs>
                      <a:gs pos="100000">
                        <a:srgbClr val="FFFFFF"/>
                      </a:gs>
                    </a:gsLst>
                    <a:lin ang="5400000" scaled="0"/>
                  </a:gradFill>
                  <a:effectLst/>
                  <a:uLnTx/>
                  <a:uFillTx/>
                  <a:latin typeface="Segoe UI"/>
                  <a:ea typeface="+mn-ea"/>
                  <a:cs typeface="+mn-cs"/>
                </a:rPr>
                <a:t>Azure AD B2C</a:t>
              </a:r>
            </a:p>
          </p:txBody>
        </p:sp>
        <p:sp>
          <p:nvSpPr>
            <p:cNvPr id="670" name="AutoShape 3">
              <a:extLst>
                <a:ext uri="{FF2B5EF4-FFF2-40B4-BE49-F238E27FC236}">
                  <a16:creationId xmlns:a16="http://schemas.microsoft.com/office/drawing/2014/main" id="{6C9B37C5-C5C6-491E-A7DD-282DE69353AE}"/>
                </a:ext>
              </a:extLst>
            </p:cNvPr>
            <p:cNvSpPr>
              <a:spLocks noChangeAspect="1" noChangeArrowheads="1" noTextEdit="1"/>
            </p:cNvSpPr>
            <p:nvPr/>
          </p:nvSpPr>
          <p:spPr bwMode="auto">
            <a:xfrm>
              <a:off x="9632719" y="3660830"/>
              <a:ext cx="437700" cy="328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27" name="Rectangle 626">
              <a:extLst>
                <a:ext uri="{FF2B5EF4-FFF2-40B4-BE49-F238E27FC236}">
                  <a16:creationId xmlns:a16="http://schemas.microsoft.com/office/drawing/2014/main" id="{A47DBE2D-36BD-4AC9-B25B-1F828C4CE0C2}"/>
                </a:ext>
              </a:extLst>
            </p:cNvPr>
            <p:cNvSpPr/>
            <p:nvPr/>
          </p:nvSpPr>
          <p:spPr>
            <a:xfrm>
              <a:off x="7985407" y="3395524"/>
              <a:ext cx="1019614" cy="420337"/>
            </a:xfrm>
            <a:prstGeom prst="rect">
              <a:avLst/>
            </a:prstGeom>
            <a:solidFill>
              <a:srgbClr val="000000"/>
            </a:solidFill>
            <a:ln w="12700" cap="flat" cmpd="sng" algn="ctr">
              <a:solidFill>
                <a:schemeClr val="bg1">
                  <a:lumMod val="75000"/>
                </a:schemeClr>
              </a:solidFill>
              <a:prstDash val="solid"/>
              <a:miter lim="800000"/>
            </a:ln>
            <a:effectLst/>
          </p:spPr>
          <p:txBody>
            <a:bodyPr tIns="45720" bIns="0" rtlCol="0" anchor="ctr"/>
            <a:lstStyle/>
            <a:p>
              <a:pPr marL="0" marR="0" lvl="0" indent="0" algn="ctr" defTabSz="914367" rtl="0" eaLnBrk="1" fontAlgn="auto" latinLnBrk="0" hangingPunct="1">
                <a:lnSpc>
                  <a:spcPct val="100000"/>
                </a:lnSpc>
                <a:spcBef>
                  <a:spcPts val="0"/>
                </a:spcBef>
                <a:spcAft>
                  <a:spcPts val="10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On-Premises &amp; Other Cloud Resources/Data</a:t>
              </a:r>
            </a:p>
            <a:p>
              <a:pPr marL="0" marR="0" lvl="0" indent="0" algn="ctr" defTabSz="914367" rtl="0" eaLnBrk="1" fontAlgn="auto" latinLnBrk="0" hangingPunct="1">
                <a:lnSpc>
                  <a:spcPct val="100000"/>
                </a:lnSpc>
                <a:spcBef>
                  <a:spcPts val="0"/>
                </a:spcBef>
                <a:spcAft>
                  <a:spcPts val="100"/>
                </a:spcAft>
                <a:buClrTx/>
                <a:buSzTx/>
                <a:buFontTx/>
                <a:buNone/>
                <a:tabLst/>
                <a:defRPr/>
              </a:pPr>
              <a:endPar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100"/>
                </a:spcAft>
                <a:buClrTx/>
                <a:buSzTx/>
                <a:buFontTx/>
                <a:buNone/>
                <a:tabLst/>
                <a:defRPr/>
              </a:pPr>
              <a:endPar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2" name="Group 1">
              <a:extLst>
                <a:ext uri="{FF2B5EF4-FFF2-40B4-BE49-F238E27FC236}">
                  <a16:creationId xmlns:a16="http://schemas.microsoft.com/office/drawing/2014/main" id="{8A4ABA53-4EC9-4E97-90B1-B33A7CDB56FD}"/>
                </a:ext>
              </a:extLst>
            </p:cNvPr>
            <p:cNvGrpSpPr/>
            <p:nvPr/>
          </p:nvGrpSpPr>
          <p:grpSpPr>
            <a:xfrm>
              <a:off x="8729367" y="3703615"/>
              <a:ext cx="116584" cy="27436"/>
              <a:chOff x="8729367" y="3636988"/>
              <a:chExt cx="116584" cy="27436"/>
            </a:xfrm>
          </p:grpSpPr>
          <p:sp>
            <p:nvSpPr>
              <p:cNvPr id="628" name="Oval 627">
                <a:extLst>
                  <a:ext uri="{FF2B5EF4-FFF2-40B4-BE49-F238E27FC236}">
                    <a16:creationId xmlns:a16="http://schemas.microsoft.com/office/drawing/2014/main" id="{7735E573-524D-46CB-A879-5DFE7B341C97}"/>
                  </a:ext>
                </a:extLst>
              </p:cNvPr>
              <p:cNvSpPr/>
              <p:nvPr/>
            </p:nvSpPr>
            <p:spPr bwMode="auto">
              <a:xfrm>
                <a:off x="8729367" y="3636992"/>
                <a:ext cx="27432" cy="27432"/>
              </a:xfrm>
              <a:prstGeom prst="ellipse">
                <a:avLst/>
              </a:prstGeom>
              <a:solidFill>
                <a:schemeClr val="tx1">
                  <a:lumMod val="50000"/>
                  <a:lumOff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629" name="Oval 628">
                <a:extLst>
                  <a:ext uri="{FF2B5EF4-FFF2-40B4-BE49-F238E27FC236}">
                    <a16:creationId xmlns:a16="http://schemas.microsoft.com/office/drawing/2014/main" id="{AE2CFE47-05E7-4F4F-BEF7-26F86149621C}"/>
                  </a:ext>
                </a:extLst>
              </p:cNvPr>
              <p:cNvSpPr/>
              <p:nvPr/>
            </p:nvSpPr>
            <p:spPr bwMode="auto">
              <a:xfrm>
                <a:off x="8773943" y="3636990"/>
                <a:ext cx="27432" cy="27432"/>
              </a:xfrm>
              <a:prstGeom prst="ellipse">
                <a:avLst/>
              </a:prstGeom>
              <a:solidFill>
                <a:schemeClr val="tx1">
                  <a:lumMod val="50000"/>
                  <a:lumOff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630" name="Oval 629">
                <a:extLst>
                  <a:ext uri="{FF2B5EF4-FFF2-40B4-BE49-F238E27FC236}">
                    <a16:creationId xmlns:a16="http://schemas.microsoft.com/office/drawing/2014/main" id="{FC42B637-6B45-4D4B-8AC0-D033A8EDE5F7}"/>
                  </a:ext>
                </a:extLst>
              </p:cNvPr>
              <p:cNvSpPr/>
              <p:nvPr/>
            </p:nvSpPr>
            <p:spPr bwMode="auto">
              <a:xfrm>
                <a:off x="8818519" y="3636988"/>
                <a:ext cx="27432" cy="27432"/>
              </a:xfrm>
              <a:prstGeom prst="ellipse">
                <a:avLst/>
              </a:prstGeom>
              <a:solidFill>
                <a:schemeClr val="tx1">
                  <a:lumMod val="50000"/>
                  <a:lumOff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pic>
          <p:nvPicPr>
            <p:cNvPr id="631" name="Picture 630">
              <a:extLst>
                <a:ext uri="{FF2B5EF4-FFF2-40B4-BE49-F238E27FC236}">
                  <a16:creationId xmlns:a16="http://schemas.microsoft.com/office/drawing/2014/main" id="{A458E746-FDBA-452A-8F4A-CA91E936E89C}"/>
                </a:ext>
              </a:extLst>
            </p:cNvPr>
            <p:cNvPicPr>
              <a:picLocks noChangeAspect="1"/>
            </p:cNvPicPr>
            <p:nvPr/>
          </p:nvPicPr>
          <p:blipFill>
            <a:blip r:embed="rId1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539450" y="3669485"/>
              <a:ext cx="130576" cy="86813"/>
            </a:xfrm>
            <a:prstGeom prst="rect">
              <a:avLst/>
            </a:prstGeom>
          </p:spPr>
        </p:pic>
        <p:pic>
          <p:nvPicPr>
            <p:cNvPr id="632" name="Picture 631" descr="A close up of a logo&#10;&#10;Description automatically generated">
              <a:extLst>
                <a:ext uri="{FF2B5EF4-FFF2-40B4-BE49-F238E27FC236}">
                  <a16:creationId xmlns:a16="http://schemas.microsoft.com/office/drawing/2014/main" id="{AFACF0FE-6004-40AE-9BD4-CEFC32ABE698}"/>
                </a:ext>
              </a:extLst>
            </p:cNvPr>
            <p:cNvPicPr>
              <a:picLocks noChangeAspect="1"/>
            </p:cNvPicPr>
            <p:nvPr/>
          </p:nvPicPr>
          <p:blipFill>
            <a:blip r:embed="rId19">
              <a:duotone>
                <a:schemeClr val="accent5">
                  <a:shade val="45000"/>
                  <a:satMod val="135000"/>
                </a:schemeClr>
                <a:prstClr val="white"/>
              </a:duotone>
              <a:extLst>
                <a:ext uri="{BEBA8EAE-BF5A-486C-A8C5-ECC9F3942E4B}">
                  <a14:imgProps xmlns:a14="http://schemas.microsoft.com/office/drawing/2010/main">
                    <a14:imgLayer r:embed="rId20">
                      <a14:imgEffect>
                        <a14:backgroundRemoval t="9142" b="94590" l="9776" r="89776">
                          <a14:foregroundMark x1="51211" y1="91325" x2="57040" y2="89739"/>
                          <a14:foregroundMark x1="55874" y1="94590" x2="55874" y2="94590"/>
                          <a14:foregroundMark x1="55874" y1="9142" x2="55874" y2="9142"/>
                          <a14:foregroundMark x1="56413" y1="9422" x2="56413" y2="9422"/>
                          <a14:foregroundMark x1="57040" y1="9422" x2="59013" y2="9422"/>
                        </a14:backgroundRemoval>
                      </a14:imgEffect>
                    </a14:imgLayer>
                  </a14:imgProps>
                </a:ext>
              </a:extLst>
            </a:blip>
            <a:stretch>
              <a:fillRect/>
            </a:stretch>
          </p:blipFill>
          <p:spPr>
            <a:xfrm>
              <a:off x="8168926" y="3655572"/>
              <a:ext cx="110594" cy="101373"/>
            </a:xfrm>
            <a:prstGeom prst="rect">
              <a:avLst/>
            </a:prstGeom>
          </p:spPr>
        </p:pic>
        <p:pic>
          <p:nvPicPr>
            <p:cNvPr id="633" name="Picture 632" descr="A picture containing drawing&#10;&#10;Description automatically generated">
              <a:extLst>
                <a:ext uri="{FF2B5EF4-FFF2-40B4-BE49-F238E27FC236}">
                  <a16:creationId xmlns:a16="http://schemas.microsoft.com/office/drawing/2014/main" id="{BDB15DDC-F8E3-4775-9FCC-460284A2556A}"/>
                </a:ext>
              </a:extLst>
            </p:cNvPr>
            <p:cNvPicPr>
              <a:picLocks noChangeAspect="1"/>
            </p:cNvPicPr>
            <p:nvPr/>
          </p:nvPicPr>
          <p:blipFill>
            <a:blip r:embed="rId21">
              <a:duotone>
                <a:schemeClr val="accent5">
                  <a:shade val="45000"/>
                  <a:satMod val="135000"/>
                </a:schemeClr>
                <a:prstClr val="white"/>
              </a:duotone>
            </a:blip>
            <a:stretch>
              <a:fillRect/>
            </a:stretch>
          </p:blipFill>
          <p:spPr>
            <a:xfrm>
              <a:off x="8341417" y="3677875"/>
              <a:ext cx="136135" cy="77657"/>
            </a:xfrm>
            <a:prstGeom prst="rect">
              <a:avLst/>
            </a:prstGeom>
          </p:spPr>
        </p:pic>
        <p:sp>
          <p:nvSpPr>
            <p:cNvPr id="634" name="Rectangle 633">
              <a:extLst>
                <a:ext uri="{FF2B5EF4-FFF2-40B4-BE49-F238E27FC236}">
                  <a16:creationId xmlns:a16="http://schemas.microsoft.com/office/drawing/2014/main" id="{FF500CDF-41EF-448B-83FE-DEB96826B903}"/>
                </a:ext>
              </a:extLst>
            </p:cNvPr>
            <p:cNvSpPr/>
            <p:nvPr/>
          </p:nvSpPr>
          <p:spPr>
            <a:xfrm>
              <a:off x="7991723" y="3877691"/>
              <a:ext cx="1019614" cy="588249"/>
            </a:xfrm>
            <a:prstGeom prst="rect">
              <a:avLst/>
            </a:prstGeom>
            <a:solidFill>
              <a:srgbClr val="000000"/>
            </a:solidFill>
            <a:ln w="12700" cap="rnd">
              <a:solidFill>
                <a:schemeClr val="bg1">
                  <a:lumMod val="75000"/>
                </a:schemeClr>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t" anchorCtr="0" compatLnSpc="1">
              <a:prstTxWarp prst="textNoShape">
                <a:avLst/>
              </a:prstTxWarp>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On-Premises &amp; Other Cloud Resources/Data</a:t>
              </a:r>
            </a:p>
            <a:p>
              <a:pPr marL="0" marR="0" lvl="0" indent="0" algn="ctr" defTabSz="914367" rtl="0" eaLnBrk="1" fontAlgn="base" latinLnBrk="0" hangingPunct="1">
                <a:lnSpc>
                  <a:spcPct val="90000"/>
                </a:lnSpc>
                <a:spcBef>
                  <a:spcPct val="0"/>
                </a:spcBef>
                <a:spcAft>
                  <a:spcPts val="100"/>
                </a:spcAft>
                <a:buClrTx/>
                <a:buSzTx/>
                <a:buFontTx/>
                <a:buNone/>
                <a:tabLst/>
                <a:defRPr/>
              </a:pPr>
              <a:endPar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a:p>
              <a:pPr marL="0" marR="0" lvl="0" indent="0" algn="ctr" defTabSz="914367" rtl="0" eaLnBrk="1" fontAlgn="base" latinLnBrk="0" hangingPunct="1">
                <a:lnSpc>
                  <a:spcPct val="90000"/>
                </a:lnSpc>
                <a:spcBef>
                  <a:spcPct val="0"/>
                </a:spcBef>
                <a:spcAft>
                  <a:spcPts val="100"/>
                </a:spcAft>
                <a:buClrTx/>
                <a:buSzTx/>
                <a:buFontTx/>
                <a:buNone/>
                <a:tabLst/>
                <a:defRPr/>
              </a:pPr>
              <a:endParaRPr kumimoji="0" lang="en-US" sz="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35" name="Picture 634">
              <a:extLst>
                <a:ext uri="{FF2B5EF4-FFF2-40B4-BE49-F238E27FC236}">
                  <a16:creationId xmlns:a16="http://schemas.microsoft.com/office/drawing/2014/main" id="{BB69C889-D296-41ED-B6EB-E0F8690F213E}"/>
                </a:ext>
              </a:extLst>
            </p:cNvPr>
            <p:cNvPicPr>
              <a:picLocks noChangeAspect="1"/>
            </p:cNvPicPr>
            <p:nvPr/>
          </p:nvPicPr>
          <p:blipFill rotWithShape="1">
            <a:blip r:embed="rId22" cstate="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736519" y="4146107"/>
              <a:ext cx="208551" cy="179206"/>
            </a:xfrm>
            <a:prstGeom prst="rect">
              <a:avLst/>
            </a:prstGeom>
          </p:spPr>
        </p:pic>
        <p:grpSp>
          <p:nvGrpSpPr>
            <p:cNvPr id="636" name="Group 4">
              <a:extLst>
                <a:ext uri="{FF2B5EF4-FFF2-40B4-BE49-F238E27FC236}">
                  <a16:creationId xmlns:a16="http://schemas.microsoft.com/office/drawing/2014/main" id="{8D93A340-6E29-4533-A75C-18B0C653DFB8}"/>
                </a:ext>
              </a:extLst>
            </p:cNvPr>
            <p:cNvGrpSpPr>
              <a:grpSpLocks noChangeAspect="1"/>
            </p:cNvGrpSpPr>
            <p:nvPr/>
          </p:nvGrpSpPr>
          <p:grpSpPr bwMode="auto">
            <a:xfrm>
              <a:off x="8081853" y="4184805"/>
              <a:ext cx="129958" cy="101811"/>
              <a:chOff x="8417" y="3367"/>
              <a:chExt cx="374" cy="293"/>
            </a:xfrm>
          </p:grpSpPr>
          <p:sp>
            <p:nvSpPr>
              <p:cNvPr id="637" name="AutoShape 3">
                <a:extLst>
                  <a:ext uri="{FF2B5EF4-FFF2-40B4-BE49-F238E27FC236}">
                    <a16:creationId xmlns:a16="http://schemas.microsoft.com/office/drawing/2014/main" id="{F82DB04B-60FE-4527-B203-A006BA20371F}"/>
                  </a:ext>
                </a:extLst>
              </p:cNvPr>
              <p:cNvSpPr>
                <a:spLocks noChangeAspect="1" noChangeArrowheads="1" noTextEdit="1"/>
              </p:cNvSpPr>
              <p:nvPr/>
            </p:nvSpPr>
            <p:spPr bwMode="auto">
              <a:xfrm>
                <a:off x="8417" y="3379"/>
                <a:ext cx="37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38" name="Rectangle 5">
                <a:extLst>
                  <a:ext uri="{FF2B5EF4-FFF2-40B4-BE49-F238E27FC236}">
                    <a16:creationId xmlns:a16="http://schemas.microsoft.com/office/drawing/2014/main" id="{DD0AD2D3-721E-41BB-940D-E10824CDDB77}"/>
                  </a:ext>
                </a:extLst>
              </p:cNvPr>
              <p:cNvSpPr>
                <a:spLocks noChangeArrowheads="1"/>
              </p:cNvSpPr>
              <p:nvPr/>
            </p:nvSpPr>
            <p:spPr bwMode="auto">
              <a:xfrm>
                <a:off x="8417" y="3414"/>
                <a:ext cx="374" cy="24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39" name="Rectangle 6">
                <a:extLst>
                  <a:ext uri="{FF2B5EF4-FFF2-40B4-BE49-F238E27FC236}">
                    <a16:creationId xmlns:a16="http://schemas.microsoft.com/office/drawing/2014/main" id="{E5EE3881-4326-40A7-9748-800FC49911CD}"/>
                  </a:ext>
                </a:extLst>
              </p:cNvPr>
              <p:cNvSpPr>
                <a:spLocks noChangeArrowheads="1"/>
              </p:cNvSpPr>
              <p:nvPr/>
            </p:nvSpPr>
            <p:spPr bwMode="auto">
              <a:xfrm>
                <a:off x="8417" y="3367"/>
                <a:ext cx="374" cy="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40" name="Oval 7">
                <a:extLst>
                  <a:ext uri="{FF2B5EF4-FFF2-40B4-BE49-F238E27FC236}">
                    <a16:creationId xmlns:a16="http://schemas.microsoft.com/office/drawing/2014/main" id="{17B2EEDF-F252-4F5B-9869-4B910FBB8995}"/>
                  </a:ext>
                </a:extLst>
              </p:cNvPr>
              <p:cNvSpPr>
                <a:spLocks noChangeArrowheads="1"/>
              </p:cNvSpPr>
              <p:nvPr/>
            </p:nvSpPr>
            <p:spPr bwMode="auto">
              <a:xfrm>
                <a:off x="8430" y="3379"/>
                <a:ext cx="11" cy="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41" name="Oval 8">
                <a:extLst>
                  <a:ext uri="{FF2B5EF4-FFF2-40B4-BE49-F238E27FC236}">
                    <a16:creationId xmlns:a16="http://schemas.microsoft.com/office/drawing/2014/main" id="{5AA5A42E-164E-41DF-89C0-2813CCB03460}"/>
                  </a:ext>
                </a:extLst>
              </p:cNvPr>
              <p:cNvSpPr>
                <a:spLocks noChangeArrowheads="1"/>
              </p:cNvSpPr>
              <p:nvPr/>
            </p:nvSpPr>
            <p:spPr bwMode="auto">
              <a:xfrm>
                <a:off x="8447" y="3379"/>
                <a:ext cx="12" cy="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42" name="Oval 9">
                <a:extLst>
                  <a:ext uri="{FF2B5EF4-FFF2-40B4-BE49-F238E27FC236}">
                    <a16:creationId xmlns:a16="http://schemas.microsoft.com/office/drawing/2014/main" id="{13FFE8C7-0741-4CA6-BC36-40828EC39B53}"/>
                  </a:ext>
                </a:extLst>
              </p:cNvPr>
              <p:cNvSpPr>
                <a:spLocks noChangeArrowheads="1"/>
              </p:cNvSpPr>
              <p:nvPr/>
            </p:nvSpPr>
            <p:spPr bwMode="auto">
              <a:xfrm>
                <a:off x="8465" y="3379"/>
                <a:ext cx="11" cy="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43" name="Rectangle 10">
                <a:extLst>
                  <a:ext uri="{FF2B5EF4-FFF2-40B4-BE49-F238E27FC236}">
                    <a16:creationId xmlns:a16="http://schemas.microsoft.com/office/drawing/2014/main" id="{4349AA54-3601-465E-B361-A14FB5D72EDC}"/>
                  </a:ext>
                </a:extLst>
              </p:cNvPr>
              <p:cNvSpPr>
                <a:spLocks noChangeArrowheads="1"/>
              </p:cNvSpPr>
              <p:nvPr/>
            </p:nvSpPr>
            <p:spPr bwMode="auto">
              <a:xfrm>
                <a:off x="8487" y="3461"/>
                <a:ext cx="59" cy="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44" name="Rectangle 11">
                <a:extLst>
                  <a:ext uri="{FF2B5EF4-FFF2-40B4-BE49-F238E27FC236}">
                    <a16:creationId xmlns:a16="http://schemas.microsoft.com/office/drawing/2014/main" id="{843D4093-96DB-4C6E-898D-0EDD87DDEFED}"/>
                  </a:ext>
                </a:extLst>
              </p:cNvPr>
              <p:cNvSpPr>
                <a:spLocks noChangeArrowheads="1"/>
              </p:cNvSpPr>
              <p:nvPr/>
            </p:nvSpPr>
            <p:spPr bwMode="auto">
              <a:xfrm>
                <a:off x="8576" y="3461"/>
                <a:ext cx="58" cy="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45" name="Rectangle 12">
                <a:extLst>
                  <a:ext uri="{FF2B5EF4-FFF2-40B4-BE49-F238E27FC236}">
                    <a16:creationId xmlns:a16="http://schemas.microsoft.com/office/drawing/2014/main" id="{24F37059-1795-400C-9EC9-B44215AEBCE7}"/>
                  </a:ext>
                </a:extLst>
              </p:cNvPr>
              <p:cNvSpPr>
                <a:spLocks noChangeArrowheads="1"/>
              </p:cNvSpPr>
              <p:nvPr/>
            </p:nvSpPr>
            <p:spPr bwMode="auto">
              <a:xfrm>
                <a:off x="8662" y="3461"/>
                <a:ext cx="59" cy="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46" name="Rectangle 13">
                <a:extLst>
                  <a:ext uri="{FF2B5EF4-FFF2-40B4-BE49-F238E27FC236}">
                    <a16:creationId xmlns:a16="http://schemas.microsoft.com/office/drawing/2014/main" id="{209AC2B8-DA78-4D2D-AAAB-C436CFFE96A8}"/>
                  </a:ext>
                </a:extLst>
              </p:cNvPr>
              <p:cNvSpPr>
                <a:spLocks noChangeArrowheads="1"/>
              </p:cNvSpPr>
              <p:nvPr/>
            </p:nvSpPr>
            <p:spPr bwMode="auto">
              <a:xfrm>
                <a:off x="8487" y="3555"/>
                <a:ext cx="59" cy="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47" name="Rectangle 646">
                <a:extLst>
                  <a:ext uri="{FF2B5EF4-FFF2-40B4-BE49-F238E27FC236}">
                    <a16:creationId xmlns:a16="http://schemas.microsoft.com/office/drawing/2014/main" id="{74027152-4323-46CF-A0E3-810D0B700BB4}"/>
                  </a:ext>
                </a:extLst>
              </p:cNvPr>
              <p:cNvSpPr>
                <a:spLocks noChangeArrowheads="1"/>
              </p:cNvSpPr>
              <p:nvPr/>
            </p:nvSpPr>
            <p:spPr bwMode="auto">
              <a:xfrm>
                <a:off x="8576" y="3555"/>
                <a:ext cx="58" cy="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48" name="Rectangle 647">
                <a:extLst>
                  <a:ext uri="{FF2B5EF4-FFF2-40B4-BE49-F238E27FC236}">
                    <a16:creationId xmlns:a16="http://schemas.microsoft.com/office/drawing/2014/main" id="{E260D422-FBFF-4EDE-9A30-A11A689DCE1F}"/>
                  </a:ext>
                </a:extLst>
              </p:cNvPr>
              <p:cNvSpPr>
                <a:spLocks noChangeArrowheads="1"/>
              </p:cNvSpPr>
              <p:nvPr/>
            </p:nvSpPr>
            <p:spPr bwMode="auto">
              <a:xfrm>
                <a:off x="8662" y="3555"/>
                <a:ext cx="59" cy="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649" name="Graphic 648">
              <a:extLst>
                <a:ext uri="{FF2B5EF4-FFF2-40B4-BE49-F238E27FC236}">
                  <a16:creationId xmlns:a16="http://schemas.microsoft.com/office/drawing/2014/main" id="{48B131EA-6FE6-4156-90E2-37DA006195F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592266" y="4177986"/>
              <a:ext cx="116428" cy="115449"/>
            </a:xfrm>
            <a:prstGeom prst="rect">
              <a:avLst/>
            </a:prstGeom>
          </p:spPr>
        </p:pic>
        <p:pic>
          <p:nvPicPr>
            <p:cNvPr id="650" name="Graphic 649">
              <a:extLst>
                <a:ext uri="{FF2B5EF4-FFF2-40B4-BE49-F238E27FC236}">
                  <a16:creationId xmlns:a16="http://schemas.microsoft.com/office/drawing/2014/main" id="{D9F8A58C-E2F5-4077-A802-595D1E66C3C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441934" y="4188468"/>
              <a:ext cx="92474" cy="94484"/>
            </a:xfrm>
            <a:prstGeom prst="rect">
              <a:avLst/>
            </a:prstGeom>
          </p:spPr>
        </p:pic>
        <p:pic>
          <p:nvPicPr>
            <p:cNvPr id="655" name="Graphic 654">
              <a:extLst>
                <a:ext uri="{FF2B5EF4-FFF2-40B4-BE49-F238E27FC236}">
                  <a16:creationId xmlns:a16="http://schemas.microsoft.com/office/drawing/2014/main" id="{70315947-6C35-442D-B6D9-A6F9E68EACD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279680" y="4193223"/>
              <a:ext cx="97722" cy="84975"/>
            </a:xfrm>
            <a:prstGeom prst="rect">
              <a:avLst/>
            </a:prstGeom>
          </p:spPr>
        </p:pic>
        <p:grpSp>
          <p:nvGrpSpPr>
            <p:cNvPr id="712" name="Group 711">
              <a:extLst>
                <a:ext uri="{FF2B5EF4-FFF2-40B4-BE49-F238E27FC236}">
                  <a16:creationId xmlns:a16="http://schemas.microsoft.com/office/drawing/2014/main" id="{43FA5A32-3A98-4320-93D9-47D9A775DE81}"/>
                </a:ext>
              </a:extLst>
            </p:cNvPr>
            <p:cNvGrpSpPr/>
            <p:nvPr/>
          </p:nvGrpSpPr>
          <p:grpSpPr>
            <a:xfrm>
              <a:off x="3592501" y="4143040"/>
              <a:ext cx="307705" cy="201316"/>
              <a:chOff x="4151667" y="4010755"/>
              <a:chExt cx="307705" cy="201316"/>
            </a:xfrm>
          </p:grpSpPr>
          <p:sp>
            <p:nvSpPr>
              <p:cNvPr id="713" name="Rectangle 712">
                <a:extLst>
                  <a:ext uri="{FF2B5EF4-FFF2-40B4-BE49-F238E27FC236}">
                    <a16:creationId xmlns:a16="http://schemas.microsoft.com/office/drawing/2014/main" id="{73BFE005-FDB6-4824-B338-F028EAA6D725}"/>
                  </a:ext>
                </a:extLst>
              </p:cNvPr>
              <p:cNvSpPr/>
              <p:nvPr/>
            </p:nvSpPr>
            <p:spPr bwMode="auto">
              <a:xfrm>
                <a:off x="4151667" y="4010755"/>
                <a:ext cx="307705" cy="201316"/>
              </a:xfrm>
              <a:prstGeom prst="rect">
                <a:avLst/>
              </a:prstGeom>
              <a:solidFill>
                <a:srgbClr val="000000"/>
              </a:solidFill>
              <a:ln w="12700">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2917">
                        <a:srgbClr val="FFFFFF"/>
                      </a:gs>
                      <a:gs pos="30000">
                        <a:srgbClr val="FFFFFF"/>
                      </a:gs>
                    </a:gsLst>
                    <a:lin ang="5400000" scaled="0"/>
                  </a:gradFill>
                  <a:effectLst/>
                  <a:uLnTx/>
                  <a:uFillTx/>
                  <a:latin typeface="Segoe UI"/>
                  <a:ea typeface="+mn-ea"/>
                  <a:cs typeface="Segoe UI" pitchFamily="34" charset="0"/>
                </a:endParaRPr>
              </a:p>
            </p:txBody>
          </p:sp>
          <p:sp>
            <p:nvSpPr>
              <p:cNvPr id="714" name="Rectangle 713">
                <a:extLst>
                  <a:ext uri="{FF2B5EF4-FFF2-40B4-BE49-F238E27FC236}">
                    <a16:creationId xmlns:a16="http://schemas.microsoft.com/office/drawing/2014/main" id="{23154D29-1020-40A9-9F87-EC0CF3C226CF}"/>
                  </a:ext>
                </a:extLst>
              </p:cNvPr>
              <p:cNvSpPr/>
              <p:nvPr/>
            </p:nvSpPr>
            <p:spPr bwMode="auto">
              <a:xfrm>
                <a:off x="4293843" y="4074799"/>
                <a:ext cx="128030" cy="222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5" name="Rectangle 714">
                <a:extLst>
                  <a:ext uri="{FF2B5EF4-FFF2-40B4-BE49-F238E27FC236}">
                    <a16:creationId xmlns:a16="http://schemas.microsoft.com/office/drawing/2014/main" id="{35D054C3-66B5-4DAF-8E23-54C5FA9A6FA0}"/>
                  </a:ext>
                </a:extLst>
              </p:cNvPr>
              <p:cNvSpPr/>
              <p:nvPr/>
            </p:nvSpPr>
            <p:spPr bwMode="auto">
              <a:xfrm>
                <a:off x="4292511" y="4123460"/>
                <a:ext cx="91477" cy="222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18" name="Oval 717">
              <a:extLst>
                <a:ext uri="{FF2B5EF4-FFF2-40B4-BE49-F238E27FC236}">
                  <a16:creationId xmlns:a16="http://schemas.microsoft.com/office/drawing/2014/main" id="{EF643C70-F71A-47D9-B48B-1222D9F3BE2F}"/>
                </a:ext>
              </a:extLst>
            </p:cNvPr>
            <p:cNvSpPr/>
            <p:nvPr/>
          </p:nvSpPr>
          <p:spPr bwMode="auto">
            <a:xfrm>
              <a:off x="3638998" y="4204510"/>
              <a:ext cx="53030" cy="5302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09" name="Group 308">
              <a:extLst>
                <a:ext uri="{FF2B5EF4-FFF2-40B4-BE49-F238E27FC236}">
                  <a16:creationId xmlns:a16="http://schemas.microsoft.com/office/drawing/2014/main" id="{78299D2E-E178-463D-9E6F-AA0490F8EBFE}"/>
                </a:ext>
              </a:extLst>
            </p:cNvPr>
            <p:cNvGrpSpPr/>
            <p:nvPr/>
          </p:nvGrpSpPr>
          <p:grpSpPr>
            <a:xfrm>
              <a:off x="8436669" y="4367493"/>
              <a:ext cx="116584" cy="27436"/>
              <a:chOff x="8729367" y="3636988"/>
              <a:chExt cx="116584" cy="27436"/>
            </a:xfrm>
          </p:grpSpPr>
          <p:sp>
            <p:nvSpPr>
              <p:cNvPr id="310" name="Oval 309">
                <a:extLst>
                  <a:ext uri="{FF2B5EF4-FFF2-40B4-BE49-F238E27FC236}">
                    <a16:creationId xmlns:a16="http://schemas.microsoft.com/office/drawing/2014/main" id="{59C2EBE4-F7A0-416F-874E-3E5E4F2469D0}"/>
                  </a:ext>
                </a:extLst>
              </p:cNvPr>
              <p:cNvSpPr/>
              <p:nvPr/>
            </p:nvSpPr>
            <p:spPr bwMode="auto">
              <a:xfrm>
                <a:off x="8729367" y="3636992"/>
                <a:ext cx="27432" cy="27432"/>
              </a:xfrm>
              <a:prstGeom prst="ellipse">
                <a:avLst/>
              </a:prstGeom>
              <a:solidFill>
                <a:schemeClr val="tx1">
                  <a:lumMod val="50000"/>
                  <a:lumOff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11" name="Oval 310">
                <a:extLst>
                  <a:ext uri="{FF2B5EF4-FFF2-40B4-BE49-F238E27FC236}">
                    <a16:creationId xmlns:a16="http://schemas.microsoft.com/office/drawing/2014/main" id="{0AA9E0D0-1E3A-4FF6-96A5-419647F174C4}"/>
                  </a:ext>
                </a:extLst>
              </p:cNvPr>
              <p:cNvSpPr/>
              <p:nvPr/>
            </p:nvSpPr>
            <p:spPr bwMode="auto">
              <a:xfrm>
                <a:off x="8773943" y="3636990"/>
                <a:ext cx="27432" cy="27432"/>
              </a:xfrm>
              <a:prstGeom prst="ellipse">
                <a:avLst/>
              </a:prstGeom>
              <a:solidFill>
                <a:schemeClr val="tx1">
                  <a:lumMod val="50000"/>
                  <a:lumOff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12" name="Oval 311">
                <a:extLst>
                  <a:ext uri="{FF2B5EF4-FFF2-40B4-BE49-F238E27FC236}">
                    <a16:creationId xmlns:a16="http://schemas.microsoft.com/office/drawing/2014/main" id="{F5D29559-78D5-49EB-9430-DAD2B8E74852}"/>
                  </a:ext>
                </a:extLst>
              </p:cNvPr>
              <p:cNvSpPr/>
              <p:nvPr/>
            </p:nvSpPr>
            <p:spPr bwMode="auto">
              <a:xfrm>
                <a:off x="8818519" y="3636988"/>
                <a:ext cx="27432" cy="27432"/>
              </a:xfrm>
              <a:prstGeom prst="ellipse">
                <a:avLst/>
              </a:prstGeom>
              <a:solidFill>
                <a:schemeClr val="tx1">
                  <a:lumMod val="50000"/>
                  <a:lumOff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sp>
        <p:nvSpPr>
          <p:cNvPr id="36" name="Freeform: Shape 35">
            <a:extLst>
              <a:ext uri="{FF2B5EF4-FFF2-40B4-BE49-F238E27FC236}">
                <a16:creationId xmlns:a16="http://schemas.microsoft.com/office/drawing/2014/main" id="{B483E6AD-A071-4AC6-8E29-1B7F12C6CA85}"/>
              </a:ext>
            </a:extLst>
          </p:cNvPr>
          <p:cNvSpPr/>
          <p:nvPr/>
        </p:nvSpPr>
        <p:spPr>
          <a:xfrm>
            <a:off x="305291" y="3667861"/>
            <a:ext cx="38767" cy="47813"/>
          </a:xfrm>
          <a:custGeom>
            <a:avLst/>
            <a:gdLst>
              <a:gd name="connsiteX0" fmla="*/ 72031 w 155859"/>
              <a:gd name="connsiteY0" fmla="*/ 99217 h 192226"/>
              <a:gd name="connsiteX1" fmla="*/ 158454 w 155859"/>
              <a:gd name="connsiteY1" fmla="*/ 51880 h 192226"/>
              <a:gd name="connsiteX2" fmla="*/ 158454 w 155859"/>
              <a:gd name="connsiteY2" fmla="*/ 2111 h 192226"/>
              <a:gd name="connsiteX3" fmla="*/ 2111 w 155859"/>
              <a:gd name="connsiteY3" fmla="*/ 89749 h 192226"/>
              <a:gd name="connsiteX4" fmla="*/ 2111 w 155859"/>
              <a:gd name="connsiteY4" fmla="*/ 112246 h 192226"/>
              <a:gd name="connsiteX5" fmla="*/ 158454 w 155859"/>
              <a:gd name="connsiteY5" fmla="*/ 190417 h 192226"/>
              <a:gd name="connsiteX6" fmla="*/ 158454 w 155859"/>
              <a:gd name="connsiteY6" fmla="*/ 141864 h 192226"/>
              <a:gd name="connsiteX7" fmla="*/ 72031 w 155859"/>
              <a:gd name="connsiteY7" fmla="*/ 99217 h 192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859" h="192226">
                <a:moveTo>
                  <a:pt x="72031" y="99217"/>
                </a:moveTo>
                <a:lnTo>
                  <a:pt x="158454" y="51880"/>
                </a:lnTo>
                <a:lnTo>
                  <a:pt x="158454" y="2111"/>
                </a:lnTo>
                <a:lnTo>
                  <a:pt x="2111" y="89749"/>
                </a:lnTo>
                <a:lnTo>
                  <a:pt x="2111" y="112246"/>
                </a:lnTo>
                <a:lnTo>
                  <a:pt x="158454" y="190417"/>
                </a:lnTo>
                <a:lnTo>
                  <a:pt x="158454" y="141864"/>
                </a:lnTo>
                <a:lnTo>
                  <a:pt x="72031" y="99217"/>
                </a:lnTo>
                <a:close/>
              </a:path>
            </a:pathLst>
          </a:custGeom>
          <a:solidFill>
            <a:schemeClr val="bg1"/>
          </a:solidFill>
          <a:ln w="5159"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917">
                    <a:srgbClr val="FFFFFF">
                      <a:lumMod val="75000"/>
                    </a:srgbClr>
                  </a:gs>
                  <a:gs pos="30000">
                    <a:srgbClr val="FFFFFF"/>
                  </a:gs>
                </a:gsLst>
                <a:lin ang="5400000" scaled="0"/>
              </a:gradFill>
              <a:effectLst/>
              <a:uLnTx/>
              <a:uFillTx/>
              <a:latin typeface="Segoe UI"/>
              <a:ea typeface="+mn-ea"/>
              <a:cs typeface="+mn-cs"/>
            </a:endParaRPr>
          </a:p>
        </p:txBody>
      </p:sp>
      <p:sp>
        <p:nvSpPr>
          <p:cNvPr id="37" name="Freeform: Shape 36">
            <a:extLst>
              <a:ext uri="{FF2B5EF4-FFF2-40B4-BE49-F238E27FC236}">
                <a16:creationId xmlns:a16="http://schemas.microsoft.com/office/drawing/2014/main" id="{AE7CD1AF-6D8D-4215-BDE2-01476D971D69}"/>
              </a:ext>
            </a:extLst>
          </p:cNvPr>
          <p:cNvSpPr/>
          <p:nvPr/>
        </p:nvSpPr>
        <p:spPr>
          <a:xfrm>
            <a:off x="345951" y="3656973"/>
            <a:ext cx="41352" cy="71073"/>
          </a:xfrm>
          <a:custGeom>
            <a:avLst/>
            <a:gdLst>
              <a:gd name="connsiteX0" fmla="*/ 2111 w 166250"/>
              <a:gd name="connsiteY0" fmla="*/ 283963 h 285742"/>
              <a:gd name="connsiteX1" fmla="*/ 51880 w 166250"/>
              <a:gd name="connsiteY1" fmla="*/ 283963 h 285742"/>
              <a:gd name="connsiteX2" fmla="*/ 166792 w 166250"/>
              <a:gd name="connsiteY2" fmla="*/ 2111 h 285742"/>
              <a:gd name="connsiteX3" fmla="*/ 117023 w 166250"/>
              <a:gd name="connsiteY3" fmla="*/ 2111 h 285742"/>
              <a:gd name="connsiteX4" fmla="*/ 2111 w 166250"/>
              <a:gd name="connsiteY4" fmla="*/ 283963 h 28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250" h="285742">
                <a:moveTo>
                  <a:pt x="2111" y="283963"/>
                </a:moveTo>
                <a:lnTo>
                  <a:pt x="51880" y="283963"/>
                </a:lnTo>
                <a:lnTo>
                  <a:pt x="166792" y="2111"/>
                </a:lnTo>
                <a:lnTo>
                  <a:pt x="117023" y="2111"/>
                </a:lnTo>
                <a:lnTo>
                  <a:pt x="2111" y="283963"/>
                </a:lnTo>
                <a:close/>
              </a:path>
            </a:pathLst>
          </a:custGeom>
          <a:solidFill>
            <a:schemeClr val="bg1"/>
          </a:solidFill>
          <a:ln w="5159"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917">
                    <a:srgbClr val="FFFFFF">
                      <a:lumMod val="75000"/>
                    </a:srgbClr>
                  </a:gs>
                  <a:gs pos="30000">
                    <a:srgbClr val="FFFFFF"/>
                  </a:gs>
                </a:gsLst>
                <a:lin ang="5400000" scaled="0"/>
              </a:gradFill>
              <a:effectLst/>
              <a:uLnTx/>
              <a:uFillTx/>
              <a:latin typeface="Segoe UI"/>
              <a:ea typeface="+mn-ea"/>
              <a:cs typeface="+mn-cs"/>
            </a:endParaRPr>
          </a:p>
        </p:txBody>
      </p:sp>
      <p:sp>
        <p:nvSpPr>
          <p:cNvPr id="38" name="Freeform: Shape 37">
            <a:extLst>
              <a:ext uri="{FF2B5EF4-FFF2-40B4-BE49-F238E27FC236}">
                <a16:creationId xmlns:a16="http://schemas.microsoft.com/office/drawing/2014/main" id="{C1FD59FC-CF15-4B69-B06E-E30F2BAC47BE}"/>
              </a:ext>
            </a:extLst>
          </p:cNvPr>
          <p:cNvSpPr/>
          <p:nvPr/>
        </p:nvSpPr>
        <p:spPr>
          <a:xfrm>
            <a:off x="389546" y="3667578"/>
            <a:ext cx="38767" cy="47813"/>
          </a:xfrm>
          <a:custGeom>
            <a:avLst/>
            <a:gdLst>
              <a:gd name="connsiteX0" fmla="*/ 158454 w 155859"/>
              <a:gd name="connsiteY0" fmla="*/ 89663 h 192226"/>
              <a:gd name="connsiteX1" fmla="*/ 2111 w 155859"/>
              <a:gd name="connsiteY1" fmla="*/ 2111 h 192226"/>
              <a:gd name="connsiteX2" fmla="*/ 2111 w 155859"/>
              <a:gd name="connsiteY2" fmla="*/ 53009 h 192226"/>
              <a:gd name="connsiteX3" fmla="*/ 88534 w 155859"/>
              <a:gd name="connsiteY3" fmla="*/ 100346 h 192226"/>
              <a:gd name="connsiteX4" fmla="*/ 2111 w 155859"/>
              <a:gd name="connsiteY4" fmla="*/ 141778 h 192226"/>
              <a:gd name="connsiteX5" fmla="*/ 2111 w 155859"/>
              <a:gd name="connsiteY5" fmla="*/ 191547 h 192226"/>
              <a:gd name="connsiteX6" fmla="*/ 158454 w 155859"/>
              <a:gd name="connsiteY6" fmla="*/ 113375 h 192226"/>
              <a:gd name="connsiteX7" fmla="*/ 158454 w 155859"/>
              <a:gd name="connsiteY7" fmla="*/ 89663 h 192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859" h="192226">
                <a:moveTo>
                  <a:pt x="158454" y="89663"/>
                </a:moveTo>
                <a:lnTo>
                  <a:pt x="2111" y="2111"/>
                </a:lnTo>
                <a:lnTo>
                  <a:pt x="2111" y="53009"/>
                </a:lnTo>
                <a:lnTo>
                  <a:pt x="88534" y="100346"/>
                </a:lnTo>
                <a:lnTo>
                  <a:pt x="2111" y="141778"/>
                </a:lnTo>
                <a:lnTo>
                  <a:pt x="2111" y="191547"/>
                </a:lnTo>
                <a:lnTo>
                  <a:pt x="158454" y="113375"/>
                </a:lnTo>
                <a:lnTo>
                  <a:pt x="158454" y="89663"/>
                </a:lnTo>
                <a:close/>
              </a:path>
            </a:pathLst>
          </a:custGeom>
          <a:solidFill>
            <a:schemeClr val="bg1"/>
          </a:solidFill>
          <a:ln w="5159"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917">
                    <a:srgbClr val="FFFFFF">
                      <a:lumMod val="75000"/>
                    </a:srgbClr>
                  </a:gs>
                  <a:gs pos="30000">
                    <a:srgbClr val="FFFFFF"/>
                  </a:gs>
                </a:gsLst>
                <a:lin ang="5400000" scaled="0"/>
              </a:gradFill>
              <a:effectLst/>
              <a:uLnTx/>
              <a:uFillTx/>
              <a:latin typeface="Segoe UI"/>
              <a:ea typeface="+mn-ea"/>
              <a:cs typeface="+mn-cs"/>
            </a:endParaRPr>
          </a:p>
        </p:txBody>
      </p:sp>
      <p:pic>
        <p:nvPicPr>
          <p:cNvPr id="40" name="Graphic 39">
            <a:extLst>
              <a:ext uri="{FF2B5EF4-FFF2-40B4-BE49-F238E27FC236}">
                <a16:creationId xmlns:a16="http://schemas.microsoft.com/office/drawing/2014/main" id="{C954AA99-CBE5-4517-92C0-D391DE526C6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9542703" y="3971306"/>
            <a:ext cx="150914" cy="116420"/>
          </a:xfrm>
          <a:prstGeom prst="rect">
            <a:avLst/>
          </a:prstGeom>
        </p:spPr>
      </p:pic>
      <p:sp>
        <p:nvSpPr>
          <p:cNvPr id="41" name="Rectangle 40">
            <a:extLst>
              <a:ext uri="{FF2B5EF4-FFF2-40B4-BE49-F238E27FC236}">
                <a16:creationId xmlns:a16="http://schemas.microsoft.com/office/drawing/2014/main" id="{B56E959D-1E88-495F-AD02-C5C538A02DAF}"/>
              </a:ext>
            </a:extLst>
          </p:cNvPr>
          <p:cNvSpPr/>
          <p:nvPr/>
        </p:nvSpPr>
        <p:spPr>
          <a:xfrm>
            <a:off x="9475737" y="3932805"/>
            <a:ext cx="279632" cy="271149"/>
          </a:xfrm>
          <a:prstGeom prst="rect">
            <a:avLst/>
          </a:prstGeom>
          <a:noFill/>
          <a:ln w="12700" cap="rnd">
            <a:solidFill>
              <a:schemeClr val="accent1"/>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27432" numCol="1" rtlCol="0" anchor="b" anchorCtr="0" compatLnSpc="1">
            <a:prstTxWarp prst="textNoShape">
              <a:avLst/>
            </a:prstTxWarp>
          </a:bodyPr>
          <a:lstStyle/>
          <a:p>
            <a:pPr marL="0" marR="0" lvl="0" indent="0" algn="ctr" defTabSz="914367" rtl="0" eaLnBrk="1" fontAlgn="base" latinLnBrk="0" hangingPunct="1">
              <a:lnSpc>
                <a:spcPct val="90000"/>
              </a:lnSpc>
              <a:spcBef>
                <a:spcPct val="0"/>
              </a:spcBef>
              <a:spcAft>
                <a:spcPts val="10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API</a:t>
            </a:r>
          </a:p>
        </p:txBody>
      </p:sp>
      <p:sp>
        <p:nvSpPr>
          <p:cNvPr id="42" name="Rectangle 5">
            <a:extLst>
              <a:ext uri="{FF2B5EF4-FFF2-40B4-BE49-F238E27FC236}">
                <a16:creationId xmlns:a16="http://schemas.microsoft.com/office/drawing/2014/main" id="{05FD50D8-534C-4D96-9D03-E7717309FD59}"/>
              </a:ext>
            </a:extLst>
          </p:cNvPr>
          <p:cNvSpPr>
            <a:spLocks noChangeArrowheads="1"/>
          </p:cNvSpPr>
          <p:nvPr/>
        </p:nvSpPr>
        <p:spPr bwMode="auto">
          <a:xfrm>
            <a:off x="9632719" y="3701796"/>
            <a:ext cx="437700" cy="287893"/>
          </a:xfrm>
          <a:prstGeom prst="rect">
            <a:avLst/>
          </a:prstGeom>
          <a:solidFill>
            <a:srgbClr val="0078D4"/>
          </a:solidFill>
        </p:spPr>
        <p:txBody>
          <a:bodyPr vert="horz" wrap="square" lIns="0" tIns="182880" rIns="0" bIns="137160" numCol="1" anchor="t" anchorCtr="0" compatLnSpc="1">
            <a:prstTxWarp prst="textNoShape">
              <a:avLst/>
            </a:prstTxWarp>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Application</a:t>
            </a:r>
          </a:p>
        </p:txBody>
      </p:sp>
      <p:sp>
        <p:nvSpPr>
          <p:cNvPr id="43" name="Rectangle 6">
            <a:extLst>
              <a:ext uri="{FF2B5EF4-FFF2-40B4-BE49-F238E27FC236}">
                <a16:creationId xmlns:a16="http://schemas.microsoft.com/office/drawing/2014/main" id="{82AB07DA-F252-40E4-BE25-AE1219E5C449}"/>
              </a:ext>
            </a:extLst>
          </p:cNvPr>
          <p:cNvSpPr>
            <a:spLocks noChangeArrowheads="1"/>
          </p:cNvSpPr>
          <p:nvPr/>
        </p:nvSpPr>
        <p:spPr bwMode="auto">
          <a:xfrm>
            <a:off x="9632719" y="3646792"/>
            <a:ext cx="437700" cy="409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44" name="Oval 7">
            <a:extLst>
              <a:ext uri="{FF2B5EF4-FFF2-40B4-BE49-F238E27FC236}">
                <a16:creationId xmlns:a16="http://schemas.microsoft.com/office/drawing/2014/main" id="{19EA35B1-BFD1-4949-8B96-D94EBA195C5C}"/>
              </a:ext>
            </a:extLst>
          </p:cNvPr>
          <p:cNvSpPr>
            <a:spLocks noChangeArrowheads="1"/>
          </p:cNvSpPr>
          <p:nvPr/>
        </p:nvSpPr>
        <p:spPr bwMode="auto">
          <a:xfrm>
            <a:off x="9647933" y="3660836"/>
            <a:ext cx="12874" cy="140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45" name="Oval 8">
            <a:extLst>
              <a:ext uri="{FF2B5EF4-FFF2-40B4-BE49-F238E27FC236}">
                <a16:creationId xmlns:a16="http://schemas.microsoft.com/office/drawing/2014/main" id="{DA8456BF-DA2C-4656-9926-C5F793DC09C0}"/>
              </a:ext>
            </a:extLst>
          </p:cNvPr>
          <p:cNvSpPr>
            <a:spLocks noChangeArrowheads="1"/>
          </p:cNvSpPr>
          <p:nvPr/>
        </p:nvSpPr>
        <p:spPr bwMode="auto">
          <a:xfrm>
            <a:off x="9667829" y="3660836"/>
            <a:ext cx="14044" cy="140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47" name="Oval 9">
            <a:extLst>
              <a:ext uri="{FF2B5EF4-FFF2-40B4-BE49-F238E27FC236}">
                <a16:creationId xmlns:a16="http://schemas.microsoft.com/office/drawing/2014/main" id="{06B1E9D2-CCEC-4259-88FB-857820BABDE5}"/>
              </a:ext>
            </a:extLst>
          </p:cNvPr>
          <p:cNvSpPr>
            <a:spLocks noChangeArrowheads="1"/>
          </p:cNvSpPr>
          <p:nvPr/>
        </p:nvSpPr>
        <p:spPr bwMode="auto">
          <a:xfrm>
            <a:off x="9688894" y="3660836"/>
            <a:ext cx="12874" cy="140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48" name="Rectangle 10">
            <a:extLst>
              <a:ext uri="{FF2B5EF4-FFF2-40B4-BE49-F238E27FC236}">
                <a16:creationId xmlns:a16="http://schemas.microsoft.com/office/drawing/2014/main" id="{403BD9C5-869C-44C8-BB40-70C809956A1E}"/>
              </a:ext>
            </a:extLst>
          </p:cNvPr>
          <p:cNvSpPr>
            <a:spLocks noChangeArrowheads="1"/>
          </p:cNvSpPr>
          <p:nvPr/>
        </p:nvSpPr>
        <p:spPr bwMode="auto">
          <a:xfrm>
            <a:off x="9714641" y="3756800"/>
            <a:ext cx="69049" cy="690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49" name="Rectangle 11">
            <a:extLst>
              <a:ext uri="{FF2B5EF4-FFF2-40B4-BE49-F238E27FC236}">
                <a16:creationId xmlns:a16="http://schemas.microsoft.com/office/drawing/2014/main" id="{BE35D8CD-433D-4FD3-AB95-7738894104FD}"/>
              </a:ext>
            </a:extLst>
          </p:cNvPr>
          <p:cNvSpPr>
            <a:spLocks noChangeArrowheads="1"/>
          </p:cNvSpPr>
          <p:nvPr/>
        </p:nvSpPr>
        <p:spPr bwMode="auto">
          <a:xfrm>
            <a:off x="9818800" y="3756800"/>
            <a:ext cx="67879" cy="690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50" name="Rectangle 12">
            <a:extLst>
              <a:ext uri="{FF2B5EF4-FFF2-40B4-BE49-F238E27FC236}">
                <a16:creationId xmlns:a16="http://schemas.microsoft.com/office/drawing/2014/main" id="{8316CD66-6FF6-40D6-8734-F2D385B5F0FA}"/>
              </a:ext>
            </a:extLst>
          </p:cNvPr>
          <p:cNvSpPr>
            <a:spLocks noChangeArrowheads="1"/>
          </p:cNvSpPr>
          <p:nvPr/>
        </p:nvSpPr>
        <p:spPr bwMode="auto">
          <a:xfrm>
            <a:off x="9919448" y="3756800"/>
            <a:ext cx="69049" cy="690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19456" tIns="109728" rIns="219456" bIns="109728"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407" name="Group 406">
            <a:extLst>
              <a:ext uri="{FF2B5EF4-FFF2-40B4-BE49-F238E27FC236}">
                <a16:creationId xmlns:a16="http://schemas.microsoft.com/office/drawing/2014/main" id="{F8611B60-5542-493D-ADE1-0286F7F93FB7}"/>
              </a:ext>
            </a:extLst>
          </p:cNvPr>
          <p:cNvGrpSpPr/>
          <p:nvPr/>
        </p:nvGrpSpPr>
        <p:grpSpPr>
          <a:xfrm>
            <a:off x="9874025" y="3806323"/>
            <a:ext cx="659457" cy="310934"/>
            <a:chOff x="9874025" y="3806323"/>
            <a:chExt cx="659457" cy="310934"/>
          </a:xfrm>
        </p:grpSpPr>
        <p:cxnSp>
          <p:nvCxnSpPr>
            <p:cNvPr id="409" name="Straight Connector 408">
              <a:extLst>
                <a:ext uri="{FF2B5EF4-FFF2-40B4-BE49-F238E27FC236}">
                  <a16:creationId xmlns:a16="http://schemas.microsoft.com/office/drawing/2014/main" id="{34B97AD0-13DD-477F-AA9B-7A823BC5D0CB}"/>
                </a:ext>
              </a:extLst>
            </p:cNvPr>
            <p:cNvCxnSpPr>
              <a:cxnSpLocks/>
            </p:cNvCxnSpPr>
            <p:nvPr/>
          </p:nvCxnSpPr>
          <p:spPr>
            <a:xfrm flipH="1">
              <a:off x="10145632" y="3806323"/>
              <a:ext cx="387850" cy="0"/>
            </a:xfrm>
            <a:prstGeom prst="line">
              <a:avLst/>
            </a:prstGeom>
            <a:ln w="12700" cap="rnd">
              <a:solidFill>
                <a:srgbClr val="00B294"/>
              </a:solidFill>
              <a:headEnd type="none" w="lg" len="med"/>
              <a:tailEnd type="arrow" w="med" len="med"/>
            </a:ln>
          </p:spPr>
          <p:style>
            <a:lnRef idx="1">
              <a:schemeClr val="accent1"/>
            </a:lnRef>
            <a:fillRef idx="0">
              <a:schemeClr val="accent1"/>
            </a:fillRef>
            <a:effectRef idx="0">
              <a:schemeClr val="accent1"/>
            </a:effectRef>
            <a:fontRef idx="minor">
              <a:schemeClr val="tx1"/>
            </a:fontRef>
          </p:style>
        </p:cxnSp>
        <p:sp>
          <p:nvSpPr>
            <p:cNvPr id="410" name="Rectangle: Rounded Corners 430">
              <a:extLst>
                <a:ext uri="{FF2B5EF4-FFF2-40B4-BE49-F238E27FC236}">
                  <a16:creationId xmlns:a16="http://schemas.microsoft.com/office/drawing/2014/main" id="{CF244358-935C-4EFB-B24F-5F1450FB6BB1}"/>
                </a:ext>
              </a:extLst>
            </p:cNvPr>
            <p:cNvSpPr/>
            <p:nvPr/>
          </p:nvSpPr>
          <p:spPr bwMode="auto">
            <a:xfrm rot="5400000" flipH="1">
              <a:off x="9993182" y="3694250"/>
              <a:ext cx="303850" cy="542164"/>
            </a:xfrm>
            <a:custGeom>
              <a:avLst/>
              <a:gdLst>
                <a:gd name="connsiteX0" fmla="*/ 0 w 275837"/>
                <a:gd name="connsiteY0" fmla="*/ 53010 h 907688"/>
                <a:gd name="connsiteX1" fmla="*/ 53010 w 275837"/>
                <a:gd name="connsiteY1" fmla="*/ 0 h 907688"/>
                <a:gd name="connsiteX2" fmla="*/ 222827 w 275837"/>
                <a:gd name="connsiteY2" fmla="*/ 0 h 907688"/>
                <a:gd name="connsiteX3" fmla="*/ 275837 w 275837"/>
                <a:gd name="connsiteY3" fmla="*/ 53010 h 907688"/>
                <a:gd name="connsiteX4" fmla="*/ 275837 w 275837"/>
                <a:gd name="connsiteY4" fmla="*/ 854678 h 907688"/>
                <a:gd name="connsiteX5" fmla="*/ 222827 w 275837"/>
                <a:gd name="connsiteY5" fmla="*/ 907688 h 907688"/>
                <a:gd name="connsiteX6" fmla="*/ 53010 w 275837"/>
                <a:gd name="connsiteY6" fmla="*/ 907688 h 907688"/>
                <a:gd name="connsiteX7" fmla="*/ 0 w 275837"/>
                <a:gd name="connsiteY7" fmla="*/ 854678 h 907688"/>
                <a:gd name="connsiteX8" fmla="*/ 0 w 275837"/>
                <a:gd name="connsiteY8" fmla="*/ 53010 h 907688"/>
                <a:gd name="connsiteX0" fmla="*/ 275837 w 367277"/>
                <a:gd name="connsiteY0" fmla="*/ 53010 h 907688"/>
                <a:gd name="connsiteX1" fmla="*/ 275837 w 367277"/>
                <a:gd name="connsiteY1" fmla="*/ 854678 h 907688"/>
                <a:gd name="connsiteX2" fmla="*/ 222827 w 367277"/>
                <a:gd name="connsiteY2" fmla="*/ 907688 h 907688"/>
                <a:gd name="connsiteX3" fmla="*/ 53010 w 367277"/>
                <a:gd name="connsiteY3" fmla="*/ 907688 h 907688"/>
                <a:gd name="connsiteX4" fmla="*/ 0 w 367277"/>
                <a:gd name="connsiteY4" fmla="*/ 854678 h 907688"/>
                <a:gd name="connsiteX5" fmla="*/ 0 w 367277"/>
                <a:gd name="connsiteY5" fmla="*/ 53010 h 907688"/>
                <a:gd name="connsiteX6" fmla="*/ 53010 w 367277"/>
                <a:gd name="connsiteY6" fmla="*/ 0 h 907688"/>
                <a:gd name="connsiteX7" fmla="*/ 222827 w 367277"/>
                <a:gd name="connsiteY7" fmla="*/ 0 h 907688"/>
                <a:gd name="connsiteX8" fmla="*/ 367277 w 367277"/>
                <a:gd name="connsiteY8" fmla="*/ 144450 h 907688"/>
                <a:gd name="connsiteX0" fmla="*/ 275837 w 275837"/>
                <a:gd name="connsiteY0" fmla="*/ 53010 h 907688"/>
                <a:gd name="connsiteX1" fmla="*/ 275837 w 275837"/>
                <a:gd name="connsiteY1" fmla="*/ 854678 h 907688"/>
                <a:gd name="connsiteX2" fmla="*/ 222827 w 275837"/>
                <a:gd name="connsiteY2" fmla="*/ 907688 h 907688"/>
                <a:gd name="connsiteX3" fmla="*/ 53010 w 275837"/>
                <a:gd name="connsiteY3" fmla="*/ 907688 h 907688"/>
                <a:gd name="connsiteX4" fmla="*/ 0 w 275837"/>
                <a:gd name="connsiteY4" fmla="*/ 854678 h 907688"/>
                <a:gd name="connsiteX5" fmla="*/ 0 w 275837"/>
                <a:gd name="connsiteY5" fmla="*/ 53010 h 907688"/>
                <a:gd name="connsiteX6" fmla="*/ 53010 w 275837"/>
                <a:gd name="connsiteY6" fmla="*/ 0 h 907688"/>
                <a:gd name="connsiteX7" fmla="*/ 222827 w 275837"/>
                <a:gd name="connsiteY7" fmla="*/ 0 h 907688"/>
                <a:gd name="connsiteX0" fmla="*/ 275837 w 275837"/>
                <a:gd name="connsiteY0" fmla="*/ 854678 h 907688"/>
                <a:gd name="connsiteX1" fmla="*/ 222827 w 275837"/>
                <a:gd name="connsiteY1" fmla="*/ 907688 h 907688"/>
                <a:gd name="connsiteX2" fmla="*/ 53010 w 275837"/>
                <a:gd name="connsiteY2" fmla="*/ 907688 h 907688"/>
                <a:gd name="connsiteX3" fmla="*/ 0 w 275837"/>
                <a:gd name="connsiteY3" fmla="*/ 854678 h 907688"/>
                <a:gd name="connsiteX4" fmla="*/ 0 w 275837"/>
                <a:gd name="connsiteY4" fmla="*/ 53010 h 907688"/>
                <a:gd name="connsiteX5" fmla="*/ 53010 w 275837"/>
                <a:gd name="connsiteY5" fmla="*/ 0 h 907688"/>
                <a:gd name="connsiteX6" fmla="*/ 222827 w 275837"/>
                <a:gd name="connsiteY6" fmla="*/ 0 h 907688"/>
                <a:gd name="connsiteX0" fmla="*/ 222827 w 222827"/>
                <a:gd name="connsiteY0" fmla="*/ 907688 h 907688"/>
                <a:gd name="connsiteX1" fmla="*/ 53010 w 222827"/>
                <a:gd name="connsiteY1" fmla="*/ 907688 h 907688"/>
                <a:gd name="connsiteX2" fmla="*/ 0 w 222827"/>
                <a:gd name="connsiteY2" fmla="*/ 854678 h 907688"/>
                <a:gd name="connsiteX3" fmla="*/ 0 w 222827"/>
                <a:gd name="connsiteY3" fmla="*/ 53010 h 907688"/>
                <a:gd name="connsiteX4" fmla="*/ 53010 w 222827"/>
                <a:gd name="connsiteY4" fmla="*/ 0 h 907688"/>
                <a:gd name="connsiteX5" fmla="*/ 222827 w 222827"/>
                <a:gd name="connsiteY5" fmla="*/ 0 h 907688"/>
                <a:gd name="connsiteX0" fmla="*/ 53010 w 222827"/>
                <a:gd name="connsiteY0" fmla="*/ 907688 h 907688"/>
                <a:gd name="connsiteX1" fmla="*/ 0 w 222827"/>
                <a:gd name="connsiteY1" fmla="*/ 854678 h 907688"/>
                <a:gd name="connsiteX2" fmla="*/ 0 w 222827"/>
                <a:gd name="connsiteY2" fmla="*/ 53010 h 907688"/>
                <a:gd name="connsiteX3" fmla="*/ 53010 w 222827"/>
                <a:gd name="connsiteY3" fmla="*/ 0 h 907688"/>
                <a:gd name="connsiteX4" fmla="*/ 222827 w 222827"/>
                <a:gd name="connsiteY4" fmla="*/ 0 h 907688"/>
                <a:gd name="connsiteX0" fmla="*/ 0 w 222827"/>
                <a:gd name="connsiteY0" fmla="*/ 854678 h 854678"/>
                <a:gd name="connsiteX1" fmla="*/ 0 w 222827"/>
                <a:gd name="connsiteY1" fmla="*/ 53010 h 854678"/>
                <a:gd name="connsiteX2" fmla="*/ 53010 w 222827"/>
                <a:gd name="connsiteY2" fmla="*/ 0 h 854678"/>
                <a:gd name="connsiteX3" fmla="*/ 222827 w 222827"/>
                <a:gd name="connsiteY3" fmla="*/ 0 h 854678"/>
                <a:gd name="connsiteX0" fmla="*/ 0 w 141184"/>
                <a:gd name="connsiteY0" fmla="*/ 854678 h 854678"/>
                <a:gd name="connsiteX1" fmla="*/ 0 w 141184"/>
                <a:gd name="connsiteY1" fmla="*/ 53010 h 854678"/>
                <a:gd name="connsiteX2" fmla="*/ 53010 w 141184"/>
                <a:gd name="connsiteY2" fmla="*/ 0 h 854678"/>
                <a:gd name="connsiteX3" fmla="*/ 141184 w 141184"/>
                <a:gd name="connsiteY3" fmla="*/ 9797 h 854678"/>
                <a:gd name="connsiteX0" fmla="*/ 0 w 141184"/>
                <a:gd name="connsiteY0" fmla="*/ 857581 h 857581"/>
                <a:gd name="connsiteX1" fmla="*/ 0 w 141184"/>
                <a:gd name="connsiteY1" fmla="*/ 55913 h 857581"/>
                <a:gd name="connsiteX2" fmla="*/ 53010 w 141184"/>
                <a:gd name="connsiteY2" fmla="*/ 2903 h 857581"/>
                <a:gd name="connsiteX3" fmla="*/ 141184 w 141184"/>
                <a:gd name="connsiteY3" fmla="*/ 0 h 857581"/>
                <a:gd name="connsiteX0" fmla="*/ 0 w 136104"/>
                <a:gd name="connsiteY0" fmla="*/ 854678 h 854678"/>
                <a:gd name="connsiteX1" fmla="*/ 0 w 136104"/>
                <a:gd name="connsiteY1" fmla="*/ 53010 h 854678"/>
                <a:gd name="connsiteX2" fmla="*/ 53010 w 136104"/>
                <a:gd name="connsiteY2" fmla="*/ 0 h 854678"/>
                <a:gd name="connsiteX3" fmla="*/ 136104 w 136104"/>
                <a:gd name="connsiteY3" fmla="*/ 217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77587"/>
                <a:gd name="connsiteY0" fmla="*/ 854678 h 854678"/>
                <a:gd name="connsiteX1" fmla="*/ 0 w 277587"/>
                <a:gd name="connsiteY1" fmla="*/ 53010 h 854678"/>
                <a:gd name="connsiteX2" fmla="*/ 53010 w 277587"/>
                <a:gd name="connsiteY2" fmla="*/ 0 h 854678"/>
                <a:gd name="connsiteX3" fmla="*/ 277587 w 277587"/>
                <a:gd name="connsiteY3" fmla="*/ 4797 h 854678"/>
                <a:gd name="connsiteX0" fmla="*/ 0 w 280208"/>
                <a:gd name="connsiteY0" fmla="*/ 854678 h 854678"/>
                <a:gd name="connsiteX1" fmla="*/ 0 w 280208"/>
                <a:gd name="connsiteY1" fmla="*/ 53010 h 854678"/>
                <a:gd name="connsiteX2" fmla="*/ 53010 w 280208"/>
                <a:gd name="connsiteY2" fmla="*/ 0 h 854678"/>
                <a:gd name="connsiteX3" fmla="*/ 280208 w 280208"/>
                <a:gd name="connsiteY3" fmla="*/ 2180 h 854678"/>
                <a:gd name="connsiteX0" fmla="*/ 0 w 188085"/>
                <a:gd name="connsiteY0" fmla="*/ 856036 h 856036"/>
                <a:gd name="connsiteX1" fmla="*/ 0 w 188085"/>
                <a:gd name="connsiteY1" fmla="*/ 54368 h 856036"/>
                <a:gd name="connsiteX2" fmla="*/ 53010 w 188085"/>
                <a:gd name="connsiteY2" fmla="*/ 1358 h 856036"/>
                <a:gd name="connsiteX3" fmla="*/ 188085 w 188085"/>
                <a:gd name="connsiteY3" fmla="*/ 126 h 856036"/>
                <a:gd name="connsiteX0" fmla="*/ 0 w 188085"/>
                <a:gd name="connsiteY0" fmla="*/ 701131 h 701131"/>
                <a:gd name="connsiteX1" fmla="*/ 0 w 188085"/>
                <a:gd name="connsiteY1" fmla="*/ 54368 h 701131"/>
                <a:gd name="connsiteX2" fmla="*/ 53010 w 188085"/>
                <a:gd name="connsiteY2" fmla="*/ 1358 h 701131"/>
                <a:gd name="connsiteX3" fmla="*/ 188085 w 188085"/>
                <a:gd name="connsiteY3" fmla="*/ 126 h 701131"/>
                <a:gd name="connsiteX0" fmla="*/ 0 w 188085"/>
                <a:gd name="connsiteY0" fmla="*/ 686018 h 686018"/>
                <a:gd name="connsiteX1" fmla="*/ 0 w 188085"/>
                <a:gd name="connsiteY1" fmla="*/ 54368 h 686018"/>
                <a:gd name="connsiteX2" fmla="*/ 53010 w 188085"/>
                <a:gd name="connsiteY2" fmla="*/ 1358 h 686018"/>
                <a:gd name="connsiteX3" fmla="*/ 188085 w 188085"/>
                <a:gd name="connsiteY3" fmla="*/ 126 h 686018"/>
                <a:gd name="connsiteX0" fmla="*/ 0 w 188085"/>
                <a:gd name="connsiteY0" fmla="*/ 640681 h 640681"/>
                <a:gd name="connsiteX1" fmla="*/ 0 w 188085"/>
                <a:gd name="connsiteY1" fmla="*/ 54368 h 640681"/>
                <a:gd name="connsiteX2" fmla="*/ 53010 w 188085"/>
                <a:gd name="connsiteY2" fmla="*/ 1358 h 640681"/>
                <a:gd name="connsiteX3" fmla="*/ 188085 w 188085"/>
                <a:gd name="connsiteY3" fmla="*/ 126 h 640681"/>
              </a:gdLst>
              <a:ahLst/>
              <a:cxnLst>
                <a:cxn ang="0">
                  <a:pos x="connsiteX0" y="connsiteY0"/>
                </a:cxn>
                <a:cxn ang="0">
                  <a:pos x="connsiteX1" y="connsiteY1"/>
                </a:cxn>
                <a:cxn ang="0">
                  <a:pos x="connsiteX2" y="connsiteY2"/>
                </a:cxn>
                <a:cxn ang="0">
                  <a:pos x="connsiteX3" y="connsiteY3"/>
                </a:cxn>
              </a:cxnLst>
              <a:rect l="l" t="t" r="r" b="b"/>
              <a:pathLst>
                <a:path w="188085" h="640681">
                  <a:moveTo>
                    <a:pt x="0" y="640681"/>
                  </a:moveTo>
                  <a:lnTo>
                    <a:pt x="0" y="54368"/>
                  </a:lnTo>
                  <a:cubicBezTo>
                    <a:pt x="0" y="25091"/>
                    <a:pt x="23733" y="1358"/>
                    <a:pt x="53010" y="1358"/>
                  </a:cubicBezTo>
                  <a:cubicBezTo>
                    <a:pt x="128743" y="2085"/>
                    <a:pt x="112352" y="-601"/>
                    <a:pt x="188085" y="126"/>
                  </a:cubicBezTo>
                </a:path>
              </a:pathLst>
            </a:custGeom>
            <a:ln w="12700" cap="rnd">
              <a:solidFill>
                <a:srgbClr val="00B294"/>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9" name="Straight Connector 18">
            <a:extLst>
              <a:ext uri="{FF2B5EF4-FFF2-40B4-BE49-F238E27FC236}">
                <a16:creationId xmlns:a16="http://schemas.microsoft.com/office/drawing/2014/main" id="{3812B857-3E8D-4872-878D-5585C4B46EB0}"/>
              </a:ext>
            </a:extLst>
          </p:cNvPr>
          <p:cNvCxnSpPr>
            <a:cxnSpLocks/>
            <a:stCxn id="581" idx="3"/>
          </p:cNvCxnSpPr>
          <p:nvPr/>
        </p:nvCxnSpPr>
        <p:spPr>
          <a:xfrm>
            <a:off x="2988866" y="2154625"/>
            <a:ext cx="149245" cy="0"/>
          </a:xfrm>
          <a:prstGeom prst="line">
            <a:avLst/>
          </a:prstGeom>
          <a:ln w="19050">
            <a:solidFill>
              <a:srgbClr val="005A9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E5C5CF3B-F3DA-41F0-B195-9BFC57EAC810}"/>
              </a:ext>
            </a:extLst>
          </p:cNvPr>
          <p:cNvCxnSpPr>
            <a:cxnSpLocks/>
          </p:cNvCxnSpPr>
          <p:nvPr/>
        </p:nvCxnSpPr>
        <p:spPr>
          <a:xfrm>
            <a:off x="2893434" y="2737302"/>
            <a:ext cx="244677" cy="0"/>
          </a:xfrm>
          <a:prstGeom prst="line">
            <a:avLst/>
          </a:prstGeom>
          <a:ln w="19050">
            <a:solidFill>
              <a:srgbClr val="005A9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3" name="TextBox 312">
            <a:extLst>
              <a:ext uri="{FF2B5EF4-FFF2-40B4-BE49-F238E27FC236}">
                <a16:creationId xmlns:a16="http://schemas.microsoft.com/office/drawing/2014/main" id="{C940908C-3778-48B7-AE3E-47EF621D1EBA}"/>
              </a:ext>
            </a:extLst>
          </p:cNvPr>
          <p:cNvSpPr txBox="1"/>
          <p:nvPr/>
        </p:nvSpPr>
        <p:spPr>
          <a:xfrm>
            <a:off x="1875560" y="4619938"/>
            <a:ext cx="990977" cy="161583"/>
          </a:xfrm>
          <a:prstGeom prst="rect">
            <a:avLst/>
          </a:prstGeom>
          <a:solidFill>
            <a:srgbClr val="000000"/>
          </a:solidFill>
        </p:spPr>
        <p:txBody>
          <a:bodyPr wrap="none" lIns="91440" tIns="0" rIns="9144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gradFill>
                  <a:gsLst>
                    <a:gs pos="2917">
                      <a:srgbClr val="50E6FF"/>
                    </a:gs>
                    <a:gs pos="30000">
                      <a:srgbClr val="50E6FF"/>
                    </a:gs>
                  </a:gsLst>
                  <a:lin ang="5400000" scaled="0"/>
                </a:gradFill>
                <a:effectLst/>
                <a:uLnTx/>
                <a:uFillTx/>
                <a:latin typeface="Segoe UI Semibold"/>
                <a:ea typeface="+mn-ea"/>
                <a:cs typeface="+mn-cs"/>
              </a:rPr>
              <a:t>Workstations</a:t>
            </a:r>
          </a:p>
        </p:txBody>
      </p:sp>
      <p:sp>
        <p:nvSpPr>
          <p:cNvPr id="314" name="TextBox 313">
            <a:extLst>
              <a:ext uri="{FF2B5EF4-FFF2-40B4-BE49-F238E27FC236}">
                <a16:creationId xmlns:a16="http://schemas.microsoft.com/office/drawing/2014/main" id="{91C43E9F-20FB-4C7A-A2C1-0FC32466DBD5}"/>
              </a:ext>
            </a:extLst>
          </p:cNvPr>
          <p:cNvSpPr txBox="1"/>
          <p:nvPr/>
        </p:nvSpPr>
        <p:spPr>
          <a:xfrm>
            <a:off x="231452" y="4619938"/>
            <a:ext cx="1165704" cy="161583"/>
          </a:xfrm>
          <a:prstGeom prst="rect">
            <a:avLst/>
          </a:prstGeom>
          <a:solidFill>
            <a:srgbClr val="000000"/>
          </a:solidFill>
        </p:spPr>
        <p:txBody>
          <a:bodyPr wrap="none" lIns="91440" tIns="0" rIns="9144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gradFill>
                  <a:gsLst>
                    <a:gs pos="2917">
                      <a:srgbClr val="50E6FF"/>
                    </a:gs>
                    <a:gs pos="30000">
                      <a:srgbClr val="50E6FF"/>
                    </a:gs>
                  </a:gsLst>
                  <a:lin ang="5400000" scaled="0"/>
                </a:gradFill>
                <a:effectLst/>
                <a:uLnTx/>
                <a:uFillTx/>
                <a:latin typeface="Segoe UI Semibold"/>
                <a:ea typeface="+mn-ea"/>
                <a:cs typeface="+mn-cs"/>
              </a:rPr>
              <a:t>‘Internal’ Access</a:t>
            </a:r>
          </a:p>
        </p:txBody>
      </p:sp>
      <p:cxnSp>
        <p:nvCxnSpPr>
          <p:cNvPr id="315" name="Straight Connector 314">
            <a:extLst>
              <a:ext uri="{FF2B5EF4-FFF2-40B4-BE49-F238E27FC236}">
                <a16:creationId xmlns:a16="http://schemas.microsoft.com/office/drawing/2014/main" id="{30B368EC-2E85-4C90-A805-68086F5CE4A4}"/>
              </a:ext>
            </a:extLst>
          </p:cNvPr>
          <p:cNvCxnSpPr>
            <a:cxnSpLocks/>
          </p:cNvCxnSpPr>
          <p:nvPr/>
        </p:nvCxnSpPr>
        <p:spPr>
          <a:xfrm>
            <a:off x="3553466" y="4712272"/>
            <a:ext cx="1364219" cy="0"/>
          </a:xfrm>
          <a:prstGeom prst="line">
            <a:avLst/>
          </a:prstGeom>
          <a:ln cap="rnd">
            <a:solidFill>
              <a:schemeClr val="bg1">
                <a:lumMod val="7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0E3FE1EC-6D02-4A98-A524-0C10B22BEFFF}"/>
              </a:ext>
            </a:extLst>
          </p:cNvPr>
          <p:cNvCxnSpPr>
            <a:cxnSpLocks/>
            <a:endCxn id="379" idx="1"/>
          </p:cNvCxnSpPr>
          <p:nvPr/>
        </p:nvCxnSpPr>
        <p:spPr>
          <a:xfrm>
            <a:off x="6753571" y="4712272"/>
            <a:ext cx="1575273" cy="0"/>
          </a:xfrm>
          <a:prstGeom prst="line">
            <a:avLst/>
          </a:prstGeom>
          <a:ln cap="rnd">
            <a:solidFill>
              <a:schemeClr val="bg1">
                <a:lumMod val="7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1" name="TextBox 340">
            <a:extLst>
              <a:ext uri="{FF2B5EF4-FFF2-40B4-BE49-F238E27FC236}">
                <a16:creationId xmlns:a16="http://schemas.microsoft.com/office/drawing/2014/main" id="{F88ACF9F-5053-4013-92FA-BDCEFE61A8DF}"/>
              </a:ext>
            </a:extLst>
          </p:cNvPr>
          <p:cNvSpPr txBox="1"/>
          <p:nvPr/>
        </p:nvSpPr>
        <p:spPr>
          <a:xfrm>
            <a:off x="3154901" y="4650716"/>
            <a:ext cx="611065" cy="123111"/>
          </a:xfrm>
          <a:prstGeom prst="rect">
            <a:avLst/>
          </a:prstGeom>
          <a:solidFill>
            <a:srgbClr val="000000"/>
          </a:solidFill>
        </p:spPr>
        <p:txBody>
          <a:bodyPr wrap="none" lIns="91440" tIns="0" rIns="9144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bold"/>
                <a:ea typeface="+mn-ea"/>
                <a:cs typeface="+mn-cs"/>
              </a:rPr>
              <a:t>Accounts</a:t>
            </a:r>
          </a:p>
        </p:txBody>
      </p:sp>
      <p:sp>
        <p:nvSpPr>
          <p:cNvPr id="354" name="TextBox 353">
            <a:extLst>
              <a:ext uri="{FF2B5EF4-FFF2-40B4-BE49-F238E27FC236}">
                <a16:creationId xmlns:a16="http://schemas.microsoft.com/office/drawing/2014/main" id="{AF80AA57-A948-474B-9C99-CF7EEF4B136C}"/>
              </a:ext>
            </a:extLst>
          </p:cNvPr>
          <p:cNvSpPr txBox="1"/>
          <p:nvPr/>
        </p:nvSpPr>
        <p:spPr>
          <a:xfrm>
            <a:off x="4652049" y="4650716"/>
            <a:ext cx="1173718" cy="123111"/>
          </a:xfrm>
          <a:prstGeom prst="rect">
            <a:avLst/>
          </a:prstGeom>
          <a:solidFill>
            <a:srgbClr val="000000"/>
          </a:solidFill>
        </p:spPr>
        <p:txBody>
          <a:bodyPr wrap="none" lIns="91440" tIns="0" rIns="9144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bold"/>
                <a:ea typeface="+mn-ea"/>
                <a:cs typeface="+mn-cs"/>
              </a:rPr>
              <a:t>Access and Privileges</a:t>
            </a:r>
          </a:p>
        </p:txBody>
      </p:sp>
      <p:sp>
        <p:nvSpPr>
          <p:cNvPr id="358" name="TextBox 357">
            <a:extLst>
              <a:ext uri="{FF2B5EF4-FFF2-40B4-BE49-F238E27FC236}">
                <a16:creationId xmlns:a16="http://schemas.microsoft.com/office/drawing/2014/main" id="{4020966F-927F-433D-905C-36E7C03BEDB0}"/>
              </a:ext>
            </a:extLst>
          </p:cNvPr>
          <p:cNvSpPr txBox="1"/>
          <p:nvPr/>
        </p:nvSpPr>
        <p:spPr>
          <a:xfrm>
            <a:off x="6307936" y="4650716"/>
            <a:ext cx="595035" cy="123111"/>
          </a:xfrm>
          <a:prstGeom prst="rect">
            <a:avLst/>
          </a:prstGeom>
          <a:solidFill>
            <a:srgbClr val="000000"/>
          </a:solidFill>
        </p:spPr>
        <p:txBody>
          <a:bodyPr wrap="none" lIns="91440" tIns="0" rIns="9144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bold"/>
                <a:ea typeface="+mn-ea"/>
                <a:cs typeface="+mn-cs"/>
              </a:rPr>
              <a:t>Interface</a:t>
            </a:r>
          </a:p>
        </p:txBody>
      </p:sp>
      <p:sp>
        <p:nvSpPr>
          <p:cNvPr id="375" name="TextBox 374">
            <a:extLst>
              <a:ext uri="{FF2B5EF4-FFF2-40B4-BE49-F238E27FC236}">
                <a16:creationId xmlns:a16="http://schemas.microsoft.com/office/drawing/2014/main" id="{D1D95962-211E-4470-ACFD-C92F2642DC08}"/>
              </a:ext>
            </a:extLst>
          </p:cNvPr>
          <p:cNvSpPr txBox="1"/>
          <p:nvPr/>
        </p:nvSpPr>
        <p:spPr>
          <a:xfrm>
            <a:off x="3839806" y="4631479"/>
            <a:ext cx="655949" cy="161583"/>
          </a:xfrm>
          <a:prstGeom prst="rect">
            <a:avLst/>
          </a:prstGeom>
          <a:solidFill>
            <a:srgbClr val="000000"/>
          </a:solidFill>
        </p:spPr>
        <p:txBody>
          <a:bodyPr wrap="none" lIns="91440" tIns="0" rIns="91440" bIns="0" rtlCol="0" anchor="ctr" anchorCtr="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gradFill>
                  <a:gsLst>
                    <a:gs pos="2917">
                      <a:srgbClr val="50E6FF"/>
                    </a:gs>
                    <a:gs pos="30000">
                      <a:srgbClr val="50E6FF"/>
                    </a:gs>
                  </a:gsLst>
                  <a:lin ang="5400000" scaled="0"/>
                </a:gradFill>
                <a:effectLst/>
                <a:uLnTx/>
                <a:uFillTx/>
                <a:latin typeface="Segoe UI Semibold"/>
                <a:ea typeface="+mn-ea"/>
                <a:cs typeface="+mn-cs"/>
              </a:rPr>
              <a:t>Identity</a:t>
            </a:r>
          </a:p>
        </p:txBody>
      </p:sp>
      <p:sp>
        <p:nvSpPr>
          <p:cNvPr id="377" name="TextBox 376">
            <a:extLst>
              <a:ext uri="{FF2B5EF4-FFF2-40B4-BE49-F238E27FC236}">
                <a16:creationId xmlns:a16="http://schemas.microsoft.com/office/drawing/2014/main" id="{2559093D-8393-4447-A2B8-D47D697F596F}"/>
              </a:ext>
            </a:extLst>
          </p:cNvPr>
          <p:cNvSpPr txBox="1"/>
          <p:nvPr/>
        </p:nvSpPr>
        <p:spPr>
          <a:xfrm>
            <a:off x="7040481" y="4619938"/>
            <a:ext cx="1143000" cy="161583"/>
          </a:xfrm>
          <a:prstGeom prst="rect">
            <a:avLst/>
          </a:prstGeom>
          <a:solidFill>
            <a:srgbClr val="000000"/>
          </a:solidFill>
        </p:spPr>
        <p:txBody>
          <a:bodyPr wrap="square" lIns="91440" tIns="0" rIns="9144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gradFill>
                  <a:gsLst>
                    <a:gs pos="2917">
                      <a:srgbClr val="50E6FF"/>
                    </a:gs>
                    <a:gs pos="30000">
                      <a:srgbClr val="50E6FF"/>
                    </a:gs>
                  </a:gsLst>
                  <a:lin ang="5400000" scaled="0"/>
                </a:gradFill>
                <a:effectLst/>
                <a:uLnTx/>
                <a:uFillTx/>
                <a:latin typeface="Segoe UI Semibold"/>
                <a:ea typeface="+mn-ea"/>
                <a:cs typeface="+mn-cs"/>
              </a:rPr>
              <a:t>Infrastructure</a:t>
            </a:r>
          </a:p>
        </p:txBody>
      </p:sp>
      <p:sp>
        <p:nvSpPr>
          <p:cNvPr id="378" name="TextBox 377">
            <a:extLst>
              <a:ext uri="{FF2B5EF4-FFF2-40B4-BE49-F238E27FC236}">
                <a16:creationId xmlns:a16="http://schemas.microsoft.com/office/drawing/2014/main" id="{7BB613EB-15CC-4898-9294-DA862BEB344E}"/>
              </a:ext>
            </a:extLst>
          </p:cNvPr>
          <p:cNvSpPr txBox="1"/>
          <p:nvPr/>
        </p:nvSpPr>
        <p:spPr>
          <a:xfrm>
            <a:off x="9364891" y="4619938"/>
            <a:ext cx="1880643" cy="161583"/>
          </a:xfrm>
          <a:prstGeom prst="rect">
            <a:avLst/>
          </a:prstGeom>
          <a:solidFill>
            <a:srgbClr val="000000"/>
          </a:solidFill>
        </p:spPr>
        <p:txBody>
          <a:bodyPr wrap="none" lIns="91440" tIns="0" rIns="9144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gradFill>
                  <a:gsLst>
                    <a:gs pos="2917">
                      <a:srgbClr val="50E6FF"/>
                    </a:gs>
                    <a:gs pos="30000">
                      <a:srgbClr val="50E6FF"/>
                    </a:gs>
                  </a:gsLst>
                  <a:lin ang="5400000" scaled="0"/>
                </a:gradFill>
                <a:effectLst/>
                <a:uLnTx/>
                <a:uFillTx/>
                <a:latin typeface="Segoe UI Semibold"/>
                <a:ea typeface="+mn-ea"/>
                <a:cs typeface="+mn-cs"/>
              </a:rPr>
              <a:t>Network &amp; ‘External’ Access</a:t>
            </a:r>
          </a:p>
        </p:txBody>
      </p:sp>
      <p:sp>
        <p:nvSpPr>
          <p:cNvPr id="379" name="TextBox 378">
            <a:extLst>
              <a:ext uri="{FF2B5EF4-FFF2-40B4-BE49-F238E27FC236}">
                <a16:creationId xmlns:a16="http://schemas.microsoft.com/office/drawing/2014/main" id="{F74169D3-4AA8-4C95-9902-6B14E84436D4}"/>
              </a:ext>
            </a:extLst>
          </p:cNvPr>
          <p:cNvSpPr txBox="1"/>
          <p:nvPr/>
        </p:nvSpPr>
        <p:spPr>
          <a:xfrm>
            <a:off x="8328844" y="4650716"/>
            <a:ext cx="609462" cy="123111"/>
          </a:xfrm>
          <a:prstGeom prst="rect">
            <a:avLst/>
          </a:prstGeom>
          <a:solidFill>
            <a:srgbClr val="000000"/>
          </a:solidFill>
        </p:spPr>
        <p:txBody>
          <a:bodyPr wrap="none" lIns="91440" tIns="0" rIns="9144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bold"/>
                <a:ea typeface="+mn-ea"/>
                <a:cs typeface="+mn-cs"/>
              </a:rPr>
              <a:t>Resource</a:t>
            </a:r>
          </a:p>
        </p:txBody>
      </p:sp>
      <p:sp>
        <p:nvSpPr>
          <p:cNvPr id="60" name="Rectangle 59">
            <a:extLst>
              <a:ext uri="{FF2B5EF4-FFF2-40B4-BE49-F238E27FC236}">
                <a16:creationId xmlns:a16="http://schemas.microsoft.com/office/drawing/2014/main" id="{9999351E-BC87-4A93-A90D-0DB57E4DCCFB}"/>
              </a:ext>
            </a:extLst>
          </p:cNvPr>
          <p:cNvSpPr/>
          <p:nvPr/>
        </p:nvSpPr>
        <p:spPr bwMode="auto">
          <a:xfrm>
            <a:off x="7726089" y="1651554"/>
            <a:ext cx="3395859" cy="287113"/>
          </a:xfrm>
          <a:prstGeom prst="rect">
            <a:avLst/>
          </a:prstGeom>
          <a:noFill/>
          <a:ln w="9525" cap="rnd">
            <a:no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36576" numCol="1" rtlCol="0" anchor="t" anchorCtr="0" compatLnSpc="1">
            <a:prstTxWarp prst="textNoShape">
              <a:avLst/>
            </a:prstTxWarp>
          </a:bodyPr>
          <a:lstStyle/>
          <a:p>
            <a:pPr algn="ctr" fontAlgn="base">
              <a:lnSpc>
                <a:spcPct val="90000"/>
              </a:lnSpc>
              <a:spcBef>
                <a:spcPct val="0"/>
              </a:spcBef>
              <a:spcAft>
                <a:spcPts val="100"/>
              </a:spcAft>
            </a:pPr>
            <a:r>
              <a:rPr kumimoji="0" lang="en-US" sz="600" i="1" strike="noStrike" kern="1200" cap="none" spc="0" normalizeH="0" baseline="0" noProof="0">
                <a:ln>
                  <a:noFill/>
                </a:ln>
                <a:gradFill>
                  <a:gsLst>
                    <a:gs pos="34000">
                      <a:srgbClr val="1A1A1A"/>
                    </a:gs>
                    <a:gs pos="85000">
                      <a:srgbClr val="1A1A1A"/>
                    </a:gs>
                  </a:gsLst>
                  <a:lin ang="5400000" scaled="1"/>
                </a:gradFill>
                <a:effectLst/>
                <a:uLnTx/>
                <a:uFillTx/>
                <a:latin typeface="+mj-lt"/>
                <a:ea typeface="+mn-ea"/>
                <a:cs typeface="+mn-cs"/>
              </a:rPr>
              <a:t>Enable Zero Trust Networking &amp; Secure Access Service Edge (SASE)</a:t>
            </a:r>
          </a:p>
        </p:txBody>
      </p:sp>
      <p:sp>
        <p:nvSpPr>
          <p:cNvPr id="383" name="Rectangle 382">
            <a:extLst>
              <a:ext uri="{FF2B5EF4-FFF2-40B4-BE49-F238E27FC236}">
                <a16:creationId xmlns:a16="http://schemas.microsoft.com/office/drawing/2014/main" id="{CF5DAAB6-970F-45EA-A5FE-5732D30F9C11}"/>
              </a:ext>
            </a:extLst>
          </p:cNvPr>
          <p:cNvSpPr/>
          <p:nvPr/>
        </p:nvSpPr>
        <p:spPr>
          <a:xfrm>
            <a:off x="1972752" y="5274970"/>
            <a:ext cx="1097392" cy="146304"/>
          </a:xfrm>
          <a:prstGeom prst="rect">
            <a:avLst/>
          </a:prstGeom>
          <a:solidFill>
            <a:schemeClr val="accent1"/>
          </a:solidFill>
          <a:ln w="12700" cap="rnd">
            <a:no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45720" tIns="27432" rIns="45720" bIns="27432" numCol="1" rtlCol="0" anchor="ctr" anchorCtr="0" compatLnSpc="1">
            <a:prstTxWarp prst="textNoShape">
              <a:avLst/>
            </a:prstTxWarp>
            <a:noAutofit/>
          </a:bodyPr>
          <a:lstStyle/>
          <a:p>
            <a:pPr marL="0" marR="0" lvl="0" indent="0" algn="l" defTabSz="914367" rtl="0" eaLnBrk="1" fontAlgn="base" latinLnBrk="0" hangingPunct="1">
              <a:lnSpc>
                <a:spcPct val="90000"/>
              </a:lnSpc>
              <a:spcBef>
                <a:spcPct val="0"/>
              </a:spcBef>
              <a:spcAft>
                <a:spcPts val="0"/>
              </a:spcAft>
              <a:buClrTx/>
              <a:buSzTx/>
              <a:buFontTx/>
              <a:buNone/>
              <a:tabLst/>
              <a:defRPr/>
            </a:pPr>
            <a:r>
              <a:rPr kumimoji="0" lang="en-US" sz="500" b="1" i="0" u="none" strike="noStrike" kern="1200" cap="none" spc="0" normalizeH="0" baseline="0" noProof="0">
                <a:ln>
                  <a:noFill/>
                </a:ln>
                <a:solidFill>
                  <a:schemeClr val="bg1"/>
                </a:solidFill>
                <a:effectLst/>
                <a:uLnTx/>
                <a:uFillTx/>
                <a:latin typeface="Segoe UI Semibold"/>
                <a:ea typeface="+mn-ea"/>
                <a:cs typeface="+mn-cs"/>
              </a:rPr>
              <a:t>Microsoft Defender for Endpoint</a:t>
            </a:r>
          </a:p>
        </p:txBody>
      </p:sp>
    </p:spTree>
    <p:extLst>
      <p:ext uri="{BB962C8B-B14F-4D97-AF65-F5344CB8AC3E}">
        <p14:creationId xmlns:p14="http://schemas.microsoft.com/office/powerpoint/2010/main" val="2835287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500"/>
                                        <p:tgtEl>
                                          <p:spTgt spid="11"/>
                                        </p:tgtEl>
                                      </p:cBhvr>
                                    </p:animEffect>
                                  </p:childTnLst>
                                </p:cTn>
                              </p:par>
                              <p:par>
                                <p:cTn id="12" presetID="16" presetClass="entr" presetSubtype="42" fill="hold"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barn(outHorizontal)">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500"/>
                                        <p:tgtEl>
                                          <p:spTgt spid="51"/>
                                        </p:tgtEl>
                                      </p:cBhvr>
                                    </p:animEffect>
                                  </p:childTnLst>
                                </p:cTn>
                              </p:par>
                              <p:par>
                                <p:cTn id="20" presetID="22" presetClass="entr" presetSubtype="8" fill="hold" nodeType="withEffect">
                                  <p:stCondLst>
                                    <p:cond delay="25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par>
                          <p:cTn id="23" fill="hold">
                            <p:stCondLst>
                              <p:cond delay="750"/>
                            </p:stCondLst>
                            <p:childTnLst>
                              <p:par>
                                <p:cTn id="24" presetID="10" presetClass="entr" presetSubtype="0" fill="hold" nodeType="afterEffect">
                                  <p:stCondLst>
                                    <p:cond delay="25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500"/>
                                        <p:tgtEl>
                                          <p:spTgt spid="26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9"/>
                                        </p:tgtEl>
                                        <p:attrNameLst>
                                          <p:attrName>style.visibility</p:attrName>
                                        </p:attrNameLst>
                                      </p:cBhvr>
                                      <p:to>
                                        <p:strVal val="visible"/>
                                      </p:to>
                                    </p:set>
                                    <p:animEffect transition="in" filter="fade">
                                      <p:cBhvr>
                                        <p:cTn id="34" dur="500"/>
                                        <p:tgtEl>
                                          <p:spTgt spid="26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3"/>
                                        </p:tgtEl>
                                        <p:attrNameLst>
                                          <p:attrName>style.visibility</p:attrName>
                                        </p:attrNameLst>
                                      </p:cBhvr>
                                      <p:to>
                                        <p:strVal val="visible"/>
                                      </p:to>
                                    </p:set>
                                    <p:animEffect transition="in" filter="fade">
                                      <p:cBhvr>
                                        <p:cTn id="37" dur="500"/>
                                        <p:tgtEl>
                                          <p:spTgt spid="38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7"/>
                                        </p:tgtEl>
                                        <p:attrNameLst>
                                          <p:attrName>style.visibility</p:attrName>
                                        </p:attrNameLst>
                                      </p:cBhvr>
                                      <p:to>
                                        <p:strVal val="visible"/>
                                      </p:to>
                                    </p:set>
                                    <p:animEffect transition="in" filter="fade">
                                      <p:cBhvr>
                                        <p:cTn id="40" dur="500"/>
                                        <p:tgtEl>
                                          <p:spTgt spid="267"/>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par>
                          <p:cTn id="45" fill="hold">
                            <p:stCondLst>
                              <p:cond delay="1000"/>
                            </p:stCondLst>
                            <p:childTnLst>
                              <p:par>
                                <p:cTn id="46" presetID="22" presetClass="entr" presetSubtype="4" fill="hold" grpId="0" nodeType="afterEffect">
                                  <p:stCondLst>
                                    <p:cond delay="0"/>
                                  </p:stCondLst>
                                  <p:childTnLst>
                                    <p:set>
                                      <p:cBhvr>
                                        <p:cTn id="47" dur="1" fill="hold">
                                          <p:stCondLst>
                                            <p:cond delay="0"/>
                                          </p:stCondLst>
                                        </p:cTn>
                                        <p:tgtEl>
                                          <p:spTgt spid="462"/>
                                        </p:tgtEl>
                                        <p:attrNameLst>
                                          <p:attrName>style.visibility</p:attrName>
                                        </p:attrNameLst>
                                      </p:cBhvr>
                                      <p:to>
                                        <p:strVal val="visible"/>
                                      </p:to>
                                    </p:set>
                                    <p:animEffect transition="in" filter="wipe(down)">
                                      <p:cBhvr>
                                        <p:cTn id="48" dur="500"/>
                                        <p:tgtEl>
                                          <p:spTgt spid="462"/>
                                        </p:tgtEl>
                                      </p:cBhvr>
                                    </p:animEffect>
                                  </p:childTnLst>
                                </p:cTn>
                              </p:par>
                              <p:par>
                                <p:cTn id="49" presetID="10" presetClass="entr" presetSubtype="0" fill="hold" nodeType="withEffect">
                                  <p:stCondLst>
                                    <p:cond delay="25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childTnLst>
                          </p:cTn>
                        </p:par>
                        <p:par>
                          <p:cTn id="52" fill="hold">
                            <p:stCondLst>
                              <p:cond delay="1750"/>
                            </p:stCondLst>
                            <p:childTnLst>
                              <p:par>
                                <p:cTn id="53" presetID="22" presetClass="entr" presetSubtype="8"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22" presetClass="entr" presetSubtype="8" fill="hold" nodeType="withEffect">
                                  <p:stCondLst>
                                    <p:cond delay="0"/>
                                  </p:stCondLst>
                                  <p:childTnLst>
                                    <p:set>
                                      <p:cBhvr>
                                        <p:cTn id="57" dur="1" fill="hold">
                                          <p:stCondLst>
                                            <p:cond delay="0"/>
                                          </p:stCondLst>
                                        </p:cTn>
                                        <p:tgtEl>
                                          <p:spTgt spid="308"/>
                                        </p:tgtEl>
                                        <p:attrNameLst>
                                          <p:attrName>style.visibility</p:attrName>
                                        </p:attrNameLst>
                                      </p:cBhvr>
                                      <p:to>
                                        <p:strVal val="visible"/>
                                      </p:to>
                                    </p:set>
                                    <p:animEffect transition="in" filter="wipe(left)">
                                      <p:cBhvr>
                                        <p:cTn id="58" dur="500"/>
                                        <p:tgtEl>
                                          <p:spTgt spid="308"/>
                                        </p:tgtEl>
                                      </p:cBhvr>
                                    </p:animEffect>
                                  </p:childTnLst>
                                </p:cTn>
                              </p:par>
                              <p:par>
                                <p:cTn id="59" presetID="42" presetClass="entr" presetSubtype="0" fill="hold" nodeType="withEffect">
                                  <p:stCondLst>
                                    <p:cond delay="25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anim calcmode="lin" valueType="num">
                                      <p:cBhvr>
                                        <p:cTn id="62" dur="500" fill="hold"/>
                                        <p:tgtEl>
                                          <p:spTgt spid="53"/>
                                        </p:tgtEl>
                                        <p:attrNameLst>
                                          <p:attrName>ppt_x</p:attrName>
                                        </p:attrNameLst>
                                      </p:cBhvr>
                                      <p:tavLst>
                                        <p:tav tm="0">
                                          <p:val>
                                            <p:strVal val="#ppt_x"/>
                                          </p:val>
                                        </p:tav>
                                        <p:tav tm="100000">
                                          <p:val>
                                            <p:strVal val="#ppt_x"/>
                                          </p:val>
                                        </p:tav>
                                      </p:tavLst>
                                    </p:anim>
                                    <p:anim calcmode="lin" valueType="num">
                                      <p:cBhvr>
                                        <p:cTn id="63" dur="500" fill="hold"/>
                                        <p:tgtEl>
                                          <p:spTgt spid="53"/>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10" presetClass="entr" presetSubtype="0" fill="hold" grpId="0" nodeType="afterEffect">
                                  <p:stCondLst>
                                    <p:cond delay="0"/>
                                  </p:stCondLst>
                                  <p:childTnLst>
                                    <p:set>
                                      <p:cBhvr>
                                        <p:cTn id="66" dur="1" fill="hold">
                                          <p:stCondLst>
                                            <p:cond delay="0"/>
                                          </p:stCondLst>
                                        </p:cTn>
                                        <p:tgtEl>
                                          <p:spTgt spid="585"/>
                                        </p:tgtEl>
                                        <p:attrNameLst>
                                          <p:attrName>style.visibility</p:attrName>
                                        </p:attrNameLst>
                                      </p:cBhvr>
                                      <p:to>
                                        <p:strVal val="visible"/>
                                      </p:to>
                                    </p:set>
                                    <p:animEffect transition="in" filter="fade">
                                      <p:cBhvr>
                                        <p:cTn id="67" dur="500"/>
                                        <p:tgtEl>
                                          <p:spTgt spid="585"/>
                                        </p:tgtEl>
                                      </p:cBhvr>
                                    </p:animEffect>
                                  </p:childTnLst>
                                </p:cTn>
                              </p:par>
                              <p:par>
                                <p:cTn id="68" presetID="10" presetClass="entr" presetSubtype="0" fill="hold" nodeType="withEffect">
                                  <p:stCondLst>
                                    <p:cond delay="25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500"/>
                                  </p:stCondLst>
                                  <p:childTnLst>
                                    <p:set>
                                      <p:cBhvr>
                                        <p:cTn id="72" dur="1" fill="hold">
                                          <p:stCondLst>
                                            <p:cond delay="0"/>
                                          </p:stCondLst>
                                        </p:cTn>
                                        <p:tgtEl>
                                          <p:spTgt spid="417"/>
                                        </p:tgtEl>
                                        <p:attrNameLst>
                                          <p:attrName>style.visibility</p:attrName>
                                        </p:attrNameLst>
                                      </p:cBhvr>
                                      <p:to>
                                        <p:strVal val="visible"/>
                                      </p:to>
                                    </p:set>
                                    <p:animEffect transition="in" filter="fade">
                                      <p:cBhvr>
                                        <p:cTn id="73" dur="500"/>
                                        <p:tgtEl>
                                          <p:spTgt spid="417"/>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418"/>
                                        </p:tgtEl>
                                        <p:attrNameLst>
                                          <p:attrName>style.visibility</p:attrName>
                                        </p:attrNameLst>
                                      </p:cBhvr>
                                      <p:to>
                                        <p:strVal val="visible"/>
                                      </p:to>
                                    </p:set>
                                    <p:animEffect transition="in" filter="fade">
                                      <p:cBhvr>
                                        <p:cTn id="76" dur="500"/>
                                        <p:tgtEl>
                                          <p:spTgt spid="418"/>
                                        </p:tgtEl>
                                      </p:cBhvr>
                                    </p:animEffect>
                                  </p:childTnLst>
                                </p:cTn>
                              </p:par>
                              <p:par>
                                <p:cTn id="77" presetID="10" presetClass="entr" presetSubtype="0" fill="hold" nodeType="withEffect">
                                  <p:stCondLst>
                                    <p:cond delay="500"/>
                                  </p:stCondLst>
                                  <p:childTnLst>
                                    <p:set>
                                      <p:cBhvr>
                                        <p:cTn id="78" dur="1" fill="hold">
                                          <p:stCondLst>
                                            <p:cond delay="0"/>
                                          </p:stCondLst>
                                        </p:cTn>
                                        <p:tgtEl>
                                          <p:spTgt spid="99"/>
                                        </p:tgtEl>
                                        <p:attrNameLst>
                                          <p:attrName>style.visibility</p:attrName>
                                        </p:attrNameLst>
                                      </p:cBhvr>
                                      <p:to>
                                        <p:strVal val="visible"/>
                                      </p:to>
                                    </p:set>
                                    <p:animEffect transition="in" filter="fade">
                                      <p:cBhvr>
                                        <p:cTn id="79" dur="500"/>
                                        <p:tgtEl>
                                          <p:spTgt spid="99"/>
                                        </p:tgtEl>
                                      </p:cBhvr>
                                    </p:animEffect>
                                  </p:childTnLst>
                                </p:cTn>
                              </p:par>
                              <p:par>
                                <p:cTn id="80" presetID="10" presetClass="entr" presetSubtype="0" fill="hold" grpId="0" nodeType="withEffect">
                                  <p:stCondLst>
                                    <p:cond delay="750"/>
                                  </p:stCondLst>
                                  <p:childTnLst>
                                    <p:set>
                                      <p:cBhvr>
                                        <p:cTn id="81" dur="1" fill="hold">
                                          <p:stCondLst>
                                            <p:cond delay="0"/>
                                          </p:stCondLst>
                                        </p:cTn>
                                        <p:tgtEl>
                                          <p:spTgt spid="397"/>
                                        </p:tgtEl>
                                        <p:attrNameLst>
                                          <p:attrName>style.visibility</p:attrName>
                                        </p:attrNameLst>
                                      </p:cBhvr>
                                      <p:to>
                                        <p:strVal val="visible"/>
                                      </p:to>
                                    </p:set>
                                    <p:animEffect transition="in" filter="fade">
                                      <p:cBhvr>
                                        <p:cTn id="82" dur="500"/>
                                        <p:tgtEl>
                                          <p:spTgt spid="397"/>
                                        </p:tgtEl>
                                      </p:cBhvr>
                                    </p:animEffect>
                                  </p:childTnLst>
                                </p:cTn>
                              </p:par>
                            </p:childTnLst>
                          </p:cTn>
                        </p:par>
                        <p:par>
                          <p:cTn id="83" fill="hold">
                            <p:stCondLst>
                              <p:cond delay="3750"/>
                            </p:stCondLst>
                            <p:childTnLst>
                              <p:par>
                                <p:cTn id="84" presetID="10" presetClass="entr" presetSubtype="0" fill="hold" nodeType="after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1000"/>
                                        <p:tgtEl>
                                          <p:spTgt spid="58"/>
                                        </p:tgtEl>
                                      </p:cBhvr>
                                    </p:animEffect>
                                    <p:anim calcmode="lin" valueType="num">
                                      <p:cBhvr>
                                        <p:cTn id="92" dur="1000" fill="hold"/>
                                        <p:tgtEl>
                                          <p:spTgt spid="58"/>
                                        </p:tgtEl>
                                        <p:attrNameLst>
                                          <p:attrName>ppt_x</p:attrName>
                                        </p:attrNameLst>
                                      </p:cBhvr>
                                      <p:tavLst>
                                        <p:tav tm="0">
                                          <p:val>
                                            <p:strVal val="#ppt_x"/>
                                          </p:val>
                                        </p:tav>
                                        <p:tav tm="100000">
                                          <p:val>
                                            <p:strVal val="#ppt_x"/>
                                          </p:val>
                                        </p:tav>
                                      </p:tavLst>
                                    </p:anim>
                                    <p:anim calcmode="lin" valueType="num">
                                      <p:cBhvr>
                                        <p:cTn id="93" dur="1000" fill="hold"/>
                                        <p:tgtEl>
                                          <p:spTgt spid="58"/>
                                        </p:tgtEl>
                                        <p:attrNameLst>
                                          <p:attrName>ppt_y</p:attrName>
                                        </p:attrNameLst>
                                      </p:cBhvr>
                                      <p:tavLst>
                                        <p:tav tm="0">
                                          <p:val>
                                            <p:strVal val="#ppt_y+.1"/>
                                          </p:val>
                                        </p:tav>
                                        <p:tav tm="100000">
                                          <p:val>
                                            <p:strVal val="#ppt_y"/>
                                          </p:val>
                                        </p:tav>
                                      </p:tavLst>
                                    </p:anim>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344"/>
                                        </p:tgtEl>
                                        <p:attrNameLst>
                                          <p:attrName>style.visibility</p:attrName>
                                        </p:attrNameLst>
                                      </p:cBhvr>
                                      <p:to>
                                        <p:strVal val="visible"/>
                                      </p:to>
                                    </p:set>
                                    <p:animEffect transition="in" filter="fade">
                                      <p:cBhvr>
                                        <p:cTn id="97" dur="500"/>
                                        <p:tgtEl>
                                          <p:spTgt spid="344"/>
                                        </p:tgtEl>
                                      </p:cBhvr>
                                    </p:animEffect>
                                  </p:childTnLst>
                                </p:cTn>
                              </p:par>
                              <p:par>
                                <p:cTn id="98" presetID="10" presetClass="entr" presetSubtype="0" fill="hold" grpId="0" nodeType="withEffect">
                                  <p:stCondLst>
                                    <p:cond delay="500"/>
                                  </p:stCondLst>
                                  <p:childTnLst>
                                    <p:set>
                                      <p:cBhvr>
                                        <p:cTn id="99" dur="1" fill="hold">
                                          <p:stCondLst>
                                            <p:cond delay="0"/>
                                          </p:stCondLst>
                                        </p:cTn>
                                        <p:tgtEl>
                                          <p:spTgt spid="350"/>
                                        </p:tgtEl>
                                        <p:attrNameLst>
                                          <p:attrName>style.visibility</p:attrName>
                                        </p:attrNameLst>
                                      </p:cBhvr>
                                      <p:to>
                                        <p:strVal val="visible"/>
                                      </p:to>
                                    </p:set>
                                    <p:animEffect transition="in" filter="fade">
                                      <p:cBhvr>
                                        <p:cTn id="100" dur="500"/>
                                        <p:tgtEl>
                                          <p:spTgt spid="350"/>
                                        </p:tgtEl>
                                      </p:cBhvr>
                                    </p:animEffect>
                                  </p:childTnLst>
                                </p:cTn>
                              </p:par>
                              <p:par>
                                <p:cTn id="101" presetID="10" presetClass="entr" presetSubtype="0" fill="hold" grpId="0" nodeType="withEffect">
                                  <p:stCondLst>
                                    <p:cond delay="50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360"/>
                                        </p:tgtEl>
                                        <p:attrNameLst>
                                          <p:attrName>style.visibility</p:attrName>
                                        </p:attrNameLst>
                                      </p:cBhvr>
                                      <p:to>
                                        <p:strVal val="visible"/>
                                      </p:to>
                                    </p:set>
                                    <p:animEffect transition="in" filter="fade">
                                      <p:cBhvr>
                                        <p:cTn id="107" dur="200"/>
                                        <p:tgtEl>
                                          <p:spTgt spid="360"/>
                                        </p:tgtEl>
                                      </p:cBhvr>
                                    </p:animEffect>
                                  </p:childTnLst>
                                </p:cTn>
                              </p:par>
                            </p:childTnLst>
                          </p:cTn>
                        </p:par>
                        <p:par>
                          <p:cTn id="108" fill="hold">
                            <p:stCondLst>
                              <p:cond delay="2200"/>
                            </p:stCondLst>
                            <p:childTnLst>
                              <p:par>
                                <p:cTn id="109" presetID="10" presetClass="entr" presetSubtype="0" fill="hold" grpId="0" nodeType="afterEffect">
                                  <p:stCondLst>
                                    <p:cond delay="0"/>
                                  </p:stCondLst>
                                  <p:childTnLst>
                                    <p:set>
                                      <p:cBhvr>
                                        <p:cTn id="110" dur="1" fill="hold">
                                          <p:stCondLst>
                                            <p:cond delay="0"/>
                                          </p:stCondLst>
                                        </p:cTn>
                                        <p:tgtEl>
                                          <p:spTgt spid="359"/>
                                        </p:tgtEl>
                                        <p:attrNameLst>
                                          <p:attrName>style.visibility</p:attrName>
                                        </p:attrNameLst>
                                      </p:cBhvr>
                                      <p:to>
                                        <p:strVal val="visible"/>
                                      </p:to>
                                    </p:set>
                                    <p:animEffect transition="in" filter="fade">
                                      <p:cBhvr>
                                        <p:cTn id="111" dur="200"/>
                                        <p:tgtEl>
                                          <p:spTgt spid="359"/>
                                        </p:tgtEl>
                                      </p:cBhvr>
                                    </p:animEffect>
                                  </p:childTnLst>
                                </p:cTn>
                              </p:par>
                            </p:childTnLst>
                          </p:cTn>
                        </p:par>
                        <p:par>
                          <p:cTn id="112" fill="hold">
                            <p:stCondLst>
                              <p:cond delay="2400"/>
                            </p:stCondLst>
                            <p:childTnLst>
                              <p:par>
                                <p:cTn id="113" presetID="10" presetClass="entr" presetSubtype="0" fill="hold" grpId="0" nodeType="afterEffect">
                                  <p:stCondLst>
                                    <p:cond delay="0"/>
                                  </p:stCondLst>
                                  <p:childTnLst>
                                    <p:set>
                                      <p:cBhvr>
                                        <p:cTn id="114" dur="1" fill="hold">
                                          <p:stCondLst>
                                            <p:cond delay="0"/>
                                          </p:stCondLst>
                                        </p:cTn>
                                        <p:tgtEl>
                                          <p:spTgt spid="357"/>
                                        </p:tgtEl>
                                        <p:attrNameLst>
                                          <p:attrName>style.visibility</p:attrName>
                                        </p:attrNameLst>
                                      </p:cBhvr>
                                      <p:to>
                                        <p:strVal val="visible"/>
                                      </p:to>
                                    </p:set>
                                    <p:animEffect transition="in" filter="fade">
                                      <p:cBhvr>
                                        <p:cTn id="115" dur="200"/>
                                        <p:tgtEl>
                                          <p:spTgt spid="357"/>
                                        </p:tgtEl>
                                      </p:cBhvr>
                                    </p:animEffect>
                                  </p:childTnLst>
                                </p:cTn>
                              </p:par>
                            </p:childTnLst>
                          </p:cTn>
                        </p:par>
                        <p:par>
                          <p:cTn id="116" fill="hold">
                            <p:stCondLst>
                              <p:cond delay="2600"/>
                            </p:stCondLst>
                            <p:childTnLst>
                              <p:par>
                                <p:cTn id="117" presetID="10" presetClass="entr" presetSubtype="0" fill="hold" grpId="0" nodeType="afterEffect">
                                  <p:stCondLst>
                                    <p:cond delay="0"/>
                                  </p:stCondLst>
                                  <p:childTnLst>
                                    <p:set>
                                      <p:cBhvr>
                                        <p:cTn id="118" dur="1" fill="hold">
                                          <p:stCondLst>
                                            <p:cond delay="0"/>
                                          </p:stCondLst>
                                        </p:cTn>
                                        <p:tgtEl>
                                          <p:spTgt spid="356"/>
                                        </p:tgtEl>
                                        <p:attrNameLst>
                                          <p:attrName>style.visibility</p:attrName>
                                        </p:attrNameLst>
                                      </p:cBhvr>
                                      <p:to>
                                        <p:strVal val="visible"/>
                                      </p:to>
                                    </p:set>
                                    <p:animEffect transition="in" filter="fade">
                                      <p:cBhvr>
                                        <p:cTn id="119" dur="200"/>
                                        <p:tgtEl>
                                          <p:spTgt spid="356"/>
                                        </p:tgtEl>
                                      </p:cBhvr>
                                    </p:animEffect>
                                  </p:childTnLst>
                                </p:cTn>
                              </p:par>
                            </p:childTnLst>
                          </p:cTn>
                        </p:par>
                        <p:par>
                          <p:cTn id="120" fill="hold">
                            <p:stCondLst>
                              <p:cond delay="2800"/>
                            </p:stCondLst>
                            <p:childTnLst>
                              <p:par>
                                <p:cTn id="121" presetID="10" presetClass="entr" presetSubtype="0" fill="hold" grpId="0" nodeType="afterEffect">
                                  <p:stCondLst>
                                    <p:cond delay="0"/>
                                  </p:stCondLst>
                                  <p:childTnLst>
                                    <p:set>
                                      <p:cBhvr>
                                        <p:cTn id="122" dur="1" fill="hold">
                                          <p:stCondLst>
                                            <p:cond delay="0"/>
                                          </p:stCondLst>
                                        </p:cTn>
                                        <p:tgtEl>
                                          <p:spTgt spid="355"/>
                                        </p:tgtEl>
                                        <p:attrNameLst>
                                          <p:attrName>style.visibility</p:attrName>
                                        </p:attrNameLst>
                                      </p:cBhvr>
                                      <p:to>
                                        <p:strVal val="visible"/>
                                      </p:to>
                                    </p:set>
                                    <p:animEffect transition="in" filter="fade">
                                      <p:cBhvr>
                                        <p:cTn id="123" dur="200"/>
                                        <p:tgtEl>
                                          <p:spTgt spid="35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53"/>
                                        </p:tgtEl>
                                        <p:attrNameLst>
                                          <p:attrName>style.visibility</p:attrName>
                                        </p:attrNameLst>
                                      </p:cBhvr>
                                      <p:to>
                                        <p:strVal val="visible"/>
                                      </p:to>
                                    </p:set>
                                    <p:animEffect transition="in" filter="fade">
                                      <p:cBhvr>
                                        <p:cTn id="126" dur="200"/>
                                        <p:tgtEl>
                                          <p:spTgt spid="353"/>
                                        </p:tgtEl>
                                      </p:cBhvr>
                                    </p:animEffect>
                                  </p:childTnLst>
                                </p:cTn>
                              </p:par>
                            </p:childTnLst>
                          </p:cTn>
                        </p:par>
                        <p:par>
                          <p:cTn id="127" fill="hold">
                            <p:stCondLst>
                              <p:cond delay="3000"/>
                            </p:stCondLst>
                            <p:childTnLst>
                              <p:par>
                                <p:cTn id="128" presetID="10" presetClass="entr" presetSubtype="0" fill="hold" grpId="0" nodeType="afterEffect">
                                  <p:stCondLst>
                                    <p:cond delay="0"/>
                                  </p:stCondLst>
                                  <p:childTnLst>
                                    <p:set>
                                      <p:cBhvr>
                                        <p:cTn id="129" dur="1" fill="hold">
                                          <p:stCondLst>
                                            <p:cond delay="0"/>
                                          </p:stCondLst>
                                        </p:cTn>
                                        <p:tgtEl>
                                          <p:spTgt spid="351"/>
                                        </p:tgtEl>
                                        <p:attrNameLst>
                                          <p:attrName>style.visibility</p:attrName>
                                        </p:attrNameLst>
                                      </p:cBhvr>
                                      <p:to>
                                        <p:strVal val="visible"/>
                                      </p:to>
                                    </p:set>
                                    <p:animEffect transition="in" filter="fade">
                                      <p:cBhvr>
                                        <p:cTn id="130" dur="200"/>
                                        <p:tgtEl>
                                          <p:spTgt spid="351"/>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52"/>
                                        </p:tgtEl>
                                        <p:attrNameLst>
                                          <p:attrName>style.visibility</p:attrName>
                                        </p:attrNameLst>
                                      </p:cBhvr>
                                      <p:to>
                                        <p:strVal val="visible"/>
                                      </p:to>
                                    </p:set>
                                    <p:animEffect transition="in" filter="fade">
                                      <p:cBhvr>
                                        <p:cTn id="133" dur="200"/>
                                        <p:tgtEl>
                                          <p:spTgt spid="352"/>
                                        </p:tgtEl>
                                      </p:cBhvr>
                                    </p:animEffect>
                                  </p:childTnLst>
                                </p:cTn>
                              </p:par>
                            </p:childTnLst>
                          </p:cTn>
                        </p:par>
                        <p:par>
                          <p:cTn id="134" fill="hold">
                            <p:stCondLst>
                              <p:cond delay="3700"/>
                            </p:stCondLst>
                            <p:childTnLst>
                              <p:par>
                                <p:cTn id="135" presetID="22" presetClass="entr" presetSubtype="1" fill="hold" grpId="0" nodeType="afterEffect">
                                  <p:stCondLst>
                                    <p:cond delay="0"/>
                                  </p:stCondLst>
                                  <p:childTnLst>
                                    <p:set>
                                      <p:cBhvr>
                                        <p:cTn id="136" dur="1" fill="hold">
                                          <p:stCondLst>
                                            <p:cond delay="0"/>
                                          </p:stCondLst>
                                        </p:cTn>
                                        <p:tgtEl>
                                          <p:spTgt spid="367"/>
                                        </p:tgtEl>
                                        <p:attrNameLst>
                                          <p:attrName>style.visibility</p:attrName>
                                        </p:attrNameLst>
                                      </p:cBhvr>
                                      <p:to>
                                        <p:strVal val="visible"/>
                                      </p:to>
                                    </p:set>
                                    <p:animEffect transition="in" filter="wipe(up)">
                                      <p:cBhvr>
                                        <p:cTn id="137" dur="500"/>
                                        <p:tgtEl>
                                          <p:spTgt spid="36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85"/>
                                        </p:tgtEl>
                                        <p:attrNameLst>
                                          <p:attrName>style.visibility</p:attrName>
                                        </p:attrNameLst>
                                      </p:cBhvr>
                                      <p:to>
                                        <p:strVal val="visible"/>
                                      </p:to>
                                    </p:set>
                                    <p:animEffect transition="in" filter="fade">
                                      <p:cBhvr>
                                        <p:cTn id="142" dur="500"/>
                                        <p:tgtEl>
                                          <p:spTgt spid="285"/>
                                        </p:tgtEl>
                                      </p:cBhvr>
                                    </p:animEffect>
                                  </p:childTnLst>
                                </p:cTn>
                              </p:par>
                            </p:childTnLst>
                          </p:cTn>
                        </p:par>
                        <p:par>
                          <p:cTn id="143" fill="hold">
                            <p:stCondLst>
                              <p:cond delay="500"/>
                            </p:stCondLst>
                            <p:childTnLst>
                              <p:par>
                                <p:cTn id="144" presetID="10" presetClass="entr" presetSubtype="0" fill="hold" grpId="0" nodeType="afterEffect">
                                  <p:stCondLst>
                                    <p:cond delay="0"/>
                                  </p:stCondLst>
                                  <p:childTnLst>
                                    <p:set>
                                      <p:cBhvr>
                                        <p:cTn id="145" dur="1" fill="hold">
                                          <p:stCondLst>
                                            <p:cond delay="0"/>
                                          </p:stCondLst>
                                        </p:cTn>
                                        <p:tgtEl>
                                          <p:spTgt spid="368"/>
                                        </p:tgtEl>
                                        <p:attrNameLst>
                                          <p:attrName>style.visibility</p:attrName>
                                        </p:attrNameLst>
                                      </p:cBhvr>
                                      <p:to>
                                        <p:strVal val="visible"/>
                                      </p:to>
                                    </p:set>
                                    <p:animEffect transition="in" filter="fade">
                                      <p:cBhvr>
                                        <p:cTn id="146" dur="100"/>
                                        <p:tgtEl>
                                          <p:spTgt spid="368"/>
                                        </p:tgtEl>
                                      </p:cBhvr>
                                    </p:animEffect>
                                  </p:childTnLst>
                                </p:cTn>
                              </p:par>
                            </p:childTnLst>
                          </p:cTn>
                        </p:par>
                        <p:par>
                          <p:cTn id="147" fill="hold">
                            <p:stCondLst>
                              <p:cond delay="600"/>
                            </p:stCondLst>
                            <p:childTnLst>
                              <p:par>
                                <p:cTn id="148" presetID="10" presetClass="entr" presetSubtype="0" fill="hold" grpId="0" nodeType="afterEffect">
                                  <p:stCondLst>
                                    <p:cond delay="0"/>
                                  </p:stCondLst>
                                  <p:childTnLst>
                                    <p:set>
                                      <p:cBhvr>
                                        <p:cTn id="149" dur="1" fill="hold">
                                          <p:stCondLst>
                                            <p:cond delay="0"/>
                                          </p:stCondLst>
                                        </p:cTn>
                                        <p:tgtEl>
                                          <p:spTgt spid="369"/>
                                        </p:tgtEl>
                                        <p:attrNameLst>
                                          <p:attrName>style.visibility</p:attrName>
                                        </p:attrNameLst>
                                      </p:cBhvr>
                                      <p:to>
                                        <p:strVal val="visible"/>
                                      </p:to>
                                    </p:set>
                                    <p:animEffect transition="in" filter="fade">
                                      <p:cBhvr>
                                        <p:cTn id="150" dur="100"/>
                                        <p:tgtEl>
                                          <p:spTgt spid="369"/>
                                        </p:tgtEl>
                                      </p:cBhvr>
                                    </p:animEffect>
                                  </p:childTnLst>
                                </p:cTn>
                              </p:par>
                            </p:childTnLst>
                          </p:cTn>
                        </p:par>
                        <p:par>
                          <p:cTn id="151" fill="hold">
                            <p:stCondLst>
                              <p:cond delay="700"/>
                            </p:stCondLst>
                            <p:childTnLst>
                              <p:par>
                                <p:cTn id="152" presetID="10" presetClass="entr" presetSubtype="0" fill="hold" grpId="0" nodeType="afterEffect">
                                  <p:stCondLst>
                                    <p:cond delay="0"/>
                                  </p:stCondLst>
                                  <p:childTnLst>
                                    <p:set>
                                      <p:cBhvr>
                                        <p:cTn id="153" dur="1" fill="hold">
                                          <p:stCondLst>
                                            <p:cond delay="0"/>
                                          </p:stCondLst>
                                        </p:cTn>
                                        <p:tgtEl>
                                          <p:spTgt spid="370"/>
                                        </p:tgtEl>
                                        <p:attrNameLst>
                                          <p:attrName>style.visibility</p:attrName>
                                        </p:attrNameLst>
                                      </p:cBhvr>
                                      <p:to>
                                        <p:strVal val="visible"/>
                                      </p:to>
                                    </p:set>
                                    <p:animEffect transition="in" filter="fade">
                                      <p:cBhvr>
                                        <p:cTn id="154" dur="100"/>
                                        <p:tgtEl>
                                          <p:spTgt spid="370"/>
                                        </p:tgtEl>
                                      </p:cBhvr>
                                    </p:animEffect>
                                  </p:childTnLst>
                                </p:cTn>
                              </p:par>
                            </p:childTnLst>
                          </p:cTn>
                        </p:par>
                        <p:par>
                          <p:cTn id="155" fill="hold">
                            <p:stCondLst>
                              <p:cond delay="800"/>
                            </p:stCondLst>
                            <p:childTnLst>
                              <p:par>
                                <p:cTn id="156" presetID="10" presetClass="entr" presetSubtype="0" fill="hold" grpId="0" nodeType="afterEffect">
                                  <p:stCondLst>
                                    <p:cond delay="0"/>
                                  </p:stCondLst>
                                  <p:childTnLst>
                                    <p:set>
                                      <p:cBhvr>
                                        <p:cTn id="157" dur="1" fill="hold">
                                          <p:stCondLst>
                                            <p:cond delay="0"/>
                                          </p:stCondLst>
                                        </p:cTn>
                                        <p:tgtEl>
                                          <p:spTgt spid="364"/>
                                        </p:tgtEl>
                                        <p:attrNameLst>
                                          <p:attrName>style.visibility</p:attrName>
                                        </p:attrNameLst>
                                      </p:cBhvr>
                                      <p:to>
                                        <p:strVal val="visible"/>
                                      </p:to>
                                    </p:set>
                                    <p:animEffect transition="in" filter="fade">
                                      <p:cBhvr>
                                        <p:cTn id="158" dur="100"/>
                                        <p:tgtEl>
                                          <p:spTgt spid="364"/>
                                        </p:tgtEl>
                                      </p:cBhvr>
                                    </p:animEffect>
                                  </p:childTnLst>
                                </p:cTn>
                              </p:par>
                            </p:childTnLst>
                          </p:cTn>
                        </p:par>
                        <p:par>
                          <p:cTn id="159" fill="hold">
                            <p:stCondLst>
                              <p:cond delay="900"/>
                            </p:stCondLst>
                            <p:childTnLst>
                              <p:par>
                                <p:cTn id="160" presetID="10" presetClass="entr" presetSubtype="0" fill="hold" grpId="0" nodeType="afterEffect">
                                  <p:stCondLst>
                                    <p:cond delay="0"/>
                                  </p:stCondLst>
                                  <p:childTnLst>
                                    <p:set>
                                      <p:cBhvr>
                                        <p:cTn id="161" dur="1" fill="hold">
                                          <p:stCondLst>
                                            <p:cond delay="0"/>
                                          </p:stCondLst>
                                        </p:cTn>
                                        <p:tgtEl>
                                          <p:spTgt spid="365"/>
                                        </p:tgtEl>
                                        <p:attrNameLst>
                                          <p:attrName>style.visibility</p:attrName>
                                        </p:attrNameLst>
                                      </p:cBhvr>
                                      <p:to>
                                        <p:strVal val="visible"/>
                                      </p:to>
                                    </p:set>
                                    <p:animEffect transition="in" filter="fade">
                                      <p:cBhvr>
                                        <p:cTn id="162" dur="100"/>
                                        <p:tgtEl>
                                          <p:spTgt spid="365"/>
                                        </p:tgtEl>
                                      </p:cBhvr>
                                    </p:animEffect>
                                  </p:childTnLst>
                                </p:cTn>
                              </p:par>
                            </p:childTnLst>
                          </p:cTn>
                        </p:par>
                        <p:par>
                          <p:cTn id="163" fill="hold">
                            <p:stCondLst>
                              <p:cond delay="1000"/>
                            </p:stCondLst>
                            <p:childTnLst>
                              <p:par>
                                <p:cTn id="164" presetID="10" presetClass="entr" presetSubtype="0" fill="hold" grpId="0" nodeType="afterEffect">
                                  <p:stCondLst>
                                    <p:cond delay="0"/>
                                  </p:stCondLst>
                                  <p:childTnLst>
                                    <p:set>
                                      <p:cBhvr>
                                        <p:cTn id="165" dur="1" fill="hold">
                                          <p:stCondLst>
                                            <p:cond delay="0"/>
                                          </p:stCondLst>
                                        </p:cTn>
                                        <p:tgtEl>
                                          <p:spTgt spid="363"/>
                                        </p:tgtEl>
                                        <p:attrNameLst>
                                          <p:attrName>style.visibility</p:attrName>
                                        </p:attrNameLst>
                                      </p:cBhvr>
                                      <p:to>
                                        <p:strVal val="visible"/>
                                      </p:to>
                                    </p:set>
                                    <p:animEffect transition="in" filter="fade">
                                      <p:cBhvr>
                                        <p:cTn id="166" dur="100"/>
                                        <p:tgtEl>
                                          <p:spTgt spid="363"/>
                                        </p:tgtEl>
                                      </p:cBhvr>
                                    </p:animEffect>
                                  </p:childTnLst>
                                </p:cTn>
                              </p:par>
                            </p:childTnLst>
                          </p:cTn>
                        </p:par>
                        <p:par>
                          <p:cTn id="167" fill="hold">
                            <p:stCondLst>
                              <p:cond delay="1100"/>
                            </p:stCondLst>
                            <p:childTnLst>
                              <p:par>
                                <p:cTn id="168" presetID="10" presetClass="entr" presetSubtype="0" fill="hold" grpId="0" nodeType="afterEffect">
                                  <p:stCondLst>
                                    <p:cond delay="0"/>
                                  </p:stCondLst>
                                  <p:childTnLst>
                                    <p:set>
                                      <p:cBhvr>
                                        <p:cTn id="169" dur="1" fill="hold">
                                          <p:stCondLst>
                                            <p:cond delay="0"/>
                                          </p:stCondLst>
                                        </p:cTn>
                                        <p:tgtEl>
                                          <p:spTgt spid="371"/>
                                        </p:tgtEl>
                                        <p:attrNameLst>
                                          <p:attrName>style.visibility</p:attrName>
                                        </p:attrNameLst>
                                      </p:cBhvr>
                                      <p:to>
                                        <p:strVal val="visible"/>
                                      </p:to>
                                    </p:set>
                                    <p:animEffect transition="in" filter="fade">
                                      <p:cBhvr>
                                        <p:cTn id="170" dur="100"/>
                                        <p:tgtEl>
                                          <p:spTgt spid="371"/>
                                        </p:tgtEl>
                                      </p:cBhvr>
                                    </p:animEffect>
                                  </p:childTnLst>
                                </p:cTn>
                              </p:par>
                            </p:childTnLst>
                          </p:cTn>
                        </p:par>
                        <p:par>
                          <p:cTn id="171" fill="hold">
                            <p:stCondLst>
                              <p:cond delay="1200"/>
                            </p:stCondLst>
                            <p:childTnLst>
                              <p:par>
                                <p:cTn id="172" presetID="10" presetClass="entr" presetSubtype="0" fill="hold" grpId="0" nodeType="afterEffect">
                                  <p:stCondLst>
                                    <p:cond delay="0"/>
                                  </p:stCondLst>
                                  <p:childTnLst>
                                    <p:set>
                                      <p:cBhvr>
                                        <p:cTn id="173" dur="1" fill="hold">
                                          <p:stCondLst>
                                            <p:cond delay="0"/>
                                          </p:stCondLst>
                                        </p:cTn>
                                        <p:tgtEl>
                                          <p:spTgt spid="374"/>
                                        </p:tgtEl>
                                        <p:attrNameLst>
                                          <p:attrName>style.visibility</p:attrName>
                                        </p:attrNameLst>
                                      </p:cBhvr>
                                      <p:to>
                                        <p:strVal val="visible"/>
                                      </p:to>
                                    </p:set>
                                    <p:animEffect transition="in" filter="fade">
                                      <p:cBhvr>
                                        <p:cTn id="174" dur="100"/>
                                        <p:tgtEl>
                                          <p:spTgt spid="374"/>
                                        </p:tgtEl>
                                      </p:cBhvr>
                                    </p:animEffect>
                                  </p:childTnLst>
                                </p:cTn>
                              </p:par>
                            </p:childTnLst>
                          </p:cTn>
                        </p:par>
                        <p:par>
                          <p:cTn id="175" fill="hold">
                            <p:stCondLst>
                              <p:cond delay="1300"/>
                            </p:stCondLst>
                            <p:childTnLst>
                              <p:par>
                                <p:cTn id="176" presetID="10" presetClass="entr" presetSubtype="0" fill="hold" grpId="0" nodeType="afterEffect">
                                  <p:stCondLst>
                                    <p:cond delay="0"/>
                                  </p:stCondLst>
                                  <p:childTnLst>
                                    <p:set>
                                      <p:cBhvr>
                                        <p:cTn id="177" dur="1" fill="hold">
                                          <p:stCondLst>
                                            <p:cond delay="0"/>
                                          </p:stCondLst>
                                        </p:cTn>
                                        <p:tgtEl>
                                          <p:spTgt spid="372"/>
                                        </p:tgtEl>
                                        <p:attrNameLst>
                                          <p:attrName>style.visibility</p:attrName>
                                        </p:attrNameLst>
                                      </p:cBhvr>
                                      <p:to>
                                        <p:strVal val="visible"/>
                                      </p:to>
                                    </p:set>
                                    <p:animEffect transition="in" filter="fade">
                                      <p:cBhvr>
                                        <p:cTn id="178" dur="100"/>
                                        <p:tgtEl>
                                          <p:spTgt spid="372"/>
                                        </p:tgtEl>
                                      </p:cBhvr>
                                    </p:animEffect>
                                  </p:childTnLst>
                                </p:cTn>
                              </p:par>
                            </p:childTnLst>
                          </p:cTn>
                        </p:par>
                        <p:par>
                          <p:cTn id="179" fill="hold">
                            <p:stCondLst>
                              <p:cond delay="1400"/>
                            </p:stCondLst>
                            <p:childTnLst>
                              <p:par>
                                <p:cTn id="180" presetID="10" presetClass="entr" presetSubtype="0" fill="hold" nodeType="afterEffect">
                                  <p:stCondLst>
                                    <p:cond delay="0"/>
                                  </p:stCondLst>
                                  <p:childTnLst>
                                    <p:set>
                                      <p:cBhvr>
                                        <p:cTn id="181" dur="1" fill="hold">
                                          <p:stCondLst>
                                            <p:cond delay="0"/>
                                          </p:stCondLst>
                                        </p:cTn>
                                        <p:tgtEl>
                                          <p:spTgt spid="335"/>
                                        </p:tgtEl>
                                        <p:attrNameLst>
                                          <p:attrName>style.visibility</p:attrName>
                                        </p:attrNameLst>
                                      </p:cBhvr>
                                      <p:to>
                                        <p:strVal val="visible"/>
                                      </p:to>
                                    </p:set>
                                    <p:animEffect transition="in" filter="fade">
                                      <p:cBhvr>
                                        <p:cTn id="182" dur="100"/>
                                        <p:tgtEl>
                                          <p:spTgt spid="335"/>
                                        </p:tgtEl>
                                      </p:cBhvr>
                                    </p:animEffect>
                                  </p:childTnLst>
                                </p:cTn>
                              </p:par>
                            </p:childTnLst>
                          </p:cTn>
                        </p:par>
                        <p:par>
                          <p:cTn id="183" fill="hold">
                            <p:stCondLst>
                              <p:cond delay="1500"/>
                            </p:stCondLst>
                            <p:childTnLst>
                              <p:par>
                                <p:cTn id="184" presetID="22" presetClass="entr" presetSubtype="1" fill="hold" grpId="0" nodeType="afterEffect">
                                  <p:stCondLst>
                                    <p:cond delay="0"/>
                                  </p:stCondLst>
                                  <p:childTnLst>
                                    <p:set>
                                      <p:cBhvr>
                                        <p:cTn id="185" dur="1" fill="hold">
                                          <p:stCondLst>
                                            <p:cond delay="0"/>
                                          </p:stCondLst>
                                        </p:cTn>
                                        <p:tgtEl>
                                          <p:spTgt spid="381"/>
                                        </p:tgtEl>
                                        <p:attrNameLst>
                                          <p:attrName>style.visibility</p:attrName>
                                        </p:attrNameLst>
                                      </p:cBhvr>
                                      <p:to>
                                        <p:strVal val="visible"/>
                                      </p:to>
                                    </p:set>
                                    <p:animEffect transition="in" filter="wipe(up)">
                                      <p:cBhvr>
                                        <p:cTn id="186" dur="500"/>
                                        <p:tgtEl>
                                          <p:spTgt spid="381"/>
                                        </p:tgtEl>
                                      </p:cBhvr>
                                    </p:animEffect>
                                  </p:childTnLst>
                                </p:cTn>
                              </p:par>
                              <p:par>
                                <p:cTn id="187" presetID="42" presetClass="entr" presetSubtype="0" fill="hold" grpId="0" nodeType="withEffect">
                                  <p:stCondLst>
                                    <p:cond delay="0"/>
                                  </p:stCondLst>
                                  <p:childTnLst>
                                    <p:set>
                                      <p:cBhvr>
                                        <p:cTn id="188" dur="1" fill="hold">
                                          <p:stCondLst>
                                            <p:cond delay="0"/>
                                          </p:stCondLst>
                                        </p:cTn>
                                        <p:tgtEl>
                                          <p:spTgt spid="288"/>
                                        </p:tgtEl>
                                        <p:attrNameLst>
                                          <p:attrName>style.visibility</p:attrName>
                                        </p:attrNameLst>
                                      </p:cBhvr>
                                      <p:to>
                                        <p:strVal val="visible"/>
                                      </p:to>
                                    </p:set>
                                    <p:animEffect transition="in" filter="fade">
                                      <p:cBhvr>
                                        <p:cTn id="189" dur="1000"/>
                                        <p:tgtEl>
                                          <p:spTgt spid="288"/>
                                        </p:tgtEl>
                                      </p:cBhvr>
                                    </p:animEffect>
                                    <p:anim calcmode="lin" valueType="num">
                                      <p:cBhvr>
                                        <p:cTn id="190" dur="1000" fill="hold"/>
                                        <p:tgtEl>
                                          <p:spTgt spid="288"/>
                                        </p:tgtEl>
                                        <p:attrNameLst>
                                          <p:attrName>ppt_x</p:attrName>
                                        </p:attrNameLst>
                                      </p:cBhvr>
                                      <p:tavLst>
                                        <p:tav tm="0">
                                          <p:val>
                                            <p:strVal val="#ppt_x"/>
                                          </p:val>
                                        </p:tav>
                                        <p:tav tm="100000">
                                          <p:val>
                                            <p:strVal val="#ppt_x"/>
                                          </p:val>
                                        </p:tav>
                                      </p:tavLst>
                                    </p:anim>
                                    <p:anim calcmode="lin" valueType="num">
                                      <p:cBhvr>
                                        <p:cTn id="191" dur="1000" fill="hold"/>
                                        <p:tgtEl>
                                          <p:spTgt spid="288"/>
                                        </p:tgtEl>
                                        <p:attrNameLst>
                                          <p:attrName>ppt_y</p:attrName>
                                        </p:attrNameLst>
                                      </p:cBhvr>
                                      <p:tavLst>
                                        <p:tav tm="0">
                                          <p:val>
                                            <p:strVal val="#ppt_y+.1"/>
                                          </p:val>
                                        </p:tav>
                                        <p:tav tm="100000">
                                          <p:val>
                                            <p:strVal val="#ppt_y"/>
                                          </p:val>
                                        </p:tav>
                                      </p:tavLst>
                                    </p:anim>
                                  </p:childTnLst>
                                </p:cTn>
                              </p:par>
                            </p:childTnLst>
                          </p:cTn>
                        </p:par>
                        <p:par>
                          <p:cTn id="192" fill="hold">
                            <p:stCondLst>
                              <p:cond delay="2500"/>
                            </p:stCondLst>
                            <p:childTnLst>
                              <p:par>
                                <p:cTn id="193" presetID="10" presetClass="entr" presetSubtype="0" fill="hold" nodeType="afterEffect">
                                  <p:stCondLst>
                                    <p:cond delay="0"/>
                                  </p:stCondLst>
                                  <p:childTnLst>
                                    <p:set>
                                      <p:cBhvr>
                                        <p:cTn id="194" dur="1" fill="hold">
                                          <p:stCondLst>
                                            <p:cond delay="0"/>
                                          </p:stCondLst>
                                        </p:cTn>
                                        <p:tgtEl>
                                          <p:spTgt spid="59"/>
                                        </p:tgtEl>
                                        <p:attrNameLst>
                                          <p:attrName>style.visibility</p:attrName>
                                        </p:attrNameLst>
                                      </p:cBhvr>
                                      <p:to>
                                        <p:strVal val="visible"/>
                                      </p:to>
                                    </p:set>
                                    <p:animEffect transition="in" filter="fade">
                                      <p:cBhvr>
                                        <p:cTn id="19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p:bldP spid="288" grpId="0" animBg="1"/>
      <p:bldP spid="417" grpId="0" animBg="1"/>
      <p:bldP spid="418" grpId="0" animBg="1"/>
      <p:bldP spid="285" grpId="0" animBg="1"/>
      <p:bldP spid="462" grpId="0" animBg="1"/>
      <p:bldP spid="266" grpId="0" animBg="1"/>
      <p:bldP spid="267" grpId="0" animBg="1"/>
      <p:bldP spid="269" grpId="0" animBg="1"/>
      <p:bldP spid="363" grpId="0" animBg="1"/>
      <p:bldP spid="364" grpId="0" animBg="1"/>
      <p:bldP spid="365" grpId="0" animBg="1"/>
      <p:bldP spid="368" grpId="0" animBg="1"/>
      <p:bldP spid="369" grpId="0" animBg="1"/>
      <p:bldP spid="370" grpId="0" animBg="1"/>
      <p:bldP spid="371" grpId="0" animBg="1"/>
      <p:bldP spid="372" grpId="0" animBg="1"/>
      <p:bldP spid="374" grpId="0" animBg="1"/>
      <p:bldP spid="585" grpId="0" animBg="1"/>
      <p:bldP spid="367" grpId="0" animBg="1"/>
      <p:bldP spid="397" grpId="0" animBg="1"/>
      <p:bldP spid="344" grpId="0" animBg="1"/>
      <p:bldP spid="350" grpId="0" animBg="1"/>
      <p:bldP spid="351" grpId="0" animBg="1"/>
      <p:bldP spid="352" grpId="0" animBg="1"/>
      <p:bldP spid="353" grpId="0" animBg="1"/>
      <p:bldP spid="355" grpId="0" animBg="1"/>
      <p:bldP spid="356" grpId="0" animBg="1"/>
      <p:bldP spid="357" grpId="0" animBg="1"/>
      <p:bldP spid="359" grpId="0" animBg="1"/>
      <p:bldP spid="360" grpId="0" animBg="1"/>
      <p:bldP spid="60" grpId="0"/>
      <p:bldP spid="3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F8B1EBB-E81D-496B-8EE8-C9DB4FB37709}"/>
              </a:ext>
            </a:extLst>
          </p:cNvPr>
          <p:cNvSpPr/>
          <p:nvPr/>
        </p:nvSpPr>
        <p:spPr bwMode="auto">
          <a:xfrm>
            <a:off x="0" y="2894275"/>
            <a:ext cx="12192000" cy="3963725"/>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Rectangle 15" descr="People">
            <a:extLst>
              <a:ext uri="{FF2B5EF4-FFF2-40B4-BE49-F238E27FC236}">
                <a16:creationId xmlns:a16="http://schemas.microsoft.com/office/drawing/2014/main" id="{47B8C489-4AF6-4AB1-886D-ACA261066069}"/>
              </a:ext>
            </a:extLst>
          </p:cNvPr>
          <p:cNvSpPr/>
          <p:nvPr/>
        </p:nvSpPr>
        <p:spPr bwMode="auto">
          <a:xfrm>
            <a:off x="588262" y="1436688"/>
            <a:ext cx="3566160" cy="2581977"/>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457200" numCol="1" spcCol="0" rtlCol="0" fromWordArt="0" anchor="t" anchorCtr="0" forceAA="0" compatLnSpc="1">
            <a:prstTxWarp prst="textNoShape">
              <a:avLst/>
            </a:prstTxWarp>
            <a:noAutofit/>
          </a:bodyPr>
          <a:lstStyle/>
          <a:p>
            <a:pPr defTabSz="932472" fontAlgn="base">
              <a:spcBef>
                <a:spcPct val="0"/>
              </a:spcBef>
              <a:spcAft>
                <a:spcPct val="0"/>
              </a:spcAft>
            </a:pPr>
            <a:r>
              <a:rPr lang="en-US" sz="2200">
                <a:solidFill>
                  <a:schemeClr val="accent1"/>
                </a:solidFill>
                <a:latin typeface="+mj-lt"/>
                <a:ea typeface="Segoe UI" pitchFamily="34" charset="0"/>
                <a:cs typeface="Segoe UI" pitchFamily="34" charset="0"/>
              </a:rPr>
              <a:t>People</a:t>
            </a:r>
          </a:p>
        </p:txBody>
      </p:sp>
      <p:sp>
        <p:nvSpPr>
          <p:cNvPr id="18" name="Rectangle 17" descr="Process">
            <a:extLst>
              <a:ext uri="{FF2B5EF4-FFF2-40B4-BE49-F238E27FC236}">
                <a16:creationId xmlns:a16="http://schemas.microsoft.com/office/drawing/2014/main" id="{F0C61A2B-26CF-4664-92F2-FA4076725C5D}"/>
              </a:ext>
            </a:extLst>
          </p:cNvPr>
          <p:cNvSpPr/>
          <p:nvPr/>
        </p:nvSpPr>
        <p:spPr bwMode="auto">
          <a:xfrm>
            <a:off x="4312920" y="1436688"/>
            <a:ext cx="3566160" cy="2581977"/>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457200" numCol="1" spcCol="0" rtlCol="0" fromWordArt="0" anchor="t" anchorCtr="0" forceAA="0" compatLnSpc="1">
            <a:prstTxWarp prst="textNoShape">
              <a:avLst/>
            </a:prstTxWarp>
            <a:noAutofit/>
          </a:bodyPr>
          <a:lstStyle/>
          <a:p>
            <a:pPr defTabSz="932472" fontAlgn="base">
              <a:spcBef>
                <a:spcPct val="0"/>
              </a:spcBef>
              <a:spcAft>
                <a:spcPct val="0"/>
              </a:spcAft>
            </a:pPr>
            <a:r>
              <a:rPr lang="en-US" sz="2200">
                <a:solidFill>
                  <a:schemeClr val="accent1"/>
                </a:solidFill>
                <a:latin typeface="+mj-lt"/>
                <a:ea typeface="Segoe UI" pitchFamily="34" charset="0"/>
                <a:cs typeface="Segoe UI" pitchFamily="34" charset="0"/>
              </a:rPr>
              <a:t>Process</a:t>
            </a:r>
          </a:p>
        </p:txBody>
      </p:sp>
      <p:sp>
        <p:nvSpPr>
          <p:cNvPr id="19" name="Rectangle 18" descr="Technology">
            <a:extLst>
              <a:ext uri="{FF2B5EF4-FFF2-40B4-BE49-F238E27FC236}">
                <a16:creationId xmlns:a16="http://schemas.microsoft.com/office/drawing/2014/main" id="{BC7DBB69-5D06-4652-8FF2-AD046FA4D274}"/>
              </a:ext>
            </a:extLst>
          </p:cNvPr>
          <p:cNvSpPr/>
          <p:nvPr/>
        </p:nvSpPr>
        <p:spPr bwMode="auto">
          <a:xfrm>
            <a:off x="8037578" y="1436688"/>
            <a:ext cx="3566160" cy="2581977"/>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457200" numCol="1" spcCol="0" rtlCol="0" fromWordArt="0" anchor="t" anchorCtr="0" forceAA="0" compatLnSpc="1">
            <a:prstTxWarp prst="textNoShape">
              <a:avLst/>
            </a:prstTxWarp>
            <a:noAutofit/>
          </a:bodyPr>
          <a:lstStyle/>
          <a:p>
            <a:pPr defTabSz="932472" fontAlgn="base">
              <a:spcBef>
                <a:spcPct val="0"/>
              </a:spcBef>
              <a:spcAft>
                <a:spcPct val="0"/>
              </a:spcAft>
            </a:pPr>
            <a:r>
              <a:rPr lang="en-US" sz="2200">
                <a:solidFill>
                  <a:schemeClr val="accent1"/>
                </a:solidFill>
                <a:latin typeface="+mj-lt"/>
                <a:ea typeface="Segoe UI" pitchFamily="34" charset="0"/>
                <a:cs typeface="Segoe UI" pitchFamily="34" charset="0"/>
              </a:rPr>
              <a:t>Technology</a:t>
            </a:r>
          </a:p>
        </p:txBody>
      </p:sp>
      <p:sp>
        <p:nvSpPr>
          <p:cNvPr id="20" name="Rectangle 19" descr="Foundational Architecture Decisions">
            <a:extLst>
              <a:ext uri="{FF2B5EF4-FFF2-40B4-BE49-F238E27FC236}">
                <a16:creationId xmlns:a16="http://schemas.microsoft.com/office/drawing/2014/main" id="{07AB889A-0E93-4418-996C-795398FD84EF}"/>
              </a:ext>
            </a:extLst>
          </p:cNvPr>
          <p:cNvSpPr/>
          <p:nvPr/>
        </p:nvSpPr>
        <p:spPr bwMode="auto">
          <a:xfrm>
            <a:off x="588263" y="4127248"/>
            <a:ext cx="11018520" cy="1881502"/>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defTabSz="932472" fontAlgn="base">
              <a:spcBef>
                <a:spcPct val="0"/>
              </a:spcBef>
              <a:spcAft>
                <a:spcPct val="0"/>
              </a:spcAft>
            </a:pPr>
            <a:r>
              <a:rPr lang="en-US" sz="2200">
                <a:solidFill>
                  <a:schemeClr val="accent1"/>
                </a:solidFill>
                <a:latin typeface="+mj-lt"/>
                <a:ea typeface="Segoe UI" pitchFamily="34" charset="0"/>
                <a:cs typeface="Segoe UI" pitchFamily="34" charset="0"/>
              </a:rPr>
              <a:t>Foundational Architecture Decisions</a:t>
            </a:r>
          </a:p>
        </p:txBody>
      </p:sp>
      <p:sp>
        <p:nvSpPr>
          <p:cNvPr id="2" name="Title 1">
            <a:extLst>
              <a:ext uri="{FF2B5EF4-FFF2-40B4-BE49-F238E27FC236}">
                <a16:creationId xmlns:a16="http://schemas.microsoft.com/office/drawing/2014/main" id="{1014C1CE-D408-40E0-BB82-7C3D1DE77E40}"/>
              </a:ext>
            </a:extLst>
          </p:cNvPr>
          <p:cNvSpPr>
            <a:spLocks noGrp="1"/>
          </p:cNvSpPr>
          <p:nvPr>
            <p:ph type="title"/>
          </p:nvPr>
        </p:nvSpPr>
        <p:spPr>
          <a:xfrm>
            <a:off x="588263" y="457200"/>
            <a:ext cx="11018520" cy="492443"/>
          </a:xfrm>
        </p:spPr>
        <p:txBody>
          <a:bodyPr/>
          <a:lstStyle/>
          <a:p>
            <a:r>
              <a:rPr lang="en-US" sz="3200"/>
              <a:t>Top 10 (+1) Best Practices</a:t>
            </a:r>
          </a:p>
        </p:txBody>
      </p:sp>
      <p:grpSp>
        <p:nvGrpSpPr>
          <p:cNvPr id="54" name="Group 13" descr="Icon of people.">
            <a:extLst>
              <a:ext uri="{FF2B5EF4-FFF2-40B4-BE49-F238E27FC236}">
                <a16:creationId xmlns:a16="http://schemas.microsoft.com/office/drawing/2014/main" id="{F62625D7-6D13-46AE-BA7C-0DFB491237AA}"/>
              </a:ext>
            </a:extLst>
          </p:cNvPr>
          <p:cNvGrpSpPr>
            <a:grpSpLocks noChangeAspect="1"/>
          </p:cNvGrpSpPr>
          <p:nvPr/>
        </p:nvGrpSpPr>
        <p:grpSpPr bwMode="auto">
          <a:xfrm>
            <a:off x="3471433" y="1622379"/>
            <a:ext cx="454025" cy="268288"/>
            <a:chOff x="1762" y="1437"/>
            <a:chExt cx="286" cy="169"/>
          </a:xfrm>
          <a:solidFill>
            <a:srgbClr val="C1C1C1"/>
          </a:solidFill>
        </p:grpSpPr>
        <p:sp>
          <p:nvSpPr>
            <p:cNvPr id="56" name="Freeform 14">
              <a:extLst>
                <a:ext uri="{FF2B5EF4-FFF2-40B4-BE49-F238E27FC236}">
                  <a16:creationId xmlns:a16="http://schemas.microsoft.com/office/drawing/2014/main" id="{83B05062-5979-42B8-8F42-BCB838072830}"/>
                </a:ext>
              </a:extLst>
            </p:cNvPr>
            <p:cNvSpPr>
              <a:spLocks/>
            </p:cNvSpPr>
            <p:nvPr/>
          </p:nvSpPr>
          <p:spPr bwMode="auto">
            <a:xfrm>
              <a:off x="1762" y="1561"/>
              <a:ext cx="64" cy="45"/>
            </a:xfrm>
            <a:custGeom>
              <a:avLst/>
              <a:gdLst>
                <a:gd name="T0" fmla="*/ 0 w 75"/>
                <a:gd name="T1" fmla="*/ 53 h 53"/>
                <a:gd name="T2" fmla="*/ 0 w 75"/>
                <a:gd name="T3" fmla="*/ 53 h 53"/>
                <a:gd name="T4" fmla="*/ 63 w 75"/>
                <a:gd name="T5" fmla="*/ 53 h 53"/>
                <a:gd name="T6" fmla="*/ 63 w 75"/>
                <a:gd name="T7" fmla="*/ 53 h 53"/>
                <a:gd name="T8" fmla="*/ 75 w 75"/>
                <a:gd name="T9" fmla="*/ 4 h 53"/>
                <a:gd name="T10" fmla="*/ 54 w 75"/>
                <a:gd name="T11" fmla="*/ 0 h 53"/>
                <a:gd name="T12" fmla="*/ 0 w 75"/>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75" h="53">
                  <a:moveTo>
                    <a:pt x="0" y="53"/>
                  </a:moveTo>
                  <a:lnTo>
                    <a:pt x="0" y="53"/>
                  </a:lnTo>
                  <a:lnTo>
                    <a:pt x="63" y="53"/>
                  </a:lnTo>
                  <a:lnTo>
                    <a:pt x="63" y="53"/>
                  </a:lnTo>
                  <a:cubicBezTo>
                    <a:pt x="63" y="35"/>
                    <a:pt x="67" y="19"/>
                    <a:pt x="75" y="4"/>
                  </a:cubicBezTo>
                  <a:cubicBezTo>
                    <a:pt x="69" y="1"/>
                    <a:pt x="61" y="0"/>
                    <a:pt x="54" y="0"/>
                  </a:cubicBezTo>
                  <a:cubicBezTo>
                    <a:pt x="24" y="0"/>
                    <a:pt x="0" y="24"/>
                    <a:pt x="0" y="5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EC5DB2F0-EF9D-4709-91ED-EB5933EF71BA}"/>
                </a:ext>
              </a:extLst>
            </p:cNvPr>
            <p:cNvSpPr>
              <a:spLocks/>
            </p:cNvSpPr>
            <p:nvPr/>
          </p:nvSpPr>
          <p:spPr bwMode="auto">
            <a:xfrm>
              <a:off x="1838" y="1538"/>
              <a:ext cx="117" cy="68"/>
            </a:xfrm>
            <a:custGeom>
              <a:avLst/>
              <a:gdLst>
                <a:gd name="T0" fmla="*/ 22 w 138"/>
                <a:gd name="T1" fmla="*/ 25 h 80"/>
                <a:gd name="T2" fmla="*/ 22 w 138"/>
                <a:gd name="T3" fmla="*/ 25 h 80"/>
                <a:gd name="T4" fmla="*/ 13 w 138"/>
                <a:gd name="T5" fmla="*/ 36 h 80"/>
                <a:gd name="T6" fmla="*/ 6 w 138"/>
                <a:gd name="T7" fmla="*/ 48 h 80"/>
                <a:gd name="T8" fmla="*/ 0 w 138"/>
                <a:gd name="T9" fmla="*/ 80 h 80"/>
                <a:gd name="T10" fmla="*/ 17 w 138"/>
                <a:gd name="T11" fmla="*/ 80 h 80"/>
                <a:gd name="T12" fmla="*/ 30 w 138"/>
                <a:gd name="T13" fmla="*/ 80 h 80"/>
                <a:gd name="T14" fmla="*/ 44 w 138"/>
                <a:gd name="T15" fmla="*/ 80 h 80"/>
                <a:gd name="T16" fmla="*/ 116 w 138"/>
                <a:gd name="T17" fmla="*/ 80 h 80"/>
                <a:gd name="T18" fmla="*/ 138 w 138"/>
                <a:gd name="T19" fmla="*/ 25 h 80"/>
                <a:gd name="T20" fmla="*/ 80 w 138"/>
                <a:gd name="T21" fmla="*/ 0 h 80"/>
                <a:gd name="T22" fmla="*/ 22 w 138"/>
                <a:gd name="T23" fmla="*/ 2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80">
                  <a:moveTo>
                    <a:pt x="22" y="25"/>
                  </a:moveTo>
                  <a:lnTo>
                    <a:pt x="22" y="25"/>
                  </a:lnTo>
                  <a:cubicBezTo>
                    <a:pt x="19" y="28"/>
                    <a:pt x="16" y="32"/>
                    <a:pt x="13" y="36"/>
                  </a:cubicBezTo>
                  <a:cubicBezTo>
                    <a:pt x="11" y="40"/>
                    <a:pt x="8" y="44"/>
                    <a:pt x="6" y="48"/>
                  </a:cubicBezTo>
                  <a:cubicBezTo>
                    <a:pt x="2" y="58"/>
                    <a:pt x="0" y="69"/>
                    <a:pt x="0" y="80"/>
                  </a:cubicBezTo>
                  <a:lnTo>
                    <a:pt x="17" y="80"/>
                  </a:lnTo>
                  <a:lnTo>
                    <a:pt x="30" y="80"/>
                  </a:lnTo>
                  <a:lnTo>
                    <a:pt x="44" y="80"/>
                  </a:lnTo>
                  <a:lnTo>
                    <a:pt x="116" y="80"/>
                  </a:lnTo>
                  <a:cubicBezTo>
                    <a:pt x="116" y="58"/>
                    <a:pt x="124" y="39"/>
                    <a:pt x="138" y="25"/>
                  </a:cubicBezTo>
                  <a:cubicBezTo>
                    <a:pt x="123" y="9"/>
                    <a:pt x="103" y="0"/>
                    <a:pt x="80" y="0"/>
                  </a:cubicBezTo>
                  <a:cubicBezTo>
                    <a:pt x="57" y="0"/>
                    <a:pt x="36" y="9"/>
                    <a:pt x="22" y="25"/>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4F9FE4EF-D3EF-4CE5-8551-DBB0A00DD760}"/>
                </a:ext>
              </a:extLst>
            </p:cNvPr>
            <p:cNvSpPr>
              <a:spLocks/>
            </p:cNvSpPr>
            <p:nvPr/>
          </p:nvSpPr>
          <p:spPr bwMode="auto">
            <a:xfrm>
              <a:off x="1959" y="1560"/>
              <a:ext cx="89" cy="46"/>
            </a:xfrm>
            <a:custGeom>
              <a:avLst/>
              <a:gdLst>
                <a:gd name="T0" fmla="*/ 53 w 106"/>
                <a:gd name="T1" fmla="*/ 0 h 54"/>
                <a:gd name="T2" fmla="*/ 53 w 106"/>
                <a:gd name="T3" fmla="*/ 0 h 54"/>
                <a:gd name="T4" fmla="*/ 32 w 106"/>
                <a:gd name="T5" fmla="*/ 5 h 54"/>
                <a:gd name="T6" fmla="*/ 20 w 106"/>
                <a:gd name="T7" fmla="*/ 12 h 54"/>
                <a:gd name="T8" fmla="*/ 10 w 106"/>
                <a:gd name="T9" fmla="*/ 22 h 54"/>
                <a:gd name="T10" fmla="*/ 0 w 106"/>
                <a:gd name="T11" fmla="*/ 54 h 54"/>
                <a:gd name="T12" fmla="*/ 17 w 106"/>
                <a:gd name="T13" fmla="*/ 54 h 54"/>
                <a:gd name="T14" fmla="*/ 30 w 106"/>
                <a:gd name="T15" fmla="*/ 54 h 54"/>
                <a:gd name="T16" fmla="*/ 44 w 106"/>
                <a:gd name="T17" fmla="*/ 54 h 54"/>
                <a:gd name="T18" fmla="*/ 106 w 106"/>
                <a:gd name="T19" fmla="*/ 54 h 54"/>
                <a:gd name="T20" fmla="*/ 53 w 10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54">
                  <a:moveTo>
                    <a:pt x="53" y="0"/>
                  </a:moveTo>
                  <a:lnTo>
                    <a:pt x="53" y="0"/>
                  </a:lnTo>
                  <a:cubicBezTo>
                    <a:pt x="45" y="0"/>
                    <a:pt x="38" y="2"/>
                    <a:pt x="32" y="5"/>
                  </a:cubicBezTo>
                  <a:cubicBezTo>
                    <a:pt x="27" y="7"/>
                    <a:pt x="24" y="9"/>
                    <a:pt x="20" y="12"/>
                  </a:cubicBezTo>
                  <a:cubicBezTo>
                    <a:pt x="16" y="15"/>
                    <a:pt x="13" y="18"/>
                    <a:pt x="10" y="22"/>
                  </a:cubicBezTo>
                  <a:cubicBezTo>
                    <a:pt x="4" y="31"/>
                    <a:pt x="0" y="42"/>
                    <a:pt x="0" y="54"/>
                  </a:cubicBezTo>
                  <a:lnTo>
                    <a:pt x="17" y="54"/>
                  </a:lnTo>
                  <a:lnTo>
                    <a:pt x="30" y="54"/>
                  </a:lnTo>
                  <a:lnTo>
                    <a:pt x="44" y="54"/>
                  </a:lnTo>
                  <a:lnTo>
                    <a:pt x="106" y="54"/>
                  </a:lnTo>
                  <a:cubicBezTo>
                    <a:pt x="106" y="24"/>
                    <a:pt x="82" y="0"/>
                    <a:pt x="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7">
              <a:extLst>
                <a:ext uri="{FF2B5EF4-FFF2-40B4-BE49-F238E27FC236}">
                  <a16:creationId xmlns:a16="http://schemas.microsoft.com/office/drawing/2014/main" id="{C49731C8-EDBC-47F0-B0C1-A0023A5D57A4}"/>
                </a:ext>
              </a:extLst>
            </p:cNvPr>
            <p:cNvSpPr>
              <a:spLocks/>
            </p:cNvSpPr>
            <p:nvPr/>
          </p:nvSpPr>
          <p:spPr bwMode="auto">
            <a:xfrm>
              <a:off x="1976" y="1494"/>
              <a:ext cx="55" cy="56"/>
            </a:xfrm>
            <a:custGeom>
              <a:avLst/>
              <a:gdLst>
                <a:gd name="T0" fmla="*/ 31 w 66"/>
                <a:gd name="T1" fmla="*/ 66 h 67"/>
                <a:gd name="T2" fmla="*/ 31 w 66"/>
                <a:gd name="T3" fmla="*/ 66 h 67"/>
                <a:gd name="T4" fmla="*/ 33 w 66"/>
                <a:gd name="T5" fmla="*/ 67 h 67"/>
                <a:gd name="T6" fmla="*/ 35 w 66"/>
                <a:gd name="T7" fmla="*/ 66 h 67"/>
                <a:gd name="T8" fmla="*/ 57 w 66"/>
                <a:gd name="T9" fmla="*/ 56 h 67"/>
                <a:gd name="T10" fmla="*/ 66 w 66"/>
                <a:gd name="T11" fmla="*/ 33 h 67"/>
                <a:gd name="T12" fmla="*/ 33 w 66"/>
                <a:gd name="T13" fmla="*/ 0 h 67"/>
                <a:gd name="T14" fmla="*/ 0 w 66"/>
                <a:gd name="T15" fmla="*/ 33 h 67"/>
                <a:gd name="T16" fmla="*/ 9 w 66"/>
                <a:gd name="T17" fmla="*/ 56 h 67"/>
                <a:gd name="T18" fmla="*/ 31 w 66"/>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7">
                  <a:moveTo>
                    <a:pt x="31" y="66"/>
                  </a:moveTo>
                  <a:lnTo>
                    <a:pt x="31" y="66"/>
                  </a:lnTo>
                  <a:cubicBezTo>
                    <a:pt x="31" y="66"/>
                    <a:pt x="32" y="67"/>
                    <a:pt x="33" y="67"/>
                  </a:cubicBezTo>
                  <a:cubicBezTo>
                    <a:pt x="34" y="67"/>
                    <a:pt x="34" y="66"/>
                    <a:pt x="35" y="66"/>
                  </a:cubicBezTo>
                  <a:cubicBezTo>
                    <a:pt x="44" y="66"/>
                    <a:pt x="51" y="62"/>
                    <a:pt x="57" y="56"/>
                  </a:cubicBezTo>
                  <a:cubicBezTo>
                    <a:pt x="63" y="50"/>
                    <a:pt x="66" y="42"/>
                    <a:pt x="66" y="33"/>
                  </a:cubicBezTo>
                  <a:cubicBezTo>
                    <a:pt x="66" y="15"/>
                    <a:pt x="51" y="0"/>
                    <a:pt x="33" y="0"/>
                  </a:cubicBezTo>
                  <a:cubicBezTo>
                    <a:pt x="14" y="0"/>
                    <a:pt x="0" y="15"/>
                    <a:pt x="0" y="33"/>
                  </a:cubicBezTo>
                  <a:cubicBezTo>
                    <a:pt x="0" y="42"/>
                    <a:pt x="3" y="50"/>
                    <a:pt x="9" y="56"/>
                  </a:cubicBezTo>
                  <a:cubicBezTo>
                    <a:pt x="15" y="62"/>
                    <a:pt x="22" y="66"/>
                    <a:pt x="31" y="6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8">
              <a:extLst>
                <a:ext uri="{FF2B5EF4-FFF2-40B4-BE49-F238E27FC236}">
                  <a16:creationId xmlns:a16="http://schemas.microsoft.com/office/drawing/2014/main" id="{BB8241E0-4F40-4C58-A4AB-C1A08477D32A}"/>
                </a:ext>
              </a:extLst>
            </p:cNvPr>
            <p:cNvSpPr>
              <a:spLocks/>
            </p:cNvSpPr>
            <p:nvPr/>
          </p:nvSpPr>
          <p:spPr bwMode="auto">
            <a:xfrm>
              <a:off x="1861" y="1437"/>
              <a:ext cx="89" cy="90"/>
            </a:xfrm>
            <a:custGeom>
              <a:avLst/>
              <a:gdLst>
                <a:gd name="T0" fmla="*/ 23 w 106"/>
                <a:gd name="T1" fmla="*/ 98 h 107"/>
                <a:gd name="T2" fmla="*/ 23 w 106"/>
                <a:gd name="T3" fmla="*/ 98 h 107"/>
                <a:gd name="T4" fmla="*/ 49 w 106"/>
                <a:gd name="T5" fmla="*/ 107 h 107"/>
                <a:gd name="T6" fmla="*/ 53 w 106"/>
                <a:gd name="T7" fmla="*/ 107 h 107"/>
                <a:gd name="T8" fmla="*/ 57 w 106"/>
                <a:gd name="T9" fmla="*/ 107 h 107"/>
                <a:gd name="T10" fmla="*/ 83 w 106"/>
                <a:gd name="T11" fmla="*/ 98 h 107"/>
                <a:gd name="T12" fmla="*/ 106 w 106"/>
                <a:gd name="T13" fmla="*/ 54 h 107"/>
                <a:gd name="T14" fmla="*/ 75 w 106"/>
                <a:gd name="T15" fmla="*/ 5 h 107"/>
                <a:gd name="T16" fmla="*/ 53 w 106"/>
                <a:gd name="T17" fmla="*/ 0 h 107"/>
                <a:gd name="T18" fmla="*/ 31 w 106"/>
                <a:gd name="T19" fmla="*/ 5 h 107"/>
                <a:gd name="T20" fmla="*/ 31 w 106"/>
                <a:gd name="T21" fmla="*/ 5 h 107"/>
                <a:gd name="T22" fmla="*/ 0 w 106"/>
                <a:gd name="T23" fmla="*/ 54 h 107"/>
                <a:gd name="T24" fmla="*/ 23 w 106"/>
                <a:gd name="T25" fmla="*/ 9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7">
                  <a:moveTo>
                    <a:pt x="23" y="98"/>
                  </a:moveTo>
                  <a:lnTo>
                    <a:pt x="23" y="98"/>
                  </a:lnTo>
                  <a:cubicBezTo>
                    <a:pt x="30" y="103"/>
                    <a:pt x="39" y="106"/>
                    <a:pt x="49" y="107"/>
                  </a:cubicBezTo>
                  <a:cubicBezTo>
                    <a:pt x="50" y="107"/>
                    <a:pt x="52" y="107"/>
                    <a:pt x="53" y="107"/>
                  </a:cubicBezTo>
                  <a:cubicBezTo>
                    <a:pt x="54" y="107"/>
                    <a:pt x="55" y="107"/>
                    <a:pt x="57" y="107"/>
                  </a:cubicBezTo>
                  <a:cubicBezTo>
                    <a:pt x="66" y="106"/>
                    <a:pt x="76" y="103"/>
                    <a:pt x="83" y="98"/>
                  </a:cubicBezTo>
                  <a:cubicBezTo>
                    <a:pt x="97" y="88"/>
                    <a:pt x="106" y="72"/>
                    <a:pt x="106" y="54"/>
                  </a:cubicBezTo>
                  <a:cubicBezTo>
                    <a:pt x="106" y="32"/>
                    <a:pt x="93" y="14"/>
                    <a:pt x="75" y="5"/>
                  </a:cubicBezTo>
                  <a:cubicBezTo>
                    <a:pt x="68" y="2"/>
                    <a:pt x="61" y="0"/>
                    <a:pt x="53" y="0"/>
                  </a:cubicBezTo>
                  <a:cubicBezTo>
                    <a:pt x="45" y="0"/>
                    <a:pt x="38" y="2"/>
                    <a:pt x="31" y="5"/>
                  </a:cubicBezTo>
                  <a:lnTo>
                    <a:pt x="31" y="5"/>
                  </a:lnTo>
                  <a:cubicBezTo>
                    <a:pt x="12" y="14"/>
                    <a:pt x="0" y="32"/>
                    <a:pt x="0" y="54"/>
                  </a:cubicBezTo>
                  <a:cubicBezTo>
                    <a:pt x="0" y="72"/>
                    <a:pt x="9" y="88"/>
                    <a:pt x="23" y="9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9">
              <a:extLst>
                <a:ext uri="{FF2B5EF4-FFF2-40B4-BE49-F238E27FC236}">
                  <a16:creationId xmlns:a16="http://schemas.microsoft.com/office/drawing/2014/main" id="{CEF7E989-E7F9-4263-8EE1-80B4EABC41AB}"/>
                </a:ext>
              </a:extLst>
            </p:cNvPr>
            <p:cNvSpPr>
              <a:spLocks/>
            </p:cNvSpPr>
            <p:nvPr/>
          </p:nvSpPr>
          <p:spPr bwMode="auto">
            <a:xfrm>
              <a:off x="1774" y="1483"/>
              <a:ext cx="68" cy="67"/>
            </a:xfrm>
            <a:custGeom>
              <a:avLst/>
              <a:gdLst>
                <a:gd name="T0" fmla="*/ 40 w 80"/>
                <a:gd name="T1" fmla="*/ 0 h 80"/>
                <a:gd name="T2" fmla="*/ 40 w 80"/>
                <a:gd name="T3" fmla="*/ 0 h 80"/>
                <a:gd name="T4" fmla="*/ 0 w 80"/>
                <a:gd name="T5" fmla="*/ 40 h 80"/>
                <a:gd name="T6" fmla="*/ 14 w 80"/>
                <a:gd name="T7" fmla="*/ 70 h 80"/>
                <a:gd name="T8" fmla="*/ 37 w 80"/>
                <a:gd name="T9" fmla="*/ 80 h 80"/>
                <a:gd name="T10" fmla="*/ 40 w 80"/>
                <a:gd name="T11" fmla="*/ 80 h 80"/>
                <a:gd name="T12" fmla="*/ 42 w 80"/>
                <a:gd name="T13" fmla="*/ 80 h 80"/>
                <a:gd name="T14" fmla="*/ 65 w 80"/>
                <a:gd name="T15" fmla="*/ 70 h 80"/>
                <a:gd name="T16" fmla="*/ 80 w 80"/>
                <a:gd name="T17" fmla="*/ 40 h 80"/>
                <a:gd name="T18" fmla="*/ 40 w 80"/>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lnTo>
                    <a:pt x="40" y="0"/>
                  </a:lnTo>
                  <a:cubicBezTo>
                    <a:pt x="18" y="0"/>
                    <a:pt x="0" y="18"/>
                    <a:pt x="0" y="40"/>
                  </a:cubicBezTo>
                  <a:cubicBezTo>
                    <a:pt x="0" y="52"/>
                    <a:pt x="5" y="63"/>
                    <a:pt x="14" y="70"/>
                  </a:cubicBezTo>
                  <a:cubicBezTo>
                    <a:pt x="21" y="76"/>
                    <a:pt x="29" y="79"/>
                    <a:pt x="37" y="80"/>
                  </a:cubicBezTo>
                  <a:cubicBezTo>
                    <a:pt x="38" y="80"/>
                    <a:pt x="39" y="80"/>
                    <a:pt x="40" y="80"/>
                  </a:cubicBezTo>
                  <a:cubicBezTo>
                    <a:pt x="41" y="80"/>
                    <a:pt x="41" y="80"/>
                    <a:pt x="42" y="80"/>
                  </a:cubicBezTo>
                  <a:cubicBezTo>
                    <a:pt x="51" y="79"/>
                    <a:pt x="59" y="76"/>
                    <a:pt x="65" y="70"/>
                  </a:cubicBezTo>
                  <a:cubicBezTo>
                    <a:pt x="74" y="63"/>
                    <a:pt x="80" y="52"/>
                    <a:pt x="80" y="40"/>
                  </a:cubicBezTo>
                  <a:cubicBezTo>
                    <a:pt x="80" y="18"/>
                    <a:pt x="62" y="0"/>
                    <a:pt x="4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6" name="Group 22" descr="Icon of circular arrow.">
            <a:extLst>
              <a:ext uri="{FF2B5EF4-FFF2-40B4-BE49-F238E27FC236}">
                <a16:creationId xmlns:a16="http://schemas.microsoft.com/office/drawing/2014/main" id="{9F0FB077-9FC1-42FE-85DF-03184D7CCD62}"/>
              </a:ext>
            </a:extLst>
          </p:cNvPr>
          <p:cNvGrpSpPr>
            <a:grpSpLocks noChangeAspect="1"/>
          </p:cNvGrpSpPr>
          <p:nvPr/>
        </p:nvGrpSpPr>
        <p:grpSpPr bwMode="auto">
          <a:xfrm>
            <a:off x="7264531" y="1622379"/>
            <a:ext cx="331657" cy="338059"/>
            <a:chOff x="3715" y="1448"/>
            <a:chExt cx="259" cy="264"/>
          </a:xfrm>
        </p:grpSpPr>
        <p:sp>
          <p:nvSpPr>
            <p:cNvPr id="68" name="Freeform 23">
              <a:extLst>
                <a:ext uri="{FF2B5EF4-FFF2-40B4-BE49-F238E27FC236}">
                  <a16:creationId xmlns:a16="http://schemas.microsoft.com/office/drawing/2014/main" id="{7A9C58DB-0CBA-4519-8B6D-957F3EDA09AA}"/>
                </a:ext>
              </a:extLst>
            </p:cNvPr>
            <p:cNvSpPr>
              <a:spLocks/>
            </p:cNvSpPr>
            <p:nvPr/>
          </p:nvSpPr>
          <p:spPr bwMode="auto">
            <a:xfrm>
              <a:off x="3715" y="1502"/>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4">
              <a:extLst>
                <a:ext uri="{FF2B5EF4-FFF2-40B4-BE49-F238E27FC236}">
                  <a16:creationId xmlns:a16="http://schemas.microsoft.com/office/drawing/2014/main" id="{45CECC9B-A921-4178-8AC1-667ED5E6D8AA}"/>
                </a:ext>
              </a:extLst>
            </p:cNvPr>
            <p:cNvSpPr>
              <a:spLocks/>
            </p:cNvSpPr>
            <p:nvPr/>
          </p:nvSpPr>
          <p:spPr bwMode="auto">
            <a:xfrm>
              <a:off x="3782" y="1448"/>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descr="Icon of a microchip.">
            <a:extLst>
              <a:ext uri="{FF2B5EF4-FFF2-40B4-BE49-F238E27FC236}">
                <a16:creationId xmlns:a16="http://schemas.microsoft.com/office/drawing/2014/main" id="{BD7D64AA-A2BA-472B-961C-F9D0266D65AB}"/>
              </a:ext>
            </a:extLst>
          </p:cNvPr>
          <p:cNvGrpSpPr/>
          <p:nvPr/>
        </p:nvGrpSpPr>
        <p:grpSpPr>
          <a:xfrm>
            <a:off x="11025428" y="1622379"/>
            <a:ext cx="330233" cy="336926"/>
            <a:chOff x="9019442" y="2257926"/>
            <a:chExt cx="386944" cy="394786"/>
          </a:xfrm>
        </p:grpSpPr>
        <p:sp>
          <p:nvSpPr>
            <p:cNvPr id="62" name="Rectangle: Rounded Corners 61">
              <a:extLst>
                <a:ext uri="{FF2B5EF4-FFF2-40B4-BE49-F238E27FC236}">
                  <a16:creationId xmlns:a16="http://schemas.microsoft.com/office/drawing/2014/main" id="{F25BAB06-E0DF-4B63-9757-E657A1055BBE}"/>
                </a:ext>
              </a:extLst>
            </p:cNvPr>
            <p:cNvSpPr/>
            <p:nvPr/>
          </p:nvSpPr>
          <p:spPr bwMode="auto">
            <a:xfrm>
              <a:off x="9067717" y="2306952"/>
              <a:ext cx="290394" cy="296735"/>
            </a:xfrm>
            <a:prstGeom prst="roundRect">
              <a:avLst>
                <a:gd name="adj" fmla="val 4008"/>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chip" title="Icon of a computer chip">
              <a:extLst>
                <a:ext uri="{FF2B5EF4-FFF2-40B4-BE49-F238E27FC236}">
                  <a16:creationId xmlns:a16="http://schemas.microsoft.com/office/drawing/2014/main" id="{00649597-02CD-4A07-822D-707C46485D4D}"/>
                </a:ext>
              </a:extLst>
            </p:cNvPr>
            <p:cNvSpPr>
              <a:spLocks noChangeAspect="1" noEditPoints="1"/>
            </p:cNvSpPr>
            <p:nvPr/>
          </p:nvSpPr>
          <p:spPr bwMode="auto">
            <a:xfrm>
              <a:off x="9019442" y="2257926"/>
              <a:ext cx="386944" cy="394786"/>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rnd">
              <a:solidFill>
                <a:srgbClr val="C1C1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marL="0" marR="0" lvl="0" indent="0" algn="ctr" defTabSz="896203" rtl="0" eaLnBrk="1" fontAlgn="base"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schemeClr val="accent1"/>
                </a:solidFill>
                <a:effectLst/>
                <a:uLnTx/>
                <a:uFillTx/>
                <a:latin typeface="Segoe UI"/>
                <a:ea typeface="+mn-ea"/>
                <a:cs typeface="+mn-cs"/>
              </a:endParaRPr>
            </a:p>
          </p:txBody>
        </p:sp>
        <p:sp>
          <p:nvSpPr>
            <p:cNvPr id="64" name="Rectangle: Rounded Corners 63">
              <a:extLst>
                <a:ext uri="{FF2B5EF4-FFF2-40B4-BE49-F238E27FC236}">
                  <a16:creationId xmlns:a16="http://schemas.microsoft.com/office/drawing/2014/main" id="{7F6A669B-FAD1-4B68-9179-4B0E8F7E06B2}"/>
                </a:ext>
              </a:extLst>
            </p:cNvPr>
            <p:cNvSpPr/>
            <p:nvPr/>
          </p:nvSpPr>
          <p:spPr bwMode="auto">
            <a:xfrm>
              <a:off x="9158003" y="2401056"/>
              <a:ext cx="109822" cy="108526"/>
            </a:xfrm>
            <a:prstGeom prst="roundRect">
              <a:avLst>
                <a:gd name="adj" fmla="val 108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3A098160-0999-46FE-BF09-85C6C45073D4}"/>
              </a:ext>
            </a:extLst>
          </p:cNvPr>
          <p:cNvGrpSpPr/>
          <p:nvPr/>
        </p:nvGrpSpPr>
        <p:grpSpPr>
          <a:xfrm>
            <a:off x="10968718" y="4227066"/>
            <a:ext cx="436104" cy="432447"/>
            <a:chOff x="4133850" y="1504923"/>
            <a:chExt cx="3922896" cy="3889995"/>
          </a:xfrm>
        </p:grpSpPr>
        <p:sp>
          <p:nvSpPr>
            <p:cNvPr id="5" name="Freeform: Shape 4">
              <a:extLst>
                <a:ext uri="{FF2B5EF4-FFF2-40B4-BE49-F238E27FC236}">
                  <a16:creationId xmlns:a16="http://schemas.microsoft.com/office/drawing/2014/main" id="{3AC16D46-DCB2-44E7-B7EB-268B936093F0}"/>
                </a:ext>
              </a:extLst>
            </p:cNvPr>
            <p:cNvSpPr/>
            <p:nvPr/>
          </p:nvSpPr>
          <p:spPr>
            <a:xfrm>
              <a:off x="4133850" y="2785395"/>
              <a:ext cx="1666875" cy="819150"/>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1" y="819150"/>
                    <a:pt x="0" y="773240"/>
                    <a:pt x="0" y="716661"/>
                  </a:cubicBezTo>
                  <a:lnTo>
                    <a:pt x="0" y="102489"/>
                  </a:lnTo>
                  <a:cubicBezTo>
                    <a:pt x="0" y="45911"/>
                    <a:pt x="45911" y="0"/>
                    <a:pt x="102489" y="0"/>
                  </a:cubicBezTo>
                  <a:lnTo>
                    <a:pt x="1564386" y="0"/>
                  </a:lnTo>
                  <a:cubicBezTo>
                    <a:pt x="1620964" y="0"/>
                    <a:pt x="1666875" y="45911"/>
                    <a:pt x="1666875" y="102489"/>
                  </a:cubicBezTo>
                  <a:lnTo>
                    <a:pt x="1666875" y="716661"/>
                  </a:lnTo>
                  <a:cubicBezTo>
                    <a:pt x="1666875" y="773240"/>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F1FBA5C-A49F-428A-851F-CC40068FDE30}"/>
                </a:ext>
              </a:extLst>
            </p:cNvPr>
            <p:cNvSpPr/>
            <p:nvPr/>
          </p:nvSpPr>
          <p:spPr>
            <a:xfrm>
              <a:off x="5000627" y="3680631"/>
              <a:ext cx="1666875" cy="819151"/>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0" y="819150"/>
                    <a:pt x="0" y="773239"/>
                    <a:pt x="0" y="716661"/>
                  </a:cubicBezTo>
                  <a:lnTo>
                    <a:pt x="0" y="102489"/>
                  </a:lnTo>
                  <a:cubicBezTo>
                    <a:pt x="0" y="45911"/>
                    <a:pt x="45910" y="0"/>
                    <a:pt x="102489" y="0"/>
                  </a:cubicBezTo>
                  <a:lnTo>
                    <a:pt x="1564386" y="0"/>
                  </a:lnTo>
                  <a:cubicBezTo>
                    <a:pt x="1620964" y="0"/>
                    <a:pt x="1666875" y="45911"/>
                    <a:pt x="1666875" y="102489"/>
                  </a:cubicBezTo>
                  <a:lnTo>
                    <a:pt x="1666875" y="716661"/>
                  </a:lnTo>
                  <a:cubicBezTo>
                    <a:pt x="1666875" y="773239"/>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DA19B43-2EA4-41E3-97B3-625E2D640B88}"/>
                </a:ext>
              </a:extLst>
            </p:cNvPr>
            <p:cNvSpPr/>
            <p:nvPr/>
          </p:nvSpPr>
          <p:spPr>
            <a:xfrm>
              <a:off x="5876928" y="4575767"/>
              <a:ext cx="1666875" cy="819151"/>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1" y="819150"/>
                    <a:pt x="0" y="773239"/>
                    <a:pt x="0" y="716661"/>
                  </a:cubicBezTo>
                  <a:lnTo>
                    <a:pt x="0" y="102489"/>
                  </a:lnTo>
                  <a:cubicBezTo>
                    <a:pt x="0" y="45911"/>
                    <a:pt x="45911" y="0"/>
                    <a:pt x="102489" y="0"/>
                  </a:cubicBezTo>
                  <a:lnTo>
                    <a:pt x="1564386" y="0"/>
                  </a:lnTo>
                  <a:cubicBezTo>
                    <a:pt x="1620964" y="0"/>
                    <a:pt x="1666875" y="45911"/>
                    <a:pt x="1666875" y="102489"/>
                  </a:cubicBezTo>
                  <a:lnTo>
                    <a:pt x="1666875" y="716661"/>
                  </a:lnTo>
                  <a:cubicBezTo>
                    <a:pt x="1666875" y="773239"/>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C9DECF0-211A-46E3-B18C-00D216B1A947}"/>
                </a:ext>
              </a:extLst>
            </p:cNvPr>
            <p:cNvSpPr/>
            <p:nvPr/>
          </p:nvSpPr>
          <p:spPr>
            <a:xfrm>
              <a:off x="4133850" y="4575767"/>
              <a:ext cx="1666875" cy="819151"/>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1" y="819150"/>
                    <a:pt x="0" y="773239"/>
                    <a:pt x="0" y="716661"/>
                  </a:cubicBezTo>
                  <a:lnTo>
                    <a:pt x="0" y="102489"/>
                  </a:lnTo>
                  <a:cubicBezTo>
                    <a:pt x="0" y="45911"/>
                    <a:pt x="45911" y="0"/>
                    <a:pt x="102489" y="0"/>
                  </a:cubicBezTo>
                  <a:lnTo>
                    <a:pt x="1564386" y="0"/>
                  </a:lnTo>
                  <a:cubicBezTo>
                    <a:pt x="1620964" y="0"/>
                    <a:pt x="1666875" y="45911"/>
                    <a:pt x="1666875" y="102489"/>
                  </a:cubicBezTo>
                  <a:lnTo>
                    <a:pt x="1666875" y="716661"/>
                  </a:lnTo>
                  <a:cubicBezTo>
                    <a:pt x="1666875" y="773239"/>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060E4C-89BB-4A11-BE2E-CFD7BCE04514}"/>
                </a:ext>
              </a:extLst>
            </p:cNvPr>
            <p:cNvSpPr/>
            <p:nvPr/>
          </p:nvSpPr>
          <p:spPr>
            <a:xfrm>
              <a:off x="4133850" y="3680536"/>
              <a:ext cx="790668" cy="819246"/>
            </a:xfrm>
            <a:custGeom>
              <a:avLst/>
              <a:gdLst>
                <a:gd name="connsiteX0" fmla="*/ 663035 w 790670"/>
                <a:gd name="connsiteY0" fmla="*/ 819245 h 819245"/>
                <a:gd name="connsiteX1" fmla="*/ 127540 w 790670"/>
                <a:gd name="connsiteY1" fmla="*/ 819245 h 819245"/>
                <a:gd name="connsiteX2" fmla="*/ 0 w 790670"/>
                <a:gd name="connsiteY2" fmla="*/ 691706 h 819245"/>
                <a:gd name="connsiteX3" fmla="*/ 0 w 790670"/>
                <a:gd name="connsiteY3" fmla="*/ 127540 h 819245"/>
                <a:gd name="connsiteX4" fmla="*/ 127540 w 790670"/>
                <a:gd name="connsiteY4" fmla="*/ 0 h 819245"/>
                <a:gd name="connsiteX5" fmla="*/ 663131 w 790670"/>
                <a:gd name="connsiteY5" fmla="*/ 0 h 819245"/>
                <a:gd name="connsiteX6" fmla="*/ 790670 w 790670"/>
                <a:gd name="connsiteY6" fmla="*/ 127540 h 819245"/>
                <a:gd name="connsiteX7" fmla="*/ 790670 w 790670"/>
                <a:gd name="connsiteY7" fmla="*/ 691706 h 819245"/>
                <a:gd name="connsiteX8" fmla="*/ 663035 w 790670"/>
                <a:gd name="connsiteY8" fmla="*/ 819245 h 81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670" h="819245">
                  <a:moveTo>
                    <a:pt x="663035" y="819245"/>
                  </a:moveTo>
                  <a:lnTo>
                    <a:pt x="127540" y="819245"/>
                  </a:lnTo>
                  <a:cubicBezTo>
                    <a:pt x="57055" y="819245"/>
                    <a:pt x="0" y="762191"/>
                    <a:pt x="0" y="691706"/>
                  </a:cubicBezTo>
                  <a:lnTo>
                    <a:pt x="0" y="127540"/>
                  </a:lnTo>
                  <a:cubicBezTo>
                    <a:pt x="0" y="57150"/>
                    <a:pt x="57055" y="0"/>
                    <a:pt x="127540" y="0"/>
                  </a:cubicBezTo>
                  <a:lnTo>
                    <a:pt x="663131" y="0"/>
                  </a:lnTo>
                  <a:cubicBezTo>
                    <a:pt x="733520" y="0"/>
                    <a:pt x="790670" y="57055"/>
                    <a:pt x="790670" y="127540"/>
                  </a:cubicBezTo>
                  <a:lnTo>
                    <a:pt x="790670" y="691706"/>
                  </a:lnTo>
                  <a:cubicBezTo>
                    <a:pt x="790575" y="762191"/>
                    <a:pt x="733520" y="819245"/>
                    <a:pt x="663035" y="819245"/>
                  </a:cubicBezTo>
                  <a:close/>
                </a:path>
              </a:pathLst>
            </a:custGeom>
            <a:solidFill>
              <a:schemeClr val="accent1"/>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5289449-99F1-4CE6-98DD-538DE3320B80}"/>
                </a:ext>
              </a:extLst>
            </p:cNvPr>
            <p:cNvSpPr/>
            <p:nvPr/>
          </p:nvSpPr>
          <p:spPr>
            <a:xfrm>
              <a:off x="5959413" y="2492502"/>
              <a:ext cx="1659978" cy="935894"/>
            </a:xfrm>
            <a:custGeom>
              <a:avLst/>
              <a:gdLst>
                <a:gd name="connsiteX0" fmla="*/ 517586 w 1659978"/>
                <a:gd name="connsiteY0" fmla="*/ 35719 h 935894"/>
                <a:gd name="connsiteX1" fmla="*/ 41336 w 1659978"/>
                <a:gd name="connsiteY1" fmla="*/ 769144 h 935894"/>
                <a:gd name="connsiteX2" fmla="*/ 98486 w 1659978"/>
                <a:gd name="connsiteY2" fmla="*/ 931069 h 935894"/>
                <a:gd name="connsiteX3" fmla="*/ 1603436 w 1659978"/>
                <a:gd name="connsiteY3" fmla="*/ 540544 h 935894"/>
                <a:gd name="connsiteX4" fmla="*/ 1593911 w 1659978"/>
                <a:gd name="connsiteY4" fmla="*/ 397669 h 935894"/>
                <a:gd name="connsiteX5" fmla="*/ 641411 w 1659978"/>
                <a:gd name="connsiteY5" fmla="*/ 7144 h 935894"/>
                <a:gd name="connsiteX6" fmla="*/ 517586 w 1659978"/>
                <a:gd name="connsiteY6" fmla="*/ 35719 h 93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978" h="935894">
                  <a:moveTo>
                    <a:pt x="517586" y="35719"/>
                  </a:moveTo>
                  <a:lnTo>
                    <a:pt x="41336" y="769144"/>
                  </a:lnTo>
                  <a:cubicBezTo>
                    <a:pt x="41336" y="769144"/>
                    <a:pt x="-82489" y="969169"/>
                    <a:pt x="98486" y="931069"/>
                  </a:cubicBezTo>
                  <a:cubicBezTo>
                    <a:pt x="270317" y="894874"/>
                    <a:pt x="1603436" y="540544"/>
                    <a:pt x="1603436" y="540544"/>
                  </a:cubicBezTo>
                  <a:cubicBezTo>
                    <a:pt x="1603436" y="540544"/>
                    <a:pt x="1736786" y="464344"/>
                    <a:pt x="1593911" y="397669"/>
                  </a:cubicBezTo>
                  <a:cubicBezTo>
                    <a:pt x="1442940" y="327184"/>
                    <a:pt x="641411" y="7144"/>
                    <a:pt x="641411" y="7144"/>
                  </a:cubicBezTo>
                  <a:cubicBezTo>
                    <a:pt x="641411" y="7144"/>
                    <a:pt x="555686" y="-21431"/>
                    <a:pt x="517586" y="35719"/>
                  </a:cubicBezTo>
                  <a:close/>
                </a:path>
              </a:pathLst>
            </a:custGeom>
            <a:solidFill>
              <a:srgbClr val="C1C1C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9F303EC-AB42-4B82-B185-92E00F03D256}"/>
                </a:ext>
              </a:extLst>
            </p:cNvPr>
            <p:cNvSpPr/>
            <p:nvPr/>
          </p:nvSpPr>
          <p:spPr>
            <a:xfrm>
              <a:off x="6981825" y="2092547"/>
              <a:ext cx="262890" cy="635698"/>
            </a:xfrm>
            <a:custGeom>
              <a:avLst/>
              <a:gdLst>
                <a:gd name="connsiteX0" fmla="*/ 95250 w 262890"/>
                <a:gd name="connsiteY0" fmla="*/ 635698 h 635698"/>
                <a:gd name="connsiteX1" fmla="*/ 0 w 262890"/>
                <a:gd name="connsiteY1" fmla="*/ 635698 h 635698"/>
                <a:gd name="connsiteX2" fmla="*/ 0 w 262890"/>
                <a:gd name="connsiteY2" fmla="*/ 330899 h 635698"/>
                <a:gd name="connsiteX3" fmla="*/ 232601 w 262890"/>
                <a:gd name="connsiteY3" fmla="*/ 0 h 635698"/>
                <a:gd name="connsiteX4" fmla="*/ 262699 w 262890"/>
                <a:gd name="connsiteY4" fmla="*/ 90392 h 635698"/>
                <a:gd name="connsiteX5" fmla="*/ 247650 w 262890"/>
                <a:gd name="connsiteY5" fmla="*/ 45149 h 635698"/>
                <a:gd name="connsiteX6" fmla="*/ 262890 w 262890"/>
                <a:gd name="connsiteY6" fmla="*/ 90297 h 635698"/>
                <a:gd name="connsiteX7" fmla="*/ 95250 w 262890"/>
                <a:gd name="connsiteY7" fmla="*/ 330899 h 635698"/>
                <a:gd name="connsiteX8" fmla="*/ 95250 w 262890"/>
                <a:gd name="connsiteY8" fmla="*/ 635698 h 63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90" h="635698">
                  <a:moveTo>
                    <a:pt x="95250" y="635698"/>
                  </a:moveTo>
                  <a:lnTo>
                    <a:pt x="0" y="635698"/>
                  </a:lnTo>
                  <a:lnTo>
                    <a:pt x="0" y="330899"/>
                  </a:lnTo>
                  <a:cubicBezTo>
                    <a:pt x="0" y="130493"/>
                    <a:pt x="152114" y="26765"/>
                    <a:pt x="232601" y="0"/>
                  </a:cubicBezTo>
                  <a:lnTo>
                    <a:pt x="262699" y="90392"/>
                  </a:lnTo>
                  <a:lnTo>
                    <a:pt x="247650" y="45149"/>
                  </a:lnTo>
                  <a:lnTo>
                    <a:pt x="262890" y="90297"/>
                  </a:lnTo>
                  <a:cubicBezTo>
                    <a:pt x="256032" y="92678"/>
                    <a:pt x="95250" y="150114"/>
                    <a:pt x="95250" y="330899"/>
                  </a:cubicBezTo>
                  <a:lnTo>
                    <a:pt x="95250" y="635698"/>
                  </a:lnTo>
                  <a:close/>
                </a:path>
              </a:pathLst>
            </a:custGeom>
            <a:solidFill>
              <a:srgbClr val="C1C1C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CF5345D-208F-49F3-9DA8-15DAF371D5B1}"/>
                </a:ext>
              </a:extLst>
            </p:cNvPr>
            <p:cNvSpPr/>
            <p:nvPr/>
          </p:nvSpPr>
          <p:spPr>
            <a:xfrm>
              <a:off x="7135627" y="1504923"/>
              <a:ext cx="921119" cy="722618"/>
            </a:xfrm>
            <a:custGeom>
              <a:avLst/>
              <a:gdLst>
                <a:gd name="connsiteX0" fmla="*/ 846418 w 921119"/>
                <a:gd name="connsiteY0" fmla="*/ 305683 h 722618"/>
                <a:gd name="connsiteX1" fmla="*/ 258725 w 921119"/>
                <a:gd name="connsiteY1" fmla="*/ 694875 h 722618"/>
                <a:gd name="connsiteX2" fmla="*/ 27744 w 921119"/>
                <a:gd name="connsiteY2" fmla="*/ 647917 h 722618"/>
                <a:gd name="connsiteX3" fmla="*/ 27744 w 921119"/>
                <a:gd name="connsiteY3" fmla="*/ 647917 h 722618"/>
                <a:gd name="connsiteX4" fmla="*/ 74702 w 921119"/>
                <a:gd name="connsiteY4" fmla="*/ 416935 h 722618"/>
                <a:gd name="connsiteX5" fmla="*/ 662395 w 921119"/>
                <a:gd name="connsiteY5" fmla="*/ 27744 h 722618"/>
                <a:gd name="connsiteX6" fmla="*/ 893376 w 921119"/>
                <a:gd name="connsiteY6" fmla="*/ 74702 h 722618"/>
                <a:gd name="connsiteX7" fmla="*/ 893376 w 921119"/>
                <a:gd name="connsiteY7" fmla="*/ 74702 h 722618"/>
                <a:gd name="connsiteX8" fmla="*/ 846418 w 921119"/>
                <a:gd name="connsiteY8" fmla="*/ 305683 h 72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1119" h="722618">
                  <a:moveTo>
                    <a:pt x="846418" y="305683"/>
                  </a:moveTo>
                  <a:lnTo>
                    <a:pt x="258725" y="694875"/>
                  </a:lnTo>
                  <a:cubicBezTo>
                    <a:pt x="181954" y="745738"/>
                    <a:pt x="78512" y="724688"/>
                    <a:pt x="27744" y="647917"/>
                  </a:cubicBezTo>
                  <a:lnTo>
                    <a:pt x="27744" y="647917"/>
                  </a:lnTo>
                  <a:cubicBezTo>
                    <a:pt x="-23120" y="571145"/>
                    <a:pt x="-2069" y="467704"/>
                    <a:pt x="74702" y="416935"/>
                  </a:cubicBezTo>
                  <a:lnTo>
                    <a:pt x="662395" y="27744"/>
                  </a:lnTo>
                  <a:cubicBezTo>
                    <a:pt x="739166" y="-23120"/>
                    <a:pt x="842608" y="-2069"/>
                    <a:pt x="893376" y="74702"/>
                  </a:cubicBezTo>
                  <a:lnTo>
                    <a:pt x="893376" y="74702"/>
                  </a:lnTo>
                  <a:cubicBezTo>
                    <a:pt x="944239" y="151474"/>
                    <a:pt x="923189" y="254915"/>
                    <a:pt x="846418" y="305683"/>
                  </a:cubicBezTo>
                  <a:close/>
                </a:path>
              </a:pathLst>
            </a:custGeom>
            <a:solidFill>
              <a:srgbClr val="2F2F2F"/>
            </a:solidFill>
            <a:ln w="9525"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BFE46511-4A56-4921-9060-FC87E1BF5C6D}"/>
              </a:ext>
            </a:extLst>
          </p:cNvPr>
          <p:cNvGrpSpPr/>
          <p:nvPr/>
        </p:nvGrpSpPr>
        <p:grpSpPr>
          <a:xfrm>
            <a:off x="738870" y="2067889"/>
            <a:ext cx="3264945" cy="1221367"/>
            <a:chOff x="738870" y="2069871"/>
            <a:chExt cx="3264945" cy="1221367"/>
          </a:xfrm>
        </p:grpSpPr>
        <p:grpSp>
          <p:nvGrpSpPr>
            <p:cNvPr id="4" name="Group 3">
              <a:extLst>
                <a:ext uri="{FF2B5EF4-FFF2-40B4-BE49-F238E27FC236}">
                  <a16:creationId xmlns:a16="http://schemas.microsoft.com/office/drawing/2014/main" id="{B2B457AB-7253-493B-A5A4-DA5E541198C3}"/>
                </a:ext>
              </a:extLst>
            </p:cNvPr>
            <p:cNvGrpSpPr/>
            <p:nvPr/>
          </p:nvGrpSpPr>
          <p:grpSpPr>
            <a:xfrm>
              <a:off x="738870" y="2069871"/>
              <a:ext cx="3264945" cy="1221367"/>
              <a:chOff x="740999" y="2173987"/>
              <a:chExt cx="3184460" cy="759201"/>
            </a:xfrm>
          </p:grpSpPr>
          <p:sp>
            <p:nvSpPr>
              <p:cNvPr id="32" name="Rectangle 31">
                <a:extLst>
                  <a:ext uri="{FF2B5EF4-FFF2-40B4-BE49-F238E27FC236}">
                    <a16:creationId xmlns:a16="http://schemas.microsoft.com/office/drawing/2014/main" id="{790B6576-11A8-4483-B187-9AE72BF7B7C3}"/>
                  </a:ext>
                </a:extLst>
              </p:cNvPr>
              <p:cNvSpPr/>
              <p:nvPr/>
            </p:nvSpPr>
            <p:spPr bwMode="auto">
              <a:xfrm>
                <a:off x="740999" y="2173987"/>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Cloud security journey</a:t>
                </a:r>
              </a:p>
              <a:p>
                <a:r>
                  <a:rPr lang="en-US" sz="1200">
                    <a:solidFill>
                      <a:schemeClr val="accent1"/>
                    </a:solidFill>
                    <a:latin typeface="+mj-lt"/>
                  </a:rPr>
                  <a:t>https://aka.ms/AzSec1</a:t>
                </a:r>
              </a:p>
            </p:txBody>
          </p:sp>
          <p:sp>
            <p:nvSpPr>
              <p:cNvPr id="33" name="Rectangle 32">
                <a:extLst>
                  <a:ext uri="{FF2B5EF4-FFF2-40B4-BE49-F238E27FC236}">
                    <a16:creationId xmlns:a16="http://schemas.microsoft.com/office/drawing/2014/main" id="{29BDF29B-B29C-48D8-94DD-40C3E4130982}"/>
                  </a:ext>
                </a:extLst>
              </p:cNvPr>
              <p:cNvSpPr/>
              <p:nvPr/>
            </p:nvSpPr>
            <p:spPr bwMode="auto">
              <a:xfrm>
                <a:off x="740999" y="2567069"/>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Cloud technical training</a:t>
                </a:r>
              </a:p>
              <a:p>
                <a:r>
                  <a:rPr lang="en-US" sz="1200">
                    <a:solidFill>
                      <a:schemeClr val="accent1"/>
                    </a:solidFill>
                    <a:latin typeface="+mj-lt"/>
                  </a:rPr>
                  <a:t>https://aka.ms/AzSec2</a:t>
                </a:r>
              </a:p>
            </p:txBody>
          </p:sp>
        </p:grpSp>
        <p:sp>
          <p:nvSpPr>
            <p:cNvPr id="17" name="Oval 16">
              <a:extLst>
                <a:ext uri="{FF2B5EF4-FFF2-40B4-BE49-F238E27FC236}">
                  <a16:creationId xmlns:a16="http://schemas.microsoft.com/office/drawing/2014/main" id="{DA60BC05-2F95-4639-B9A8-FEE0AA5DB787}"/>
                </a:ext>
              </a:extLst>
            </p:cNvPr>
            <p:cNvSpPr/>
            <p:nvPr/>
          </p:nvSpPr>
          <p:spPr bwMode="auto">
            <a:xfrm>
              <a:off x="3539874" y="2190411"/>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1</a:t>
              </a:r>
            </a:p>
          </p:txBody>
        </p:sp>
        <p:sp>
          <p:nvSpPr>
            <p:cNvPr id="90" name="Oval 89">
              <a:extLst>
                <a:ext uri="{FF2B5EF4-FFF2-40B4-BE49-F238E27FC236}">
                  <a16:creationId xmlns:a16="http://schemas.microsoft.com/office/drawing/2014/main" id="{47FF5158-251E-4D5D-960F-4150C104A202}"/>
                </a:ext>
              </a:extLst>
            </p:cNvPr>
            <p:cNvSpPr/>
            <p:nvPr/>
          </p:nvSpPr>
          <p:spPr bwMode="auto">
            <a:xfrm>
              <a:off x="3539874" y="2821500"/>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2</a:t>
              </a:r>
            </a:p>
          </p:txBody>
        </p:sp>
      </p:grpSp>
      <p:grpSp>
        <p:nvGrpSpPr>
          <p:cNvPr id="91" name="Group 90">
            <a:extLst>
              <a:ext uri="{FF2B5EF4-FFF2-40B4-BE49-F238E27FC236}">
                <a16:creationId xmlns:a16="http://schemas.microsoft.com/office/drawing/2014/main" id="{F65FF060-D7B3-49E4-B58D-2B263CF6275C}"/>
              </a:ext>
            </a:extLst>
          </p:cNvPr>
          <p:cNvGrpSpPr/>
          <p:nvPr/>
        </p:nvGrpSpPr>
        <p:grpSpPr>
          <a:xfrm>
            <a:off x="4463527" y="2067888"/>
            <a:ext cx="3264945" cy="1853737"/>
            <a:chOff x="738870" y="2069870"/>
            <a:chExt cx="3264945" cy="1853737"/>
          </a:xfrm>
        </p:grpSpPr>
        <p:grpSp>
          <p:nvGrpSpPr>
            <p:cNvPr id="92" name="Group 91">
              <a:extLst>
                <a:ext uri="{FF2B5EF4-FFF2-40B4-BE49-F238E27FC236}">
                  <a16:creationId xmlns:a16="http://schemas.microsoft.com/office/drawing/2014/main" id="{3452CFE2-5DF6-4D68-A972-4ADB674FA4C0}"/>
                </a:ext>
              </a:extLst>
            </p:cNvPr>
            <p:cNvGrpSpPr/>
            <p:nvPr/>
          </p:nvGrpSpPr>
          <p:grpSpPr>
            <a:xfrm>
              <a:off x="738870" y="2069870"/>
              <a:ext cx="3264945" cy="1853737"/>
              <a:chOff x="740999" y="2173987"/>
              <a:chExt cx="3184460" cy="1152282"/>
            </a:xfrm>
          </p:grpSpPr>
          <p:sp>
            <p:nvSpPr>
              <p:cNvPr id="95" name="Rectangle 94">
                <a:extLst>
                  <a:ext uri="{FF2B5EF4-FFF2-40B4-BE49-F238E27FC236}">
                    <a16:creationId xmlns:a16="http://schemas.microsoft.com/office/drawing/2014/main" id="{6974CFBA-4496-4FF4-9800-C7A6430BDA70}"/>
                  </a:ext>
                </a:extLst>
              </p:cNvPr>
              <p:cNvSpPr/>
              <p:nvPr/>
            </p:nvSpPr>
            <p:spPr bwMode="auto">
              <a:xfrm>
                <a:off x="740999" y="2173987"/>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Assign Accountability</a:t>
                </a:r>
              </a:p>
              <a:p>
                <a:r>
                  <a:rPr lang="en-US" sz="1200">
                    <a:solidFill>
                      <a:schemeClr val="accent1"/>
                    </a:solidFill>
                    <a:latin typeface="+mj-lt"/>
                  </a:rPr>
                  <a:t>https://aka.ms/AzSec3</a:t>
                </a:r>
              </a:p>
            </p:txBody>
          </p:sp>
          <p:sp>
            <p:nvSpPr>
              <p:cNvPr id="96" name="Rectangle 95">
                <a:extLst>
                  <a:ext uri="{FF2B5EF4-FFF2-40B4-BE49-F238E27FC236}">
                    <a16:creationId xmlns:a16="http://schemas.microsoft.com/office/drawing/2014/main" id="{79400055-B3C6-4FAB-8465-CB0057B1C415}"/>
                  </a:ext>
                </a:extLst>
              </p:cNvPr>
              <p:cNvSpPr/>
              <p:nvPr/>
            </p:nvSpPr>
            <p:spPr bwMode="auto">
              <a:xfrm>
                <a:off x="740999" y="2567069"/>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Rapid incident response</a:t>
                </a:r>
              </a:p>
              <a:p>
                <a:r>
                  <a:rPr lang="en-US" sz="1200">
                    <a:solidFill>
                      <a:schemeClr val="accent1"/>
                    </a:solidFill>
                    <a:latin typeface="+mj-lt"/>
                  </a:rPr>
                  <a:t>https://aka.ms/AzSec4</a:t>
                </a:r>
              </a:p>
            </p:txBody>
          </p:sp>
          <p:sp>
            <p:nvSpPr>
              <p:cNvPr id="97" name="Rectangle 96">
                <a:extLst>
                  <a:ext uri="{FF2B5EF4-FFF2-40B4-BE49-F238E27FC236}">
                    <a16:creationId xmlns:a16="http://schemas.microsoft.com/office/drawing/2014/main" id="{56499D65-F714-40DD-B731-975726965A45}"/>
                  </a:ext>
                </a:extLst>
              </p:cNvPr>
              <p:cNvSpPr/>
              <p:nvPr/>
            </p:nvSpPr>
            <p:spPr bwMode="auto">
              <a:xfrm>
                <a:off x="740999" y="2960150"/>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Posture Management</a:t>
                </a:r>
              </a:p>
              <a:p>
                <a:r>
                  <a:rPr lang="en-US" sz="1200">
                    <a:solidFill>
                      <a:schemeClr val="accent1"/>
                    </a:solidFill>
                    <a:latin typeface="+mj-lt"/>
                  </a:rPr>
                  <a:t>https://aka.ms/AzSec5</a:t>
                </a:r>
              </a:p>
            </p:txBody>
          </p:sp>
        </p:grpSp>
        <p:sp>
          <p:nvSpPr>
            <p:cNvPr id="93" name="Oval 92">
              <a:extLst>
                <a:ext uri="{FF2B5EF4-FFF2-40B4-BE49-F238E27FC236}">
                  <a16:creationId xmlns:a16="http://schemas.microsoft.com/office/drawing/2014/main" id="{47772D16-9307-4FDA-B509-687D9B9D8087}"/>
                </a:ext>
              </a:extLst>
            </p:cNvPr>
            <p:cNvSpPr/>
            <p:nvPr/>
          </p:nvSpPr>
          <p:spPr bwMode="auto">
            <a:xfrm>
              <a:off x="3539874" y="2190411"/>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3</a:t>
              </a:r>
            </a:p>
          </p:txBody>
        </p:sp>
        <p:sp>
          <p:nvSpPr>
            <p:cNvPr id="94" name="Oval 93">
              <a:extLst>
                <a:ext uri="{FF2B5EF4-FFF2-40B4-BE49-F238E27FC236}">
                  <a16:creationId xmlns:a16="http://schemas.microsoft.com/office/drawing/2014/main" id="{F4BF740F-A116-4B7E-A285-F23FCD624B24}"/>
                </a:ext>
              </a:extLst>
            </p:cNvPr>
            <p:cNvSpPr/>
            <p:nvPr/>
          </p:nvSpPr>
          <p:spPr bwMode="auto">
            <a:xfrm>
              <a:off x="3539874" y="2821500"/>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4</a:t>
              </a:r>
            </a:p>
          </p:txBody>
        </p:sp>
        <p:sp>
          <p:nvSpPr>
            <p:cNvPr id="105" name="Oval 104">
              <a:extLst>
                <a:ext uri="{FF2B5EF4-FFF2-40B4-BE49-F238E27FC236}">
                  <a16:creationId xmlns:a16="http://schemas.microsoft.com/office/drawing/2014/main" id="{2D259769-FDF2-4198-9B7F-29CC578DCD40}"/>
                </a:ext>
              </a:extLst>
            </p:cNvPr>
            <p:cNvSpPr/>
            <p:nvPr/>
          </p:nvSpPr>
          <p:spPr bwMode="auto">
            <a:xfrm>
              <a:off x="3539873" y="3456911"/>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5</a:t>
              </a:r>
            </a:p>
          </p:txBody>
        </p:sp>
      </p:grpSp>
      <p:grpSp>
        <p:nvGrpSpPr>
          <p:cNvPr id="98" name="Group 97">
            <a:extLst>
              <a:ext uri="{FF2B5EF4-FFF2-40B4-BE49-F238E27FC236}">
                <a16:creationId xmlns:a16="http://schemas.microsoft.com/office/drawing/2014/main" id="{DA43F469-08DA-4215-B600-4A14E995B176}"/>
              </a:ext>
            </a:extLst>
          </p:cNvPr>
          <p:cNvGrpSpPr/>
          <p:nvPr/>
        </p:nvGrpSpPr>
        <p:grpSpPr>
          <a:xfrm>
            <a:off x="8188184" y="2067888"/>
            <a:ext cx="3264945" cy="1853737"/>
            <a:chOff x="738870" y="2069870"/>
            <a:chExt cx="3264945" cy="1853737"/>
          </a:xfrm>
        </p:grpSpPr>
        <p:grpSp>
          <p:nvGrpSpPr>
            <p:cNvPr id="99" name="Group 98">
              <a:extLst>
                <a:ext uri="{FF2B5EF4-FFF2-40B4-BE49-F238E27FC236}">
                  <a16:creationId xmlns:a16="http://schemas.microsoft.com/office/drawing/2014/main" id="{5E31B69D-16EF-4137-9201-C215133D7182}"/>
                </a:ext>
              </a:extLst>
            </p:cNvPr>
            <p:cNvGrpSpPr/>
            <p:nvPr/>
          </p:nvGrpSpPr>
          <p:grpSpPr>
            <a:xfrm>
              <a:off x="738870" y="2069870"/>
              <a:ext cx="3264945" cy="1853737"/>
              <a:chOff x="740999" y="2173987"/>
              <a:chExt cx="3184460" cy="1152282"/>
            </a:xfrm>
          </p:grpSpPr>
          <p:sp>
            <p:nvSpPr>
              <p:cNvPr id="102" name="Rectangle 101">
                <a:extLst>
                  <a:ext uri="{FF2B5EF4-FFF2-40B4-BE49-F238E27FC236}">
                    <a16:creationId xmlns:a16="http://schemas.microsoft.com/office/drawing/2014/main" id="{1CCFDE98-3A47-4F87-93AF-109ACF6CDE09}"/>
                  </a:ext>
                </a:extLst>
              </p:cNvPr>
              <p:cNvSpPr/>
              <p:nvPr/>
            </p:nvSpPr>
            <p:spPr bwMode="auto">
              <a:xfrm>
                <a:off x="740999" y="2173987"/>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err="1">
                    <a:solidFill>
                      <a:schemeClr val="tx1"/>
                    </a:solidFill>
                    <a:latin typeface="+mj-lt"/>
                  </a:rPr>
                  <a:t>Passwordless</a:t>
                </a:r>
                <a:r>
                  <a:rPr lang="en-US" sz="1200">
                    <a:solidFill>
                      <a:schemeClr val="tx1"/>
                    </a:solidFill>
                    <a:latin typeface="+mj-lt"/>
                  </a:rPr>
                  <a:t> / MFA</a:t>
                </a:r>
              </a:p>
              <a:p>
                <a:r>
                  <a:rPr lang="en-US" sz="1200">
                    <a:solidFill>
                      <a:schemeClr val="accent1"/>
                    </a:solidFill>
                    <a:latin typeface="+mj-lt"/>
                  </a:rPr>
                  <a:t>https://aka.ms/AzSec6</a:t>
                </a:r>
              </a:p>
            </p:txBody>
          </p:sp>
          <p:sp>
            <p:nvSpPr>
              <p:cNvPr id="103" name="Rectangle 102">
                <a:extLst>
                  <a:ext uri="{FF2B5EF4-FFF2-40B4-BE49-F238E27FC236}">
                    <a16:creationId xmlns:a16="http://schemas.microsoft.com/office/drawing/2014/main" id="{62DFC241-04A7-45EF-9B42-A253CD62080A}"/>
                  </a:ext>
                </a:extLst>
              </p:cNvPr>
              <p:cNvSpPr/>
              <p:nvPr/>
            </p:nvSpPr>
            <p:spPr bwMode="auto">
              <a:xfrm>
                <a:off x="740999" y="2567069"/>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Native Network Security &amp; Firewall</a:t>
                </a:r>
              </a:p>
              <a:p>
                <a:r>
                  <a:rPr lang="en-US" sz="1200">
                    <a:solidFill>
                      <a:schemeClr val="accent1"/>
                    </a:solidFill>
                    <a:latin typeface="+mj-lt"/>
                  </a:rPr>
                  <a:t>https://aka.ms/AzSec7</a:t>
                </a:r>
              </a:p>
            </p:txBody>
          </p:sp>
          <p:sp>
            <p:nvSpPr>
              <p:cNvPr id="104" name="Rectangle 103">
                <a:extLst>
                  <a:ext uri="{FF2B5EF4-FFF2-40B4-BE49-F238E27FC236}">
                    <a16:creationId xmlns:a16="http://schemas.microsoft.com/office/drawing/2014/main" id="{A0201AE8-1892-41D5-9B55-EA0A3D38CCC5}"/>
                  </a:ext>
                </a:extLst>
              </p:cNvPr>
              <p:cNvSpPr/>
              <p:nvPr/>
            </p:nvSpPr>
            <p:spPr bwMode="auto">
              <a:xfrm>
                <a:off x="740999" y="2960150"/>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Native Threat Detection</a:t>
                </a:r>
              </a:p>
              <a:p>
                <a:r>
                  <a:rPr lang="en-US" sz="1200">
                    <a:solidFill>
                      <a:schemeClr val="accent1"/>
                    </a:solidFill>
                    <a:latin typeface="+mj-lt"/>
                  </a:rPr>
                  <a:t>https://aka.ms/AzSec8</a:t>
                </a:r>
              </a:p>
            </p:txBody>
          </p:sp>
        </p:grpSp>
        <p:sp>
          <p:nvSpPr>
            <p:cNvPr id="100" name="Oval 99">
              <a:extLst>
                <a:ext uri="{FF2B5EF4-FFF2-40B4-BE49-F238E27FC236}">
                  <a16:creationId xmlns:a16="http://schemas.microsoft.com/office/drawing/2014/main" id="{34A60125-1E76-441D-B7AB-734B57F8D3DE}"/>
                </a:ext>
              </a:extLst>
            </p:cNvPr>
            <p:cNvSpPr/>
            <p:nvPr/>
          </p:nvSpPr>
          <p:spPr bwMode="auto">
            <a:xfrm>
              <a:off x="3539874" y="2190411"/>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6</a:t>
              </a:r>
            </a:p>
          </p:txBody>
        </p:sp>
        <p:sp>
          <p:nvSpPr>
            <p:cNvPr id="101" name="Oval 100">
              <a:extLst>
                <a:ext uri="{FF2B5EF4-FFF2-40B4-BE49-F238E27FC236}">
                  <a16:creationId xmlns:a16="http://schemas.microsoft.com/office/drawing/2014/main" id="{CCD957DB-943E-4C4A-9225-E3900E373A54}"/>
                </a:ext>
              </a:extLst>
            </p:cNvPr>
            <p:cNvSpPr/>
            <p:nvPr/>
          </p:nvSpPr>
          <p:spPr bwMode="auto">
            <a:xfrm>
              <a:off x="3539874" y="2821500"/>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7</a:t>
              </a:r>
            </a:p>
          </p:txBody>
        </p:sp>
        <p:sp>
          <p:nvSpPr>
            <p:cNvPr id="106" name="Oval 105">
              <a:extLst>
                <a:ext uri="{FF2B5EF4-FFF2-40B4-BE49-F238E27FC236}">
                  <a16:creationId xmlns:a16="http://schemas.microsoft.com/office/drawing/2014/main" id="{2B1E30C4-452D-4A2E-98C2-28578D06A058}"/>
                </a:ext>
              </a:extLst>
            </p:cNvPr>
            <p:cNvSpPr/>
            <p:nvPr/>
          </p:nvSpPr>
          <p:spPr bwMode="auto">
            <a:xfrm>
              <a:off x="3530460" y="3452978"/>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8</a:t>
              </a:r>
            </a:p>
          </p:txBody>
        </p:sp>
      </p:grpSp>
      <p:grpSp>
        <p:nvGrpSpPr>
          <p:cNvPr id="107" name="Group 106">
            <a:extLst>
              <a:ext uri="{FF2B5EF4-FFF2-40B4-BE49-F238E27FC236}">
                <a16:creationId xmlns:a16="http://schemas.microsoft.com/office/drawing/2014/main" id="{7F66335D-D892-46A5-9FE6-26FD5667B3E6}"/>
              </a:ext>
            </a:extLst>
          </p:cNvPr>
          <p:cNvGrpSpPr/>
          <p:nvPr/>
        </p:nvGrpSpPr>
        <p:grpSpPr>
          <a:xfrm>
            <a:off x="738870" y="4865628"/>
            <a:ext cx="9944552" cy="593935"/>
            <a:chOff x="738870" y="2064927"/>
            <a:chExt cx="9944552" cy="593935"/>
          </a:xfrm>
        </p:grpSpPr>
        <p:grpSp>
          <p:nvGrpSpPr>
            <p:cNvPr id="108" name="Group 107">
              <a:extLst>
                <a:ext uri="{FF2B5EF4-FFF2-40B4-BE49-F238E27FC236}">
                  <a16:creationId xmlns:a16="http://schemas.microsoft.com/office/drawing/2014/main" id="{EB355343-C2D4-4003-A752-4F1EDC75C5DE}"/>
                </a:ext>
              </a:extLst>
            </p:cNvPr>
            <p:cNvGrpSpPr/>
            <p:nvPr/>
          </p:nvGrpSpPr>
          <p:grpSpPr>
            <a:xfrm>
              <a:off x="738870" y="2064927"/>
              <a:ext cx="9944552" cy="593935"/>
              <a:chOff x="740999" y="2170916"/>
              <a:chExt cx="9699406" cy="369190"/>
            </a:xfrm>
          </p:grpSpPr>
          <p:sp>
            <p:nvSpPr>
              <p:cNvPr id="112" name="Rectangle 111">
                <a:extLst>
                  <a:ext uri="{FF2B5EF4-FFF2-40B4-BE49-F238E27FC236}">
                    <a16:creationId xmlns:a16="http://schemas.microsoft.com/office/drawing/2014/main" id="{885F2D6E-CAAE-4501-A09A-B9E57C886E55}"/>
                  </a:ext>
                </a:extLst>
              </p:cNvPr>
              <p:cNvSpPr/>
              <p:nvPr/>
            </p:nvSpPr>
            <p:spPr bwMode="auto">
              <a:xfrm>
                <a:off x="740999" y="2173987"/>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Single directory / identity</a:t>
                </a:r>
              </a:p>
              <a:p>
                <a:r>
                  <a:rPr lang="en-US" sz="1200">
                    <a:solidFill>
                      <a:schemeClr val="accent1"/>
                    </a:solidFill>
                    <a:latin typeface="+mj-lt"/>
                  </a:rPr>
                  <a:t>https://aka.ms/AzSec9</a:t>
                </a:r>
              </a:p>
            </p:txBody>
          </p:sp>
          <p:sp>
            <p:nvSpPr>
              <p:cNvPr id="113" name="Rectangle 112">
                <a:extLst>
                  <a:ext uri="{FF2B5EF4-FFF2-40B4-BE49-F238E27FC236}">
                    <a16:creationId xmlns:a16="http://schemas.microsoft.com/office/drawing/2014/main" id="{B9A56455-E2D5-43E0-8AFA-7719F045AD06}"/>
                  </a:ext>
                </a:extLst>
              </p:cNvPr>
              <p:cNvSpPr/>
              <p:nvPr/>
            </p:nvSpPr>
            <p:spPr bwMode="auto">
              <a:xfrm>
                <a:off x="3998472" y="2173987"/>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Identity access controls</a:t>
                </a:r>
              </a:p>
              <a:p>
                <a:r>
                  <a:rPr lang="en-US" sz="1200">
                    <a:solidFill>
                      <a:schemeClr val="accent1"/>
                    </a:solidFill>
                    <a:latin typeface="+mj-lt"/>
                  </a:rPr>
                  <a:t>https://aka.ms/AzSec10</a:t>
                </a:r>
              </a:p>
            </p:txBody>
          </p:sp>
          <p:sp>
            <p:nvSpPr>
              <p:cNvPr id="114" name="Rectangle 113">
                <a:extLst>
                  <a:ext uri="{FF2B5EF4-FFF2-40B4-BE49-F238E27FC236}">
                    <a16:creationId xmlns:a16="http://schemas.microsoft.com/office/drawing/2014/main" id="{A8D69FF4-8123-42D9-9C17-5A2EA9443545}"/>
                  </a:ext>
                </a:extLst>
              </p:cNvPr>
              <p:cNvSpPr/>
              <p:nvPr/>
            </p:nvSpPr>
            <p:spPr bwMode="auto">
              <a:xfrm>
                <a:off x="7255945" y="2170916"/>
                <a:ext cx="3184460" cy="36611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46304" numCol="1" spcCol="0" rtlCol="0" fromWordArt="0" anchor="ctr" anchorCtr="0" forceAA="0" compatLnSpc="1">
                <a:prstTxWarp prst="textNoShape">
                  <a:avLst/>
                </a:prstTxWarp>
                <a:noAutofit/>
              </a:bodyPr>
              <a:lstStyle/>
              <a:p>
                <a:r>
                  <a:rPr lang="en-US" sz="1200">
                    <a:solidFill>
                      <a:schemeClr val="tx1"/>
                    </a:solidFill>
                    <a:latin typeface="+mj-lt"/>
                  </a:rPr>
                  <a:t>Single strategy</a:t>
                </a:r>
              </a:p>
              <a:p>
                <a:r>
                  <a:rPr lang="en-US" sz="1200">
                    <a:solidFill>
                      <a:schemeClr val="accent1"/>
                    </a:solidFill>
                    <a:latin typeface="+mj-lt"/>
                  </a:rPr>
                  <a:t>https://aka.ms/AzSec11</a:t>
                </a:r>
              </a:p>
            </p:txBody>
          </p:sp>
        </p:grpSp>
        <p:sp>
          <p:nvSpPr>
            <p:cNvPr id="109" name="Oval 108">
              <a:extLst>
                <a:ext uri="{FF2B5EF4-FFF2-40B4-BE49-F238E27FC236}">
                  <a16:creationId xmlns:a16="http://schemas.microsoft.com/office/drawing/2014/main" id="{EA5960E4-B967-45B8-ABB7-0589092F8630}"/>
                </a:ext>
              </a:extLst>
            </p:cNvPr>
            <p:cNvSpPr/>
            <p:nvPr/>
          </p:nvSpPr>
          <p:spPr bwMode="auto">
            <a:xfrm>
              <a:off x="3539874" y="2190411"/>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9</a:t>
              </a:r>
            </a:p>
          </p:txBody>
        </p:sp>
        <p:sp>
          <p:nvSpPr>
            <p:cNvPr id="110" name="Oval 109">
              <a:extLst>
                <a:ext uri="{FF2B5EF4-FFF2-40B4-BE49-F238E27FC236}">
                  <a16:creationId xmlns:a16="http://schemas.microsoft.com/office/drawing/2014/main" id="{F971C38C-D49B-41E5-89E4-101F87D2F9CB}"/>
                </a:ext>
              </a:extLst>
            </p:cNvPr>
            <p:cNvSpPr/>
            <p:nvPr/>
          </p:nvSpPr>
          <p:spPr bwMode="auto">
            <a:xfrm>
              <a:off x="6886385" y="2189128"/>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10</a:t>
              </a:r>
            </a:p>
          </p:txBody>
        </p:sp>
        <p:sp>
          <p:nvSpPr>
            <p:cNvPr id="111" name="Oval 110">
              <a:extLst>
                <a:ext uri="{FF2B5EF4-FFF2-40B4-BE49-F238E27FC236}">
                  <a16:creationId xmlns:a16="http://schemas.microsoft.com/office/drawing/2014/main" id="{D44B4DAE-3D97-4F90-A464-F93AD22D6FBB}"/>
                </a:ext>
              </a:extLst>
            </p:cNvPr>
            <p:cNvSpPr/>
            <p:nvPr/>
          </p:nvSpPr>
          <p:spPr bwMode="auto">
            <a:xfrm>
              <a:off x="10210067" y="2183295"/>
              <a:ext cx="348497" cy="348497"/>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FFFFFF"/>
                  </a:solidFill>
                  <a:latin typeface="+mj-lt"/>
                  <a:cs typeface="Segoe UI" pitchFamily="34" charset="0"/>
                </a:rPr>
                <a:t>11</a:t>
              </a:r>
            </a:p>
          </p:txBody>
        </p:sp>
      </p:grpSp>
      <p:sp>
        <p:nvSpPr>
          <p:cNvPr id="128" name="TextBox 127">
            <a:extLst>
              <a:ext uri="{FF2B5EF4-FFF2-40B4-BE49-F238E27FC236}">
                <a16:creationId xmlns:a16="http://schemas.microsoft.com/office/drawing/2014/main" id="{515C0FC0-2A4A-4F2F-AB49-8D6E1F39E56F}"/>
              </a:ext>
            </a:extLst>
          </p:cNvPr>
          <p:cNvSpPr txBox="1"/>
          <p:nvPr/>
        </p:nvSpPr>
        <p:spPr>
          <a:xfrm>
            <a:off x="588261" y="6101370"/>
            <a:ext cx="11015475" cy="363946"/>
          </a:xfrm>
          <a:prstGeom prst="rect">
            <a:avLst/>
          </a:prstGeom>
          <a:noFill/>
        </p:spPr>
        <p:txBody>
          <a:bodyPr wrap="square">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400">
                <a:solidFill>
                  <a:srgbClr val="171717"/>
                </a:solidFill>
                <a:latin typeface="+mj-lt"/>
                <a:hlinkClick r:id="rId3"/>
              </a:rPr>
              <a:t>Azure Security Benchmarks</a:t>
            </a:r>
            <a:r>
              <a:rPr lang="en-US" sz="1400">
                <a:solidFill>
                  <a:srgbClr val="171717"/>
                </a:solidFill>
                <a:latin typeface="+mj-lt"/>
              </a:rPr>
              <a:t> &amp; </a:t>
            </a:r>
            <a:r>
              <a:rPr lang="en-US" sz="1400">
                <a:solidFill>
                  <a:srgbClr val="171717"/>
                </a:solidFill>
                <a:latin typeface="+mj-lt"/>
                <a:hlinkClick r:id="rId4"/>
              </a:rPr>
              <a:t>D</a:t>
            </a:r>
            <a:r>
              <a:rPr kumimoji="0" lang="en-US" sz="1400" b="0" i="0" u="none" strike="noStrike" kern="1200" cap="none" spc="0" normalizeH="0" baseline="0" noProof="0" err="1">
                <a:ln>
                  <a:noFill/>
                </a:ln>
                <a:solidFill>
                  <a:srgbClr val="171717"/>
                </a:solidFill>
                <a:effectLst/>
                <a:uLnTx/>
                <a:uFillTx/>
                <a:latin typeface="+mj-lt"/>
                <a:hlinkClick r:id="rId4"/>
              </a:rPr>
              <a:t>ocumentation</a:t>
            </a:r>
            <a:r>
              <a:rPr kumimoji="0" lang="en-US" sz="1400" b="0" i="0" u="none" strike="noStrike" kern="1200" cap="none" spc="0" normalizeH="0" baseline="0" noProof="0">
                <a:ln>
                  <a:noFill/>
                </a:ln>
                <a:solidFill>
                  <a:srgbClr val="171717"/>
                </a:solidFill>
                <a:effectLst/>
                <a:uLnTx/>
                <a:uFillTx/>
                <a:latin typeface="+mj-lt"/>
              </a:rPr>
              <a:t> | </a:t>
            </a:r>
            <a:r>
              <a:rPr kumimoji="0" lang="en-US" sz="1400" b="0" i="0" u="none" strike="noStrike" kern="1200" cap="none" spc="0" normalizeH="0" baseline="0" noProof="0">
                <a:ln>
                  <a:noFill/>
                </a:ln>
                <a:solidFill>
                  <a:srgbClr val="171717"/>
                </a:solidFill>
                <a:effectLst/>
                <a:uLnTx/>
                <a:uFillTx/>
                <a:latin typeface="+mj-lt"/>
                <a:hlinkClick r:id="rId5"/>
              </a:rPr>
              <a:t>Well Architected Framework</a:t>
            </a:r>
            <a:r>
              <a:rPr kumimoji="0" lang="en-US" sz="1400" b="0" i="0" u="none" strike="noStrike" kern="1200" cap="none" spc="0" normalizeH="0" baseline="0" noProof="0">
                <a:ln>
                  <a:noFill/>
                </a:ln>
                <a:solidFill>
                  <a:srgbClr val="171717"/>
                </a:solidFill>
                <a:effectLst/>
                <a:uLnTx/>
                <a:uFillTx/>
                <a:latin typeface="+mj-lt"/>
              </a:rPr>
              <a:t> | Cloud Adoption Framework - Security </a:t>
            </a:r>
            <a:r>
              <a:rPr kumimoji="0" lang="en-US" sz="1400" b="0" i="0" u="none" strike="noStrike" kern="1200" cap="none" spc="0" normalizeH="0" baseline="0" noProof="0">
                <a:ln>
                  <a:noFill/>
                </a:ln>
                <a:solidFill>
                  <a:srgbClr val="171717"/>
                </a:solidFill>
                <a:effectLst/>
                <a:uLnTx/>
                <a:uFillTx/>
                <a:latin typeface="+mj-lt"/>
                <a:hlinkClick r:id="rId6"/>
              </a:rPr>
              <a:t>Roles</a:t>
            </a:r>
            <a:r>
              <a:rPr kumimoji="0" lang="en-US" sz="1400" b="0" i="0" u="none" strike="noStrike" kern="1200" cap="none" spc="0" normalizeH="0" baseline="0" noProof="0">
                <a:ln>
                  <a:noFill/>
                </a:ln>
                <a:solidFill>
                  <a:srgbClr val="171717"/>
                </a:solidFill>
                <a:effectLst/>
                <a:uLnTx/>
                <a:uFillTx/>
                <a:latin typeface="+mj-lt"/>
              </a:rPr>
              <a:t> &amp; </a:t>
            </a:r>
            <a:r>
              <a:rPr kumimoji="0" lang="en-US" sz="1400" b="0" i="0" u="none" strike="noStrike" kern="1200" cap="none" spc="0" normalizeH="0" baseline="0" noProof="0">
                <a:ln>
                  <a:noFill/>
                </a:ln>
                <a:solidFill>
                  <a:srgbClr val="171717"/>
                </a:solidFill>
                <a:effectLst/>
                <a:uLnTx/>
                <a:uFillTx/>
                <a:latin typeface="+mj-lt"/>
                <a:hlinkClick r:id="rId7"/>
              </a:rPr>
              <a:t>Strategy</a:t>
            </a:r>
            <a:r>
              <a:rPr kumimoji="0" lang="en-US" sz="1400" b="0" i="0" u="none" strike="noStrike" kern="1200" cap="none" spc="0" normalizeH="0" baseline="0" noProof="0">
                <a:ln>
                  <a:noFill/>
                </a:ln>
                <a:solidFill>
                  <a:srgbClr val="171717"/>
                </a:solidFill>
                <a:effectLst/>
                <a:uLnTx/>
                <a:uFillTx/>
                <a:latin typeface="+mj-lt"/>
              </a:rPr>
              <a:t> </a:t>
            </a:r>
            <a:endParaRPr kumimoji="0" lang="en-US" sz="1400" b="0" i="0" u="none" strike="noStrike" kern="1200" cap="none" spc="0" normalizeH="0" baseline="0" noProof="0">
              <a:ln>
                <a:noFill/>
              </a:ln>
              <a:solidFill>
                <a:srgbClr val="000000"/>
              </a:solidFill>
              <a:effectLst/>
              <a:uLnTx/>
              <a:uFillTx/>
              <a:latin typeface="+mj-lt"/>
            </a:endParaRPr>
          </a:p>
        </p:txBody>
      </p:sp>
      <p:sp>
        <p:nvSpPr>
          <p:cNvPr id="63" name="TextBox 62">
            <a:extLst>
              <a:ext uri="{FF2B5EF4-FFF2-40B4-BE49-F238E27FC236}">
                <a16:creationId xmlns:a16="http://schemas.microsoft.com/office/drawing/2014/main" id="{66E3912F-B3DC-4EEE-BC0E-AC95FA26FC60}"/>
              </a:ext>
            </a:extLst>
          </p:cNvPr>
          <p:cNvSpPr txBox="1"/>
          <p:nvPr/>
        </p:nvSpPr>
        <p:spPr>
          <a:xfrm>
            <a:off x="7029974" y="521448"/>
            <a:ext cx="4573763" cy="363946"/>
          </a:xfrm>
          <a:prstGeom prst="rect">
            <a:avLst/>
          </a:prstGeom>
          <a:noFill/>
        </p:spPr>
        <p:txBody>
          <a:bodyPr wrap="square">
            <a:spAutoFit/>
          </a:bodyPr>
          <a:lstStyle/>
          <a:p>
            <a:pPr algn="r"/>
            <a:r>
              <a:rPr lang="en-US">
                <a:hlinkClick r:id="rId8"/>
              </a:rPr>
              <a:t>https://aka.ms/AzureSecurityTop10</a:t>
            </a:r>
            <a:r>
              <a:rPr lang="en-US"/>
              <a:t> </a:t>
            </a:r>
          </a:p>
        </p:txBody>
      </p:sp>
    </p:spTree>
    <p:extLst>
      <p:ext uri="{BB962C8B-B14F-4D97-AF65-F5344CB8AC3E}">
        <p14:creationId xmlns:p14="http://schemas.microsoft.com/office/powerpoint/2010/main" val="732755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Learning 2…"/>
          <p:cNvSpPr/>
          <p:nvPr/>
        </p:nvSpPr>
        <p:spPr>
          <a:xfrm>
            <a:off x="4356836" y="1725288"/>
            <a:ext cx="3478328" cy="4375476"/>
          </a:xfrm>
          <a:prstGeom prst="rect">
            <a:avLst/>
          </a:prstGeom>
          <a:solidFill>
            <a:schemeClr val="bg1"/>
          </a:solidFill>
          <a:ln w="12700">
            <a:solidFill>
              <a:srgbClr val="DDDDDD"/>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6304" tIns="146304" rIns="146304" bIns="146304"/>
          <a:lstStyle/>
          <a:p>
            <a:pPr marL="0" marR="0" lvl="0" indent="0" algn="ctr" defTabSz="932742" rtl="0" eaLnBrk="1" fontAlgn="auto" latinLnBrk="0" hangingPunct="0">
              <a:lnSpc>
                <a:spcPct val="100000"/>
              </a:lnSpc>
              <a:spcBef>
                <a:spcPts val="0"/>
              </a:spcBef>
              <a:spcAft>
                <a:spcPts val="0"/>
              </a:spcAft>
              <a:buClrTx/>
              <a:buSzTx/>
              <a:buFontTx/>
              <a:buNone/>
              <a:tabLst/>
              <a:defRPr sz="2000" b="1">
                <a:solidFill>
                  <a:srgbClr val="0078D4">
                    <a:hueOff val="479068"/>
                    <a:satOff val="-39399"/>
                    <a:lumOff val="8674"/>
                  </a:srgbClr>
                </a:solidFill>
                <a:latin typeface="+mn-lt"/>
                <a:ea typeface="+mn-ea"/>
                <a:cs typeface="+mn-cs"/>
                <a:sym typeface="Segoe UI Light"/>
              </a:defRPr>
            </a:pPr>
            <a:r>
              <a:rPr kumimoji="0" lang="en-US" sz="2000" b="1" i="0" u="none" strike="noStrike" kern="0" cap="none" spc="0" normalizeH="0" baseline="0" noProof="0">
                <a:ln>
                  <a:noFill/>
                </a:ln>
                <a:solidFill>
                  <a:srgbClr val="0078D4">
                    <a:hueOff val="479068"/>
                    <a:satOff val="-39399"/>
                    <a:lumOff val="8674"/>
                  </a:srgbClr>
                </a:solidFill>
                <a:effectLst/>
                <a:uLnTx/>
                <a:uFillTx/>
                <a:latin typeface="Segoe UI Semibold" panose="020B0502040204020203" pitchFamily="34" charset="0"/>
                <a:cs typeface="Segoe UI Semibold" panose="020B0502040204020203" pitchFamily="34" charset="0"/>
                <a:sym typeface="Segoe UI Light"/>
              </a:rPr>
              <a:t>Azure Security</a:t>
            </a:r>
            <a:endParaRPr kumimoji="0" sz="2000" b="1" i="0" u="none" strike="noStrike" kern="0" cap="none" spc="0" normalizeH="0" baseline="0" noProof="0">
              <a:ln>
                <a:noFill/>
              </a:ln>
              <a:solidFill>
                <a:srgbClr val="0078D4">
                  <a:hueOff val="479068"/>
                  <a:satOff val="-39399"/>
                  <a:lumOff val="8674"/>
                </a:srgbClr>
              </a:solidFill>
              <a:effectLst/>
              <a:uLnTx/>
              <a:uFillTx/>
              <a:latin typeface="Segoe UI Semibold" panose="020B0502040204020203" pitchFamily="34" charset="0"/>
              <a:cs typeface="Segoe UI Semibold" panose="020B0502040204020203" pitchFamily="34" charset="0"/>
              <a:sym typeface="Segoe UI Light"/>
            </a:endParaRPr>
          </a:p>
          <a:p>
            <a:pPr marL="0" marR="0" lvl="0" indent="0" algn="l" defTabSz="932742" rtl="0" eaLnBrk="1" fontAlgn="auto" latinLnBrk="0" hangingPunct="0">
              <a:lnSpc>
                <a:spcPct val="100000"/>
              </a:lnSpc>
              <a:spcBef>
                <a:spcPts val="0"/>
              </a:spcBef>
              <a:spcAft>
                <a:spcPts val="0"/>
              </a:spcAft>
              <a:buClrTx/>
              <a:buSzTx/>
              <a:buFontTx/>
              <a:buNone/>
              <a:tabLst/>
              <a:defRPr sz="2000" b="1">
                <a:latin typeface="+mn-lt"/>
                <a:ea typeface="+mn-ea"/>
                <a:cs typeface="+mn-cs"/>
                <a:sym typeface="Segoe UI Light"/>
              </a:defRPr>
            </a:pPr>
            <a:endParaRPr kumimoji="0" sz="2000" b="1" i="0" u="none" strike="noStrike" kern="0" cap="none" spc="0" normalizeH="0" baseline="0" noProof="0">
              <a:ln>
                <a:noFill/>
              </a:ln>
              <a:solidFill>
                <a:srgbClr val="4F504F">
                  <a:hueOff val="-7200000"/>
                  <a:lumOff val="-20980"/>
                </a:srgbClr>
              </a:solidFill>
              <a:effectLst/>
              <a:uLnTx/>
              <a:uFillTx/>
              <a:latin typeface="Segoe UI Light"/>
              <a:cs typeface="Segoe UI Light"/>
              <a:sym typeface="Segoe UI Light"/>
            </a:endParaRPr>
          </a:p>
          <a:p>
            <a:pPr marL="171450" lvl="0" indent="-171450" defTabSz="932742">
              <a:buFont typeface="Arial" panose="020B0604020202020204" pitchFamily="34" charset="0"/>
              <a:buChar char="•"/>
              <a:defRPr sz="2000"/>
            </a:pPr>
            <a:r>
              <a:rPr lang="en-US" sz="1600" b="1">
                <a:solidFill>
                  <a:srgbClr val="4F504F">
                    <a:hueOff val="-7200000"/>
                    <a:lumOff val="-20980"/>
                  </a:srgbClr>
                </a:solidFill>
              </a:rPr>
              <a:t>Azure Security Baselines </a:t>
            </a:r>
            <a:r>
              <a:rPr lang="en-US" sz="1600">
                <a:solidFill>
                  <a:srgbClr val="4F504F">
                    <a:hueOff val="-7200000"/>
                    <a:lumOff val="-20980"/>
                  </a:srgbClr>
                </a:solidFill>
              </a:rPr>
              <a:t>- security </a:t>
            </a:r>
            <a:r>
              <a:rPr lang="en-US" sz="1600" i="1">
                <a:solidFill>
                  <a:srgbClr val="4F504F">
                    <a:hueOff val="-7200000"/>
                    <a:lumOff val="-20980"/>
                  </a:srgbClr>
                </a:solidFill>
              </a:rPr>
              <a:t>control </a:t>
            </a:r>
            <a:r>
              <a:rPr lang="en-US" sz="1600">
                <a:solidFill>
                  <a:srgbClr val="4F504F">
                    <a:hueOff val="-7200000"/>
                    <a:lumOff val="-20980"/>
                  </a:srgbClr>
                </a:solidFill>
              </a:rPr>
              <a:t>via security configurations for services aligned to NIST/CIS/etc. (supplemented by Azure policy/)</a:t>
            </a:r>
          </a:p>
          <a:p>
            <a:pPr marL="171450" lvl="0" defTabSz="932742">
              <a:spcBef>
                <a:spcPts val="600"/>
              </a:spcBef>
              <a:defRPr sz="2000"/>
            </a:pPr>
            <a:r>
              <a:rPr lang="en-US" sz="1600">
                <a:solidFill>
                  <a:srgbClr val="4F504F">
                    <a:hueOff val="-7200000"/>
                    <a:lumOff val="-20980"/>
                  </a:srgbClr>
                </a:solidFill>
                <a:hlinkClick r:id="rId3"/>
              </a:rPr>
              <a:t>https://aka.ms/benchmarkdocs</a:t>
            </a:r>
            <a:endParaRPr lang="en-US" sz="1600">
              <a:solidFill>
                <a:srgbClr val="4F504F">
                  <a:hueOff val="-7200000"/>
                  <a:lumOff val="-20980"/>
                </a:srgbClr>
              </a:solidFill>
            </a:endParaRPr>
          </a:p>
          <a:p>
            <a:pPr marL="171450" lvl="0" indent="-171450" defTabSz="932742">
              <a:spcBef>
                <a:spcPts val="600"/>
              </a:spcBef>
              <a:buFont typeface="Arial" panose="020B0604020202020204" pitchFamily="34" charset="0"/>
              <a:buChar char="•"/>
              <a:defRPr sz="2000"/>
            </a:pPr>
            <a:r>
              <a:rPr lang="en-US" sz="1600" b="1">
                <a:solidFill>
                  <a:srgbClr val="4F504F">
                    <a:hueOff val="-7200000"/>
                    <a:lumOff val="-20980"/>
                  </a:srgbClr>
                </a:solidFill>
              </a:rPr>
              <a:t>Azure Defender </a:t>
            </a:r>
            <a:r>
              <a:rPr lang="en-US" sz="1600">
                <a:solidFill>
                  <a:srgbClr val="4F504F">
                    <a:hueOff val="-7200000"/>
                    <a:lumOff val="-20980"/>
                  </a:srgbClr>
                </a:solidFill>
              </a:rPr>
              <a:t>– Security </a:t>
            </a:r>
            <a:r>
              <a:rPr lang="en-US" sz="1600" i="1">
                <a:solidFill>
                  <a:srgbClr val="4F504F">
                    <a:hueOff val="-7200000"/>
                    <a:lumOff val="-20980"/>
                  </a:srgbClr>
                </a:solidFill>
              </a:rPr>
              <a:t>visibility </a:t>
            </a:r>
            <a:r>
              <a:rPr lang="en-US" sz="1600">
                <a:solidFill>
                  <a:srgbClr val="4F504F">
                    <a:hueOff val="-7200000"/>
                    <a:lumOff val="-20980"/>
                  </a:srgbClr>
                </a:solidFill>
              </a:rPr>
              <a:t>into services/assets to detect and remediate threats (supplemented by Azure Sentinel and M365 Defender) give security visibility</a:t>
            </a:r>
          </a:p>
          <a:p>
            <a:pPr marL="171450" defTabSz="932742">
              <a:spcBef>
                <a:spcPts val="600"/>
              </a:spcBef>
              <a:defRPr sz="2000"/>
            </a:pPr>
            <a:r>
              <a:rPr lang="en-US" sz="1600">
                <a:solidFill>
                  <a:srgbClr val="4F504F">
                    <a:hueOff val="-7200000"/>
                    <a:lumOff val="-20980"/>
                  </a:srgbClr>
                </a:solidFill>
                <a:hlinkClick r:id="rId4"/>
              </a:rPr>
              <a:t>http://aka.ms/azuredefender</a:t>
            </a:r>
            <a:r>
              <a:rPr lang="en-US" sz="1600">
                <a:solidFill>
                  <a:srgbClr val="4F504F">
                    <a:hueOff val="-7200000"/>
                    <a:lumOff val="-20980"/>
                  </a:srgbClr>
                </a:solidFill>
              </a:rPr>
              <a:t> </a:t>
            </a:r>
          </a:p>
          <a:p>
            <a:pPr marL="0" marR="0" lvl="0" indent="0" algn="l" defTabSz="932742" rtl="0" eaLnBrk="1" fontAlgn="auto" latinLnBrk="0" hangingPunct="0">
              <a:lnSpc>
                <a:spcPct val="100000"/>
              </a:lnSpc>
              <a:spcBef>
                <a:spcPts val="0"/>
              </a:spcBef>
              <a:spcAft>
                <a:spcPts val="0"/>
              </a:spcAft>
              <a:buClrTx/>
              <a:buSzTx/>
              <a:buFontTx/>
              <a:buNone/>
              <a:tabLst/>
              <a:defRPr sz="2000"/>
            </a:pPr>
            <a:endParaRPr kumimoji="0" lang="en-US" sz="1600" b="0" i="0" u="none" strike="noStrike" kern="0" cap="none" spc="0" normalizeH="0" baseline="0" noProof="0">
              <a:ln>
                <a:noFill/>
              </a:ln>
              <a:solidFill>
                <a:srgbClr val="4F504F">
                  <a:hueOff val="-7200000"/>
                  <a:lumOff val="-20980"/>
                </a:srgbClr>
              </a:solidFill>
              <a:effectLst/>
              <a:uLnTx/>
              <a:uFillTx/>
              <a:latin typeface="Segoe UI"/>
              <a:cs typeface="Segoe UI"/>
              <a:sym typeface="Segoe UI"/>
            </a:endParaRPr>
          </a:p>
        </p:txBody>
      </p:sp>
      <p:sp>
        <p:nvSpPr>
          <p:cNvPr id="114" name="Learning 3…"/>
          <p:cNvSpPr/>
          <p:nvPr/>
        </p:nvSpPr>
        <p:spPr>
          <a:xfrm>
            <a:off x="8559801" y="2667000"/>
            <a:ext cx="3277553" cy="1714500"/>
          </a:xfrm>
          <a:prstGeom prst="rect">
            <a:avLst/>
          </a:prstGeom>
          <a:solidFill>
            <a:schemeClr val="bg1"/>
          </a:solidFill>
          <a:ln w="12700">
            <a:solidFill>
              <a:srgbClr val="DDDDDD"/>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6304" tIns="146304" rIns="146304" bIns="146304"/>
          <a:lstStyle/>
          <a:p>
            <a:pPr marL="0" marR="0" lvl="0" indent="0" algn="l" defTabSz="932742" rtl="0" eaLnBrk="1" fontAlgn="auto" latinLnBrk="0" hangingPunct="0">
              <a:lnSpc>
                <a:spcPct val="100000"/>
              </a:lnSpc>
              <a:spcBef>
                <a:spcPts val="0"/>
              </a:spcBef>
              <a:spcAft>
                <a:spcPts val="0"/>
              </a:spcAft>
              <a:buClrTx/>
              <a:buSzTx/>
              <a:buFontTx/>
              <a:buNone/>
              <a:tabLst/>
              <a:defRPr sz="2000" b="1">
                <a:solidFill>
                  <a:srgbClr val="0078D4">
                    <a:hueOff val="479068"/>
                    <a:satOff val="-39399"/>
                    <a:lumOff val="8674"/>
                  </a:srgbClr>
                </a:solidFill>
                <a:latin typeface="+mn-lt"/>
                <a:ea typeface="+mn-ea"/>
                <a:cs typeface="+mn-cs"/>
                <a:sym typeface="Segoe UI Light"/>
              </a:defRPr>
            </a:pPr>
            <a:r>
              <a:rPr kumimoji="0" lang="en-US" sz="2000" b="1" i="0" u="none" strike="noStrike" kern="0" cap="none" spc="0" normalizeH="0" baseline="0" noProof="0">
                <a:ln>
                  <a:noFill/>
                </a:ln>
                <a:solidFill>
                  <a:srgbClr val="0078D4">
                    <a:hueOff val="479068"/>
                    <a:satOff val="-39399"/>
                    <a:lumOff val="8674"/>
                  </a:srgbClr>
                </a:solidFill>
                <a:effectLst/>
                <a:uLnTx/>
                <a:uFillTx/>
                <a:latin typeface="Segoe UI Semibold" panose="020B0502040204020203" pitchFamily="34" charset="0"/>
                <a:cs typeface="Segoe UI Semibold" panose="020B0502040204020203" pitchFamily="34" charset="0"/>
                <a:sym typeface="Segoe UI Light"/>
              </a:rPr>
              <a:t>Win/Win</a:t>
            </a:r>
            <a:endParaRPr kumimoji="0" sz="2000" b="1" i="0" u="none" strike="noStrike" kern="0" cap="none" spc="0" normalizeH="0" baseline="0" noProof="0">
              <a:ln>
                <a:noFill/>
              </a:ln>
              <a:solidFill>
                <a:srgbClr val="4F504F">
                  <a:hueOff val="-7200000"/>
                  <a:lumOff val="-20980"/>
                </a:srgbClr>
              </a:solidFill>
              <a:effectLst/>
              <a:uLnTx/>
              <a:uFillTx/>
              <a:latin typeface="Segoe UI Light"/>
              <a:cs typeface="Segoe UI Light"/>
              <a:sym typeface="Segoe UI Light"/>
            </a:endParaRPr>
          </a:p>
          <a:p>
            <a:pPr marL="228600" indent="-228600" hangingPunct="1">
              <a:buFont typeface="Arial" panose="020B0604020202020204" pitchFamily="34" charset="0"/>
              <a:buChar char="•"/>
            </a:pPr>
            <a:endParaRPr lang="en-US" b="1"/>
          </a:p>
          <a:p>
            <a:pPr marL="228600" indent="-228600" hangingPunct="1">
              <a:buFont typeface="Arial" panose="020B0604020202020204" pitchFamily="34" charset="0"/>
              <a:buChar char="•"/>
            </a:pPr>
            <a:r>
              <a:rPr lang="en-US" b="1"/>
              <a:t>Faster value realization</a:t>
            </a:r>
          </a:p>
          <a:p>
            <a:pPr marL="228600" indent="-228600" hangingPunct="1">
              <a:buFont typeface="Arial" panose="020B0604020202020204" pitchFamily="34" charset="0"/>
              <a:buChar char="•"/>
            </a:pPr>
            <a:endParaRPr lang="en-US" b="1"/>
          </a:p>
          <a:p>
            <a:pPr marL="228600" indent="-228600" hangingPunct="1">
              <a:buFont typeface="Arial" panose="020B0604020202020204" pitchFamily="34" charset="0"/>
              <a:buChar char="•"/>
            </a:pPr>
            <a:r>
              <a:rPr lang="en-US" b="1"/>
              <a:t>Better security posture</a:t>
            </a:r>
            <a:endParaRPr lang="en-US"/>
          </a:p>
        </p:txBody>
      </p:sp>
      <p:sp>
        <p:nvSpPr>
          <p:cNvPr id="116" name="Sales best practices "/>
          <p:cNvSpPr txBox="1">
            <a:spLocks noGrp="1"/>
          </p:cNvSpPr>
          <p:nvPr>
            <p:ph type="title"/>
          </p:nvPr>
        </p:nvSpPr>
        <p:spPr>
          <a:prstGeom prst="rect">
            <a:avLst/>
          </a:prstGeom>
        </p:spPr>
        <p:txBody>
          <a:bodyPr>
            <a:noAutofit/>
          </a:bodyPr>
          <a:lstStyle>
            <a:lvl1pPr>
              <a:defRPr sz="1400" b="0">
                <a:solidFill>
                  <a:schemeClr val="accent4">
                    <a:lumOff val="13725"/>
                  </a:schemeClr>
                </a:solidFill>
                <a:latin typeface="Segoe UI"/>
                <a:ea typeface="Segoe UI"/>
                <a:cs typeface="Segoe UI"/>
                <a:sym typeface="Segoe UI"/>
              </a:defRPr>
            </a:lvl1pPr>
          </a:lstStyle>
          <a:p>
            <a:r>
              <a:rPr lang="en-US" sz="3200" b="1">
                <a:solidFill>
                  <a:schemeClr val="tx1"/>
                </a:solidFill>
                <a:latin typeface="Segoe UI Semibold" panose="020B0502040204020203" pitchFamily="34" charset="0"/>
                <a:cs typeface="Segoe UI Semibold" panose="020B0502040204020203" pitchFamily="34" charset="0"/>
              </a:rPr>
              <a:t>Start Early: Integrate Native Security in Azure Architectures</a:t>
            </a:r>
          </a:p>
        </p:txBody>
      </p:sp>
      <p:sp>
        <p:nvSpPr>
          <p:cNvPr id="8" name="Learning 1…">
            <a:extLst>
              <a:ext uri="{FF2B5EF4-FFF2-40B4-BE49-F238E27FC236}">
                <a16:creationId xmlns:a16="http://schemas.microsoft.com/office/drawing/2014/main" id="{ABC7467F-C0B9-D340-BA5D-9AEBF21304C9}"/>
              </a:ext>
            </a:extLst>
          </p:cNvPr>
          <p:cNvSpPr/>
          <p:nvPr/>
        </p:nvSpPr>
        <p:spPr>
          <a:xfrm>
            <a:off x="548321" y="1609510"/>
            <a:ext cx="3125153" cy="1914740"/>
          </a:xfrm>
          <a:prstGeom prst="rect">
            <a:avLst/>
          </a:prstGeom>
          <a:solidFill>
            <a:schemeClr val="bg1"/>
          </a:solidFill>
          <a:ln w="12700">
            <a:solidFill>
              <a:srgbClr val="DDDDDD"/>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6304" tIns="146304" rIns="146304" bIns="146304"/>
          <a:lstStyle/>
          <a:p>
            <a:pPr marL="0" marR="0" lvl="0" indent="0" algn="l" defTabSz="932742" rtl="0" eaLnBrk="1" fontAlgn="auto" latinLnBrk="0" hangingPunct="0">
              <a:lnSpc>
                <a:spcPct val="100000"/>
              </a:lnSpc>
              <a:spcBef>
                <a:spcPts val="0"/>
              </a:spcBef>
              <a:spcAft>
                <a:spcPts val="0"/>
              </a:spcAft>
              <a:buClrTx/>
              <a:buSzTx/>
              <a:buFontTx/>
              <a:buNone/>
              <a:tabLst/>
              <a:defRPr sz="2000" b="1">
                <a:solidFill>
                  <a:srgbClr val="0078D4">
                    <a:hueOff val="479068"/>
                    <a:satOff val="-39399"/>
                    <a:lumOff val="8674"/>
                  </a:srgbClr>
                </a:solidFill>
                <a:latin typeface="+mn-lt"/>
                <a:ea typeface="+mn-ea"/>
                <a:cs typeface="+mn-cs"/>
                <a:sym typeface="Segoe UI Light"/>
              </a:defRPr>
            </a:pPr>
            <a:r>
              <a:rPr kumimoji="0" lang="en-US" sz="2000" b="1" i="0" u="none" strike="noStrike" kern="0" cap="none" spc="0" normalizeH="0" baseline="0" noProof="0">
                <a:ln>
                  <a:noFill/>
                </a:ln>
                <a:solidFill>
                  <a:srgbClr val="0078D4">
                    <a:hueOff val="479068"/>
                    <a:satOff val="-39399"/>
                    <a:lumOff val="8674"/>
                  </a:srgbClr>
                </a:solidFill>
                <a:effectLst/>
                <a:uLnTx/>
                <a:uFillTx/>
                <a:latin typeface="Segoe UI Semibold" panose="020B0502040204020203" pitchFamily="34" charset="0"/>
                <a:cs typeface="Segoe UI Semibold" panose="020B0502040204020203" pitchFamily="34" charset="0"/>
                <a:sym typeface="Segoe UI Light"/>
              </a:rPr>
              <a:t>Stalled Projects</a:t>
            </a:r>
          </a:p>
          <a:p>
            <a:pPr marL="0" marR="0" lvl="0" indent="0" algn="l" defTabSz="932742" rtl="0" eaLnBrk="1" fontAlgn="auto" latinLnBrk="0" hangingPunct="0">
              <a:lnSpc>
                <a:spcPct val="100000"/>
              </a:lnSpc>
              <a:spcBef>
                <a:spcPts val="0"/>
              </a:spcBef>
              <a:spcAft>
                <a:spcPts val="0"/>
              </a:spcAft>
              <a:buClrTx/>
              <a:buSzTx/>
              <a:buFontTx/>
              <a:buNone/>
              <a:tabLst/>
              <a:defRPr sz="2000" b="1">
                <a:solidFill>
                  <a:srgbClr val="0078D4">
                    <a:hueOff val="479068"/>
                    <a:satOff val="-39399"/>
                    <a:lumOff val="8674"/>
                  </a:srgbClr>
                </a:solidFill>
                <a:latin typeface="+mn-lt"/>
                <a:ea typeface="+mn-ea"/>
                <a:cs typeface="+mn-cs"/>
                <a:sym typeface="Segoe UI Light"/>
              </a:defRPr>
            </a:pPr>
            <a:endParaRPr kumimoji="0" sz="2000" b="1" i="0" u="none" strike="noStrike" kern="0" cap="none" spc="0" normalizeH="0" baseline="0" noProof="0">
              <a:ln>
                <a:noFill/>
              </a:ln>
              <a:solidFill>
                <a:srgbClr val="0078D4">
                  <a:hueOff val="479068"/>
                  <a:satOff val="-39399"/>
                  <a:lumOff val="8674"/>
                </a:srgbClr>
              </a:solidFill>
              <a:effectLst/>
              <a:uLnTx/>
              <a:uFillTx/>
              <a:latin typeface="Segoe UI Light"/>
              <a:cs typeface="Segoe UI Light"/>
              <a:sym typeface="Segoe UI Light"/>
            </a:endParaRPr>
          </a:p>
          <a:p>
            <a:pPr marL="0" marR="0" lvl="0" indent="0" algn="l" defTabSz="932742" rtl="0" eaLnBrk="1" fontAlgn="auto" latinLnBrk="0" hangingPunct="0">
              <a:lnSpc>
                <a:spcPct val="100000"/>
              </a:lnSpc>
              <a:spcBef>
                <a:spcPts val="0"/>
              </a:spcBef>
              <a:spcAft>
                <a:spcPts val="0"/>
              </a:spcAft>
              <a:buClrTx/>
              <a:buSzTx/>
              <a:buFontTx/>
              <a:buNone/>
              <a:tabLst/>
              <a:defRPr sz="2000"/>
            </a:pPr>
            <a:r>
              <a:rPr kumimoji="0" lang="en-US" sz="1600" b="0" i="0" u="none" strike="noStrike" kern="0" cap="none" spc="0" normalizeH="0" baseline="0" noProof="0">
                <a:ln>
                  <a:noFill/>
                </a:ln>
                <a:solidFill>
                  <a:srgbClr val="4F504F">
                    <a:hueOff val="-7200000"/>
                    <a:lumOff val="-20980"/>
                  </a:srgbClr>
                </a:solidFill>
                <a:effectLst/>
                <a:uLnTx/>
                <a:uFillTx/>
                <a:latin typeface="Segoe UI"/>
                <a:cs typeface="Segoe UI"/>
                <a:sym typeface="Segoe UI"/>
              </a:rPr>
              <a:t>Security won’t approve</a:t>
            </a:r>
            <a:r>
              <a:rPr kumimoji="0" lang="en-US" sz="1600" b="0" i="0" u="none" strike="noStrike" kern="0" cap="none" spc="0" normalizeH="0" noProof="0">
                <a:ln>
                  <a:noFill/>
                </a:ln>
                <a:solidFill>
                  <a:srgbClr val="4F504F">
                    <a:hueOff val="-7200000"/>
                    <a:lumOff val="-20980"/>
                  </a:srgbClr>
                </a:solidFill>
                <a:effectLst/>
                <a:uLnTx/>
                <a:uFillTx/>
                <a:latin typeface="Segoe UI"/>
                <a:cs typeface="Segoe UI"/>
                <a:sym typeface="Segoe UI"/>
              </a:rPr>
              <a:t> Azure Services for IT/Business to use</a:t>
            </a:r>
            <a:endParaRPr kumimoji="0" lang="en-US" sz="1600" b="0" i="0" u="none" strike="noStrike" kern="0" cap="none" spc="0" normalizeH="0" baseline="0" noProof="0">
              <a:ln>
                <a:noFill/>
              </a:ln>
              <a:solidFill>
                <a:srgbClr val="4F504F">
                  <a:hueOff val="-7200000"/>
                  <a:lumOff val="-20980"/>
                </a:srgbClr>
              </a:solidFill>
              <a:effectLst/>
              <a:uLnTx/>
              <a:uFillTx/>
              <a:latin typeface="Segoe UI"/>
              <a:cs typeface="Segoe UI"/>
              <a:sym typeface="Segoe UI"/>
            </a:endParaRPr>
          </a:p>
          <a:p>
            <a:pPr marL="0" marR="0" lvl="0" indent="0" algn="l" defTabSz="932742" rtl="0" eaLnBrk="1" fontAlgn="auto" latinLnBrk="0" hangingPunct="0">
              <a:lnSpc>
                <a:spcPct val="100000"/>
              </a:lnSpc>
              <a:spcBef>
                <a:spcPts val="0"/>
              </a:spcBef>
              <a:spcAft>
                <a:spcPts val="0"/>
              </a:spcAft>
              <a:buClrTx/>
              <a:buSzTx/>
              <a:buFontTx/>
              <a:buNone/>
              <a:tabLst/>
              <a:defRPr sz="2000"/>
            </a:pPr>
            <a:endParaRPr kumimoji="0" lang="en-US" sz="1600" b="0" i="0" u="none" strike="noStrike" kern="0" cap="none" spc="0" normalizeH="0" baseline="0" noProof="0">
              <a:ln>
                <a:noFill/>
              </a:ln>
              <a:solidFill>
                <a:srgbClr val="4F504F">
                  <a:hueOff val="-7200000"/>
                  <a:lumOff val="-20980"/>
                </a:srgbClr>
              </a:solidFill>
              <a:effectLst/>
              <a:uLnTx/>
              <a:uFillTx/>
              <a:latin typeface="Segoe UI"/>
              <a:cs typeface="Segoe UI"/>
              <a:sym typeface="Segoe UI"/>
            </a:endParaRPr>
          </a:p>
          <a:p>
            <a:pPr marL="0" marR="0" lvl="0" indent="0" algn="l" defTabSz="932742" rtl="0" eaLnBrk="1" fontAlgn="auto" latinLnBrk="0" hangingPunct="0">
              <a:lnSpc>
                <a:spcPct val="100000"/>
              </a:lnSpc>
              <a:spcBef>
                <a:spcPts val="0"/>
              </a:spcBef>
              <a:spcAft>
                <a:spcPts val="0"/>
              </a:spcAft>
              <a:buClrTx/>
              <a:buSzTx/>
              <a:buFontTx/>
              <a:buNone/>
              <a:tabLst/>
              <a:defRPr sz="2000"/>
            </a:pPr>
            <a:r>
              <a:rPr kumimoji="0" lang="en-US" sz="1600" b="0" i="1" u="none" strike="noStrike" kern="0" cap="none" spc="0" normalizeH="0" baseline="0" noProof="0">
                <a:ln>
                  <a:noFill/>
                </a:ln>
                <a:solidFill>
                  <a:srgbClr val="4F504F">
                    <a:hueOff val="-7200000"/>
                    <a:lumOff val="-20980"/>
                  </a:srgbClr>
                </a:solidFill>
                <a:effectLst/>
                <a:uLnTx/>
                <a:uFillTx/>
                <a:latin typeface="Segoe UI"/>
                <a:cs typeface="Segoe UI"/>
                <a:sym typeface="Segoe UI"/>
              </a:rPr>
              <a:t>Hurts customer value &amp; revenue</a:t>
            </a:r>
            <a:endParaRPr kumimoji="0" sz="1600" b="0" i="0" u="none" strike="noStrike" kern="0" cap="none" spc="0" normalizeH="0" baseline="0" noProof="0">
              <a:ln>
                <a:noFill/>
              </a:ln>
              <a:solidFill>
                <a:srgbClr val="4F504F">
                  <a:hueOff val="-7200000"/>
                  <a:lumOff val="-20980"/>
                </a:srgbClr>
              </a:solidFill>
              <a:effectLst/>
              <a:uLnTx/>
              <a:uFillTx/>
              <a:latin typeface="Segoe UI"/>
              <a:cs typeface="Segoe UI"/>
              <a:sym typeface="Segoe UI"/>
            </a:endParaRPr>
          </a:p>
        </p:txBody>
      </p:sp>
      <p:sp>
        <p:nvSpPr>
          <p:cNvPr id="10" name="Learning 1…">
            <a:extLst>
              <a:ext uri="{FF2B5EF4-FFF2-40B4-BE49-F238E27FC236}">
                <a16:creationId xmlns:a16="http://schemas.microsoft.com/office/drawing/2014/main" id="{38A8BA3E-AA22-496F-B5D9-0D56D4E9EB76}"/>
              </a:ext>
            </a:extLst>
          </p:cNvPr>
          <p:cNvSpPr/>
          <p:nvPr/>
        </p:nvSpPr>
        <p:spPr>
          <a:xfrm>
            <a:off x="548321" y="4060912"/>
            <a:ext cx="3125153" cy="2113178"/>
          </a:xfrm>
          <a:prstGeom prst="rect">
            <a:avLst/>
          </a:prstGeom>
          <a:solidFill>
            <a:schemeClr val="bg1"/>
          </a:solidFill>
          <a:ln w="12700">
            <a:solidFill>
              <a:srgbClr val="DDDDDD"/>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6304" tIns="146304" rIns="146304" bIns="146304"/>
          <a:lstStyle/>
          <a:p>
            <a:pPr marL="0" marR="0" lvl="0" indent="0" algn="l" defTabSz="932742" rtl="0" eaLnBrk="1" fontAlgn="auto" latinLnBrk="0" hangingPunct="0">
              <a:lnSpc>
                <a:spcPct val="100000"/>
              </a:lnSpc>
              <a:spcBef>
                <a:spcPts val="0"/>
              </a:spcBef>
              <a:spcAft>
                <a:spcPts val="0"/>
              </a:spcAft>
              <a:buClrTx/>
              <a:buSzTx/>
              <a:buFontTx/>
              <a:buNone/>
              <a:tabLst/>
              <a:defRPr sz="2000" b="1">
                <a:solidFill>
                  <a:srgbClr val="0078D4">
                    <a:hueOff val="479068"/>
                    <a:satOff val="-39399"/>
                    <a:lumOff val="8674"/>
                  </a:srgbClr>
                </a:solidFill>
                <a:latin typeface="+mn-lt"/>
                <a:ea typeface="+mn-ea"/>
                <a:cs typeface="+mn-cs"/>
                <a:sym typeface="Segoe UI Light"/>
              </a:defRPr>
            </a:pPr>
            <a:r>
              <a:rPr kumimoji="0" lang="en-US" sz="2000" b="1" i="0" u="none" strike="noStrike" kern="0" cap="none" spc="0" normalizeH="0" baseline="0" noProof="0">
                <a:ln>
                  <a:noFill/>
                </a:ln>
                <a:solidFill>
                  <a:srgbClr val="0078D4">
                    <a:hueOff val="479068"/>
                    <a:satOff val="-39399"/>
                    <a:lumOff val="8674"/>
                  </a:srgbClr>
                </a:solidFill>
                <a:effectLst/>
                <a:uLnTx/>
                <a:uFillTx/>
                <a:latin typeface="Segoe UI Semibold" panose="020B0502040204020203" pitchFamily="34" charset="0"/>
                <a:cs typeface="Segoe UI Semibold" panose="020B0502040204020203" pitchFamily="34" charset="0"/>
                <a:sym typeface="Segoe UI Light"/>
              </a:rPr>
              <a:t>Insecure Projects</a:t>
            </a:r>
          </a:p>
          <a:p>
            <a:pPr marL="0" marR="0" lvl="0" indent="0" algn="l" defTabSz="932742" rtl="0" eaLnBrk="1" fontAlgn="auto" latinLnBrk="0" hangingPunct="0">
              <a:lnSpc>
                <a:spcPct val="100000"/>
              </a:lnSpc>
              <a:spcBef>
                <a:spcPts val="0"/>
              </a:spcBef>
              <a:spcAft>
                <a:spcPts val="0"/>
              </a:spcAft>
              <a:buClrTx/>
              <a:buSzTx/>
              <a:buFontTx/>
              <a:buNone/>
              <a:tabLst/>
              <a:defRPr sz="2000" b="1">
                <a:solidFill>
                  <a:srgbClr val="0078D4">
                    <a:hueOff val="479068"/>
                    <a:satOff val="-39399"/>
                    <a:lumOff val="8674"/>
                  </a:srgbClr>
                </a:solidFill>
                <a:latin typeface="+mn-lt"/>
                <a:ea typeface="+mn-ea"/>
                <a:cs typeface="+mn-cs"/>
                <a:sym typeface="Segoe UI Light"/>
              </a:defRPr>
            </a:pPr>
            <a:endParaRPr kumimoji="0" sz="2000" b="1" i="0" u="none" strike="noStrike" kern="0" cap="none" spc="0" normalizeH="0" baseline="0" noProof="0">
              <a:ln>
                <a:noFill/>
              </a:ln>
              <a:solidFill>
                <a:srgbClr val="0078D4">
                  <a:hueOff val="479068"/>
                  <a:satOff val="-39399"/>
                  <a:lumOff val="8674"/>
                </a:srgbClr>
              </a:solidFill>
              <a:effectLst/>
              <a:uLnTx/>
              <a:uFillTx/>
              <a:latin typeface="Segoe UI Light"/>
              <a:cs typeface="Segoe UI Light"/>
              <a:sym typeface="Segoe UI Light"/>
            </a:endParaRPr>
          </a:p>
          <a:p>
            <a:pPr marL="0" marR="0" lvl="0" indent="0" algn="l" defTabSz="932742" rtl="0" eaLnBrk="1" fontAlgn="auto" latinLnBrk="0" hangingPunct="0">
              <a:lnSpc>
                <a:spcPct val="100000"/>
              </a:lnSpc>
              <a:spcBef>
                <a:spcPts val="0"/>
              </a:spcBef>
              <a:spcAft>
                <a:spcPts val="0"/>
              </a:spcAft>
              <a:buClrTx/>
              <a:buSzTx/>
              <a:buFontTx/>
              <a:buNone/>
              <a:tabLst/>
              <a:defRPr sz="2000"/>
            </a:pPr>
            <a:r>
              <a:rPr kumimoji="0" lang="en-US" sz="1600" b="0" i="0" u="none" strike="noStrike" kern="0" cap="none" spc="0" normalizeH="0" baseline="0" noProof="0">
                <a:ln>
                  <a:noFill/>
                </a:ln>
                <a:solidFill>
                  <a:srgbClr val="4F504F">
                    <a:hueOff val="-7200000"/>
                    <a:lumOff val="-20980"/>
                  </a:srgbClr>
                </a:solidFill>
                <a:effectLst/>
                <a:uLnTx/>
                <a:uFillTx/>
                <a:latin typeface="Segoe UI"/>
                <a:cs typeface="Segoe UI"/>
                <a:sym typeface="Segoe UI"/>
              </a:rPr>
              <a:t>Security overridden/ignored</a:t>
            </a:r>
            <a:r>
              <a:rPr kumimoji="0" lang="en-US" sz="1600" b="0" i="0" u="none" strike="noStrike" kern="0" cap="none" spc="0" normalizeH="0" noProof="0">
                <a:ln>
                  <a:noFill/>
                </a:ln>
                <a:solidFill>
                  <a:srgbClr val="4F504F">
                    <a:hueOff val="-7200000"/>
                    <a:lumOff val="-20980"/>
                  </a:srgbClr>
                </a:solidFill>
                <a:effectLst/>
                <a:uLnTx/>
                <a:uFillTx/>
                <a:latin typeface="Segoe UI"/>
                <a:cs typeface="Segoe UI"/>
                <a:sym typeface="Segoe UI"/>
              </a:rPr>
              <a:t> and project proceeds anyways</a:t>
            </a:r>
            <a:endParaRPr kumimoji="0" lang="en-US" sz="1600" b="0" i="0" u="none" strike="noStrike" kern="0" cap="none" spc="0" normalizeH="0" baseline="0" noProof="0">
              <a:ln>
                <a:noFill/>
              </a:ln>
              <a:solidFill>
                <a:srgbClr val="4F504F">
                  <a:hueOff val="-7200000"/>
                  <a:lumOff val="-20980"/>
                </a:srgbClr>
              </a:solidFill>
              <a:effectLst/>
              <a:uLnTx/>
              <a:uFillTx/>
              <a:latin typeface="Segoe UI"/>
              <a:cs typeface="Segoe UI"/>
              <a:sym typeface="Segoe UI"/>
            </a:endParaRPr>
          </a:p>
          <a:p>
            <a:pPr marL="0" marR="0" lvl="0" indent="0" algn="l" defTabSz="932742" rtl="0" eaLnBrk="1" fontAlgn="auto" latinLnBrk="0" hangingPunct="0">
              <a:lnSpc>
                <a:spcPct val="100000"/>
              </a:lnSpc>
              <a:spcBef>
                <a:spcPts val="0"/>
              </a:spcBef>
              <a:spcAft>
                <a:spcPts val="0"/>
              </a:spcAft>
              <a:buClrTx/>
              <a:buSzTx/>
              <a:buFontTx/>
              <a:buNone/>
              <a:tabLst/>
              <a:defRPr sz="2000"/>
            </a:pPr>
            <a:endParaRPr kumimoji="0" lang="en-US" sz="1600" b="0" i="0" u="none" strike="noStrike" kern="0" cap="none" spc="0" normalizeH="0" baseline="0" noProof="0">
              <a:ln>
                <a:noFill/>
              </a:ln>
              <a:solidFill>
                <a:srgbClr val="4F504F">
                  <a:hueOff val="-7200000"/>
                  <a:lumOff val="-20980"/>
                </a:srgbClr>
              </a:solidFill>
              <a:effectLst/>
              <a:uLnTx/>
              <a:uFillTx/>
              <a:latin typeface="Segoe UI"/>
              <a:cs typeface="Segoe UI"/>
              <a:sym typeface="Segoe UI"/>
            </a:endParaRPr>
          </a:p>
          <a:p>
            <a:pPr marL="0" marR="0" lvl="0" indent="0" algn="l" defTabSz="932742" rtl="0" eaLnBrk="1" fontAlgn="auto" latinLnBrk="0" hangingPunct="0">
              <a:lnSpc>
                <a:spcPct val="100000"/>
              </a:lnSpc>
              <a:spcBef>
                <a:spcPts val="0"/>
              </a:spcBef>
              <a:spcAft>
                <a:spcPts val="0"/>
              </a:spcAft>
              <a:buClrTx/>
              <a:buSzTx/>
              <a:buFontTx/>
              <a:buNone/>
              <a:tabLst/>
              <a:defRPr sz="2000"/>
            </a:pPr>
            <a:r>
              <a:rPr kumimoji="0" lang="en-US" sz="1600" b="0" i="1" u="none" strike="noStrike" kern="0" cap="none" spc="0" normalizeH="0" baseline="0" noProof="0">
                <a:ln>
                  <a:noFill/>
                </a:ln>
                <a:solidFill>
                  <a:srgbClr val="4F504F">
                    <a:hueOff val="-7200000"/>
                    <a:lumOff val="-20980"/>
                  </a:srgbClr>
                </a:solidFill>
                <a:effectLst/>
                <a:uLnTx/>
                <a:uFillTx/>
                <a:latin typeface="Segoe UI"/>
                <a:cs typeface="Segoe UI"/>
                <a:sym typeface="Segoe UI"/>
              </a:rPr>
              <a:t>High risk of security incident and negative business impact</a:t>
            </a:r>
            <a:endParaRPr kumimoji="0" sz="1600" b="0" i="0" u="none" strike="noStrike" kern="0" cap="none" spc="0" normalizeH="0" baseline="0" noProof="0">
              <a:ln>
                <a:noFill/>
              </a:ln>
              <a:solidFill>
                <a:srgbClr val="4F504F">
                  <a:hueOff val="-7200000"/>
                  <a:lumOff val="-20980"/>
                </a:srgbClr>
              </a:solidFill>
              <a:effectLst/>
              <a:uLnTx/>
              <a:uFillTx/>
              <a:latin typeface="Segoe UI"/>
              <a:cs typeface="Segoe UI"/>
              <a:sym typeface="Segoe UI"/>
            </a:endParaRPr>
          </a:p>
        </p:txBody>
      </p:sp>
      <p:sp>
        <p:nvSpPr>
          <p:cNvPr id="2" name="Arrow: Down 1">
            <a:extLst>
              <a:ext uri="{FF2B5EF4-FFF2-40B4-BE49-F238E27FC236}">
                <a16:creationId xmlns:a16="http://schemas.microsoft.com/office/drawing/2014/main" id="{0C84ACE9-D9C8-4B8B-9905-05604B1DC6EF}"/>
              </a:ext>
            </a:extLst>
          </p:cNvPr>
          <p:cNvSpPr/>
          <p:nvPr/>
        </p:nvSpPr>
        <p:spPr>
          <a:xfrm rot="16200000">
            <a:off x="3715207" y="4154056"/>
            <a:ext cx="641175" cy="454888"/>
          </a:xfrm>
          <a:prstGeom prst="downArrow">
            <a:avLst/>
          </a:prstGeom>
          <a:solidFill>
            <a:schemeClr val="accent1">
              <a:lumMod val="20000"/>
              <a:lumOff val="80000"/>
            </a:schemeClr>
          </a:solidFill>
          <a:ln w="1079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chemeClr val="accent3">
                  <a:hueOff val="-7200000"/>
                  <a:lumOff val="-20980"/>
                </a:schemeClr>
              </a:solidFill>
              <a:effectLst/>
              <a:uFillTx/>
              <a:latin typeface="Segoe UI"/>
              <a:ea typeface="Segoe UI"/>
              <a:cs typeface="Segoe UI"/>
              <a:sym typeface="Segoe UI"/>
            </a:endParaRPr>
          </a:p>
        </p:txBody>
      </p:sp>
      <p:sp>
        <p:nvSpPr>
          <p:cNvPr id="3" name="Arrow: Down 2">
            <a:extLst>
              <a:ext uri="{FF2B5EF4-FFF2-40B4-BE49-F238E27FC236}">
                <a16:creationId xmlns:a16="http://schemas.microsoft.com/office/drawing/2014/main" id="{45785C68-D895-48ED-BAC3-57AE4C147C25}"/>
              </a:ext>
            </a:extLst>
          </p:cNvPr>
          <p:cNvSpPr/>
          <p:nvPr/>
        </p:nvSpPr>
        <p:spPr>
          <a:xfrm rot="5400000" flipV="1">
            <a:off x="3715205" y="3008783"/>
            <a:ext cx="641175" cy="454888"/>
          </a:xfrm>
          <a:prstGeom prst="downArrow">
            <a:avLst/>
          </a:prstGeom>
          <a:solidFill>
            <a:schemeClr val="accent1">
              <a:lumMod val="20000"/>
              <a:lumOff val="80000"/>
            </a:schemeClr>
          </a:solidFill>
          <a:ln w="1079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chemeClr val="accent3">
                  <a:hueOff val="-7200000"/>
                  <a:lumOff val="-20980"/>
                </a:schemeClr>
              </a:solidFill>
              <a:effectLst/>
              <a:uFillTx/>
              <a:latin typeface="Segoe UI"/>
              <a:ea typeface="Segoe UI"/>
              <a:cs typeface="Segoe UI"/>
              <a:sym typeface="Segoe UI"/>
            </a:endParaRPr>
          </a:p>
        </p:txBody>
      </p:sp>
      <p:sp>
        <p:nvSpPr>
          <p:cNvPr id="4" name="Arrow: Down 3">
            <a:extLst>
              <a:ext uri="{FF2B5EF4-FFF2-40B4-BE49-F238E27FC236}">
                <a16:creationId xmlns:a16="http://schemas.microsoft.com/office/drawing/2014/main" id="{784E5AAA-C451-43DC-B944-ECA416AF2B55}"/>
              </a:ext>
            </a:extLst>
          </p:cNvPr>
          <p:cNvSpPr/>
          <p:nvPr/>
        </p:nvSpPr>
        <p:spPr>
          <a:xfrm rot="5400000" flipV="1">
            <a:off x="7876895" y="3563821"/>
            <a:ext cx="641175" cy="454888"/>
          </a:xfrm>
          <a:prstGeom prst="downArrow">
            <a:avLst/>
          </a:prstGeom>
          <a:solidFill>
            <a:schemeClr val="accent1">
              <a:lumMod val="20000"/>
              <a:lumOff val="80000"/>
            </a:schemeClr>
          </a:solidFill>
          <a:ln w="1079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chemeClr val="accent3">
                  <a:hueOff val="-7200000"/>
                  <a:lumOff val="-20980"/>
                </a:schemeClr>
              </a:solidFill>
              <a:effectLst/>
              <a:uFillTx/>
              <a:latin typeface="Segoe UI"/>
              <a:ea typeface="Segoe UI"/>
              <a:cs typeface="Segoe UI"/>
              <a:sym typeface="Segoe UI"/>
            </a:endParaRPr>
          </a:p>
        </p:txBody>
      </p:sp>
      <p:grpSp>
        <p:nvGrpSpPr>
          <p:cNvPr id="19" name="Group 18">
            <a:extLst>
              <a:ext uri="{FF2B5EF4-FFF2-40B4-BE49-F238E27FC236}">
                <a16:creationId xmlns:a16="http://schemas.microsoft.com/office/drawing/2014/main" id="{E9640ACB-F463-4864-BA66-160BABBC22BE}"/>
              </a:ext>
            </a:extLst>
          </p:cNvPr>
          <p:cNvGrpSpPr/>
          <p:nvPr/>
        </p:nvGrpSpPr>
        <p:grpSpPr>
          <a:xfrm>
            <a:off x="57136" y="3755228"/>
            <a:ext cx="9269015" cy="2943360"/>
            <a:chOff x="57136" y="3755228"/>
            <a:chExt cx="9269015" cy="2943360"/>
          </a:xfrm>
        </p:grpSpPr>
        <p:sp>
          <p:nvSpPr>
            <p:cNvPr id="20" name="Arrow: U-Turn 19">
              <a:extLst>
                <a:ext uri="{FF2B5EF4-FFF2-40B4-BE49-F238E27FC236}">
                  <a16:creationId xmlns:a16="http://schemas.microsoft.com/office/drawing/2014/main" id="{3F47DA8F-1D99-406B-AB07-7F806A9CAE52}"/>
                </a:ext>
              </a:extLst>
            </p:cNvPr>
            <p:cNvSpPr/>
            <p:nvPr/>
          </p:nvSpPr>
          <p:spPr>
            <a:xfrm flipV="1">
              <a:off x="57136" y="3755228"/>
              <a:ext cx="9269015" cy="2922454"/>
            </a:xfrm>
            <a:prstGeom prst="uturnArrow">
              <a:avLst>
                <a:gd name="adj1" fmla="val 10780"/>
                <a:gd name="adj2" fmla="val 11287"/>
                <a:gd name="adj3" fmla="val 10523"/>
                <a:gd name="adj4" fmla="val 20174"/>
                <a:gd name="adj5" fmla="val 77113"/>
              </a:avLst>
            </a:prstGeom>
            <a:solidFill>
              <a:schemeClr val="accent1">
                <a:lumMod val="20000"/>
                <a:lumOff val="80000"/>
              </a:schemeClr>
            </a:solidFill>
            <a:ln w="1079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lvl="0" indent="0" algn="l" defTabSz="914366" rtl="0" eaLnBrk="1" fontAlgn="auto" latinLnBrk="0" hangingPunct="0">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4F504F">
                    <a:hueOff val="-7200000"/>
                    <a:lumOff val="-20980"/>
                  </a:srgbClr>
                </a:solidFill>
                <a:effectLst/>
                <a:uLnTx/>
                <a:uFillTx/>
                <a:latin typeface="Segoe UI"/>
                <a:ea typeface="Segoe UI"/>
                <a:cs typeface="Segoe UI"/>
                <a:sym typeface="Segoe UI"/>
              </a:endParaRPr>
            </a:p>
          </p:txBody>
        </p:sp>
        <p:sp>
          <p:nvSpPr>
            <p:cNvPr id="21" name="TextBox 20">
              <a:extLst>
                <a:ext uri="{FF2B5EF4-FFF2-40B4-BE49-F238E27FC236}">
                  <a16:creationId xmlns:a16="http://schemas.microsoft.com/office/drawing/2014/main" id="{F65853F9-8A7C-42E2-82B2-934C6FAF2D2B}"/>
                </a:ext>
              </a:extLst>
            </p:cNvPr>
            <p:cNvSpPr txBox="1"/>
            <p:nvPr/>
          </p:nvSpPr>
          <p:spPr>
            <a:xfrm>
              <a:off x="588262" y="6329256"/>
              <a:ext cx="805664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ctr" defTabSz="914366" rtl="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4F504F">
                      <a:hueOff val="-7200000"/>
                      <a:lumOff val="-20980"/>
                    </a:srgbClr>
                  </a:solidFill>
                  <a:effectLst/>
                  <a:uLnTx/>
                  <a:uFillTx/>
                  <a:latin typeface="Segoe UI Semibold" panose="020B0702040204020203" pitchFamily="34" charset="0"/>
                  <a:cs typeface="Segoe UI Semibold" panose="020B0702040204020203" pitchFamily="34" charset="0"/>
                  <a:sym typeface="Segoe UI"/>
                </a:rPr>
                <a:t>Bypass the </a:t>
              </a:r>
              <a:r>
                <a:rPr kumimoji="0" lang="en-US" sz="1800" b="1" i="0" u="none" strike="noStrike" kern="0" cap="none" spc="0" normalizeH="0" baseline="0" noProof="0" err="1">
                  <a:ln>
                    <a:noFill/>
                  </a:ln>
                  <a:solidFill>
                    <a:srgbClr val="4F504F">
                      <a:hueOff val="-7200000"/>
                      <a:lumOff val="-20980"/>
                    </a:srgbClr>
                  </a:solidFill>
                  <a:effectLst/>
                  <a:uLnTx/>
                  <a:uFillTx/>
                  <a:latin typeface="Segoe UI Semibold" panose="020B0702040204020203" pitchFamily="34" charset="0"/>
                  <a:cs typeface="Segoe UI Semibold" panose="020B0702040204020203" pitchFamily="34" charset="0"/>
                  <a:sym typeface="Segoe UI"/>
                </a:rPr>
                <a:t>pain+risk</a:t>
              </a:r>
              <a:r>
                <a:rPr kumimoji="0" lang="en-US" sz="1800" b="1" i="0" u="none" strike="noStrike" kern="0" cap="none" spc="0" normalizeH="0" baseline="0" noProof="0">
                  <a:ln>
                    <a:noFill/>
                  </a:ln>
                  <a:solidFill>
                    <a:srgbClr val="4F504F">
                      <a:hueOff val="-7200000"/>
                      <a:lumOff val="-20980"/>
                    </a:srgbClr>
                  </a:solidFill>
                  <a:effectLst/>
                  <a:uLnTx/>
                  <a:uFillTx/>
                  <a:latin typeface="Segoe UI Semibold" panose="020B0702040204020203" pitchFamily="34" charset="0"/>
                  <a:cs typeface="Segoe UI Semibold" panose="020B0702040204020203" pitchFamily="34" charset="0"/>
                  <a:sym typeface="Segoe UI"/>
                </a:rPr>
                <a:t> by integrating Azure native security into architecture</a:t>
              </a:r>
              <a:endParaRPr kumimoji="0" lang="en-US" sz="1700" b="0" i="0" u="none" strike="noStrike" kern="0" cap="none" spc="0" normalizeH="0" baseline="0" noProof="0">
                <a:ln>
                  <a:noFill/>
                </a:ln>
                <a:solidFill>
                  <a:srgbClr val="4F504F">
                    <a:hueOff val="-7200000"/>
                    <a:lumOff val="-20980"/>
                  </a:srgbClr>
                </a:solidFill>
                <a:effectLst/>
                <a:uLnTx/>
                <a:uFillTx/>
                <a:latin typeface="Segoe UI Semibold" panose="020B0702040204020203" pitchFamily="34" charset="0"/>
                <a:cs typeface="Segoe UI Semibold" panose="020B0702040204020203" pitchFamily="34" charset="0"/>
                <a:sym typeface="Segoe UI"/>
              </a:endParaRPr>
            </a:p>
          </p:txBody>
        </p:sp>
      </p:grpSp>
    </p:spTree>
    <p:extLst>
      <p:ext uri="{BB962C8B-B14F-4D97-AF65-F5344CB8AC3E}">
        <p14:creationId xmlns:p14="http://schemas.microsoft.com/office/powerpoint/2010/main" val="279595892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13"/>
                                        </p:tgtEl>
                                        <p:attrNameLst>
                                          <p:attrName>style.visibility</p:attrName>
                                        </p:attrNameLst>
                                      </p:cBhvr>
                                      <p:to>
                                        <p:strVal val="visible"/>
                                      </p:to>
                                    </p:set>
                                    <p:animEffect transition="in" filter="fade">
                                      <p:cBhvr>
                                        <p:cTn id="22" dur="500"/>
                                        <p:tgtEl>
                                          <p:spTgt spid="113"/>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fade">
                                      <p:cBhvr>
                                        <p:cTn id="29" dur="500"/>
                                        <p:tgtEl>
                                          <p:spTgt spid="1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8" grpId="0" animBg="1"/>
      <p:bldP spid="10" grpId="0" animBg="1"/>
      <p:bldP spid="2" grpId="0" animBg="1"/>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492443"/>
          </a:xfrm>
        </p:spPr>
        <p:txBody>
          <a:bodyPr/>
          <a:lstStyle/>
          <a:p>
            <a:r>
              <a:rPr lang="en-US" sz="3200"/>
              <a:t>For sale in “bad neighborhoods” on the internet</a:t>
            </a:r>
          </a:p>
        </p:txBody>
      </p:sp>
      <p:cxnSp>
        <p:nvCxnSpPr>
          <p:cNvPr id="65" name="Straight Connector 64" descr="Line from &quot;Attacker&quot; to &quot;Attacker for hire (per job)&quot;">
            <a:extLst>
              <a:ext uri="{FF2B5EF4-FFF2-40B4-BE49-F238E27FC236}">
                <a16:creationId xmlns:a16="http://schemas.microsoft.com/office/drawing/2014/main" id="{014EE10A-2EBD-4841-891C-FB6F11FF2E19}"/>
              </a:ext>
            </a:extLst>
          </p:cNvPr>
          <p:cNvCxnSpPr>
            <a:cxnSpLocks/>
            <a:stCxn id="181" idx="2"/>
            <a:endCxn id="190" idx="4"/>
          </p:cNvCxnSpPr>
          <p:nvPr/>
        </p:nvCxnSpPr>
        <p:spPr>
          <a:xfrm flipV="1">
            <a:off x="2699595" y="2464067"/>
            <a:ext cx="168847" cy="2751748"/>
          </a:xfrm>
          <a:prstGeom prst="line">
            <a:avLst/>
          </a:prstGeom>
          <a:noFill/>
          <a:ln w="19050" cap="rnd">
            <a:solidFill>
              <a:schemeClr val="tx2"/>
            </a:solidFill>
            <a:prstDash val="solid"/>
          </a:ln>
        </p:spPr>
        <p:style>
          <a:lnRef idx="1">
            <a:schemeClr val="accent2"/>
          </a:lnRef>
          <a:fillRef idx="3">
            <a:schemeClr val="accent2"/>
          </a:fillRef>
          <a:effectRef idx="2">
            <a:schemeClr val="accent2"/>
          </a:effectRef>
          <a:fontRef idx="minor">
            <a:schemeClr val="lt1"/>
          </a:fontRef>
        </p:style>
      </p:cxnSp>
      <p:sp>
        <p:nvSpPr>
          <p:cNvPr id="234" name="Rectangle 233">
            <a:extLst>
              <a:ext uri="{FF2B5EF4-FFF2-40B4-BE49-F238E27FC236}">
                <a16:creationId xmlns:a16="http://schemas.microsoft.com/office/drawing/2014/main" id="{F5A0EE89-73F9-421F-AF6B-EF5617876731}"/>
              </a:ext>
            </a:extLst>
          </p:cNvPr>
          <p:cNvSpPr/>
          <p:nvPr/>
        </p:nvSpPr>
        <p:spPr>
          <a:xfrm>
            <a:off x="2272485" y="1359487"/>
            <a:ext cx="2743200"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600">
                <a:solidFill>
                  <a:schemeClr val="accent1"/>
                </a:solidFill>
                <a:latin typeface="+mj-lt"/>
              </a:rPr>
              <a:t>Attacker for hire (per job) </a:t>
            </a:r>
          </a:p>
          <a:p>
            <a:pPr marL="171450" defTabSz="914225">
              <a:defRPr/>
            </a:pPr>
            <a:r>
              <a:rPr lang="en-US" sz="1200">
                <a:solidFill>
                  <a:schemeClr val="tx1"/>
                </a:solidFill>
              </a:rPr>
              <a:t>$250 per job (and up)</a:t>
            </a:r>
          </a:p>
        </p:txBody>
      </p:sp>
      <p:cxnSp>
        <p:nvCxnSpPr>
          <p:cNvPr id="225" name="Straight Connector 224" descr="Line from &quot;Attacker&quot; to &quot;Ransomware Kits&quot;">
            <a:extLst>
              <a:ext uri="{FF2B5EF4-FFF2-40B4-BE49-F238E27FC236}">
                <a16:creationId xmlns:a16="http://schemas.microsoft.com/office/drawing/2014/main" id="{1AD4E7DA-E75E-4ED6-BEEC-790D4CF1363A}"/>
              </a:ext>
            </a:extLst>
          </p:cNvPr>
          <p:cNvCxnSpPr>
            <a:cxnSpLocks/>
            <a:stCxn id="181" idx="2"/>
            <a:endCxn id="63" idx="2"/>
          </p:cNvCxnSpPr>
          <p:nvPr/>
        </p:nvCxnSpPr>
        <p:spPr>
          <a:xfrm flipV="1">
            <a:off x="2699595" y="2097781"/>
            <a:ext cx="3880506" cy="3118034"/>
          </a:xfrm>
          <a:prstGeom prst="line">
            <a:avLst/>
          </a:prstGeom>
          <a:noFill/>
          <a:ln w="19050" cap="rnd">
            <a:solidFill>
              <a:schemeClr val="tx2"/>
            </a:solidFill>
            <a:prstDash val="solid"/>
          </a:ln>
        </p:spPr>
        <p:style>
          <a:lnRef idx="1">
            <a:schemeClr val="accent2"/>
          </a:lnRef>
          <a:fillRef idx="3">
            <a:schemeClr val="accent2"/>
          </a:fillRef>
          <a:effectRef idx="2">
            <a:schemeClr val="accent2"/>
          </a:effectRef>
          <a:fontRef idx="minor">
            <a:schemeClr val="lt1"/>
          </a:fontRef>
        </p:style>
      </p:cxnSp>
      <p:sp>
        <p:nvSpPr>
          <p:cNvPr id="16" name="Rectangle 15">
            <a:extLst>
              <a:ext uri="{FF2B5EF4-FFF2-40B4-BE49-F238E27FC236}">
                <a16:creationId xmlns:a16="http://schemas.microsoft.com/office/drawing/2014/main" id="{290CD01B-E172-433E-A70E-F201F283C4C1}"/>
              </a:ext>
            </a:extLst>
          </p:cNvPr>
          <p:cNvSpPr/>
          <p:nvPr/>
        </p:nvSpPr>
        <p:spPr>
          <a:xfrm>
            <a:off x="6629294" y="1671150"/>
            <a:ext cx="3208829"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600">
                <a:solidFill>
                  <a:schemeClr val="accent1"/>
                </a:solidFill>
                <a:latin typeface="+mj-lt"/>
              </a:rPr>
              <a:t>Ransomware Kits </a:t>
            </a:r>
          </a:p>
          <a:p>
            <a:pPr marL="171450" defTabSz="914225">
              <a:defRPr/>
            </a:pPr>
            <a:r>
              <a:rPr lang="en-US" sz="1200">
                <a:solidFill>
                  <a:schemeClr val="tx1"/>
                </a:solidFill>
              </a:rPr>
              <a:t>$66 upfront </a:t>
            </a:r>
            <a:br>
              <a:rPr lang="en-US" sz="1200">
                <a:solidFill>
                  <a:schemeClr val="tx1"/>
                </a:solidFill>
              </a:rPr>
            </a:br>
            <a:r>
              <a:rPr lang="en-US" sz="1200">
                <a:solidFill>
                  <a:schemeClr val="tx1"/>
                </a:solidFill>
              </a:rPr>
              <a:t>(or 30% of the profit / affiliate model)</a:t>
            </a:r>
          </a:p>
        </p:txBody>
      </p:sp>
      <p:cxnSp>
        <p:nvCxnSpPr>
          <p:cNvPr id="211" name="Straight Connector 210" descr="Line from &quot;Attacker&quot; to &quot;Compromised PCs / Devices&quot;">
            <a:extLst>
              <a:ext uri="{FF2B5EF4-FFF2-40B4-BE49-F238E27FC236}">
                <a16:creationId xmlns:a16="http://schemas.microsoft.com/office/drawing/2014/main" id="{AA1BA9D4-85C8-41DF-8A07-AFD84650C9CA}"/>
              </a:ext>
            </a:extLst>
          </p:cNvPr>
          <p:cNvCxnSpPr>
            <a:cxnSpLocks/>
            <a:stCxn id="181" idx="2"/>
            <a:endCxn id="196" idx="3"/>
          </p:cNvCxnSpPr>
          <p:nvPr/>
        </p:nvCxnSpPr>
        <p:spPr>
          <a:xfrm flipV="1">
            <a:off x="2699595" y="3119798"/>
            <a:ext cx="5163504" cy="2096017"/>
          </a:xfrm>
          <a:prstGeom prst="line">
            <a:avLst/>
          </a:prstGeom>
          <a:noFill/>
          <a:ln w="19050" cap="rnd">
            <a:solidFill>
              <a:schemeClr val="tx2"/>
            </a:solidFill>
            <a:prstDash val="solid"/>
          </a:ln>
        </p:spPr>
        <p:style>
          <a:lnRef idx="1">
            <a:schemeClr val="accent2"/>
          </a:lnRef>
          <a:fillRef idx="3">
            <a:schemeClr val="accent2"/>
          </a:fillRef>
          <a:effectRef idx="2">
            <a:schemeClr val="accent2"/>
          </a:effectRef>
          <a:fontRef idx="minor">
            <a:schemeClr val="lt1"/>
          </a:fontRef>
        </p:style>
      </p:cxnSp>
      <p:sp>
        <p:nvSpPr>
          <p:cNvPr id="257" name="Rectangle 256">
            <a:extLst>
              <a:ext uri="{FF2B5EF4-FFF2-40B4-BE49-F238E27FC236}">
                <a16:creationId xmlns:a16="http://schemas.microsoft.com/office/drawing/2014/main" id="{29C21BD3-5788-4AD5-8A56-B7740B3717D4}"/>
              </a:ext>
            </a:extLst>
          </p:cNvPr>
          <p:cNvSpPr/>
          <p:nvPr/>
        </p:nvSpPr>
        <p:spPr>
          <a:xfrm>
            <a:off x="7903369" y="2698584"/>
            <a:ext cx="2959151"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600">
                <a:solidFill>
                  <a:schemeClr val="accent1"/>
                </a:solidFill>
                <a:latin typeface="+mj-lt"/>
              </a:rPr>
              <a:t>Compromised PCs / Devices</a:t>
            </a:r>
          </a:p>
          <a:p>
            <a:pPr marL="171450" defTabSz="914225">
              <a:defRPr/>
            </a:pPr>
            <a:r>
              <a:rPr lang="en-US" sz="1200">
                <a:solidFill>
                  <a:schemeClr val="tx1"/>
                </a:solidFill>
              </a:rPr>
              <a:t>PC: $0.13 to $0.89</a:t>
            </a:r>
          </a:p>
          <a:p>
            <a:pPr marL="171450" defTabSz="914225">
              <a:defRPr/>
            </a:pPr>
            <a:r>
              <a:rPr lang="en-US" sz="1200">
                <a:solidFill>
                  <a:schemeClr val="tx1"/>
                </a:solidFill>
              </a:rPr>
              <a:t>Mobile: $0.82 to $2.78</a:t>
            </a:r>
          </a:p>
        </p:txBody>
      </p:sp>
      <p:cxnSp>
        <p:nvCxnSpPr>
          <p:cNvPr id="222" name="Straight Connector 221" descr="Line from &quot;Attacker&quot; to &quot;Spearphishing for hire&quot;">
            <a:extLst>
              <a:ext uri="{FF2B5EF4-FFF2-40B4-BE49-F238E27FC236}">
                <a16:creationId xmlns:a16="http://schemas.microsoft.com/office/drawing/2014/main" id="{0C7CD676-DBB7-4BA5-8313-6E971621BD0A}"/>
              </a:ext>
            </a:extLst>
          </p:cNvPr>
          <p:cNvCxnSpPr>
            <a:cxnSpLocks/>
            <a:stCxn id="181" idx="2"/>
            <a:endCxn id="193" idx="2"/>
          </p:cNvCxnSpPr>
          <p:nvPr/>
        </p:nvCxnSpPr>
        <p:spPr>
          <a:xfrm flipV="1">
            <a:off x="2699595" y="4137499"/>
            <a:ext cx="6306758" cy="1078316"/>
          </a:xfrm>
          <a:prstGeom prst="line">
            <a:avLst/>
          </a:prstGeom>
          <a:noFill/>
          <a:ln w="19050" cap="rnd">
            <a:solidFill>
              <a:schemeClr val="tx2"/>
            </a:solidFill>
            <a:prstDash val="solid"/>
          </a:ln>
        </p:spPr>
        <p:style>
          <a:lnRef idx="1">
            <a:schemeClr val="accent2"/>
          </a:lnRef>
          <a:fillRef idx="3">
            <a:schemeClr val="accent2"/>
          </a:fillRef>
          <a:effectRef idx="2">
            <a:schemeClr val="accent2"/>
          </a:effectRef>
          <a:fontRef idx="minor">
            <a:schemeClr val="lt1"/>
          </a:fontRef>
        </p:style>
      </p:cxnSp>
      <p:sp>
        <p:nvSpPr>
          <p:cNvPr id="272" name="Rectangle 271">
            <a:extLst>
              <a:ext uri="{FF2B5EF4-FFF2-40B4-BE49-F238E27FC236}">
                <a16:creationId xmlns:a16="http://schemas.microsoft.com/office/drawing/2014/main" id="{67538B3C-E9A2-4402-9F9A-EBA7010CF7E7}"/>
              </a:ext>
            </a:extLst>
          </p:cNvPr>
          <p:cNvSpPr/>
          <p:nvPr/>
        </p:nvSpPr>
        <p:spPr>
          <a:xfrm>
            <a:off x="9075982" y="3726018"/>
            <a:ext cx="2920755"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600">
                <a:solidFill>
                  <a:schemeClr val="accent1"/>
                </a:solidFill>
                <a:latin typeface="+mj-lt"/>
              </a:rPr>
              <a:t>Spearphishing for hire </a:t>
            </a:r>
          </a:p>
          <a:p>
            <a:pPr marL="171450" defTabSz="914225">
              <a:defRPr/>
            </a:pPr>
            <a:r>
              <a:rPr lang="en-US" sz="1200">
                <a:solidFill>
                  <a:schemeClr val="tx1"/>
                </a:solidFill>
              </a:rPr>
              <a:t>$100 to $1,000 </a:t>
            </a:r>
            <a:br>
              <a:rPr lang="en-US" sz="1200">
                <a:solidFill>
                  <a:schemeClr val="tx1"/>
                </a:solidFill>
              </a:rPr>
            </a:br>
            <a:r>
              <a:rPr lang="en-US" sz="1200">
                <a:solidFill>
                  <a:schemeClr val="tx1"/>
                </a:solidFill>
              </a:rPr>
              <a:t>(per successful account takeover) </a:t>
            </a:r>
          </a:p>
        </p:txBody>
      </p:sp>
      <p:cxnSp>
        <p:nvCxnSpPr>
          <p:cNvPr id="214" name="Straight Connector 213" descr="Line from &quot;Attacker&quot; to &quot;Stolen Passwords&quot;">
            <a:extLst>
              <a:ext uri="{FF2B5EF4-FFF2-40B4-BE49-F238E27FC236}">
                <a16:creationId xmlns:a16="http://schemas.microsoft.com/office/drawing/2014/main" id="{E0A0B3CB-3111-48A6-843A-D43D7BCF27F6}"/>
              </a:ext>
            </a:extLst>
          </p:cNvPr>
          <p:cNvCxnSpPr>
            <a:cxnSpLocks/>
            <a:stCxn id="181" idx="2"/>
            <a:endCxn id="201" idx="2"/>
          </p:cNvCxnSpPr>
          <p:nvPr/>
        </p:nvCxnSpPr>
        <p:spPr>
          <a:xfrm flipV="1">
            <a:off x="2699595" y="5150309"/>
            <a:ext cx="4092276" cy="65506"/>
          </a:xfrm>
          <a:prstGeom prst="line">
            <a:avLst/>
          </a:prstGeom>
          <a:noFill/>
          <a:ln w="19050" cap="rnd">
            <a:solidFill>
              <a:schemeClr val="tx2"/>
            </a:solidFill>
            <a:prstDash val="solid"/>
          </a:ln>
        </p:spPr>
        <p:style>
          <a:lnRef idx="1">
            <a:schemeClr val="accent2"/>
          </a:lnRef>
          <a:fillRef idx="3">
            <a:schemeClr val="accent2"/>
          </a:fillRef>
          <a:effectRef idx="2">
            <a:schemeClr val="accent2"/>
          </a:effectRef>
          <a:fontRef idx="minor">
            <a:schemeClr val="lt1"/>
          </a:fontRef>
        </p:style>
      </p:cxnSp>
      <p:sp>
        <p:nvSpPr>
          <p:cNvPr id="280" name="Rectangle 279">
            <a:extLst>
              <a:ext uri="{FF2B5EF4-FFF2-40B4-BE49-F238E27FC236}">
                <a16:creationId xmlns:a16="http://schemas.microsoft.com/office/drawing/2014/main" id="{690D8B22-D401-480C-B55A-316AC4313C74}"/>
              </a:ext>
            </a:extLst>
          </p:cNvPr>
          <p:cNvSpPr/>
          <p:nvPr/>
        </p:nvSpPr>
        <p:spPr>
          <a:xfrm>
            <a:off x="6862109" y="4753452"/>
            <a:ext cx="2743200"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600">
                <a:solidFill>
                  <a:schemeClr val="accent1"/>
                </a:solidFill>
                <a:latin typeface="+mj-lt"/>
              </a:rPr>
              <a:t>Stolen Passwords</a:t>
            </a:r>
          </a:p>
          <a:p>
            <a:pPr marL="171450" defTabSz="914225">
              <a:defRPr/>
            </a:pPr>
            <a:r>
              <a:rPr lang="en-US" sz="1200">
                <a:solidFill>
                  <a:schemeClr val="tx1"/>
                </a:solidFill>
              </a:rPr>
              <a:t>$0.97 per 1,000 (average)</a:t>
            </a:r>
          </a:p>
          <a:p>
            <a:pPr marL="171450" defTabSz="914225">
              <a:defRPr/>
            </a:pPr>
            <a:r>
              <a:rPr lang="en-US" sz="1200">
                <a:solidFill>
                  <a:schemeClr val="tx1"/>
                </a:solidFill>
              </a:rPr>
              <a:t>(Bulk: $150 for 400M)</a:t>
            </a:r>
          </a:p>
        </p:txBody>
      </p:sp>
      <p:cxnSp>
        <p:nvCxnSpPr>
          <p:cNvPr id="217" name="Straight Connector 216" descr="Line from &quot;Attacker&quot; to &quot;Denial of Service&quot;">
            <a:extLst>
              <a:ext uri="{FF2B5EF4-FFF2-40B4-BE49-F238E27FC236}">
                <a16:creationId xmlns:a16="http://schemas.microsoft.com/office/drawing/2014/main" id="{1C632039-E37A-4C1C-8740-F555FD4CAF55}"/>
              </a:ext>
            </a:extLst>
          </p:cNvPr>
          <p:cNvCxnSpPr>
            <a:cxnSpLocks/>
            <a:stCxn id="181" idx="2"/>
            <a:endCxn id="200" idx="2"/>
          </p:cNvCxnSpPr>
          <p:nvPr/>
        </p:nvCxnSpPr>
        <p:spPr>
          <a:xfrm>
            <a:off x="2699595" y="5215815"/>
            <a:ext cx="2805469" cy="947826"/>
          </a:xfrm>
          <a:prstGeom prst="line">
            <a:avLst/>
          </a:prstGeom>
          <a:noFill/>
          <a:ln w="19050" cap="rnd">
            <a:solidFill>
              <a:schemeClr val="tx2"/>
            </a:solidFill>
            <a:prstDash val="solid"/>
            <a:tailEnd type="none"/>
          </a:ln>
        </p:spPr>
        <p:style>
          <a:lnRef idx="1">
            <a:schemeClr val="accent2"/>
          </a:lnRef>
          <a:fillRef idx="3">
            <a:schemeClr val="accent2"/>
          </a:fillRef>
          <a:effectRef idx="2">
            <a:schemeClr val="accent2"/>
          </a:effectRef>
          <a:fontRef idx="minor">
            <a:schemeClr val="lt1"/>
          </a:fontRef>
        </p:style>
      </p:cxnSp>
      <p:sp>
        <p:nvSpPr>
          <p:cNvPr id="61" name="Rectangle 60">
            <a:extLst>
              <a:ext uri="{FF2B5EF4-FFF2-40B4-BE49-F238E27FC236}">
                <a16:creationId xmlns:a16="http://schemas.microsoft.com/office/drawing/2014/main" id="{1E206C88-72EC-4B2A-AF60-D1BD749B7B66}"/>
              </a:ext>
            </a:extLst>
          </p:cNvPr>
          <p:cNvSpPr/>
          <p:nvPr/>
        </p:nvSpPr>
        <p:spPr>
          <a:xfrm>
            <a:off x="5562253" y="5780887"/>
            <a:ext cx="2743200"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600">
                <a:solidFill>
                  <a:schemeClr val="accent1"/>
                </a:solidFill>
                <a:latin typeface="+mj-lt"/>
              </a:rPr>
              <a:t>Denial of Service </a:t>
            </a:r>
          </a:p>
          <a:p>
            <a:pPr marL="171450" defTabSz="914225">
              <a:defRPr/>
            </a:pPr>
            <a:r>
              <a:rPr lang="en-US" sz="1200">
                <a:solidFill>
                  <a:schemeClr val="tx1"/>
                </a:solidFill>
              </a:rPr>
              <a:t>$766.67 per month</a:t>
            </a:r>
          </a:p>
        </p:txBody>
      </p:sp>
      <p:sp>
        <p:nvSpPr>
          <p:cNvPr id="82" name="Oval 81">
            <a:extLst>
              <a:ext uri="{FF2B5EF4-FFF2-40B4-BE49-F238E27FC236}">
                <a16:creationId xmlns:a16="http://schemas.microsoft.com/office/drawing/2014/main" id="{75A690EE-2B71-497A-AE50-235D1820BC0E}"/>
              </a:ext>
              <a:ext uri="{C183D7F6-B498-43B3-948B-1728B52AA6E4}">
                <adec:decorative xmlns:adec="http://schemas.microsoft.com/office/drawing/2017/decorative" val="1"/>
              </a:ext>
            </a:extLst>
          </p:cNvPr>
          <p:cNvSpPr/>
          <p:nvPr/>
        </p:nvSpPr>
        <p:spPr bwMode="auto">
          <a:xfrm>
            <a:off x="1149197" y="3465096"/>
            <a:ext cx="3100798" cy="3100798"/>
          </a:xfrm>
          <a:prstGeom prst="ellipse">
            <a:avLst/>
          </a:prstGeom>
          <a:solidFill>
            <a:srgbClr val="7FBB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245" name="Oval 244">
            <a:extLst>
              <a:ext uri="{FF2B5EF4-FFF2-40B4-BE49-F238E27FC236}">
                <a16:creationId xmlns:a16="http://schemas.microsoft.com/office/drawing/2014/main" id="{43E99973-4784-4FE7-85E9-0C727A4418EB}"/>
              </a:ext>
              <a:ext uri="{C183D7F6-B498-43B3-948B-1728B52AA6E4}">
                <adec:decorative xmlns:adec="http://schemas.microsoft.com/office/drawing/2017/decorative" val="1"/>
              </a:ext>
            </a:extLst>
          </p:cNvPr>
          <p:cNvSpPr/>
          <p:nvPr/>
        </p:nvSpPr>
        <p:spPr bwMode="auto">
          <a:xfrm>
            <a:off x="1451297" y="3767196"/>
            <a:ext cx="2496598" cy="2496598"/>
          </a:xfrm>
          <a:prstGeom prst="ellipse">
            <a:avLst/>
          </a:prstGeom>
          <a:solidFill>
            <a:srgbClr val="3F98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7" name="Group 6" descr="Attackers">
            <a:extLst>
              <a:ext uri="{FF2B5EF4-FFF2-40B4-BE49-F238E27FC236}">
                <a16:creationId xmlns:a16="http://schemas.microsoft.com/office/drawing/2014/main" id="{A90BDB0E-BE2E-4350-91F3-9A508B95F064}"/>
              </a:ext>
            </a:extLst>
          </p:cNvPr>
          <p:cNvGrpSpPr/>
          <p:nvPr/>
        </p:nvGrpSpPr>
        <p:grpSpPr>
          <a:xfrm>
            <a:off x="1785126" y="4101025"/>
            <a:ext cx="1828940" cy="1828940"/>
            <a:chOff x="1527175" y="3391383"/>
            <a:chExt cx="1891686" cy="1891686"/>
          </a:xfrm>
        </p:grpSpPr>
        <p:sp>
          <p:nvSpPr>
            <p:cNvPr id="52" name="Oval 51">
              <a:extLst>
                <a:ext uri="{FF2B5EF4-FFF2-40B4-BE49-F238E27FC236}">
                  <a16:creationId xmlns:a16="http://schemas.microsoft.com/office/drawing/2014/main" id="{D75D0640-8B88-4E67-A67C-844EFE2C93EE}"/>
                </a:ext>
                <a:ext uri="{C183D7F6-B498-43B3-948B-1728B52AA6E4}">
                  <adec:decorative xmlns:adec="http://schemas.microsoft.com/office/drawing/2017/decorative" val="1"/>
                </a:ext>
              </a:extLst>
            </p:cNvPr>
            <p:cNvSpPr/>
            <p:nvPr/>
          </p:nvSpPr>
          <p:spPr bwMode="auto">
            <a:xfrm>
              <a:off x="1527175" y="3391383"/>
              <a:ext cx="1891686" cy="1891686"/>
            </a:xfrm>
            <a:prstGeom prst="ellipse">
              <a:avLst/>
            </a:prstGeom>
            <a:solidFill>
              <a:schemeClr val="bg1"/>
            </a:solidFill>
            <a:ln>
              <a:noFill/>
              <a:headEnd type="none" w="med" len="med"/>
              <a:tailEnd type="none" w="med" len="med"/>
            </a:ln>
            <a:effectLst>
              <a:outerShdw blurRad="2540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181" name="TextBox 180">
              <a:extLst>
                <a:ext uri="{FF2B5EF4-FFF2-40B4-BE49-F238E27FC236}">
                  <a16:creationId xmlns:a16="http://schemas.microsoft.com/office/drawing/2014/main" id="{F6C6F2EE-DC01-473A-BB0E-2E20AF84156F}"/>
                </a:ext>
              </a:extLst>
            </p:cNvPr>
            <p:cNvSpPr txBox="1"/>
            <p:nvPr/>
          </p:nvSpPr>
          <p:spPr>
            <a:xfrm>
              <a:off x="1743917" y="4130033"/>
              <a:ext cx="1458200" cy="414386"/>
            </a:xfrm>
            <a:prstGeom prst="rect">
              <a:avLst/>
            </a:prstGeom>
            <a:noFill/>
          </p:spPr>
          <p:txBody>
            <a:bodyPr wrap="none" lIns="0" tIns="0" rIns="0" bIns="0" rtlCol="0" anchor="ctr">
              <a:spAutoFit/>
            </a:bodyPr>
            <a:lstStyle/>
            <a:p>
              <a:pPr algn="ctr" defTabSz="914225">
                <a:defRPr/>
              </a:pPr>
              <a:r>
                <a:rPr lang="en-US" sz="2200">
                  <a:solidFill>
                    <a:schemeClr val="tx2"/>
                  </a:solidFill>
                  <a:latin typeface="Segoe UI Semibold"/>
                </a:rPr>
                <a:t>Attackers</a:t>
              </a:r>
            </a:p>
          </p:txBody>
        </p:sp>
      </p:grpSp>
      <p:grpSp>
        <p:nvGrpSpPr>
          <p:cNvPr id="195" name="Group 194">
            <a:extLst>
              <a:ext uri="{FF2B5EF4-FFF2-40B4-BE49-F238E27FC236}">
                <a16:creationId xmlns:a16="http://schemas.microsoft.com/office/drawing/2014/main" id="{0AACAB93-812E-4688-A01A-85AEB3264998}"/>
              </a:ext>
              <a:ext uri="{C183D7F6-B498-43B3-948B-1728B52AA6E4}">
                <adec:decorative xmlns:adec="http://schemas.microsoft.com/office/drawing/2017/decorative" val="1"/>
              </a:ext>
            </a:extLst>
          </p:cNvPr>
          <p:cNvGrpSpPr/>
          <p:nvPr/>
        </p:nvGrpSpPr>
        <p:grpSpPr>
          <a:xfrm rot="1884715">
            <a:off x="7825375" y="3032070"/>
            <a:ext cx="155988" cy="155988"/>
            <a:chOff x="1389403" y="-447226"/>
            <a:chExt cx="2114718" cy="2114718"/>
          </a:xfrm>
        </p:grpSpPr>
        <p:sp>
          <p:nvSpPr>
            <p:cNvPr id="197" name="Oval 196">
              <a:extLst>
                <a:ext uri="{FF2B5EF4-FFF2-40B4-BE49-F238E27FC236}">
                  <a16:creationId xmlns:a16="http://schemas.microsoft.com/office/drawing/2014/main" id="{A6E748F8-BB0C-476E-B8F1-5C25F94CD670}"/>
                </a:ext>
              </a:extLst>
            </p:cNvPr>
            <p:cNvSpPr/>
            <p:nvPr/>
          </p:nvSpPr>
          <p:spPr bwMode="auto">
            <a:xfrm>
              <a:off x="1389403" y="-447226"/>
              <a:ext cx="2114718" cy="2114718"/>
            </a:xfrm>
            <a:prstGeom prst="ellipse">
              <a:avLst/>
            </a:prstGeom>
            <a:solidFill>
              <a:schemeClr val="accent3">
                <a:alpha val="30000"/>
              </a:schemeClr>
            </a:solidFill>
            <a:ln w="19050" cap="rnd">
              <a:solidFill>
                <a:schemeClr val="accent3"/>
              </a:solidFill>
              <a:prstDash val="sysDot"/>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196" name="Oval 195">
              <a:extLst>
                <a:ext uri="{FF2B5EF4-FFF2-40B4-BE49-F238E27FC236}">
                  <a16:creationId xmlns:a16="http://schemas.microsoft.com/office/drawing/2014/main" id="{08DC9E25-576A-44E2-9FCC-0DAAA3FA0EDF}"/>
                </a:ext>
              </a:extLst>
            </p:cNvPr>
            <p:cNvSpPr/>
            <p:nvPr/>
          </p:nvSpPr>
          <p:spPr bwMode="auto">
            <a:xfrm>
              <a:off x="1885121" y="48502"/>
              <a:ext cx="1123292" cy="112329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01" name="Oval 200">
            <a:extLst>
              <a:ext uri="{FF2B5EF4-FFF2-40B4-BE49-F238E27FC236}">
                <a16:creationId xmlns:a16="http://schemas.microsoft.com/office/drawing/2014/main" id="{35C24B13-1583-4B1C-93BF-BFB4B02AFF0E}"/>
              </a:ext>
              <a:ext uri="{C183D7F6-B498-43B3-948B-1728B52AA6E4}">
                <adec:decorative xmlns:adec="http://schemas.microsoft.com/office/drawing/2017/decorative" val="1"/>
              </a:ext>
            </a:extLst>
          </p:cNvPr>
          <p:cNvSpPr/>
          <p:nvPr/>
        </p:nvSpPr>
        <p:spPr bwMode="auto">
          <a:xfrm rot="705640">
            <a:off x="6790365" y="5093188"/>
            <a:ext cx="143488" cy="14348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200" name="Oval 199">
            <a:extLst>
              <a:ext uri="{FF2B5EF4-FFF2-40B4-BE49-F238E27FC236}">
                <a16:creationId xmlns:a16="http://schemas.microsoft.com/office/drawing/2014/main" id="{45C355F4-E2CB-4CC3-B75A-25CD6370F381}"/>
              </a:ext>
              <a:ext uri="{C183D7F6-B498-43B3-948B-1728B52AA6E4}">
                <adec:decorative xmlns:adec="http://schemas.microsoft.com/office/drawing/2017/decorative" val="1"/>
              </a:ext>
            </a:extLst>
          </p:cNvPr>
          <p:cNvSpPr/>
          <p:nvPr/>
        </p:nvSpPr>
        <p:spPr bwMode="auto">
          <a:xfrm rot="1600294">
            <a:off x="5498254" y="6128369"/>
            <a:ext cx="127997" cy="127997"/>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224" name="Group 223">
            <a:extLst>
              <a:ext uri="{FF2B5EF4-FFF2-40B4-BE49-F238E27FC236}">
                <a16:creationId xmlns:a16="http://schemas.microsoft.com/office/drawing/2014/main" id="{BC6006AD-3502-4026-AD51-C11C96ACA793}"/>
              </a:ext>
              <a:ext uri="{C183D7F6-B498-43B3-948B-1728B52AA6E4}">
                <adec:decorative xmlns:adec="http://schemas.microsoft.com/office/drawing/2017/decorative" val="1"/>
              </a:ext>
            </a:extLst>
          </p:cNvPr>
          <p:cNvGrpSpPr/>
          <p:nvPr/>
        </p:nvGrpSpPr>
        <p:grpSpPr>
          <a:xfrm>
            <a:off x="8944896" y="4006413"/>
            <a:ext cx="262173" cy="262171"/>
            <a:chOff x="8498470" y="4291768"/>
            <a:chExt cx="262173" cy="262171"/>
          </a:xfrm>
        </p:grpSpPr>
        <p:sp>
          <p:nvSpPr>
            <p:cNvPr id="194" name="Oval 193">
              <a:extLst>
                <a:ext uri="{FF2B5EF4-FFF2-40B4-BE49-F238E27FC236}">
                  <a16:creationId xmlns:a16="http://schemas.microsoft.com/office/drawing/2014/main" id="{C913E4E5-B771-4B3C-AE09-B3DD0D5966A3}"/>
                </a:ext>
              </a:extLst>
            </p:cNvPr>
            <p:cNvSpPr/>
            <p:nvPr/>
          </p:nvSpPr>
          <p:spPr bwMode="auto">
            <a:xfrm>
              <a:off x="8498470" y="4291768"/>
              <a:ext cx="262173" cy="262171"/>
            </a:xfrm>
            <a:prstGeom prst="ellipse">
              <a:avLst/>
            </a:prstGeom>
            <a:solidFill>
              <a:schemeClr val="accent1">
                <a:alpha val="30000"/>
              </a:schemeClr>
            </a:solidFill>
            <a:ln w="19050" cap="rnd">
              <a:solidFill>
                <a:schemeClr val="accent1"/>
              </a:solidFill>
              <a:prstDash val="sysDot"/>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193" name="Oval 192">
              <a:extLst>
                <a:ext uri="{FF2B5EF4-FFF2-40B4-BE49-F238E27FC236}">
                  <a16:creationId xmlns:a16="http://schemas.microsoft.com/office/drawing/2014/main" id="{C60FA1C0-CE93-484C-9D9A-7ED00F8F09ED}"/>
                </a:ext>
              </a:extLst>
            </p:cNvPr>
            <p:cNvSpPr/>
            <p:nvPr/>
          </p:nvSpPr>
          <p:spPr bwMode="auto">
            <a:xfrm>
              <a:off x="8559927" y="4353224"/>
              <a:ext cx="139261" cy="1392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26" name="Group 225">
            <a:extLst>
              <a:ext uri="{FF2B5EF4-FFF2-40B4-BE49-F238E27FC236}">
                <a16:creationId xmlns:a16="http://schemas.microsoft.com/office/drawing/2014/main" id="{5DF0CD2C-CC1F-4F62-80C0-888CE0D71870}"/>
              </a:ext>
              <a:ext uri="{C183D7F6-B498-43B3-948B-1728B52AA6E4}">
                <adec:decorative xmlns:adec="http://schemas.microsoft.com/office/drawing/2017/decorative" val="1"/>
              </a:ext>
            </a:extLst>
          </p:cNvPr>
          <p:cNvGrpSpPr/>
          <p:nvPr/>
        </p:nvGrpSpPr>
        <p:grpSpPr>
          <a:xfrm>
            <a:off x="6459761" y="1907396"/>
            <a:ext cx="350468" cy="350468"/>
            <a:chOff x="7143092" y="2150561"/>
            <a:chExt cx="350468" cy="350468"/>
          </a:xfrm>
        </p:grpSpPr>
        <p:sp>
          <p:nvSpPr>
            <p:cNvPr id="64" name="Oval 63">
              <a:extLst>
                <a:ext uri="{FF2B5EF4-FFF2-40B4-BE49-F238E27FC236}">
                  <a16:creationId xmlns:a16="http://schemas.microsoft.com/office/drawing/2014/main" id="{BB325CDE-7BFF-4655-A620-7BC70A41ACB7}"/>
                </a:ext>
              </a:extLst>
            </p:cNvPr>
            <p:cNvSpPr/>
            <p:nvPr/>
          </p:nvSpPr>
          <p:spPr bwMode="auto">
            <a:xfrm rot="20674277">
              <a:off x="7143092" y="2150561"/>
              <a:ext cx="350468" cy="350468"/>
            </a:xfrm>
            <a:prstGeom prst="ellipse">
              <a:avLst/>
            </a:prstGeom>
            <a:solidFill>
              <a:schemeClr val="accent1">
                <a:alpha val="30000"/>
              </a:schemeClr>
            </a:solidFill>
            <a:ln w="19050" cap="rnd">
              <a:solidFill>
                <a:schemeClr val="accent1"/>
              </a:solidFill>
              <a:prstDash val="sysDot"/>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63" name="Oval 62">
              <a:extLst>
                <a:ext uri="{FF2B5EF4-FFF2-40B4-BE49-F238E27FC236}">
                  <a16:creationId xmlns:a16="http://schemas.microsoft.com/office/drawing/2014/main" id="{423C8E01-D902-486E-AA9D-85942AD745E9}"/>
                </a:ext>
              </a:extLst>
            </p:cNvPr>
            <p:cNvSpPr/>
            <p:nvPr/>
          </p:nvSpPr>
          <p:spPr bwMode="auto">
            <a:xfrm rot="20674277">
              <a:off x="7261380" y="2268849"/>
              <a:ext cx="113893" cy="113893"/>
            </a:xfrm>
            <a:prstGeom prst="ellipse">
              <a:avLst/>
            </a:prstGeom>
            <a:solidFill>
              <a:schemeClr val="tx2"/>
            </a:solidFill>
            <a:ln w="19050">
              <a:noFill/>
              <a:prstDash val="sysDash"/>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grpSp>
        <p:nvGrpSpPr>
          <p:cNvPr id="227" name="Group 226">
            <a:extLst>
              <a:ext uri="{FF2B5EF4-FFF2-40B4-BE49-F238E27FC236}">
                <a16:creationId xmlns:a16="http://schemas.microsoft.com/office/drawing/2014/main" id="{047092CE-3940-40C8-AA67-678ABFDA16DD}"/>
              </a:ext>
              <a:ext uri="{C183D7F6-B498-43B3-948B-1728B52AA6E4}">
                <adec:decorative xmlns:adec="http://schemas.microsoft.com/office/drawing/2017/decorative" val="1"/>
              </a:ext>
            </a:extLst>
          </p:cNvPr>
          <p:cNvGrpSpPr/>
          <p:nvPr/>
        </p:nvGrpSpPr>
        <p:grpSpPr>
          <a:xfrm rot="665990">
            <a:off x="2499203" y="1987064"/>
            <a:ext cx="773828" cy="773828"/>
            <a:chOff x="1551767" y="2170835"/>
            <a:chExt cx="773828" cy="773828"/>
          </a:xfrm>
        </p:grpSpPr>
        <p:sp>
          <p:nvSpPr>
            <p:cNvPr id="191" name="Oval 190">
              <a:extLst>
                <a:ext uri="{FF2B5EF4-FFF2-40B4-BE49-F238E27FC236}">
                  <a16:creationId xmlns:a16="http://schemas.microsoft.com/office/drawing/2014/main" id="{B7F3FAEB-D04B-4475-B615-7AD3381179CA}"/>
                </a:ext>
              </a:extLst>
            </p:cNvPr>
            <p:cNvSpPr/>
            <p:nvPr/>
          </p:nvSpPr>
          <p:spPr bwMode="auto">
            <a:xfrm>
              <a:off x="1551767" y="2170835"/>
              <a:ext cx="773828" cy="773828"/>
            </a:xfrm>
            <a:prstGeom prst="ellipse">
              <a:avLst/>
            </a:prstGeom>
            <a:solidFill>
              <a:schemeClr val="accent1">
                <a:alpha val="30000"/>
              </a:schemeClr>
            </a:solidFill>
            <a:ln w="19050" cap="rnd">
              <a:solidFill>
                <a:schemeClr val="accent1"/>
              </a:solidFill>
              <a:prstDash val="sysDot"/>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190" name="Oval 189">
              <a:extLst>
                <a:ext uri="{FF2B5EF4-FFF2-40B4-BE49-F238E27FC236}">
                  <a16:creationId xmlns:a16="http://schemas.microsoft.com/office/drawing/2014/main" id="{3C3AAFA4-0BA4-42A6-8E9F-9DA44D777605}"/>
                </a:ext>
              </a:extLst>
            </p:cNvPr>
            <p:cNvSpPr/>
            <p:nvPr/>
          </p:nvSpPr>
          <p:spPr bwMode="auto">
            <a:xfrm>
              <a:off x="1846874" y="2465942"/>
              <a:ext cx="183613" cy="18361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grpSp>
    </p:spTree>
    <p:extLst>
      <p:ext uri="{BB962C8B-B14F-4D97-AF65-F5344CB8AC3E}">
        <p14:creationId xmlns:p14="http://schemas.microsoft.com/office/powerpoint/2010/main" val="19957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245"/>
                                        </p:tgtEl>
                                        <p:attrNameLst>
                                          <p:attrName>style.visibility</p:attrName>
                                        </p:attrNameLst>
                                      </p:cBhvr>
                                      <p:to>
                                        <p:strVal val="visible"/>
                                      </p:to>
                                    </p:set>
                                    <p:anim calcmode="lin" valueType="num">
                                      <p:cBhvr>
                                        <p:cTn id="11" dur="750" fill="hold"/>
                                        <p:tgtEl>
                                          <p:spTgt spid="245"/>
                                        </p:tgtEl>
                                        <p:attrNameLst>
                                          <p:attrName>ppt_w</p:attrName>
                                        </p:attrNameLst>
                                      </p:cBhvr>
                                      <p:tavLst>
                                        <p:tav tm="0">
                                          <p:val>
                                            <p:fltVal val="0"/>
                                          </p:val>
                                        </p:tav>
                                        <p:tav tm="100000">
                                          <p:val>
                                            <p:strVal val="#ppt_w"/>
                                          </p:val>
                                        </p:tav>
                                      </p:tavLst>
                                    </p:anim>
                                    <p:anim calcmode="lin" valueType="num">
                                      <p:cBhvr>
                                        <p:cTn id="12" dur="750" fill="hold"/>
                                        <p:tgtEl>
                                          <p:spTgt spid="245"/>
                                        </p:tgtEl>
                                        <p:attrNameLst>
                                          <p:attrName>ppt_h</p:attrName>
                                        </p:attrNameLst>
                                      </p:cBhvr>
                                      <p:tavLst>
                                        <p:tav tm="0">
                                          <p:val>
                                            <p:fltVal val="0"/>
                                          </p:val>
                                        </p:tav>
                                        <p:tav tm="100000">
                                          <p:val>
                                            <p:strVal val="#ppt_h"/>
                                          </p:val>
                                        </p:tav>
                                      </p:tavLst>
                                    </p:anim>
                                    <p:anim calcmode="lin" valueType="num">
                                      <p:cBhvr>
                                        <p:cTn id="13" dur="750" fill="hold"/>
                                        <p:tgtEl>
                                          <p:spTgt spid="245"/>
                                        </p:tgtEl>
                                        <p:attrNameLst>
                                          <p:attrName>style.rotation</p:attrName>
                                        </p:attrNameLst>
                                      </p:cBhvr>
                                      <p:tavLst>
                                        <p:tav tm="0">
                                          <p:val>
                                            <p:fltVal val="360"/>
                                          </p:val>
                                        </p:tav>
                                        <p:tav tm="100000">
                                          <p:val>
                                            <p:fltVal val="0"/>
                                          </p:val>
                                        </p:tav>
                                      </p:tavLst>
                                    </p:anim>
                                    <p:animEffect transition="in" filter="fade">
                                      <p:cBhvr>
                                        <p:cTn id="14" dur="750"/>
                                        <p:tgtEl>
                                          <p:spTgt spid="245"/>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750" fill="hold"/>
                                        <p:tgtEl>
                                          <p:spTgt spid="82"/>
                                        </p:tgtEl>
                                        <p:attrNameLst>
                                          <p:attrName>ppt_w</p:attrName>
                                        </p:attrNameLst>
                                      </p:cBhvr>
                                      <p:tavLst>
                                        <p:tav tm="0">
                                          <p:val>
                                            <p:fltVal val="0"/>
                                          </p:val>
                                        </p:tav>
                                        <p:tav tm="100000">
                                          <p:val>
                                            <p:strVal val="#ppt_w"/>
                                          </p:val>
                                        </p:tav>
                                      </p:tavLst>
                                    </p:anim>
                                    <p:anim calcmode="lin" valueType="num">
                                      <p:cBhvr>
                                        <p:cTn id="18" dur="750" fill="hold"/>
                                        <p:tgtEl>
                                          <p:spTgt spid="82"/>
                                        </p:tgtEl>
                                        <p:attrNameLst>
                                          <p:attrName>ppt_h</p:attrName>
                                        </p:attrNameLst>
                                      </p:cBhvr>
                                      <p:tavLst>
                                        <p:tav tm="0">
                                          <p:val>
                                            <p:fltVal val="0"/>
                                          </p:val>
                                        </p:tav>
                                        <p:tav tm="100000">
                                          <p:val>
                                            <p:strVal val="#ppt_h"/>
                                          </p:val>
                                        </p:tav>
                                      </p:tavLst>
                                    </p:anim>
                                    <p:anim calcmode="lin" valueType="num">
                                      <p:cBhvr>
                                        <p:cTn id="19" dur="750" fill="hold"/>
                                        <p:tgtEl>
                                          <p:spTgt spid="82"/>
                                        </p:tgtEl>
                                        <p:attrNameLst>
                                          <p:attrName>style.rotation</p:attrName>
                                        </p:attrNameLst>
                                      </p:cBhvr>
                                      <p:tavLst>
                                        <p:tav tm="0">
                                          <p:val>
                                            <p:fltVal val="360"/>
                                          </p:val>
                                        </p:tav>
                                        <p:tav tm="100000">
                                          <p:val>
                                            <p:fltVal val="0"/>
                                          </p:val>
                                        </p:tav>
                                      </p:tavLst>
                                    </p:anim>
                                    <p:animEffect transition="in" filter="fade">
                                      <p:cBhvr>
                                        <p:cTn id="20" dur="750"/>
                                        <p:tgtEl>
                                          <p:spTgt spid="82"/>
                                        </p:tgtEl>
                                      </p:cBhvr>
                                    </p:animEffect>
                                  </p:childTnLst>
                                </p:cTn>
                              </p:par>
                              <p:par>
                                <p:cTn id="21" presetID="10" presetClass="entr" presetSubtype="0" fill="hold" nodeType="withEffect">
                                  <p:stCondLst>
                                    <p:cond delay="0"/>
                                  </p:stCondLst>
                                  <p:childTnLst>
                                    <p:set>
                                      <p:cBhvr>
                                        <p:cTn id="22" dur="1" fill="hold">
                                          <p:stCondLst>
                                            <p:cond delay="0"/>
                                          </p:stCondLst>
                                        </p:cTn>
                                        <p:tgtEl>
                                          <p:spTgt spid="195"/>
                                        </p:tgtEl>
                                        <p:attrNameLst>
                                          <p:attrName>style.visibility</p:attrName>
                                        </p:attrNameLst>
                                      </p:cBhvr>
                                      <p:to>
                                        <p:strVal val="visible"/>
                                      </p:to>
                                    </p:set>
                                    <p:animEffect transition="in" filter="fade">
                                      <p:cBhvr>
                                        <p:cTn id="23" dur="500"/>
                                        <p:tgtEl>
                                          <p:spTgt spid="195"/>
                                        </p:tgtEl>
                                      </p:cBhvr>
                                    </p:animEffect>
                                  </p:childTnLst>
                                </p:cTn>
                              </p:par>
                              <p:par>
                                <p:cTn id="24" presetID="42" presetClass="path" presetSubtype="0" decel="100000" fill="hold" nodeType="withEffect">
                                  <p:stCondLst>
                                    <p:cond delay="0"/>
                                  </p:stCondLst>
                                  <p:childTnLst>
                                    <p:animMotion origin="layout" path="M 2.91667E-6 -2.22222E-6 L -0.46706 0.20625 " pathEditMode="relative" rAng="0" ptsTypes="AA">
                                      <p:cBhvr>
                                        <p:cTn id="25" dur="750" spd="-100000" fill="hold"/>
                                        <p:tgtEl>
                                          <p:spTgt spid="195"/>
                                        </p:tgtEl>
                                        <p:attrNameLst>
                                          <p:attrName>ppt_x</p:attrName>
                                          <p:attrName>ppt_y</p:attrName>
                                        </p:attrNameLst>
                                      </p:cBhvr>
                                      <p:rCtr x="-23359" y="10301"/>
                                    </p:animMotion>
                                  </p:childTnLst>
                                </p:cTn>
                              </p:par>
                              <p:par>
                                <p:cTn id="26" presetID="10" presetClass="entr" presetSubtype="0" fill="hold" grpId="0"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500"/>
                                        <p:tgtEl>
                                          <p:spTgt spid="201"/>
                                        </p:tgtEl>
                                      </p:cBhvr>
                                    </p:animEffect>
                                  </p:childTnLst>
                                </p:cTn>
                              </p:par>
                              <p:par>
                                <p:cTn id="29" presetID="42" presetClass="path" presetSubtype="0" decel="100000" fill="hold" grpId="1" nodeType="withEffect">
                                  <p:stCondLst>
                                    <p:cond delay="0"/>
                                  </p:stCondLst>
                                  <p:childTnLst>
                                    <p:animMotion origin="layout" path="M -4.16667E-7 7.40741E-7 L -0.39088 -0.08935 " pathEditMode="relative" rAng="0" ptsTypes="AA">
                                      <p:cBhvr>
                                        <p:cTn id="30" dur="750" spd="-100000" fill="hold"/>
                                        <p:tgtEl>
                                          <p:spTgt spid="201"/>
                                        </p:tgtEl>
                                        <p:attrNameLst>
                                          <p:attrName>ppt_x</p:attrName>
                                          <p:attrName>ppt_y</p:attrName>
                                        </p:attrNameLst>
                                      </p:cBhvr>
                                      <p:rCtr x="-19544" y="-4468"/>
                                    </p:animMotion>
                                  </p:childTnLst>
                                </p:cTn>
                              </p:par>
                              <p:par>
                                <p:cTn id="31" presetID="10" presetClass="entr" presetSubtype="0" fill="hold" grpId="0" nodeType="with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par>
                                <p:cTn id="34" presetID="42" presetClass="path" presetSubtype="0" decel="100000" fill="hold" grpId="1" nodeType="withEffect">
                                  <p:stCondLst>
                                    <p:cond delay="0"/>
                                  </p:stCondLst>
                                  <p:childTnLst>
                                    <p:animMotion origin="layout" path="M 2.08333E-7 2.22222E-6 L -0.28529 -0.24445 " pathEditMode="relative" rAng="0" ptsTypes="AA">
                                      <p:cBhvr>
                                        <p:cTn id="35" dur="750" spd="-100000" fill="hold"/>
                                        <p:tgtEl>
                                          <p:spTgt spid="200"/>
                                        </p:tgtEl>
                                        <p:attrNameLst>
                                          <p:attrName>ppt_x</p:attrName>
                                          <p:attrName>ppt_y</p:attrName>
                                        </p:attrNameLst>
                                      </p:cBhvr>
                                      <p:rCtr x="-14271" y="-12222"/>
                                    </p:animMotion>
                                  </p:childTnLst>
                                </p:cTn>
                              </p:par>
                              <p:par>
                                <p:cTn id="36" presetID="10" presetClass="entr" presetSubtype="0" fill="hold" nodeType="withEffect">
                                  <p:stCondLst>
                                    <p:cond delay="0"/>
                                  </p:stCondLst>
                                  <p:childTnLst>
                                    <p:set>
                                      <p:cBhvr>
                                        <p:cTn id="37" dur="1" fill="hold">
                                          <p:stCondLst>
                                            <p:cond delay="0"/>
                                          </p:stCondLst>
                                        </p:cTn>
                                        <p:tgtEl>
                                          <p:spTgt spid="227"/>
                                        </p:tgtEl>
                                        <p:attrNameLst>
                                          <p:attrName>style.visibility</p:attrName>
                                        </p:attrNameLst>
                                      </p:cBhvr>
                                      <p:to>
                                        <p:strVal val="visible"/>
                                      </p:to>
                                    </p:set>
                                    <p:animEffect transition="in" filter="fade">
                                      <p:cBhvr>
                                        <p:cTn id="38" dur="500"/>
                                        <p:tgtEl>
                                          <p:spTgt spid="227"/>
                                        </p:tgtEl>
                                      </p:cBhvr>
                                    </p:animEffect>
                                  </p:childTnLst>
                                </p:cTn>
                              </p:par>
                              <p:par>
                                <p:cTn id="39" presetID="42" presetClass="path" presetSubtype="0" decel="100000" fill="hold" nodeType="withEffect">
                                  <p:stCondLst>
                                    <p:cond delay="0"/>
                                  </p:stCondLst>
                                  <p:childTnLst>
                                    <p:animMotion origin="layout" path="M 1.25E-6 -4.81481E-6 L 0.10963 0.23426 " pathEditMode="relative" rAng="0" ptsTypes="AA">
                                      <p:cBhvr>
                                        <p:cTn id="40" dur="750" spd="-100000" fill="hold"/>
                                        <p:tgtEl>
                                          <p:spTgt spid="227"/>
                                        </p:tgtEl>
                                        <p:attrNameLst>
                                          <p:attrName>ppt_x</p:attrName>
                                          <p:attrName>ppt_y</p:attrName>
                                        </p:attrNameLst>
                                      </p:cBhvr>
                                      <p:rCtr x="5482" y="11713"/>
                                    </p:animMotion>
                                  </p:childTnLst>
                                </p:cTn>
                              </p:par>
                              <p:par>
                                <p:cTn id="41" presetID="10" presetClass="entr" presetSubtype="0" fill="hold" nodeType="withEffect">
                                  <p:stCondLst>
                                    <p:cond delay="0"/>
                                  </p:stCondLst>
                                  <p:childTnLst>
                                    <p:set>
                                      <p:cBhvr>
                                        <p:cTn id="42" dur="1" fill="hold">
                                          <p:stCondLst>
                                            <p:cond delay="0"/>
                                          </p:stCondLst>
                                        </p:cTn>
                                        <p:tgtEl>
                                          <p:spTgt spid="226"/>
                                        </p:tgtEl>
                                        <p:attrNameLst>
                                          <p:attrName>style.visibility</p:attrName>
                                        </p:attrNameLst>
                                      </p:cBhvr>
                                      <p:to>
                                        <p:strVal val="visible"/>
                                      </p:to>
                                    </p:set>
                                    <p:animEffect transition="in" filter="fade">
                                      <p:cBhvr>
                                        <p:cTn id="43" dur="500"/>
                                        <p:tgtEl>
                                          <p:spTgt spid="226"/>
                                        </p:tgtEl>
                                      </p:cBhvr>
                                    </p:animEffect>
                                  </p:childTnLst>
                                </p:cTn>
                              </p:par>
                              <p:par>
                                <p:cTn id="44" presetID="42" presetClass="path" presetSubtype="0" decel="100000" fill="hold" nodeType="withEffect">
                                  <p:stCondLst>
                                    <p:cond delay="0"/>
                                  </p:stCondLst>
                                  <p:childTnLst>
                                    <p:animMotion origin="layout" path="M -6.25E-7 -3.7037E-6 L -0.36471 0.3507 " pathEditMode="relative" rAng="0" ptsTypes="AA">
                                      <p:cBhvr>
                                        <p:cTn id="45" dur="750" spd="-100000" fill="hold"/>
                                        <p:tgtEl>
                                          <p:spTgt spid="226"/>
                                        </p:tgtEl>
                                        <p:attrNameLst>
                                          <p:attrName>ppt_x</p:attrName>
                                          <p:attrName>ppt_y</p:attrName>
                                        </p:attrNameLst>
                                      </p:cBhvr>
                                      <p:rCtr x="-18242" y="17523"/>
                                    </p:animMotion>
                                  </p:childTnLst>
                                </p:cTn>
                              </p:par>
                              <p:par>
                                <p:cTn id="46" presetID="10" presetClass="entr" presetSubtype="0" fill="hold" nodeType="withEffect">
                                  <p:stCondLst>
                                    <p:cond delay="0"/>
                                  </p:stCondLst>
                                  <p:childTnLst>
                                    <p:set>
                                      <p:cBhvr>
                                        <p:cTn id="47" dur="1" fill="hold">
                                          <p:stCondLst>
                                            <p:cond delay="0"/>
                                          </p:stCondLst>
                                        </p:cTn>
                                        <p:tgtEl>
                                          <p:spTgt spid="224"/>
                                        </p:tgtEl>
                                        <p:attrNameLst>
                                          <p:attrName>style.visibility</p:attrName>
                                        </p:attrNameLst>
                                      </p:cBhvr>
                                      <p:to>
                                        <p:strVal val="visible"/>
                                      </p:to>
                                    </p:set>
                                    <p:animEffect transition="in" filter="fade">
                                      <p:cBhvr>
                                        <p:cTn id="48" dur="500"/>
                                        <p:tgtEl>
                                          <p:spTgt spid="224"/>
                                        </p:tgtEl>
                                      </p:cBhvr>
                                    </p:animEffect>
                                  </p:childTnLst>
                                </p:cTn>
                              </p:par>
                              <p:par>
                                <p:cTn id="49" presetID="42" presetClass="path" presetSubtype="0" decel="100000" fill="hold" nodeType="withEffect">
                                  <p:stCondLst>
                                    <p:cond delay="0"/>
                                  </p:stCondLst>
                                  <p:childTnLst>
                                    <p:animMotion origin="layout" path="M -1.04167E-6 -7.40741E-7 L -0.56693 0.04931 " pathEditMode="relative" rAng="0" ptsTypes="AA">
                                      <p:cBhvr>
                                        <p:cTn id="50" dur="750" spd="-100000" fill="hold"/>
                                        <p:tgtEl>
                                          <p:spTgt spid="224"/>
                                        </p:tgtEl>
                                        <p:attrNameLst>
                                          <p:attrName>ppt_x</p:attrName>
                                          <p:attrName>ppt_y</p:attrName>
                                        </p:attrNameLst>
                                      </p:cBhvr>
                                      <p:rCtr x="-28346" y="2454"/>
                                    </p:animMotion>
                                  </p:childTnLst>
                                </p:cTn>
                              </p:par>
                              <p:par>
                                <p:cTn id="51" presetID="22" presetClass="entr" presetSubtype="4"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down)">
                                      <p:cBhvr>
                                        <p:cTn id="53" dur="500"/>
                                        <p:tgtEl>
                                          <p:spTgt spid="65"/>
                                        </p:tgtEl>
                                      </p:cBhvr>
                                    </p:animEffect>
                                  </p:childTnLst>
                                </p:cTn>
                              </p:par>
                              <p:par>
                                <p:cTn id="54" presetID="22" presetClass="entr" presetSubtype="8" fill="hold" nodeType="withEffect">
                                  <p:stCondLst>
                                    <p:cond delay="0"/>
                                  </p:stCondLst>
                                  <p:childTnLst>
                                    <p:set>
                                      <p:cBhvr>
                                        <p:cTn id="55" dur="1" fill="hold">
                                          <p:stCondLst>
                                            <p:cond delay="0"/>
                                          </p:stCondLst>
                                        </p:cTn>
                                        <p:tgtEl>
                                          <p:spTgt spid="211"/>
                                        </p:tgtEl>
                                        <p:attrNameLst>
                                          <p:attrName>style.visibility</p:attrName>
                                        </p:attrNameLst>
                                      </p:cBhvr>
                                      <p:to>
                                        <p:strVal val="visible"/>
                                      </p:to>
                                    </p:set>
                                    <p:animEffect transition="in" filter="wipe(left)">
                                      <p:cBhvr>
                                        <p:cTn id="56" dur="500"/>
                                        <p:tgtEl>
                                          <p:spTgt spid="211"/>
                                        </p:tgtEl>
                                      </p:cBhvr>
                                    </p:animEffect>
                                  </p:childTnLst>
                                </p:cTn>
                              </p:par>
                              <p:par>
                                <p:cTn id="57" presetID="22" presetClass="entr" presetSubtype="8" fill="hold" nodeType="withEffect">
                                  <p:stCondLst>
                                    <p:cond delay="0"/>
                                  </p:stCondLst>
                                  <p:childTnLst>
                                    <p:set>
                                      <p:cBhvr>
                                        <p:cTn id="58" dur="1" fill="hold">
                                          <p:stCondLst>
                                            <p:cond delay="0"/>
                                          </p:stCondLst>
                                        </p:cTn>
                                        <p:tgtEl>
                                          <p:spTgt spid="222"/>
                                        </p:tgtEl>
                                        <p:attrNameLst>
                                          <p:attrName>style.visibility</p:attrName>
                                        </p:attrNameLst>
                                      </p:cBhvr>
                                      <p:to>
                                        <p:strVal val="visible"/>
                                      </p:to>
                                    </p:set>
                                    <p:animEffect transition="in" filter="wipe(left)">
                                      <p:cBhvr>
                                        <p:cTn id="59" dur="500"/>
                                        <p:tgtEl>
                                          <p:spTgt spid="222"/>
                                        </p:tgtEl>
                                      </p:cBhvr>
                                    </p:animEffect>
                                  </p:childTnLst>
                                </p:cTn>
                              </p:par>
                              <p:par>
                                <p:cTn id="60" presetID="22" presetClass="entr" presetSubtype="8" fill="hold" nodeType="withEffect">
                                  <p:stCondLst>
                                    <p:cond delay="0"/>
                                  </p:stCondLst>
                                  <p:childTnLst>
                                    <p:set>
                                      <p:cBhvr>
                                        <p:cTn id="61" dur="1" fill="hold">
                                          <p:stCondLst>
                                            <p:cond delay="0"/>
                                          </p:stCondLst>
                                        </p:cTn>
                                        <p:tgtEl>
                                          <p:spTgt spid="214"/>
                                        </p:tgtEl>
                                        <p:attrNameLst>
                                          <p:attrName>style.visibility</p:attrName>
                                        </p:attrNameLst>
                                      </p:cBhvr>
                                      <p:to>
                                        <p:strVal val="visible"/>
                                      </p:to>
                                    </p:set>
                                    <p:animEffect transition="in" filter="wipe(left)">
                                      <p:cBhvr>
                                        <p:cTn id="62" dur="500"/>
                                        <p:tgtEl>
                                          <p:spTgt spid="214"/>
                                        </p:tgtEl>
                                      </p:cBhvr>
                                    </p:animEffect>
                                  </p:childTnLst>
                                </p:cTn>
                              </p:par>
                              <p:par>
                                <p:cTn id="63" presetID="22" presetClass="entr" presetSubtype="8" fill="hold" nodeType="withEffect">
                                  <p:stCondLst>
                                    <p:cond delay="0"/>
                                  </p:stCondLst>
                                  <p:childTnLst>
                                    <p:set>
                                      <p:cBhvr>
                                        <p:cTn id="64" dur="1" fill="hold">
                                          <p:stCondLst>
                                            <p:cond delay="0"/>
                                          </p:stCondLst>
                                        </p:cTn>
                                        <p:tgtEl>
                                          <p:spTgt spid="217"/>
                                        </p:tgtEl>
                                        <p:attrNameLst>
                                          <p:attrName>style.visibility</p:attrName>
                                        </p:attrNameLst>
                                      </p:cBhvr>
                                      <p:to>
                                        <p:strVal val="visible"/>
                                      </p:to>
                                    </p:set>
                                    <p:animEffect transition="in" filter="wipe(left)">
                                      <p:cBhvr>
                                        <p:cTn id="65" dur="500"/>
                                        <p:tgtEl>
                                          <p:spTgt spid="217"/>
                                        </p:tgtEl>
                                      </p:cBhvr>
                                    </p:animEffect>
                                  </p:childTnLst>
                                </p:cTn>
                              </p:par>
                              <p:par>
                                <p:cTn id="66" presetID="22" presetClass="entr" presetSubtype="8" fill="hold" nodeType="withEffect">
                                  <p:stCondLst>
                                    <p:cond delay="0"/>
                                  </p:stCondLst>
                                  <p:childTnLst>
                                    <p:set>
                                      <p:cBhvr>
                                        <p:cTn id="67" dur="1" fill="hold">
                                          <p:stCondLst>
                                            <p:cond delay="0"/>
                                          </p:stCondLst>
                                        </p:cTn>
                                        <p:tgtEl>
                                          <p:spTgt spid="225"/>
                                        </p:tgtEl>
                                        <p:attrNameLst>
                                          <p:attrName>style.visibility</p:attrName>
                                        </p:attrNameLst>
                                      </p:cBhvr>
                                      <p:to>
                                        <p:strVal val="visible"/>
                                      </p:to>
                                    </p:set>
                                    <p:animEffect transition="in" filter="wipe(left)">
                                      <p:cBhvr>
                                        <p:cTn id="68" dur="500"/>
                                        <p:tgtEl>
                                          <p:spTgt spid="2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7"/>
                                        </p:tgtEl>
                                        <p:attrNameLst>
                                          <p:attrName>style.visibility</p:attrName>
                                        </p:attrNameLst>
                                      </p:cBhvr>
                                      <p:to>
                                        <p:strVal val="visible"/>
                                      </p:to>
                                    </p:set>
                                    <p:animEffect transition="in" filter="fade">
                                      <p:cBhvr>
                                        <p:cTn id="74" dur="500"/>
                                        <p:tgtEl>
                                          <p:spTgt spid="25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2"/>
                                        </p:tgtEl>
                                        <p:attrNameLst>
                                          <p:attrName>style.visibility</p:attrName>
                                        </p:attrNameLst>
                                      </p:cBhvr>
                                      <p:to>
                                        <p:strVal val="visible"/>
                                      </p:to>
                                    </p:set>
                                    <p:animEffect transition="in" filter="fade">
                                      <p:cBhvr>
                                        <p:cTn id="77" dur="500"/>
                                        <p:tgtEl>
                                          <p:spTgt spid="27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80"/>
                                        </p:tgtEl>
                                        <p:attrNameLst>
                                          <p:attrName>style.visibility</p:attrName>
                                        </p:attrNameLst>
                                      </p:cBhvr>
                                      <p:to>
                                        <p:strVal val="visible"/>
                                      </p:to>
                                    </p:set>
                                    <p:animEffect transition="in" filter="fade">
                                      <p:cBhvr>
                                        <p:cTn id="80" dur="500"/>
                                        <p:tgtEl>
                                          <p:spTgt spid="28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fade">
                                      <p:cBhvr>
                                        <p:cTn id="83" dur="500"/>
                                        <p:tgtEl>
                                          <p:spTgt spid="6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34"/>
                                        </p:tgtEl>
                                        <p:attrNameLst>
                                          <p:attrName>style.visibility</p:attrName>
                                        </p:attrNameLst>
                                      </p:cBhvr>
                                      <p:to>
                                        <p:strVal val="visible"/>
                                      </p:to>
                                    </p:set>
                                    <p:animEffect transition="in" filter="fade">
                                      <p:cBhvr>
                                        <p:cTn id="86"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P spid="16" grpId="0"/>
      <p:bldP spid="257" grpId="0"/>
      <p:bldP spid="272" grpId="0"/>
      <p:bldP spid="280" grpId="0"/>
      <p:bldP spid="61" grpId="0"/>
      <p:bldP spid="82" grpId="0" animBg="1"/>
      <p:bldP spid="245" grpId="0" animBg="1"/>
      <p:bldP spid="201" grpId="0" animBg="1"/>
      <p:bldP spid="201" grpId="1" animBg="1"/>
      <p:bldP spid="200" grpId="0" animBg="1"/>
      <p:bldP spid="20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492443"/>
          </a:xfrm>
        </p:spPr>
        <p:txBody>
          <a:bodyPr/>
          <a:lstStyle/>
          <a:p>
            <a:r>
              <a:rPr lang="en-US" sz="3200"/>
              <a:t>Azure Security Capabilities and Guidance</a:t>
            </a:r>
          </a:p>
        </p:txBody>
      </p:sp>
      <p:cxnSp>
        <p:nvCxnSpPr>
          <p:cNvPr id="61" name="Straight Connector 60" descr="Line from &quot;Attacker&quot; to &quot;Attacker for hire (per job)&quot;">
            <a:extLst>
              <a:ext uri="{FF2B5EF4-FFF2-40B4-BE49-F238E27FC236}">
                <a16:creationId xmlns:a16="http://schemas.microsoft.com/office/drawing/2014/main" id="{177945E3-80F5-45DD-8132-07990079DA57}"/>
              </a:ext>
            </a:extLst>
          </p:cNvPr>
          <p:cNvCxnSpPr>
            <a:cxnSpLocks/>
            <a:stCxn id="105" idx="2"/>
            <a:endCxn id="99" idx="5"/>
          </p:cNvCxnSpPr>
          <p:nvPr/>
        </p:nvCxnSpPr>
        <p:spPr>
          <a:xfrm flipV="1">
            <a:off x="1455152" y="2115921"/>
            <a:ext cx="13294" cy="3561588"/>
          </a:xfrm>
          <a:prstGeom prst="line">
            <a:avLst/>
          </a:prstGeom>
          <a:noFill/>
          <a:ln w="19050" cap="rnd">
            <a:solidFill>
              <a:schemeClr val="bg1">
                <a:lumMod val="65000"/>
              </a:schemeClr>
            </a:solidFill>
            <a:prstDash val="solid"/>
          </a:ln>
        </p:spPr>
        <p:style>
          <a:lnRef idx="1">
            <a:schemeClr val="accent2"/>
          </a:lnRef>
          <a:fillRef idx="3">
            <a:schemeClr val="accent2"/>
          </a:fillRef>
          <a:effectRef idx="2">
            <a:schemeClr val="accent2"/>
          </a:effectRef>
          <a:fontRef idx="minor">
            <a:schemeClr val="lt1"/>
          </a:fontRef>
        </p:style>
      </p:cxnSp>
      <p:sp>
        <p:nvSpPr>
          <p:cNvPr id="70" name="Rectangle 69">
            <a:extLst>
              <a:ext uri="{FF2B5EF4-FFF2-40B4-BE49-F238E27FC236}">
                <a16:creationId xmlns:a16="http://schemas.microsoft.com/office/drawing/2014/main" id="{12ED04A5-F5F2-4867-B5D5-D7674783B369}"/>
              </a:ext>
            </a:extLst>
          </p:cNvPr>
          <p:cNvSpPr/>
          <p:nvPr/>
        </p:nvSpPr>
        <p:spPr>
          <a:xfrm>
            <a:off x="303165" y="1110499"/>
            <a:ext cx="2743200"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200">
                <a:solidFill>
                  <a:schemeClr val="bg1">
                    <a:lumMod val="65000"/>
                  </a:schemeClr>
                </a:solidFill>
                <a:latin typeface="+mj-lt"/>
              </a:rPr>
              <a:t>Attacker for hire (per job) </a:t>
            </a:r>
          </a:p>
          <a:p>
            <a:pPr defTabSz="914225">
              <a:defRPr/>
            </a:pPr>
            <a:r>
              <a:rPr lang="en-US" sz="1100">
                <a:solidFill>
                  <a:schemeClr val="tx1">
                    <a:alpha val="0"/>
                  </a:schemeClr>
                </a:solidFill>
              </a:rPr>
              <a:t>$250 per job (and up)</a:t>
            </a:r>
          </a:p>
        </p:txBody>
      </p:sp>
      <p:cxnSp>
        <p:nvCxnSpPr>
          <p:cNvPr id="62" name="Straight Connector 61" descr="Line from &quot;Attacker&quot; to &quot;Ransomware Kits&quot;">
            <a:extLst>
              <a:ext uri="{FF2B5EF4-FFF2-40B4-BE49-F238E27FC236}">
                <a16:creationId xmlns:a16="http://schemas.microsoft.com/office/drawing/2014/main" id="{26337954-A735-48DF-8B86-93C410971D57}"/>
              </a:ext>
            </a:extLst>
          </p:cNvPr>
          <p:cNvCxnSpPr>
            <a:cxnSpLocks/>
            <a:stCxn id="105" idx="2"/>
            <a:endCxn id="95" idx="2"/>
          </p:cNvCxnSpPr>
          <p:nvPr/>
        </p:nvCxnSpPr>
        <p:spPr>
          <a:xfrm flipV="1">
            <a:off x="1455152" y="2280016"/>
            <a:ext cx="746710" cy="3397493"/>
          </a:xfrm>
          <a:prstGeom prst="line">
            <a:avLst/>
          </a:prstGeom>
          <a:noFill/>
          <a:ln w="19050" cap="rnd">
            <a:solidFill>
              <a:schemeClr val="bg1">
                <a:lumMod val="65000"/>
              </a:schemeClr>
            </a:solidFill>
            <a:prstDash val="solid"/>
          </a:ln>
        </p:spPr>
        <p:style>
          <a:lnRef idx="1">
            <a:schemeClr val="accent2"/>
          </a:lnRef>
          <a:fillRef idx="3">
            <a:schemeClr val="accent2"/>
          </a:fillRef>
          <a:effectRef idx="2">
            <a:schemeClr val="accent2"/>
          </a:effectRef>
          <a:fontRef idx="minor">
            <a:schemeClr val="lt1"/>
          </a:fontRef>
        </p:style>
      </p:cxnSp>
      <p:sp>
        <p:nvSpPr>
          <p:cNvPr id="65" name="Rectangle 64">
            <a:extLst>
              <a:ext uri="{FF2B5EF4-FFF2-40B4-BE49-F238E27FC236}">
                <a16:creationId xmlns:a16="http://schemas.microsoft.com/office/drawing/2014/main" id="{9DC4E240-4B23-4F43-8596-BE41D3898740}"/>
              </a:ext>
            </a:extLst>
          </p:cNvPr>
          <p:cNvSpPr/>
          <p:nvPr/>
        </p:nvSpPr>
        <p:spPr>
          <a:xfrm>
            <a:off x="2286618" y="1954009"/>
            <a:ext cx="3208829"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200">
                <a:solidFill>
                  <a:schemeClr val="bg1">
                    <a:lumMod val="65000"/>
                  </a:schemeClr>
                </a:solidFill>
                <a:latin typeface="+mj-lt"/>
              </a:rPr>
              <a:t>Ransomware Kits </a:t>
            </a:r>
          </a:p>
          <a:p>
            <a:pPr defTabSz="914225">
              <a:defRPr/>
            </a:pPr>
            <a:r>
              <a:rPr lang="en-US" sz="1100">
                <a:solidFill>
                  <a:schemeClr val="tx1">
                    <a:alpha val="0"/>
                  </a:schemeClr>
                </a:solidFill>
              </a:rPr>
              <a:t>$66 upfront </a:t>
            </a:r>
            <a:br>
              <a:rPr lang="en-US" sz="1100">
                <a:solidFill>
                  <a:schemeClr val="tx1">
                    <a:alpha val="0"/>
                  </a:schemeClr>
                </a:solidFill>
              </a:rPr>
            </a:br>
            <a:r>
              <a:rPr lang="en-US" sz="1100">
                <a:solidFill>
                  <a:schemeClr val="tx1">
                    <a:alpha val="0"/>
                  </a:schemeClr>
                </a:solidFill>
              </a:rPr>
              <a:t>(or 30% of the profit / affiliate model)</a:t>
            </a:r>
          </a:p>
        </p:txBody>
      </p:sp>
      <p:cxnSp>
        <p:nvCxnSpPr>
          <p:cNvPr id="64" name="Straight Connector 63" descr="Line from &quot;Attacker&quot; to &quot;Compromised PCs / Devices">
            <a:extLst>
              <a:ext uri="{FF2B5EF4-FFF2-40B4-BE49-F238E27FC236}">
                <a16:creationId xmlns:a16="http://schemas.microsoft.com/office/drawing/2014/main" id="{1DDA9AB9-C88B-4D04-AF06-AD775BD42196}"/>
              </a:ext>
            </a:extLst>
          </p:cNvPr>
          <p:cNvCxnSpPr>
            <a:cxnSpLocks/>
            <a:stCxn id="105" idx="2"/>
            <a:endCxn id="85" idx="3"/>
          </p:cNvCxnSpPr>
          <p:nvPr/>
        </p:nvCxnSpPr>
        <p:spPr>
          <a:xfrm flipV="1">
            <a:off x="1455152" y="2677675"/>
            <a:ext cx="1070744" cy="2999834"/>
          </a:xfrm>
          <a:prstGeom prst="line">
            <a:avLst/>
          </a:prstGeom>
          <a:noFill/>
          <a:ln w="19050" cap="rnd">
            <a:solidFill>
              <a:schemeClr val="bg1">
                <a:lumMod val="65000"/>
              </a:schemeClr>
            </a:solidFill>
            <a:prstDash val="solid"/>
          </a:ln>
        </p:spPr>
        <p:style>
          <a:lnRef idx="1">
            <a:schemeClr val="accent2"/>
          </a:lnRef>
          <a:fillRef idx="3">
            <a:schemeClr val="accent2"/>
          </a:fillRef>
          <a:effectRef idx="2">
            <a:schemeClr val="accent2"/>
          </a:effectRef>
          <a:fontRef idx="minor">
            <a:schemeClr val="lt1"/>
          </a:fontRef>
        </p:style>
      </p:cxnSp>
      <p:sp>
        <p:nvSpPr>
          <p:cNvPr id="73" name="Rectangle 72">
            <a:extLst>
              <a:ext uri="{FF2B5EF4-FFF2-40B4-BE49-F238E27FC236}">
                <a16:creationId xmlns:a16="http://schemas.microsoft.com/office/drawing/2014/main" id="{3AEB3C1F-2CB4-4E4A-B515-CE8502A7E6FD}"/>
              </a:ext>
            </a:extLst>
          </p:cNvPr>
          <p:cNvSpPr/>
          <p:nvPr/>
        </p:nvSpPr>
        <p:spPr>
          <a:xfrm>
            <a:off x="2470788" y="2436212"/>
            <a:ext cx="2743200"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200">
                <a:solidFill>
                  <a:schemeClr val="bg1">
                    <a:lumMod val="65000"/>
                  </a:schemeClr>
                </a:solidFill>
                <a:latin typeface="+mj-lt"/>
              </a:rPr>
              <a:t>Compromised PCs / Devices</a:t>
            </a:r>
          </a:p>
          <a:p>
            <a:pPr defTabSz="914225">
              <a:defRPr/>
            </a:pPr>
            <a:r>
              <a:rPr lang="en-US" sz="1100">
                <a:solidFill>
                  <a:schemeClr val="tx1">
                    <a:alpha val="0"/>
                  </a:schemeClr>
                </a:solidFill>
              </a:rPr>
              <a:t>PC: $0.13 to $0.89</a:t>
            </a:r>
          </a:p>
          <a:p>
            <a:pPr defTabSz="914225">
              <a:defRPr/>
            </a:pPr>
            <a:r>
              <a:rPr lang="en-US" sz="1100">
                <a:solidFill>
                  <a:schemeClr val="tx1">
                    <a:alpha val="0"/>
                  </a:schemeClr>
                </a:solidFill>
              </a:rPr>
              <a:t>Mobile: $0.82 to $2.78</a:t>
            </a:r>
          </a:p>
        </p:txBody>
      </p:sp>
      <p:cxnSp>
        <p:nvCxnSpPr>
          <p:cNvPr id="69" name="Straight Connector 68" descr="Line from &quot;Attacker&quot; to &quot;Spearphishing for Hire&quot;">
            <a:extLst>
              <a:ext uri="{FF2B5EF4-FFF2-40B4-BE49-F238E27FC236}">
                <a16:creationId xmlns:a16="http://schemas.microsoft.com/office/drawing/2014/main" id="{D3B038ED-4A5D-41D3-92E3-7581615F4122}"/>
              </a:ext>
            </a:extLst>
          </p:cNvPr>
          <p:cNvCxnSpPr>
            <a:cxnSpLocks/>
            <a:stCxn id="105" idx="2"/>
            <a:endCxn id="92" idx="2"/>
          </p:cNvCxnSpPr>
          <p:nvPr/>
        </p:nvCxnSpPr>
        <p:spPr>
          <a:xfrm flipV="1">
            <a:off x="1455152" y="3296615"/>
            <a:ext cx="1215784" cy="2380894"/>
          </a:xfrm>
          <a:prstGeom prst="line">
            <a:avLst/>
          </a:prstGeom>
          <a:noFill/>
          <a:ln w="19050" cap="rnd">
            <a:solidFill>
              <a:schemeClr val="bg1">
                <a:lumMod val="65000"/>
              </a:schemeClr>
            </a:solidFill>
            <a:prstDash val="solid"/>
          </a:ln>
        </p:spPr>
        <p:style>
          <a:lnRef idx="1">
            <a:schemeClr val="accent2"/>
          </a:lnRef>
          <a:fillRef idx="3">
            <a:schemeClr val="accent2"/>
          </a:fillRef>
          <a:effectRef idx="2">
            <a:schemeClr val="accent2"/>
          </a:effectRef>
          <a:fontRef idx="minor">
            <a:schemeClr val="lt1"/>
          </a:fontRef>
        </p:style>
      </p:cxnSp>
      <p:sp>
        <p:nvSpPr>
          <p:cNvPr id="75" name="Rectangle 74">
            <a:extLst>
              <a:ext uri="{FF2B5EF4-FFF2-40B4-BE49-F238E27FC236}">
                <a16:creationId xmlns:a16="http://schemas.microsoft.com/office/drawing/2014/main" id="{0B3490D0-C8C0-43EC-B27A-4B437134E79D}"/>
              </a:ext>
            </a:extLst>
          </p:cNvPr>
          <p:cNvSpPr/>
          <p:nvPr/>
        </p:nvSpPr>
        <p:spPr>
          <a:xfrm>
            <a:off x="2738990" y="3067431"/>
            <a:ext cx="2743200"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200">
                <a:solidFill>
                  <a:schemeClr val="bg1">
                    <a:lumMod val="65000"/>
                  </a:schemeClr>
                </a:solidFill>
                <a:latin typeface="+mj-lt"/>
              </a:rPr>
              <a:t>Spearphishing for hire </a:t>
            </a:r>
          </a:p>
          <a:p>
            <a:pPr marL="171450" defTabSz="914225">
              <a:defRPr/>
            </a:pPr>
            <a:r>
              <a:rPr lang="en-US" sz="1200">
                <a:solidFill>
                  <a:schemeClr val="bg1"/>
                </a:solidFill>
              </a:rPr>
              <a:t>$100 to $1,000 </a:t>
            </a:r>
            <a:br>
              <a:rPr lang="en-US" sz="1200">
                <a:solidFill>
                  <a:schemeClr val="bg1"/>
                </a:solidFill>
              </a:rPr>
            </a:br>
            <a:r>
              <a:rPr lang="en-US" sz="1200">
                <a:solidFill>
                  <a:schemeClr val="bg1"/>
                </a:solidFill>
              </a:rPr>
              <a:t>(per successful account takeover) </a:t>
            </a:r>
          </a:p>
        </p:txBody>
      </p:sp>
      <p:cxnSp>
        <p:nvCxnSpPr>
          <p:cNvPr id="67" name="Straight Connector 66" descr="Line from &quot;Attacker&quot; to &quot;Stolen Passwords&quot;">
            <a:extLst>
              <a:ext uri="{FF2B5EF4-FFF2-40B4-BE49-F238E27FC236}">
                <a16:creationId xmlns:a16="http://schemas.microsoft.com/office/drawing/2014/main" id="{765148E1-2655-4339-A743-A53457D89734}"/>
              </a:ext>
            </a:extLst>
          </p:cNvPr>
          <p:cNvCxnSpPr>
            <a:cxnSpLocks/>
            <a:stCxn id="105" idx="2"/>
            <a:endCxn id="86" idx="2"/>
          </p:cNvCxnSpPr>
          <p:nvPr/>
        </p:nvCxnSpPr>
        <p:spPr>
          <a:xfrm flipV="1">
            <a:off x="1455152" y="3829237"/>
            <a:ext cx="1309773" cy="1848272"/>
          </a:xfrm>
          <a:prstGeom prst="line">
            <a:avLst/>
          </a:prstGeom>
          <a:noFill/>
          <a:ln w="19050" cap="rnd">
            <a:solidFill>
              <a:schemeClr val="bg1">
                <a:lumMod val="65000"/>
              </a:schemeClr>
            </a:solidFill>
            <a:prstDash val="solid"/>
          </a:ln>
        </p:spPr>
        <p:style>
          <a:lnRef idx="1">
            <a:schemeClr val="accent2"/>
          </a:lnRef>
          <a:fillRef idx="3">
            <a:schemeClr val="accent2"/>
          </a:fillRef>
          <a:effectRef idx="2">
            <a:schemeClr val="accent2"/>
          </a:effectRef>
          <a:fontRef idx="minor">
            <a:schemeClr val="lt1"/>
          </a:fontRef>
        </p:style>
      </p:cxnSp>
      <p:sp>
        <p:nvSpPr>
          <p:cNvPr id="81" name="Rectangle 80">
            <a:extLst>
              <a:ext uri="{FF2B5EF4-FFF2-40B4-BE49-F238E27FC236}">
                <a16:creationId xmlns:a16="http://schemas.microsoft.com/office/drawing/2014/main" id="{FD7EEAA0-2F2D-41A2-B76B-35B7F813ECBE}"/>
              </a:ext>
            </a:extLst>
          </p:cNvPr>
          <p:cNvSpPr/>
          <p:nvPr/>
        </p:nvSpPr>
        <p:spPr>
          <a:xfrm>
            <a:off x="2751921" y="3571418"/>
            <a:ext cx="2743200"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200">
                <a:solidFill>
                  <a:schemeClr val="bg1">
                    <a:lumMod val="65000"/>
                  </a:schemeClr>
                </a:solidFill>
                <a:latin typeface="+mj-lt"/>
              </a:rPr>
              <a:t>Stolen Passwords</a:t>
            </a:r>
          </a:p>
          <a:p>
            <a:pPr defTabSz="914225">
              <a:defRPr/>
            </a:pPr>
            <a:r>
              <a:rPr lang="en-US" sz="1100">
                <a:solidFill>
                  <a:schemeClr val="tx1">
                    <a:alpha val="0"/>
                  </a:schemeClr>
                </a:solidFill>
              </a:rPr>
              <a:t>$0.97 per 1,000 (average)</a:t>
            </a:r>
          </a:p>
          <a:p>
            <a:pPr defTabSz="914225">
              <a:defRPr/>
            </a:pPr>
            <a:r>
              <a:rPr lang="en-US" sz="1100">
                <a:solidFill>
                  <a:schemeClr val="tx1">
                    <a:alpha val="0"/>
                  </a:schemeClr>
                </a:solidFill>
              </a:rPr>
              <a:t>(Bulk: $150 for 400M)</a:t>
            </a:r>
          </a:p>
        </p:txBody>
      </p:sp>
      <p:cxnSp>
        <p:nvCxnSpPr>
          <p:cNvPr id="68" name="Straight Connector 67" descr="Line from &quot;Attacker&quot; to &quot;Denial of Service&quot;">
            <a:extLst>
              <a:ext uri="{FF2B5EF4-FFF2-40B4-BE49-F238E27FC236}">
                <a16:creationId xmlns:a16="http://schemas.microsoft.com/office/drawing/2014/main" id="{0261578C-44FC-4F80-96D5-00B50185B567}"/>
              </a:ext>
            </a:extLst>
          </p:cNvPr>
          <p:cNvCxnSpPr>
            <a:cxnSpLocks/>
            <a:stCxn id="105" idx="2"/>
            <a:endCxn id="87" idx="2"/>
          </p:cNvCxnSpPr>
          <p:nvPr/>
        </p:nvCxnSpPr>
        <p:spPr>
          <a:xfrm flipV="1">
            <a:off x="1455152" y="4468523"/>
            <a:ext cx="1206835" cy="1208986"/>
          </a:xfrm>
          <a:prstGeom prst="line">
            <a:avLst/>
          </a:prstGeom>
          <a:noFill/>
          <a:ln w="19050" cap="rnd">
            <a:solidFill>
              <a:schemeClr val="bg1">
                <a:lumMod val="65000"/>
              </a:schemeClr>
            </a:solidFill>
            <a:prstDash val="solid"/>
            <a:tailEnd type="none"/>
          </a:ln>
        </p:spPr>
        <p:style>
          <a:lnRef idx="1">
            <a:schemeClr val="accent2"/>
          </a:lnRef>
          <a:fillRef idx="3">
            <a:schemeClr val="accent2"/>
          </a:fillRef>
          <a:effectRef idx="2">
            <a:schemeClr val="accent2"/>
          </a:effectRef>
          <a:fontRef idx="minor">
            <a:schemeClr val="lt1"/>
          </a:fontRef>
        </p:style>
      </p:cxnSp>
      <p:sp>
        <p:nvSpPr>
          <p:cNvPr id="82" name="Rectangle 81">
            <a:extLst>
              <a:ext uri="{FF2B5EF4-FFF2-40B4-BE49-F238E27FC236}">
                <a16:creationId xmlns:a16="http://schemas.microsoft.com/office/drawing/2014/main" id="{C6A34932-A16D-460C-BED2-1934B756A5A0}"/>
              </a:ext>
            </a:extLst>
          </p:cNvPr>
          <p:cNvSpPr/>
          <p:nvPr/>
        </p:nvSpPr>
        <p:spPr>
          <a:xfrm>
            <a:off x="2593190" y="4250723"/>
            <a:ext cx="2743200" cy="822960"/>
          </a:xfrm>
          <a:prstGeom prst="rect">
            <a:avLst/>
          </a:prstGeom>
          <a:noFill/>
          <a:ln>
            <a:noFill/>
          </a:ln>
        </p:spPr>
        <p:style>
          <a:lnRef idx="1">
            <a:schemeClr val="dk1"/>
          </a:lnRef>
          <a:fillRef idx="2">
            <a:schemeClr val="dk1"/>
          </a:fillRef>
          <a:effectRef idx="1">
            <a:schemeClr val="dk1"/>
          </a:effectRef>
          <a:fontRef idx="minor">
            <a:schemeClr val="dk1"/>
          </a:fontRef>
        </p:style>
        <p:txBody>
          <a:bodyPr lIns="274320" tIns="91440" bIns="91440" rtlCol="0" anchor="t">
            <a:noAutofit/>
          </a:bodyPr>
          <a:lstStyle/>
          <a:p>
            <a:pPr defTabSz="914225">
              <a:defRPr/>
            </a:pPr>
            <a:r>
              <a:rPr lang="en-US" sz="1200">
                <a:solidFill>
                  <a:schemeClr val="bg1">
                    <a:lumMod val="65000"/>
                  </a:schemeClr>
                </a:solidFill>
                <a:latin typeface="+mj-lt"/>
              </a:rPr>
              <a:t>Denial of Service </a:t>
            </a:r>
          </a:p>
          <a:p>
            <a:pPr defTabSz="914225">
              <a:defRPr/>
            </a:pPr>
            <a:r>
              <a:rPr lang="en-US" sz="1100">
                <a:solidFill>
                  <a:schemeClr val="tx1">
                    <a:alpha val="0"/>
                  </a:schemeClr>
                </a:solidFill>
              </a:rPr>
              <a:t>$766.67 per month</a:t>
            </a:r>
          </a:p>
        </p:txBody>
      </p:sp>
      <p:sp>
        <p:nvSpPr>
          <p:cNvPr id="100" name="Oval 99">
            <a:extLst>
              <a:ext uri="{FF2B5EF4-FFF2-40B4-BE49-F238E27FC236}">
                <a16:creationId xmlns:a16="http://schemas.microsoft.com/office/drawing/2014/main" id="{64456D36-8430-4A16-9F9C-D782219E9150}"/>
              </a:ext>
              <a:ext uri="{C183D7F6-B498-43B3-948B-1728B52AA6E4}">
                <adec:decorative xmlns:adec="http://schemas.microsoft.com/office/drawing/2017/decorative" val="1"/>
              </a:ext>
            </a:extLst>
          </p:cNvPr>
          <p:cNvSpPr/>
          <p:nvPr/>
        </p:nvSpPr>
        <p:spPr bwMode="auto">
          <a:xfrm>
            <a:off x="448803" y="4532659"/>
            <a:ext cx="2012698" cy="2012698"/>
          </a:xfrm>
          <a:prstGeom prst="ellipse">
            <a:avLst/>
          </a:prstGeom>
          <a:solidFill>
            <a:srgbClr val="7FBB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1800" err="1">
              <a:gradFill>
                <a:gsLst>
                  <a:gs pos="0">
                    <a:srgbClr val="FFFFFF"/>
                  </a:gs>
                  <a:gs pos="100000">
                    <a:srgbClr val="FFFFFF"/>
                  </a:gs>
                </a:gsLst>
                <a:lin ang="5400000" scaled="0"/>
              </a:gradFill>
              <a:latin typeface="Segoe UI"/>
              <a:cs typeface="Segoe UI" pitchFamily="34" charset="0"/>
            </a:endParaRPr>
          </a:p>
        </p:txBody>
      </p:sp>
      <p:sp>
        <p:nvSpPr>
          <p:cNvPr id="101" name="Oval 100">
            <a:extLst>
              <a:ext uri="{FF2B5EF4-FFF2-40B4-BE49-F238E27FC236}">
                <a16:creationId xmlns:a16="http://schemas.microsoft.com/office/drawing/2014/main" id="{995DEA2C-8F1F-4E57-9604-B6B3F0BC9B7C}"/>
              </a:ext>
              <a:ext uri="{C183D7F6-B498-43B3-948B-1728B52AA6E4}">
                <adec:decorative xmlns:adec="http://schemas.microsoft.com/office/drawing/2017/decorative" val="1"/>
              </a:ext>
            </a:extLst>
          </p:cNvPr>
          <p:cNvSpPr/>
          <p:nvPr/>
        </p:nvSpPr>
        <p:spPr bwMode="auto">
          <a:xfrm>
            <a:off x="632522" y="4716379"/>
            <a:ext cx="1645262" cy="1645260"/>
          </a:xfrm>
          <a:prstGeom prst="ellipse">
            <a:avLst/>
          </a:prstGeom>
          <a:solidFill>
            <a:srgbClr val="3F98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1800" err="1">
              <a:gradFill>
                <a:gsLst>
                  <a:gs pos="0">
                    <a:srgbClr val="FFFFFF"/>
                  </a:gs>
                  <a:gs pos="100000">
                    <a:srgbClr val="FFFFFF"/>
                  </a:gs>
                </a:gsLst>
                <a:lin ang="5400000" scaled="0"/>
              </a:gradFill>
              <a:latin typeface="Segoe UI"/>
              <a:cs typeface="Segoe UI" pitchFamily="34" charset="0"/>
            </a:endParaRPr>
          </a:p>
        </p:txBody>
      </p:sp>
      <p:grpSp>
        <p:nvGrpSpPr>
          <p:cNvPr id="102" name="Group 101" descr="Attackers">
            <a:extLst>
              <a:ext uri="{FF2B5EF4-FFF2-40B4-BE49-F238E27FC236}">
                <a16:creationId xmlns:a16="http://schemas.microsoft.com/office/drawing/2014/main" id="{A5E1AA4E-2198-43C1-8DE6-BB23506E7C10}"/>
              </a:ext>
            </a:extLst>
          </p:cNvPr>
          <p:cNvGrpSpPr/>
          <p:nvPr/>
        </p:nvGrpSpPr>
        <p:grpSpPr>
          <a:xfrm>
            <a:off x="822025" y="4905881"/>
            <a:ext cx="1266254" cy="1266254"/>
            <a:chOff x="1527175" y="3391383"/>
            <a:chExt cx="1891686" cy="1891686"/>
          </a:xfrm>
        </p:grpSpPr>
        <p:sp>
          <p:nvSpPr>
            <p:cNvPr id="104" name="Oval 103">
              <a:extLst>
                <a:ext uri="{FF2B5EF4-FFF2-40B4-BE49-F238E27FC236}">
                  <a16:creationId xmlns:a16="http://schemas.microsoft.com/office/drawing/2014/main" id="{72F51A7C-623C-43AD-B153-7AD47AECC058}"/>
                </a:ext>
                <a:ext uri="{C183D7F6-B498-43B3-948B-1728B52AA6E4}">
                  <adec:decorative xmlns:adec="http://schemas.microsoft.com/office/drawing/2017/decorative" val="1"/>
                </a:ext>
              </a:extLst>
            </p:cNvPr>
            <p:cNvSpPr/>
            <p:nvPr/>
          </p:nvSpPr>
          <p:spPr bwMode="auto">
            <a:xfrm>
              <a:off x="1527175" y="3391383"/>
              <a:ext cx="1891686" cy="1891686"/>
            </a:xfrm>
            <a:prstGeom prst="ellipse">
              <a:avLst/>
            </a:prstGeom>
            <a:solidFill>
              <a:schemeClr val="bg1"/>
            </a:solidFill>
            <a:ln>
              <a:noFill/>
              <a:headEnd type="none" w="med" len="med"/>
              <a:tailEnd type="none" w="med" len="med"/>
            </a:ln>
            <a:effectLst>
              <a:outerShdw blurRad="2540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1800" err="1">
                <a:gradFill>
                  <a:gsLst>
                    <a:gs pos="0">
                      <a:srgbClr val="FFFFFF"/>
                    </a:gs>
                    <a:gs pos="100000">
                      <a:srgbClr val="FFFFFF"/>
                    </a:gs>
                  </a:gsLst>
                  <a:lin ang="5400000" scaled="0"/>
                </a:gradFill>
                <a:latin typeface="Segoe UI"/>
                <a:cs typeface="Segoe UI" pitchFamily="34" charset="0"/>
              </a:endParaRPr>
            </a:p>
          </p:txBody>
        </p:sp>
        <p:sp>
          <p:nvSpPr>
            <p:cNvPr id="105" name="TextBox 104">
              <a:extLst>
                <a:ext uri="{FF2B5EF4-FFF2-40B4-BE49-F238E27FC236}">
                  <a16:creationId xmlns:a16="http://schemas.microsoft.com/office/drawing/2014/main" id="{F13879D3-6E97-4D5A-AA69-DB1974B78054}"/>
                </a:ext>
              </a:extLst>
            </p:cNvPr>
            <p:cNvSpPr txBox="1"/>
            <p:nvPr/>
          </p:nvSpPr>
          <p:spPr>
            <a:xfrm>
              <a:off x="1744913" y="4130321"/>
              <a:ext cx="1456209" cy="413815"/>
            </a:xfrm>
            <a:prstGeom prst="rect">
              <a:avLst/>
            </a:prstGeom>
            <a:noFill/>
          </p:spPr>
          <p:txBody>
            <a:bodyPr wrap="none" lIns="0" tIns="0" rIns="0" bIns="0" rtlCol="0" anchor="ctr">
              <a:spAutoFit/>
            </a:bodyPr>
            <a:lstStyle/>
            <a:p>
              <a:pPr algn="ctr" defTabSz="914225">
                <a:defRPr/>
              </a:pPr>
              <a:r>
                <a:rPr lang="en-US" sz="1800">
                  <a:solidFill>
                    <a:schemeClr val="bg1">
                      <a:lumMod val="65000"/>
                    </a:schemeClr>
                  </a:solidFill>
                  <a:latin typeface="Segoe UI Semibold"/>
                </a:rPr>
                <a:t>Attackers</a:t>
              </a:r>
            </a:p>
          </p:txBody>
        </p:sp>
      </p:grpSp>
      <p:grpSp>
        <p:nvGrpSpPr>
          <p:cNvPr id="274" name="Group 273" descr="Square shaped box over &quot;Native Security Controls&quot; with arrow pointing right on the bottom-right corner">
            <a:extLst>
              <a:ext uri="{FF2B5EF4-FFF2-40B4-BE49-F238E27FC236}">
                <a16:creationId xmlns:a16="http://schemas.microsoft.com/office/drawing/2014/main" id="{D7183D6E-DB90-400B-A035-A363B9F0B8DC}"/>
              </a:ext>
            </a:extLst>
          </p:cNvPr>
          <p:cNvGrpSpPr/>
          <p:nvPr/>
        </p:nvGrpSpPr>
        <p:grpSpPr>
          <a:xfrm>
            <a:off x="4819135" y="1234413"/>
            <a:ext cx="4587042" cy="3861462"/>
            <a:chOff x="5853820" y="1234413"/>
            <a:chExt cx="4397614" cy="3861462"/>
          </a:xfrm>
        </p:grpSpPr>
        <p:sp>
          <p:nvSpPr>
            <p:cNvPr id="172" name="Rectangle 171">
              <a:extLst>
                <a:ext uri="{FF2B5EF4-FFF2-40B4-BE49-F238E27FC236}">
                  <a16:creationId xmlns:a16="http://schemas.microsoft.com/office/drawing/2014/main" id="{F719B9FF-706E-47AB-9C7C-6D24E9BEC445}"/>
                </a:ext>
              </a:extLst>
            </p:cNvPr>
            <p:cNvSpPr/>
            <p:nvPr/>
          </p:nvSpPr>
          <p:spPr bwMode="auto">
            <a:xfrm>
              <a:off x="5853820" y="1234413"/>
              <a:ext cx="4228431" cy="3861462"/>
            </a:xfrm>
            <a:prstGeom prst="rect">
              <a:avLst/>
            </a:prstGeom>
            <a:solidFill>
              <a:schemeClr val="bg1"/>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ts val="600"/>
                </a:spcAft>
              </a:pPr>
              <a:endParaRPr lang="en-US" sz="1200">
                <a:solidFill>
                  <a:schemeClr val="tx1"/>
                </a:solidFill>
                <a:ea typeface="Segoe UI" pitchFamily="34" charset="0"/>
                <a:cs typeface="Segoe UI" pitchFamily="34" charset="0"/>
              </a:endParaRPr>
            </a:p>
          </p:txBody>
        </p:sp>
        <p:sp>
          <p:nvSpPr>
            <p:cNvPr id="134" name="Oval 133">
              <a:extLst>
                <a:ext uri="{FF2B5EF4-FFF2-40B4-BE49-F238E27FC236}">
                  <a16:creationId xmlns:a16="http://schemas.microsoft.com/office/drawing/2014/main" id="{6227CF43-74E2-481A-9377-87618A8E8334}"/>
                </a:ext>
              </a:extLst>
            </p:cNvPr>
            <p:cNvSpPr/>
            <p:nvPr/>
          </p:nvSpPr>
          <p:spPr bwMode="auto">
            <a:xfrm>
              <a:off x="9916232" y="4437182"/>
              <a:ext cx="335202" cy="335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rgbClr val="FFFFFF"/>
                  </a:solidFill>
                  <a:ea typeface="Segoe UI" pitchFamily="34" charset="0"/>
                  <a:cs typeface="Segoe UI" pitchFamily="34" charset="0"/>
                  <a:sym typeface="Wingdings" panose="05000000000000000000" pitchFamily="2" charset="2"/>
                </a:rPr>
                <a:t></a:t>
              </a:r>
              <a:endParaRPr lang="en-US" sz="1600">
                <a:solidFill>
                  <a:srgbClr val="FFFFFF"/>
                </a:solidFill>
                <a:ea typeface="Segoe UI" pitchFamily="34" charset="0"/>
                <a:cs typeface="Segoe UI" pitchFamily="34" charset="0"/>
              </a:endParaRPr>
            </a:p>
          </p:txBody>
        </p:sp>
      </p:grpSp>
      <p:sp>
        <p:nvSpPr>
          <p:cNvPr id="122" name="Rectangle 121">
            <a:extLst>
              <a:ext uri="{FF2B5EF4-FFF2-40B4-BE49-F238E27FC236}">
                <a16:creationId xmlns:a16="http://schemas.microsoft.com/office/drawing/2014/main" id="{3A932266-41C7-45D9-8BC7-417E898D6908}"/>
              </a:ext>
            </a:extLst>
          </p:cNvPr>
          <p:cNvSpPr/>
          <p:nvPr/>
        </p:nvSpPr>
        <p:spPr bwMode="auto">
          <a:xfrm>
            <a:off x="5017241" y="1350904"/>
            <a:ext cx="4146842" cy="615553"/>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800" b="1">
                <a:solidFill>
                  <a:schemeClr val="accent1"/>
                </a:solidFill>
                <a:latin typeface="+mj-lt"/>
                <a:cs typeface="Segoe UI Semibold" panose="020B0702040204020203" pitchFamily="34" charset="0"/>
              </a:rPr>
              <a:t>Native Security Controls </a:t>
            </a:r>
            <a:br>
              <a:rPr lang="en-US" sz="1800" b="1">
                <a:solidFill>
                  <a:schemeClr val="accent1"/>
                </a:solidFill>
                <a:latin typeface="+mj-lt"/>
                <a:cs typeface="Segoe UI Semibold" panose="020B0702040204020203" pitchFamily="34" charset="0"/>
              </a:rPr>
            </a:br>
            <a:r>
              <a:rPr lang="en-US" sz="1000" i="1">
                <a:solidFill>
                  <a:srgbClr val="000000"/>
                </a:solidFill>
                <a:cs typeface="Segoe UI Semibold" panose="020B0702040204020203" pitchFamily="34" charset="0"/>
              </a:rPr>
              <a:t>and integration with existing security capabilities</a:t>
            </a:r>
            <a:endParaRPr lang="en-US" sz="1100" i="1">
              <a:solidFill>
                <a:srgbClr val="000000"/>
              </a:solidFill>
              <a:highlight>
                <a:srgbClr val="FFFF00"/>
              </a:highlight>
              <a:cs typeface="Segoe UI Semibold" panose="020B0702040204020203" pitchFamily="34" charset="0"/>
            </a:endParaRPr>
          </a:p>
        </p:txBody>
      </p:sp>
      <p:sp>
        <p:nvSpPr>
          <p:cNvPr id="44" name="Rectangle 43">
            <a:extLst>
              <a:ext uri="{FF2B5EF4-FFF2-40B4-BE49-F238E27FC236}">
                <a16:creationId xmlns:a16="http://schemas.microsoft.com/office/drawing/2014/main" id="{B558FA69-564C-40B7-BDF0-7E39DC6849B7}"/>
              </a:ext>
            </a:extLst>
          </p:cNvPr>
          <p:cNvSpPr/>
          <p:nvPr/>
        </p:nvSpPr>
        <p:spPr bwMode="auto">
          <a:xfrm>
            <a:off x="5019283" y="2072818"/>
            <a:ext cx="4051692" cy="80021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400" b="1">
                <a:solidFill>
                  <a:schemeClr val="tx1"/>
                </a:solidFill>
                <a:latin typeface="+mj-lt"/>
                <a:cs typeface="Segoe UI Semibold" panose="020B0702040204020203" pitchFamily="34" charset="0"/>
              </a:rPr>
              <a:t>Native Threat Detection (&amp; SIEM)</a:t>
            </a:r>
          </a:p>
          <a:p>
            <a:pPr defTabSz="932293" fontAlgn="base">
              <a:spcBef>
                <a:spcPct val="0"/>
              </a:spcBef>
              <a:spcAft>
                <a:spcPts val="600"/>
              </a:spcAft>
              <a:defRPr/>
            </a:pPr>
            <a:r>
              <a:rPr lang="en-US" sz="1050" i="1">
                <a:solidFill>
                  <a:schemeClr val="tx1"/>
                </a:solidFill>
                <a:latin typeface="Segoe UI"/>
                <a:cs typeface="Segoe UI Semibold" panose="020B0702040204020203" pitchFamily="34" charset="0"/>
              </a:rPr>
              <a:t>Secure Azure, Azure AD, Windows, Linux, iOS, Android, SaaS apps + correlate with cloud native SIEM+SOAR+UEBA (Azure Sentinel)</a:t>
            </a:r>
          </a:p>
        </p:txBody>
      </p:sp>
      <p:sp>
        <p:nvSpPr>
          <p:cNvPr id="45" name="Rectangle 44">
            <a:extLst>
              <a:ext uri="{FF2B5EF4-FFF2-40B4-BE49-F238E27FC236}">
                <a16:creationId xmlns:a16="http://schemas.microsoft.com/office/drawing/2014/main" id="{C3129679-4C49-45E1-8E62-55B8BFE2A3E2}"/>
              </a:ext>
            </a:extLst>
          </p:cNvPr>
          <p:cNvSpPr/>
          <p:nvPr/>
        </p:nvSpPr>
        <p:spPr bwMode="auto">
          <a:xfrm>
            <a:off x="5019283" y="3085757"/>
            <a:ext cx="4051692" cy="80021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400" b="1" spc="-50">
                <a:solidFill>
                  <a:schemeClr val="tx1"/>
                </a:solidFill>
                <a:latin typeface="+mj-lt"/>
                <a:cs typeface="Segoe UI Semibold" panose="020B0702040204020203" pitchFamily="34" charset="0"/>
              </a:rPr>
              <a:t>Passwordless and Multi-factor Authentication (MFA)</a:t>
            </a:r>
          </a:p>
          <a:p>
            <a:pPr defTabSz="932293" fontAlgn="base">
              <a:spcBef>
                <a:spcPct val="0"/>
              </a:spcBef>
              <a:spcAft>
                <a:spcPts val="600"/>
              </a:spcAft>
              <a:defRPr/>
            </a:pPr>
            <a:r>
              <a:rPr lang="en-US" sz="1050" i="1">
                <a:solidFill>
                  <a:schemeClr val="tx1"/>
                </a:solidFill>
                <a:latin typeface="Segoe UI"/>
                <a:cs typeface="Segoe UI Semibold" panose="020B0702040204020203" pitchFamily="34" charset="0"/>
              </a:rPr>
              <a:t>Defeat popular and effective identity and password attacks with biometrics, hardware security, and threat intelligence</a:t>
            </a:r>
          </a:p>
        </p:txBody>
      </p:sp>
      <p:sp>
        <p:nvSpPr>
          <p:cNvPr id="56" name="Rectangle 55">
            <a:extLst>
              <a:ext uri="{FF2B5EF4-FFF2-40B4-BE49-F238E27FC236}">
                <a16:creationId xmlns:a16="http://schemas.microsoft.com/office/drawing/2014/main" id="{8391A65B-5639-4910-BF18-BC4CE3B8B2A8}"/>
              </a:ext>
            </a:extLst>
          </p:cNvPr>
          <p:cNvSpPr/>
          <p:nvPr/>
        </p:nvSpPr>
        <p:spPr bwMode="auto">
          <a:xfrm>
            <a:off x="5019283" y="4137167"/>
            <a:ext cx="4051692" cy="80021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400" b="1">
                <a:solidFill>
                  <a:schemeClr val="tx1"/>
                </a:solidFill>
                <a:latin typeface="+mj-lt"/>
                <a:cs typeface="Segoe UI Semibold" panose="020B0702040204020203" pitchFamily="34" charset="0"/>
              </a:rPr>
              <a:t>Native Firewall and Network Security</a:t>
            </a:r>
          </a:p>
          <a:p>
            <a:pPr defTabSz="932293" fontAlgn="base">
              <a:spcBef>
                <a:spcPct val="0"/>
              </a:spcBef>
              <a:spcAft>
                <a:spcPts val="600"/>
              </a:spcAft>
              <a:defRPr/>
            </a:pPr>
            <a:r>
              <a:rPr lang="en-US" sz="1050" i="1">
                <a:solidFill>
                  <a:schemeClr val="tx1"/>
                </a:solidFill>
                <a:latin typeface="Segoe UI"/>
                <a:cs typeface="Segoe UI Semibold" panose="020B0702040204020203" pitchFamily="34" charset="0"/>
              </a:rPr>
              <a:t>Protect business-critical assets with Azure Firewall, DDoS protection, &amp; integrated web application firewall (WAF)</a:t>
            </a:r>
          </a:p>
        </p:txBody>
      </p:sp>
      <p:cxnSp>
        <p:nvCxnSpPr>
          <p:cNvPr id="186" name="Straight Connector 185" descr="Horizontal line placed between &quot;Compromised PCs / Devices&quot; and Spearphishing for hire&quot;">
            <a:extLst>
              <a:ext uri="{FF2B5EF4-FFF2-40B4-BE49-F238E27FC236}">
                <a16:creationId xmlns:a16="http://schemas.microsoft.com/office/drawing/2014/main" id="{73E9A933-A42A-4137-86F0-6D78499E4B0A}"/>
              </a:ext>
            </a:extLst>
          </p:cNvPr>
          <p:cNvCxnSpPr>
            <a:cxnSpLocks/>
          </p:cNvCxnSpPr>
          <p:nvPr/>
        </p:nvCxnSpPr>
        <p:spPr>
          <a:xfrm flipH="1">
            <a:off x="0" y="2979397"/>
            <a:ext cx="9229704" cy="0"/>
          </a:xfrm>
          <a:prstGeom prst="line">
            <a:avLst/>
          </a:prstGeom>
          <a:ln w="19050" cap="rnd">
            <a:solidFill>
              <a:schemeClr val="accent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7" name="Straight Connector 276" descr="Horizontal line placed between &quot;Stolen Passwords&quot; and &quot;Denial of Service&quot;">
            <a:extLst>
              <a:ext uri="{FF2B5EF4-FFF2-40B4-BE49-F238E27FC236}">
                <a16:creationId xmlns:a16="http://schemas.microsoft.com/office/drawing/2014/main" id="{79BBF4D6-D80A-4F26-9FC7-FEC5F7922C4F}"/>
              </a:ext>
            </a:extLst>
          </p:cNvPr>
          <p:cNvCxnSpPr>
            <a:cxnSpLocks/>
          </p:cNvCxnSpPr>
          <p:nvPr/>
        </p:nvCxnSpPr>
        <p:spPr>
          <a:xfrm flipH="1">
            <a:off x="2" y="3992337"/>
            <a:ext cx="9229704" cy="0"/>
          </a:xfrm>
          <a:prstGeom prst="line">
            <a:avLst/>
          </a:prstGeom>
          <a:ln w="19050" cap="rnd">
            <a:solidFill>
              <a:schemeClr val="accent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35" name="Group 234" descr="Square shaped box over &quot;Industry partnerships&quot; with arrow pointing right on the middle-right side">
            <a:extLst>
              <a:ext uri="{FF2B5EF4-FFF2-40B4-BE49-F238E27FC236}">
                <a16:creationId xmlns:a16="http://schemas.microsoft.com/office/drawing/2014/main" id="{F1A5B007-54FE-4101-8C83-562BF70DF14E}"/>
              </a:ext>
            </a:extLst>
          </p:cNvPr>
          <p:cNvGrpSpPr/>
          <p:nvPr/>
        </p:nvGrpSpPr>
        <p:grpSpPr>
          <a:xfrm>
            <a:off x="4816205" y="5296898"/>
            <a:ext cx="4588390" cy="974553"/>
            <a:chOff x="4816205" y="5296898"/>
            <a:chExt cx="4588390" cy="974553"/>
          </a:xfrm>
        </p:grpSpPr>
        <p:sp>
          <p:nvSpPr>
            <p:cNvPr id="234" name="Rectangle 233">
              <a:extLst>
                <a:ext uri="{FF2B5EF4-FFF2-40B4-BE49-F238E27FC236}">
                  <a16:creationId xmlns:a16="http://schemas.microsoft.com/office/drawing/2014/main" id="{0E57158A-0AF2-44B0-93C8-3C4FA86968D7}"/>
                </a:ext>
              </a:extLst>
            </p:cNvPr>
            <p:cNvSpPr/>
            <p:nvPr/>
          </p:nvSpPr>
          <p:spPr bwMode="auto">
            <a:xfrm>
              <a:off x="4816205" y="5296898"/>
              <a:ext cx="4410571" cy="974553"/>
            </a:xfrm>
            <a:prstGeom prst="rect">
              <a:avLst/>
            </a:prstGeom>
            <a:solidFill>
              <a:schemeClr val="bg1"/>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ts val="600"/>
                </a:spcAft>
              </a:pPr>
              <a:endParaRPr lang="en-US" sz="1200">
                <a:solidFill>
                  <a:schemeClr val="tx1"/>
                </a:solidFill>
                <a:ea typeface="Segoe UI" pitchFamily="34" charset="0"/>
                <a:cs typeface="Segoe UI" pitchFamily="34" charset="0"/>
              </a:endParaRPr>
            </a:p>
          </p:txBody>
        </p:sp>
        <p:sp>
          <p:nvSpPr>
            <p:cNvPr id="133" name="Oval 132">
              <a:extLst>
                <a:ext uri="{FF2B5EF4-FFF2-40B4-BE49-F238E27FC236}">
                  <a16:creationId xmlns:a16="http://schemas.microsoft.com/office/drawing/2014/main" id="{6147B399-A61F-46AB-83F1-D75B8461D776}"/>
                </a:ext>
              </a:extLst>
            </p:cNvPr>
            <p:cNvSpPr/>
            <p:nvPr/>
          </p:nvSpPr>
          <p:spPr bwMode="auto">
            <a:xfrm>
              <a:off x="9069393" y="5615369"/>
              <a:ext cx="335202" cy="335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rgbClr val="FFFFFF"/>
                  </a:solidFill>
                  <a:ea typeface="Segoe UI" pitchFamily="34" charset="0"/>
                  <a:cs typeface="Segoe UI" pitchFamily="34" charset="0"/>
                  <a:sym typeface="Wingdings" panose="05000000000000000000" pitchFamily="2" charset="2"/>
                </a:rPr>
                <a:t></a:t>
              </a:r>
              <a:endParaRPr lang="en-US" sz="1600">
                <a:solidFill>
                  <a:srgbClr val="FFFFFF"/>
                </a:solidFill>
                <a:ea typeface="Segoe UI" pitchFamily="34" charset="0"/>
                <a:cs typeface="Segoe UI" pitchFamily="34" charset="0"/>
              </a:endParaRPr>
            </a:p>
          </p:txBody>
        </p:sp>
      </p:grpSp>
      <p:sp>
        <p:nvSpPr>
          <p:cNvPr id="240" name="Rectangle 239">
            <a:extLst>
              <a:ext uri="{FF2B5EF4-FFF2-40B4-BE49-F238E27FC236}">
                <a16:creationId xmlns:a16="http://schemas.microsoft.com/office/drawing/2014/main" id="{FE4C9CE9-8BD9-4E79-BB75-D20ABCFEBEC8}"/>
              </a:ext>
            </a:extLst>
          </p:cNvPr>
          <p:cNvSpPr/>
          <p:nvPr/>
        </p:nvSpPr>
        <p:spPr bwMode="auto">
          <a:xfrm>
            <a:off x="5016692" y="5330204"/>
            <a:ext cx="4054284" cy="907941"/>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defTabSz="932472" fontAlgn="base">
              <a:spcBef>
                <a:spcPct val="0"/>
              </a:spcBef>
              <a:spcAft>
                <a:spcPts val="600"/>
              </a:spcAft>
            </a:pPr>
            <a:r>
              <a:rPr lang="en-US" sz="1800">
                <a:solidFill>
                  <a:schemeClr val="accent1"/>
                </a:solidFill>
                <a:latin typeface="+mj-lt"/>
                <a:ea typeface="Segoe UI" pitchFamily="34" charset="0"/>
                <a:cs typeface="Segoe UI" pitchFamily="34" charset="0"/>
              </a:rPr>
              <a:t>Industry Collaboration </a:t>
            </a:r>
          </a:p>
          <a:p>
            <a:pPr algn="l" defTabSz="932472" fontAlgn="base">
              <a:spcBef>
                <a:spcPct val="0"/>
              </a:spcBef>
              <a:spcAft>
                <a:spcPts val="600"/>
              </a:spcAft>
            </a:pPr>
            <a:r>
              <a:rPr lang="en-US" sz="1200">
                <a:solidFill>
                  <a:schemeClr val="tx1"/>
                </a:solidFill>
                <a:ea typeface="Segoe UI" pitchFamily="34" charset="0"/>
                <a:cs typeface="Segoe UI" pitchFamily="34" charset="0"/>
              </a:rPr>
              <a:t>with customers, NIST, CIS, The Open Group, and others</a:t>
            </a:r>
          </a:p>
        </p:txBody>
      </p:sp>
      <p:sp>
        <p:nvSpPr>
          <p:cNvPr id="127" name="Rectangle 126">
            <a:extLst>
              <a:ext uri="{FF2B5EF4-FFF2-40B4-BE49-F238E27FC236}">
                <a16:creationId xmlns:a16="http://schemas.microsoft.com/office/drawing/2014/main" id="{C1B600A8-6022-4DA3-8284-CB567B8E4A11}"/>
              </a:ext>
            </a:extLst>
          </p:cNvPr>
          <p:cNvSpPr/>
          <p:nvPr/>
        </p:nvSpPr>
        <p:spPr bwMode="auto">
          <a:xfrm>
            <a:off x="9514505" y="1234413"/>
            <a:ext cx="2094883" cy="50346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ts val="600"/>
              </a:spcAft>
            </a:pPr>
            <a:r>
              <a:rPr lang="en-US" sz="1800">
                <a:solidFill>
                  <a:schemeClr val="accent1"/>
                </a:solidFill>
                <a:latin typeface="+mj-lt"/>
                <a:ea typeface="Segoe UI" pitchFamily="34" charset="0"/>
                <a:cs typeface="Segoe UI" pitchFamily="34" charset="0"/>
              </a:rPr>
              <a:t>Azure Security Guidance</a:t>
            </a:r>
          </a:p>
        </p:txBody>
      </p:sp>
      <p:sp>
        <p:nvSpPr>
          <p:cNvPr id="17" name="Rectangle 16">
            <a:extLst>
              <a:ext uri="{FF2B5EF4-FFF2-40B4-BE49-F238E27FC236}">
                <a16:creationId xmlns:a16="http://schemas.microsoft.com/office/drawing/2014/main" id="{E6D75680-511A-4E81-AFED-19D854EDFECA}"/>
              </a:ext>
            </a:extLst>
          </p:cNvPr>
          <p:cNvSpPr/>
          <p:nvPr/>
        </p:nvSpPr>
        <p:spPr bwMode="auto">
          <a:xfrm>
            <a:off x="9721516" y="2130203"/>
            <a:ext cx="1680862" cy="769287"/>
          </a:xfrm>
          <a:prstGeom prst="rect">
            <a:avLst/>
          </a:prstGeom>
          <a:solidFill>
            <a:schemeClr val="bg1"/>
          </a:solidFill>
          <a:ln>
            <a:noFill/>
          </a:ln>
          <a:effectLst>
            <a:outerShdw blurRad="1270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293" fontAlgn="base">
              <a:spcBef>
                <a:spcPct val="0"/>
              </a:spcBef>
            </a:pPr>
            <a:r>
              <a:rPr lang="en-US" sz="1200">
                <a:solidFill>
                  <a:schemeClr val="accent1"/>
                </a:solidFill>
                <a:latin typeface="+mj-lt"/>
                <a:cs typeface="Segoe UI Semibold" panose="020B0702040204020203" pitchFamily="34" charset="0"/>
              </a:rPr>
              <a:t>Top 10 Best practices</a:t>
            </a:r>
          </a:p>
        </p:txBody>
      </p:sp>
      <p:sp>
        <p:nvSpPr>
          <p:cNvPr id="15" name="Rectangle 14">
            <a:extLst>
              <a:ext uri="{FF2B5EF4-FFF2-40B4-BE49-F238E27FC236}">
                <a16:creationId xmlns:a16="http://schemas.microsoft.com/office/drawing/2014/main" id="{DB4F4919-EA88-41BA-8952-526352C0742E}"/>
              </a:ext>
            </a:extLst>
          </p:cNvPr>
          <p:cNvSpPr/>
          <p:nvPr/>
        </p:nvSpPr>
        <p:spPr bwMode="auto">
          <a:xfrm>
            <a:off x="9721516" y="3044356"/>
            <a:ext cx="1680862" cy="769287"/>
          </a:xfrm>
          <a:prstGeom prst="rect">
            <a:avLst/>
          </a:prstGeom>
          <a:solidFill>
            <a:schemeClr val="bg1"/>
          </a:solidFill>
          <a:ln>
            <a:noFill/>
          </a:ln>
          <a:effectLst>
            <a:outerShdw blurRad="1270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293" fontAlgn="base">
              <a:spcBef>
                <a:spcPct val="0"/>
              </a:spcBef>
            </a:pPr>
            <a:r>
              <a:rPr lang="en-US" sz="1200">
                <a:solidFill>
                  <a:schemeClr val="tx1"/>
                </a:solidFill>
                <a:latin typeface="+mj-lt"/>
                <a:cs typeface="Segoe UI Semibold" panose="020B0702040204020203" pitchFamily="34" charset="0"/>
              </a:rPr>
              <a:t>Azure Security Benchmarks</a:t>
            </a:r>
          </a:p>
        </p:txBody>
      </p:sp>
      <p:sp>
        <p:nvSpPr>
          <p:cNvPr id="18" name="Rectangle 17">
            <a:extLst>
              <a:ext uri="{FF2B5EF4-FFF2-40B4-BE49-F238E27FC236}">
                <a16:creationId xmlns:a16="http://schemas.microsoft.com/office/drawing/2014/main" id="{2B3F2B6C-F803-4533-9284-CF2F960D8285}"/>
              </a:ext>
            </a:extLst>
          </p:cNvPr>
          <p:cNvSpPr/>
          <p:nvPr/>
        </p:nvSpPr>
        <p:spPr bwMode="auto">
          <a:xfrm>
            <a:off x="9721516" y="3958509"/>
            <a:ext cx="1680860" cy="1338389"/>
          </a:xfrm>
          <a:prstGeom prst="rect">
            <a:avLst/>
          </a:prstGeom>
          <a:solidFill>
            <a:schemeClr val="bg1"/>
          </a:solidFill>
          <a:ln>
            <a:noFill/>
          </a:ln>
          <a:effectLst>
            <a:outerShdw blurRad="1270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293" fontAlgn="base">
              <a:spcBef>
                <a:spcPct val="0"/>
              </a:spcBef>
            </a:pPr>
            <a:r>
              <a:rPr lang="en-US" sz="1200">
                <a:solidFill>
                  <a:schemeClr val="tx1"/>
                </a:solidFill>
                <a:latin typeface="+mj-lt"/>
                <a:cs typeface="Segoe UI Semibold" panose="020B0702040204020203" pitchFamily="34" charset="0"/>
              </a:rPr>
              <a:t>Cloud Adoption Framework(CAF)</a:t>
            </a:r>
          </a:p>
          <a:p>
            <a:pPr defTabSz="932293" fontAlgn="base">
              <a:spcBef>
                <a:spcPct val="0"/>
              </a:spcBef>
            </a:pPr>
            <a:endParaRPr lang="en-US" sz="1200">
              <a:solidFill>
                <a:schemeClr val="tx1"/>
              </a:solidFill>
              <a:latin typeface="+mj-lt"/>
              <a:cs typeface="Segoe UI Semibold" panose="020B0702040204020203" pitchFamily="34" charset="0"/>
            </a:endParaRPr>
          </a:p>
          <a:p>
            <a:pPr defTabSz="932293" fontAlgn="base">
              <a:spcBef>
                <a:spcPct val="0"/>
              </a:spcBef>
            </a:pPr>
            <a:r>
              <a:rPr lang="en-US" sz="1200">
                <a:solidFill>
                  <a:schemeClr val="tx1"/>
                </a:solidFill>
                <a:latin typeface="+mj-lt"/>
                <a:cs typeface="Segoe UI Semibold" panose="020B0702040204020203" pitchFamily="34" charset="0"/>
              </a:rPr>
              <a:t>Well Architected Framework (WAF)</a:t>
            </a:r>
          </a:p>
        </p:txBody>
      </p:sp>
      <p:sp>
        <p:nvSpPr>
          <p:cNvPr id="247" name="Oval 246">
            <a:extLst>
              <a:ext uri="{FF2B5EF4-FFF2-40B4-BE49-F238E27FC236}">
                <a16:creationId xmlns:a16="http://schemas.microsoft.com/office/drawing/2014/main" id="{C073A94C-EEEB-48EF-9A91-4E9C98E9BE13}"/>
              </a:ext>
            </a:extLst>
          </p:cNvPr>
          <p:cNvSpPr/>
          <p:nvPr/>
        </p:nvSpPr>
        <p:spPr bwMode="auto">
          <a:xfrm>
            <a:off x="10395535" y="5617746"/>
            <a:ext cx="332823" cy="332823"/>
          </a:xfrm>
          <a:prstGeom prst="ellipse">
            <a:avLst/>
          </a:prstGeom>
          <a:solidFill>
            <a:schemeClr val="bg1"/>
          </a:solidFill>
          <a:ln>
            <a:noFill/>
            <a:headEnd type="none" w="med" len="med"/>
            <a:tailEnd type="none" w="med" len="med"/>
          </a:ln>
          <a:effectLst>
            <a:outerShdw blurRad="1270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1371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200">
                <a:solidFill>
                  <a:schemeClr val="accent1"/>
                </a:solidFill>
                <a:latin typeface="+mj-lt"/>
                <a:ea typeface="Segoe UI" pitchFamily="34" charset="0"/>
                <a:cs typeface="Segoe UI" pitchFamily="34" charset="0"/>
                <a:sym typeface="Wingdings" panose="05000000000000000000" pitchFamily="2" charset="2"/>
              </a:rPr>
              <a:t>+</a:t>
            </a:r>
            <a:endParaRPr lang="en-US" sz="2200">
              <a:solidFill>
                <a:schemeClr val="accent1"/>
              </a:solidFill>
              <a:latin typeface="+mj-lt"/>
              <a:ea typeface="Segoe UI" pitchFamily="34" charset="0"/>
              <a:cs typeface="Segoe UI" pitchFamily="34" charset="0"/>
            </a:endParaRPr>
          </a:p>
        </p:txBody>
      </p:sp>
      <p:grpSp>
        <p:nvGrpSpPr>
          <p:cNvPr id="83" name="Group 82">
            <a:extLst>
              <a:ext uri="{FF2B5EF4-FFF2-40B4-BE49-F238E27FC236}">
                <a16:creationId xmlns:a16="http://schemas.microsoft.com/office/drawing/2014/main" id="{F7D7A538-6349-4031-9CBD-87822E2049A5}"/>
              </a:ext>
              <a:ext uri="{C183D7F6-B498-43B3-948B-1728B52AA6E4}">
                <adec:decorative xmlns:adec="http://schemas.microsoft.com/office/drawing/2017/decorative" val="1"/>
              </a:ext>
            </a:extLst>
          </p:cNvPr>
          <p:cNvGrpSpPr/>
          <p:nvPr/>
        </p:nvGrpSpPr>
        <p:grpSpPr>
          <a:xfrm>
            <a:off x="2477196" y="2570386"/>
            <a:ext cx="155988" cy="155988"/>
            <a:chOff x="1389403" y="-447226"/>
            <a:chExt cx="2114718" cy="2114718"/>
          </a:xfrm>
        </p:grpSpPr>
        <p:sp>
          <p:nvSpPr>
            <p:cNvPr id="84" name="Oval 83">
              <a:extLst>
                <a:ext uri="{FF2B5EF4-FFF2-40B4-BE49-F238E27FC236}">
                  <a16:creationId xmlns:a16="http://schemas.microsoft.com/office/drawing/2014/main" id="{D79A3AAF-C211-479D-88CD-CB2E58F6C3F0}"/>
                </a:ext>
              </a:extLst>
            </p:cNvPr>
            <p:cNvSpPr/>
            <p:nvPr/>
          </p:nvSpPr>
          <p:spPr bwMode="auto">
            <a:xfrm>
              <a:off x="1389403" y="-447226"/>
              <a:ext cx="2114718" cy="2114718"/>
            </a:xfrm>
            <a:prstGeom prst="ellipse">
              <a:avLst/>
            </a:prstGeom>
            <a:solidFill>
              <a:schemeClr val="accent1">
                <a:alpha val="30000"/>
              </a:schemeClr>
            </a:solidFill>
            <a:ln w="19050" cap="rnd">
              <a:solidFill>
                <a:schemeClr val="accent1"/>
              </a:solidFill>
              <a:prstDash val="sysDot"/>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85" name="Oval 84">
              <a:extLst>
                <a:ext uri="{FF2B5EF4-FFF2-40B4-BE49-F238E27FC236}">
                  <a16:creationId xmlns:a16="http://schemas.microsoft.com/office/drawing/2014/main" id="{101DC902-8BA9-4946-865C-171F61FB9D52}"/>
                </a:ext>
              </a:extLst>
            </p:cNvPr>
            <p:cNvSpPr/>
            <p:nvPr/>
          </p:nvSpPr>
          <p:spPr bwMode="auto">
            <a:xfrm>
              <a:off x="1885121" y="48502"/>
              <a:ext cx="1123292" cy="1123291"/>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86" name="Oval 85">
            <a:extLst>
              <a:ext uri="{FF2B5EF4-FFF2-40B4-BE49-F238E27FC236}">
                <a16:creationId xmlns:a16="http://schemas.microsoft.com/office/drawing/2014/main" id="{B985D305-E648-4517-9CFC-286896C4056A}"/>
              </a:ext>
              <a:ext uri="{C183D7F6-B498-43B3-948B-1728B52AA6E4}">
                <adec:decorative xmlns:adec="http://schemas.microsoft.com/office/drawing/2017/decorative" val="1"/>
              </a:ext>
            </a:extLst>
          </p:cNvPr>
          <p:cNvSpPr/>
          <p:nvPr/>
        </p:nvSpPr>
        <p:spPr bwMode="auto">
          <a:xfrm rot="18562033">
            <a:off x="2738687" y="3702028"/>
            <a:ext cx="143488" cy="143488"/>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87" name="Oval 86">
            <a:extLst>
              <a:ext uri="{FF2B5EF4-FFF2-40B4-BE49-F238E27FC236}">
                <a16:creationId xmlns:a16="http://schemas.microsoft.com/office/drawing/2014/main" id="{4EB8207E-1540-4A51-A83E-3FE4CF770682}"/>
              </a:ext>
              <a:ext uri="{C183D7F6-B498-43B3-948B-1728B52AA6E4}">
                <adec:decorative xmlns:adec="http://schemas.microsoft.com/office/drawing/2017/decorative" val="1"/>
              </a:ext>
            </a:extLst>
          </p:cNvPr>
          <p:cNvSpPr/>
          <p:nvPr/>
        </p:nvSpPr>
        <p:spPr bwMode="auto">
          <a:xfrm rot="19398300">
            <a:off x="2649304" y="4366281"/>
            <a:ext cx="127997" cy="127997"/>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89" name="Group 88">
            <a:extLst>
              <a:ext uri="{FF2B5EF4-FFF2-40B4-BE49-F238E27FC236}">
                <a16:creationId xmlns:a16="http://schemas.microsoft.com/office/drawing/2014/main" id="{F779C646-A67E-44D0-ADA7-CEF3B5BEC326}"/>
              </a:ext>
              <a:ext uri="{C183D7F6-B498-43B3-948B-1728B52AA6E4}">
                <adec:decorative xmlns:adec="http://schemas.microsoft.com/office/drawing/2017/decorative" val="1"/>
              </a:ext>
            </a:extLst>
          </p:cNvPr>
          <p:cNvGrpSpPr/>
          <p:nvPr/>
        </p:nvGrpSpPr>
        <p:grpSpPr>
          <a:xfrm rot="19068396">
            <a:off x="2591436" y="3118764"/>
            <a:ext cx="262173" cy="262171"/>
            <a:chOff x="8498470" y="4291768"/>
            <a:chExt cx="262173" cy="262171"/>
          </a:xfrm>
        </p:grpSpPr>
        <p:sp>
          <p:nvSpPr>
            <p:cNvPr id="90" name="Oval 89">
              <a:extLst>
                <a:ext uri="{FF2B5EF4-FFF2-40B4-BE49-F238E27FC236}">
                  <a16:creationId xmlns:a16="http://schemas.microsoft.com/office/drawing/2014/main" id="{0888ABE2-86D6-435F-AEBB-2339CBF7B6A6}"/>
                </a:ext>
              </a:extLst>
            </p:cNvPr>
            <p:cNvSpPr/>
            <p:nvPr/>
          </p:nvSpPr>
          <p:spPr bwMode="auto">
            <a:xfrm>
              <a:off x="8498470" y="4291768"/>
              <a:ext cx="262173" cy="262171"/>
            </a:xfrm>
            <a:prstGeom prst="ellipse">
              <a:avLst/>
            </a:prstGeom>
            <a:solidFill>
              <a:schemeClr val="accent1">
                <a:alpha val="30000"/>
              </a:schemeClr>
            </a:solidFill>
            <a:ln w="19050" cap="rnd">
              <a:solidFill>
                <a:schemeClr val="accent1"/>
              </a:solidFill>
              <a:prstDash val="sysDot"/>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92" name="Oval 91">
              <a:extLst>
                <a:ext uri="{FF2B5EF4-FFF2-40B4-BE49-F238E27FC236}">
                  <a16:creationId xmlns:a16="http://schemas.microsoft.com/office/drawing/2014/main" id="{44C2D2D8-DDDD-45C9-B042-867FE088FFF1}"/>
                </a:ext>
              </a:extLst>
            </p:cNvPr>
            <p:cNvSpPr/>
            <p:nvPr/>
          </p:nvSpPr>
          <p:spPr bwMode="auto">
            <a:xfrm>
              <a:off x="8559927" y="4353224"/>
              <a:ext cx="139261" cy="139260"/>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74AC7FF3-1BED-4CB3-B464-F7436759359D}"/>
              </a:ext>
              <a:ext uri="{C183D7F6-B498-43B3-948B-1728B52AA6E4}">
                <adec:decorative xmlns:adec="http://schemas.microsoft.com/office/drawing/2017/decorative" val="1"/>
              </a:ext>
            </a:extLst>
          </p:cNvPr>
          <p:cNvGrpSpPr/>
          <p:nvPr/>
        </p:nvGrpSpPr>
        <p:grpSpPr>
          <a:xfrm rot="19173940">
            <a:off x="2058584" y="2057647"/>
            <a:ext cx="350468" cy="350468"/>
            <a:chOff x="7143092" y="2150561"/>
            <a:chExt cx="350468" cy="350468"/>
          </a:xfrm>
        </p:grpSpPr>
        <p:sp>
          <p:nvSpPr>
            <p:cNvPr id="94" name="Oval 93">
              <a:extLst>
                <a:ext uri="{FF2B5EF4-FFF2-40B4-BE49-F238E27FC236}">
                  <a16:creationId xmlns:a16="http://schemas.microsoft.com/office/drawing/2014/main" id="{8ABA3560-AFCB-4CEC-8D59-C1F2E709F4D2}"/>
                </a:ext>
              </a:extLst>
            </p:cNvPr>
            <p:cNvSpPr/>
            <p:nvPr/>
          </p:nvSpPr>
          <p:spPr bwMode="auto">
            <a:xfrm rot="20674277">
              <a:off x="7143092" y="2150561"/>
              <a:ext cx="350468" cy="350468"/>
            </a:xfrm>
            <a:prstGeom prst="ellipse">
              <a:avLst/>
            </a:prstGeom>
            <a:solidFill>
              <a:schemeClr val="accent1">
                <a:alpha val="30000"/>
              </a:schemeClr>
            </a:solidFill>
            <a:ln w="19050" cap="rnd">
              <a:solidFill>
                <a:schemeClr val="accent1"/>
              </a:solidFill>
              <a:prstDash val="sysDot"/>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95" name="Oval 94">
              <a:extLst>
                <a:ext uri="{FF2B5EF4-FFF2-40B4-BE49-F238E27FC236}">
                  <a16:creationId xmlns:a16="http://schemas.microsoft.com/office/drawing/2014/main" id="{4AEC9E4F-3276-424A-AC53-6C87428A128A}"/>
                </a:ext>
              </a:extLst>
            </p:cNvPr>
            <p:cNvSpPr/>
            <p:nvPr/>
          </p:nvSpPr>
          <p:spPr bwMode="auto">
            <a:xfrm rot="20674277">
              <a:off x="7261380" y="2268849"/>
              <a:ext cx="113893" cy="113893"/>
            </a:xfrm>
            <a:prstGeom prst="ellipse">
              <a:avLst/>
            </a:prstGeom>
            <a:solidFill>
              <a:schemeClr val="bg1">
                <a:lumMod val="65000"/>
              </a:schemeClr>
            </a:solidFill>
            <a:ln w="19050">
              <a:noFill/>
              <a:prstDash val="sysDash"/>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grpSp>
        <p:nvGrpSpPr>
          <p:cNvPr id="96" name="Group 95">
            <a:extLst>
              <a:ext uri="{FF2B5EF4-FFF2-40B4-BE49-F238E27FC236}">
                <a16:creationId xmlns:a16="http://schemas.microsoft.com/office/drawing/2014/main" id="{BF8F08EF-55BC-4EFC-B087-E138B3281D76}"/>
              </a:ext>
              <a:ext uri="{C183D7F6-B498-43B3-948B-1728B52AA6E4}">
                <adec:decorative xmlns:adec="http://schemas.microsoft.com/office/drawing/2017/decorative" val="1"/>
              </a:ext>
            </a:extLst>
          </p:cNvPr>
          <p:cNvGrpSpPr/>
          <p:nvPr/>
        </p:nvGrpSpPr>
        <p:grpSpPr>
          <a:xfrm rot="2482822">
            <a:off x="1075737" y="1637385"/>
            <a:ext cx="773828" cy="773828"/>
            <a:chOff x="1551767" y="2170835"/>
            <a:chExt cx="773828" cy="773828"/>
          </a:xfrm>
        </p:grpSpPr>
        <p:sp>
          <p:nvSpPr>
            <p:cNvPr id="97" name="Oval 96">
              <a:extLst>
                <a:ext uri="{FF2B5EF4-FFF2-40B4-BE49-F238E27FC236}">
                  <a16:creationId xmlns:a16="http://schemas.microsoft.com/office/drawing/2014/main" id="{27D858E4-A7AE-4BB5-A413-22591E19824E}"/>
                </a:ext>
              </a:extLst>
            </p:cNvPr>
            <p:cNvSpPr/>
            <p:nvPr/>
          </p:nvSpPr>
          <p:spPr bwMode="auto">
            <a:xfrm>
              <a:off x="1551767" y="2170835"/>
              <a:ext cx="773828" cy="773828"/>
            </a:xfrm>
            <a:prstGeom prst="ellipse">
              <a:avLst/>
            </a:prstGeom>
            <a:solidFill>
              <a:schemeClr val="accent1">
                <a:alpha val="30000"/>
              </a:schemeClr>
            </a:solidFill>
            <a:ln w="19050" cap="rnd">
              <a:solidFill>
                <a:schemeClr val="accent1"/>
              </a:solidFill>
              <a:prstDash val="sysDot"/>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99" name="Oval 98">
              <a:extLst>
                <a:ext uri="{FF2B5EF4-FFF2-40B4-BE49-F238E27FC236}">
                  <a16:creationId xmlns:a16="http://schemas.microsoft.com/office/drawing/2014/main" id="{60D42A5D-8A05-4517-8F3E-C71F644F8DEA}"/>
                </a:ext>
              </a:extLst>
            </p:cNvPr>
            <p:cNvSpPr/>
            <p:nvPr/>
          </p:nvSpPr>
          <p:spPr bwMode="auto">
            <a:xfrm>
              <a:off x="1846874" y="2465942"/>
              <a:ext cx="183613" cy="18361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400" err="1">
                <a:gradFill>
                  <a:gsLst>
                    <a:gs pos="0">
                      <a:srgbClr val="FFFFFF"/>
                    </a:gs>
                    <a:gs pos="100000">
                      <a:srgbClr val="FFFFFF"/>
                    </a:gs>
                  </a:gsLst>
                  <a:lin ang="5400000" scaled="0"/>
                </a:gradFill>
                <a:latin typeface="Segoe UI"/>
                <a:cs typeface="Segoe UI" pitchFamily="34" charset="0"/>
              </a:endParaRPr>
            </a:p>
          </p:txBody>
        </p:sp>
      </p:grpSp>
      <p:sp>
        <p:nvSpPr>
          <p:cNvPr id="55" name="Rectangle 54">
            <a:extLst>
              <a:ext uri="{FF2B5EF4-FFF2-40B4-BE49-F238E27FC236}">
                <a16:creationId xmlns:a16="http://schemas.microsoft.com/office/drawing/2014/main" id="{A936F8F8-5906-4A76-AF16-FC192F5D9B25}"/>
              </a:ext>
            </a:extLst>
          </p:cNvPr>
          <p:cNvSpPr/>
          <p:nvPr/>
        </p:nvSpPr>
        <p:spPr bwMode="auto">
          <a:xfrm>
            <a:off x="9721516" y="2130203"/>
            <a:ext cx="1680862" cy="769287"/>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293" fontAlgn="base">
              <a:spcBef>
                <a:spcPct val="0"/>
              </a:spcBef>
            </a:pPr>
            <a:r>
              <a:rPr lang="en-US" sz="1200">
                <a:solidFill>
                  <a:schemeClr val="accent1"/>
                </a:solidFill>
                <a:latin typeface="+mj-lt"/>
                <a:cs typeface="Segoe UI Semibold" panose="020B0702040204020203" pitchFamily="34" charset="0"/>
              </a:rPr>
              <a:t>Top 10 Best practices</a:t>
            </a:r>
          </a:p>
        </p:txBody>
      </p:sp>
      <p:sp>
        <p:nvSpPr>
          <p:cNvPr id="7" name="Star: 16 Points 6">
            <a:extLst>
              <a:ext uri="{FF2B5EF4-FFF2-40B4-BE49-F238E27FC236}">
                <a16:creationId xmlns:a16="http://schemas.microsoft.com/office/drawing/2014/main" id="{D287B243-C301-4C42-9CCC-5FCAC8BE1079}"/>
              </a:ext>
            </a:extLst>
          </p:cNvPr>
          <p:cNvSpPr/>
          <p:nvPr/>
        </p:nvSpPr>
        <p:spPr bwMode="auto">
          <a:xfrm rot="20700000">
            <a:off x="10784882" y="3351929"/>
            <a:ext cx="815481" cy="544148"/>
          </a:xfrm>
          <a:prstGeom prst="star16">
            <a:avLst/>
          </a:prstGeom>
          <a:gradFill flip="none" rotWithShape="1">
            <a:gsLst>
              <a:gs pos="100000">
                <a:srgbClr val="00B050">
                  <a:shade val="30000"/>
                  <a:satMod val="115000"/>
                </a:srgbClr>
              </a:gs>
              <a:gs pos="50000">
                <a:srgbClr val="00B050">
                  <a:shade val="67500"/>
                  <a:satMod val="115000"/>
                </a:srgbClr>
              </a:gs>
              <a:gs pos="29000">
                <a:srgbClr val="00B050">
                  <a:shade val="100000"/>
                  <a:satMod val="115000"/>
                </a:srgbClr>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900" b="1">
                <a:solidFill>
                  <a:srgbClr val="FFFFFF"/>
                </a:solidFill>
                <a:ea typeface="Segoe UI" pitchFamily="34" charset="0"/>
                <a:cs typeface="Segoe UI" pitchFamily="34" charset="0"/>
              </a:rPr>
              <a:t>ASB v2 </a:t>
            </a:r>
            <a:br>
              <a:rPr lang="en-US" sz="900" b="1">
                <a:solidFill>
                  <a:srgbClr val="FFFFFF"/>
                </a:solidFill>
                <a:ea typeface="Segoe UI" pitchFamily="34" charset="0"/>
                <a:cs typeface="Segoe UI" pitchFamily="34" charset="0"/>
              </a:rPr>
            </a:br>
            <a:r>
              <a:rPr lang="en-US" sz="900" b="1">
                <a:solidFill>
                  <a:srgbClr val="FFFFFF"/>
                </a:solidFill>
                <a:ea typeface="Segoe UI" pitchFamily="34" charset="0"/>
                <a:cs typeface="Segoe UI" pitchFamily="34" charset="0"/>
              </a:rPr>
              <a:t>is out!</a:t>
            </a:r>
          </a:p>
        </p:txBody>
      </p:sp>
    </p:spTree>
    <p:extLst>
      <p:ext uri="{BB962C8B-B14F-4D97-AF65-F5344CB8AC3E}">
        <p14:creationId xmlns:p14="http://schemas.microsoft.com/office/powerpoint/2010/main" val="38454347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fade">
                                      <p:cBhvr>
                                        <p:cTn id="7" dur="500"/>
                                        <p:tgtEl>
                                          <p:spTgt spid="274"/>
                                        </p:tgtEl>
                                      </p:cBhvr>
                                    </p:animEffect>
                                  </p:childTnLst>
                                </p:cTn>
                              </p:par>
                              <p:par>
                                <p:cTn id="8" presetID="35" presetClass="path" presetSubtype="0" decel="100000" fill="hold" nodeType="withEffect">
                                  <p:stCondLst>
                                    <p:cond delay="0"/>
                                  </p:stCondLst>
                                  <p:childTnLst>
                                    <p:animMotion origin="layout" path="M -3.33333E-6 -4.07407E-6 L -0.00924 -0.00208 " pathEditMode="relative" rAng="0" ptsTypes="AA">
                                      <p:cBhvr>
                                        <p:cTn id="9" dur="750" spd="-100000" fill="hold"/>
                                        <p:tgtEl>
                                          <p:spTgt spid="274"/>
                                        </p:tgtEl>
                                        <p:attrNameLst>
                                          <p:attrName>ppt_x</p:attrName>
                                          <p:attrName>ppt_y</p:attrName>
                                        </p:attrNameLst>
                                      </p:cBhvr>
                                      <p:rCtr x="-46900" y="-11600"/>
                                    </p:animMotion>
                                  </p:childTnLst>
                                </p:cTn>
                              </p:par>
                              <p:par>
                                <p:cTn id="10" presetID="10" presetClass="entr" presetSubtype="0" fill="hold" grpId="0" nodeType="withEffect">
                                  <p:stCondLst>
                                    <p:cond delay="25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par>
                                <p:cTn id="13" presetID="35" presetClass="path" presetSubtype="0" decel="100000" fill="hold" grpId="1" nodeType="withEffect">
                                  <p:stCondLst>
                                    <p:cond delay="250"/>
                                  </p:stCondLst>
                                  <p:childTnLst>
                                    <p:animMotion origin="layout" path="M -4.16667E-7 1.85185E-6 L -0.01953 0.00185 " pathEditMode="relative" rAng="0" ptsTypes="AA">
                                      <p:cBhvr>
                                        <p:cTn id="14" dur="750" spd="-100000" fill="hold"/>
                                        <p:tgtEl>
                                          <p:spTgt spid="122"/>
                                        </p:tgtEl>
                                        <p:attrNameLst>
                                          <p:attrName>ppt_x</p:attrName>
                                          <p:attrName>ppt_y</p:attrName>
                                        </p:attrNameLst>
                                      </p:cBhvr>
                                      <p:rCtr x="-97700" y="9300"/>
                                    </p:animMotion>
                                  </p:childTnLst>
                                </p:cTn>
                              </p:par>
                              <p:par>
                                <p:cTn id="15" presetID="10" presetClass="entr" presetSubtype="0" fill="hold" grpId="0" nodeType="withEffect">
                                  <p:stCondLst>
                                    <p:cond delay="50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35" presetClass="path" presetSubtype="0" decel="100000" fill="hold" grpId="1" nodeType="withEffect">
                                  <p:stCondLst>
                                    <p:cond delay="500"/>
                                  </p:stCondLst>
                                  <p:childTnLst>
                                    <p:animMotion origin="layout" path="M -4.58333E-6 3.33333E-6 L -0.01953 0.00185 " pathEditMode="relative" rAng="0" ptsTypes="AA">
                                      <p:cBhvr>
                                        <p:cTn id="19" dur="750" spd="-100000" fill="hold"/>
                                        <p:tgtEl>
                                          <p:spTgt spid="44"/>
                                        </p:tgtEl>
                                        <p:attrNameLst>
                                          <p:attrName>ppt_x</p:attrName>
                                          <p:attrName>ppt_y</p:attrName>
                                        </p:attrNameLst>
                                      </p:cBhvr>
                                      <p:rCtr x="-97700" y="9300"/>
                                    </p:animMotion>
                                  </p:childTnLst>
                                </p:cTn>
                              </p:par>
                              <p:par>
                                <p:cTn id="20" presetID="10" presetClass="entr" presetSubtype="0" fill="hold" grpId="0" nodeType="withEffect">
                                  <p:stCondLst>
                                    <p:cond delay="75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35" presetClass="path" presetSubtype="0" decel="100000" fill="hold" grpId="1" nodeType="withEffect">
                                  <p:stCondLst>
                                    <p:cond delay="750"/>
                                  </p:stCondLst>
                                  <p:childTnLst>
                                    <p:animMotion origin="layout" path="M -4.58333E-6 -1.85185E-6 L -0.01953 0.00185 " pathEditMode="relative" rAng="0" ptsTypes="AA">
                                      <p:cBhvr>
                                        <p:cTn id="24" dur="750" spd="-100000" fill="hold"/>
                                        <p:tgtEl>
                                          <p:spTgt spid="45"/>
                                        </p:tgtEl>
                                        <p:attrNameLst>
                                          <p:attrName>ppt_x</p:attrName>
                                          <p:attrName>ppt_y</p:attrName>
                                        </p:attrNameLst>
                                      </p:cBhvr>
                                      <p:rCtr x="-97700" y="9300"/>
                                    </p:animMotion>
                                  </p:childTnLst>
                                </p:cTn>
                              </p:par>
                              <p:par>
                                <p:cTn id="25" presetID="10" presetClass="entr" presetSubtype="0" fill="hold" grpId="0" nodeType="withEffect">
                                  <p:stCondLst>
                                    <p:cond delay="100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35" presetClass="path" presetSubtype="0" decel="100000" fill="hold" grpId="1" nodeType="withEffect">
                                  <p:stCondLst>
                                    <p:cond delay="1000"/>
                                  </p:stCondLst>
                                  <p:childTnLst>
                                    <p:animMotion origin="layout" path="M -4.58333E-6 -4.07407E-6 L -0.01953 0.00186 " pathEditMode="relative" rAng="0" ptsTypes="AA">
                                      <p:cBhvr>
                                        <p:cTn id="29" dur="750" spd="-100000" fill="hold"/>
                                        <p:tgtEl>
                                          <p:spTgt spid="56"/>
                                        </p:tgtEl>
                                        <p:attrNameLst>
                                          <p:attrName>ppt_x</p:attrName>
                                          <p:attrName>ppt_y</p:attrName>
                                        </p:attrNameLst>
                                      </p:cBhvr>
                                      <p:rCtr x="-97700" y="9300"/>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5"/>
                                        </p:tgtEl>
                                        <p:attrNameLst>
                                          <p:attrName>style.visibility</p:attrName>
                                        </p:attrNameLst>
                                      </p:cBhvr>
                                      <p:to>
                                        <p:strVal val="visible"/>
                                      </p:to>
                                    </p:set>
                                    <p:animEffect transition="in" filter="fade">
                                      <p:cBhvr>
                                        <p:cTn id="34" dur="500"/>
                                        <p:tgtEl>
                                          <p:spTgt spid="235"/>
                                        </p:tgtEl>
                                      </p:cBhvr>
                                    </p:animEffect>
                                  </p:childTnLst>
                                </p:cTn>
                              </p:par>
                              <p:par>
                                <p:cTn id="35" presetID="35" presetClass="path" presetSubtype="0" decel="100000" fill="hold" nodeType="withEffect">
                                  <p:stCondLst>
                                    <p:cond delay="0"/>
                                  </p:stCondLst>
                                  <p:childTnLst>
                                    <p:animMotion origin="layout" path="M -3.33333E-6 -4.07407E-6 L -0.00924 -0.00208 " pathEditMode="relative" rAng="0" ptsTypes="AA">
                                      <p:cBhvr>
                                        <p:cTn id="36" dur="750" spd="-100000" fill="hold"/>
                                        <p:tgtEl>
                                          <p:spTgt spid="235"/>
                                        </p:tgtEl>
                                        <p:attrNameLst>
                                          <p:attrName>ppt_x</p:attrName>
                                          <p:attrName>ppt_y</p:attrName>
                                        </p:attrNameLst>
                                      </p:cBhvr>
                                      <p:rCtr x="-46900" y="-11600"/>
                                    </p:animMotion>
                                  </p:childTnLst>
                                </p:cTn>
                              </p:par>
                              <p:par>
                                <p:cTn id="37" presetID="10" presetClass="entr" presetSubtype="0" fill="hold" grpId="0" nodeType="withEffect">
                                  <p:stCondLst>
                                    <p:cond delay="0"/>
                                  </p:stCondLst>
                                  <p:childTnLst>
                                    <p:set>
                                      <p:cBhvr>
                                        <p:cTn id="38" dur="1" fill="hold">
                                          <p:stCondLst>
                                            <p:cond delay="0"/>
                                          </p:stCondLst>
                                        </p:cTn>
                                        <p:tgtEl>
                                          <p:spTgt spid="240"/>
                                        </p:tgtEl>
                                        <p:attrNameLst>
                                          <p:attrName>style.visibility</p:attrName>
                                        </p:attrNameLst>
                                      </p:cBhvr>
                                      <p:to>
                                        <p:strVal val="visible"/>
                                      </p:to>
                                    </p:set>
                                    <p:animEffect transition="in" filter="fade">
                                      <p:cBhvr>
                                        <p:cTn id="39" dur="500"/>
                                        <p:tgtEl>
                                          <p:spTgt spid="240"/>
                                        </p:tgtEl>
                                      </p:cBhvr>
                                    </p:animEffect>
                                  </p:childTnLst>
                                </p:cTn>
                              </p:par>
                              <p:par>
                                <p:cTn id="40" presetID="35" presetClass="path" presetSubtype="0" decel="100000" fill="hold" grpId="1" nodeType="withEffect">
                                  <p:stCondLst>
                                    <p:cond delay="0"/>
                                  </p:stCondLst>
                                  <p:childTnLst>
                                    <p:animMotion origin="layout" path="M -3.33333E-6 -4.07407E-6 L -0.00924 -0.00208 " pathEditMode="relative" rAng="0" ptsTypes="AA">
                                      <p:cBhvr>
                                        <p:cTn id="41" dur="750" spd="-100000" fill="hold"/>
                                        <p:tgtEl>
                                          <p:spTgt spid="240"/>
                                        </p:tgtEl>
                                        <p:attrNameLst>
                                          <p:attrName>ppt_x</p:attrName>
                                          <p:attrName>ppt_y</p:attrName>
                                        </p:attrNameLst>
                                      </p:cBhvr>
                                      <p:rCtr x="-46900" y="-11600"/>
                                    </p:animMotion>
                                  </p:childTnLst>
                                </p:cTn>
                              </p:par>
                            </p:childTnLst>
                          </p:cTn>
                        </p:par>
                        <p:par>
                          <p:cTn id="42" fill="hold">
                            <p:stCondLst>
                              <p:cond delay="750"/>
                            </p:stCondLst>
                            <p:childTnLst>
                              <p:par>
                                <p:cTn id="43" presetID="10" presetClass="entr" presetSubtype="0" fill="hold" grpId="0" nodeType="afterEffect">
                                  <p:stCondLst>
                                    <p:cond delay="0"/>
                                  </p:stCondLst>
                                  <p:childTnLst>
                                    <p:set>
                                      <p:cBhvr>
                                        <p:cTn id="44" dur="1" fill="hold">
                                          <p:stCondLst>
                                            <p:cond delay="0"/>
                                          </p:stCondLst>
                                        </p:cTn>
                                        <p:tgtEl>
                                          <p:spTgt spid="127"/>
                                        </p:tgtEl>
                                        <p:attrNameLst>
                                          <p:attrName>style.visibility</p:attrName>
                                        </p:attrNameLst>
                                      </p:cBhvr>
                                      <p:to>
                                        <p:strVal val="visible"/>
                                      </p:to>
                                    </p:set>
                                    <p:animEffect transition="in" filter="fade">
                                      <p:cBhvr>
                                        <p:cTn id="45" dur="500"/>
                                        <p:tgtEl>
                                          <p:spTgt spid="127"/>
                                        </p:tgtEl>
                                      </p:cBhvr>
                                    </p:animEffect>
                                  </p:childTnLst>
                                </p:cTn>
                              </p:par>
                              <p:par>
                                <p:cTn id="46" presetID="35" presetClass="path" presetSubtype="0" decel="100000" fill="hold" grpId="1" nodeType="withEffect">
                                  <p:stCondLst>
                                    <p:cond delay="0"/>
                                  </p:stCondLst>
                                  <p:childTnLst>
                                    <p:animMotion origin="layout" path="M -3.33333E-6 -4.07407E-6 L -0.00924 -0.00208 " pathEditMode="relative" rAng="0" ptsTypes="AA">
                                      <p:cBhvr>
                                        <p:cTn id="47" dur="750" spd="-100000" fill="hold"/>
                                        <p:tgtEl>
                                          <p:spTgt spid="127"/>
                                        </p:tgtEl>
                                        <p:attrNameLst>
                                          <p:attrName>ppt_x</p:attrName>
                                          <p:attrName>ppt_y</p:attrName>
                                        </p:attrNameLst>
                                      </p:cBhvr>
                                      <p:rCtr x="-46900" y="-11600"/>
                                    </p:animMotion>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35" presetClass="path" presetSubtype="0" decel="100000" fill="hold" grpId="1" nodeType="withEffect">
                                  <p:stCondLst>
                                    <p:cond delay="0"/>
                                  </p:stCondLst>
                                  <p:childTnLst>
                                    <p:animMotion origin="layout" path="M -3.33333E-6 -4.07407E-6 L -0.00924 -0.00208 " pathEditMode="relative" rAng="0" ptsTypes="AA">
                                      <p:cBhvr>
                                        <p:cTn id="52" dur="750" spd="-100000" fill="hold"/>
                                        <p:tgtEl>
                                          <p:spTgt spid="17"/>
                                        </p:tgtEl>
                                        <p:attrNameLst>
                                          <p:attrName>ppt_x</p:attrName>
                                          <p:attrName>ppt_y</p:attrName>
                                        </p:attrNameLst>
                                      </p:cBhvr>
                                      <p:rCtr x="-46900" y="-11600"/>
                                    </p:animMotion>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35" presetClass="path" presetSubtype="0" decel="100000" fill="hold" grpId="1" nodeType="withEffect">
                                  <p:stCondLst>
                                    <p:cond delay="0"/>
                                  </p:stCondLst>
                                  <p:childTnLst>
                                    <p:animMotion origin="layout" path="M -3.33333E-6 -4.07407E-6 L -0.00924 -0.00208 " pathEditMode="relative" rAng="0" ptsTypes="AA">
                                      <p:cBhvr>
                                        <p:cTn id="57" dur="750" spd="-100000" fill="hold"/>
                                        <p:tgtEl>
                                          <p:spTgt spid="15"/>
                                        </p:tgtEl>
                                        <p:attrNameLst>
                                          <p:attrName>ppt_x</p:attrName>
                                          <p:attrName>ppt_y</p:attrName>
                                        </p:attrNameLst>
                                      </p:cBhvr>
                                      <p:rCtr x="-46900" y="-11600"/>
                                    </p:animMotion>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35" presetClass="path" presetSubtype="0" decel="100000" fill="hold" grpId="1" nodeType="withEffect">
                                  <p:stCondLst>
                                    <p:cond delay="0"/>
                                  </p:stCondLst>
                                  <p:childTnLst>
                                    <p:animMotion origin="layout" path="M -3.33333E-6 -4.07407E-6 L -0.00924 -0.00208 " pathEditMode="relative" rAng="0" ptsTypes="AA">
                                      <p:cBhvr>
                                        <p:cTn id="62" dur="750" spd="-100000" fill="hold"/>
                                        <p:tgtEl>
                                          <p:spTgt spid="18"/>
                                        </p:tgtEl>
                                        <p:attrNameLst>
                                          <p:attrName>ppt_x</p:attrName>
                                          <p:attrName>ppt_y</p:attrName>
                                        </p:attrNameLst>
                                      </p:cBhvr>
                                      <p:rCtr x="-46900" y="-11600"/>
                                    </p:animMotion>
                                  </p:childTnLst>
                                </p:cTn>
                              </p:par>
                              <p:par>
                                <p:cTn id="63" presetID="10"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animEffect transition="in" filter="fade">
                                      <p:cBhvr>
                                        <p:cTn id="65" dur="500"/>
                                        <p:tgtEl>
                                          <p:spTgt spid="247"/>
                                        </p:tgtEl>
                                      </p:cBhvr>
                                    </p:animEffect>
                                  </p:childTnLst>
                                </p:cTn>
                              </p:par>
                              <p:par>
                                <p:cTn id="66" presetID="35" presetClass="path" presetSubtype="0" decel="100000" fill="hold" grpId="1" nodeType="withEffect">
                                  <p:stCondLst>
                                    <p:cond delay="0"/>
                                  </p:stCondLst>
                                  <p:childTnLst>
                                    <p:animMotion origin="layout" path="M -3.33333E-6 -4.07407E-6 L -0.00924 -0.00208 " pathEditMode="relative" rAng="0" ptsTypes="AA">
                                      <p:cBhvr>
                                        <p:cTn id="67" dur="750" spd="-100000" fill="hold"/>
                                        <p:tgtEl>
                                          <p:spTgt spid="247"/>
                                        </p:tgtEl>
                                        <p:attrNameLst>
                                          <p:attrName>ppt_x</p:attrName>
                                          <p:attrName>ppt_y</p:attrName>
                                        </p:attrNameLst>
                                      </p:cBhvr>
                                      <p:rCtr x="-46900" y="-11600"/>
                                    </p:animMotion>
                                  </p:childTnLst>
                                </p:cTn>
                              </p:par>
                              <p:par>
                                <p:cTn id="68" presetID="10" presetClass="entr" presetSubtype="0"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par>
                                <p:cTn id="71" presetID="35" presetClass="path" presetSubtype="0" decel="100000" fill="hold" grpId="1" nodeType="withEffect">
                                  <p:stCondLst>
                                    <p:cond delay="0"/>
                                  </p:stCondLst>
                                  <p:childTnLst>
                                    <p:animMotion origin="layout" path="M -3.33333E-6 -4.07407E-6 L -0.00924 -0.00208 " pathEditMode="relative" rAng="0" ptsTypes="AA">
                                      <p:cBhvr>
                                        <p:cTn id="72" dur="750" spd="-100000" fill="hold"/>
                                        <p:tgtEl>
                                          <p:spTgt spid="55"/>
                                        </p:tgtEl>
                                        <p:attrNameLst>
                                          <p:attrName>ppt_x</p:attrName>
                                          <p:attrName>ppt_y</p:attrName>
                                        </p:attrNameLst>
                                      </p:cBhvr>
                                      <p:rCtr x="-46900" y="-11600"/>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2" grpId="1"/>
      <p:bldP spid="44" grpId="0"/>
      <p:bldP spid="44" grpId="1"/>
      <p:bldP spid="45" grpId="0"/>
      <p:bldP spid="45" grpId="1"/>
      <p:bldP spid="56" grpId="0"/>
      <p:bldP spid="56" grpId="1"/>
      <p:bldP spid="240" grpId="0"/>
      <p:bldP spid="240" grpId="1"/>
      <p:bldP spid="127" grpId="0" animBg="1"/>
      <p:bldP spid="127" grpId="1" animBg="1"/>
      <p:bldP spid="17" grpId="0" animBg="1"/>
      <p:bldP spid="17" grpId="1" animBg="1"/>
      <p:bldP spid="15" grpId="0" animBg="1"/>
      <p:bldP spid="15" grpId="1" animBg="1"/>
      <p:bldP spid="18" grpId="0" animBg="1"/>
      <p:bldP spid="18" grpId="1" animBg="1"/>
      <p:bldP spid="247" grpId="0" animBg="1"/>
      <p:bldP spid="247" grpId="1" animBg="1"/>
      <p:bldP spid="55" grpId="0"/>
      <p:bldP spid="55" grpId="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F8B1EBB-E81D-496B-8EE8-C9DB4FB37709}"/>
              </a:ext>
            </a:extLst>
          </p:cNvPr>
          <p:cNvSpPr/>
          <p:nvPr/>
        </p:nvSpPr>
        <p:spPr bwMode="auto">
          <a:xfrm>
            <a:off x="0" y="2894275"/>
            <a:ext cx="12192000" cy="3963725"/>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1014C1CE-D408-40E0-BB82-7C3D1DE77E40}"/>
              </a:ext>
            </a:extLst>
          </p:cNvPr>
          <p:cNvSpPr>
            <a:spLocks noGrp="1"/>
          </p:cNvSpPr>
          <p:nvPr>
            <p:ph type="title"/>
          </p:nvPr>
        </p:nvSpPr>
        <p:spPr>
          <a:xfrm>
            <a:off x="588263" y="457200"/>
            <a:ext cx="11018520" cy="800219"/>
          </a:xfrm>
        </p:spPr>
        <p:txBody>
          <a:bodyPr/>
          <a:lstStyle/>
          <a:p>
            <a:pPr indent="914400" algn="ctr"/>
            <a:r>
              <a:rPr lang="en-US" sz="3200"/>
              <a:t> - Essential Cloud Security</a:t>
            </a:r>
            <a:br>
              <a:rPr lang="en-US" sz="3200"/>
            </a:br>
            <a:r>
              <a:rPr lang="en-US" sz="2000" i="1">
                <a:latin typeface="+mn-lt"/>
              </a:rPr>
              <a:t>Actionable, Holistic, Short- and long-term</a:t>
            </a:r>
            <a:endParaRPr lang="en-US" sz="3200" i="1">
              <a:latin typeface="+mn-lt"/>
            </a:endParaRPr>
          </a:p>
        </p:txBody>
      </p:sp>
      <p:sp>
        <p:nvSpPr>
          <p:cNvPr id="16" name="Rectangle 15" descr="People">
            <a:extLst>
              <a:ext uri="{FF2B5EF4-FFF2-40B4-BE49-F238E27FC236}">
                <a16:creationId xmlns:a16="http://schemas.microsoft.com/office/drawing/2014/main" id="{47B8C489-4AF6-4AB1-886D-ACA261066069}"/>
              </a:ext>
            </a:extLst>
          </p:cNvPr>
          <p:cNvSpPr/>
          <p:nvPr/>
        </p:nvSpPr>
        <p:spPr bwMode="auto">
          <a:xfrm>
            <a:off x="1528762" y="1757426"/>
            <a:ext cx="2900648" cy="2020980"/>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45720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200">
                <a:solidFill>
                  <a:schemeClr val="accent1"/>
                </a:solidFill>
                <a:latin typeface="+mj-lt"/>
                <a:ea typeface="Segoe UI" pitchFamily="34" charset="0"/>
                <a:cs typeface="Segoe UI" pitchFamily="34" charset="0"/>
              </a:rPr>
              <a:t>People</a:t>
            </a:r>
          </a:p>
        </p:txBody>
      </p:sp>
      <p:grpSp>
        <p:nvGrpSpPr>
          <p:cNvPr id="54" name="Group 13" descr="Icon of people.">
            <a:extLst>
              <a:ext uri="{FF2B5EF4-FFF2-40B4-BE49-F238E27FC236}">
                <a16:creationId xmlns:a16="http://schemas.microsoft.com/office/drawing/2014/main" id="{F62625D7-6D13-46AE-BA7C-0DFB491237AA}"/>
              </a:ext>
            </a:extLst>
          </p:cNvPr>
          <p:cNvGrpSpPr>
            <a:grpSpLocks noChangeAspect="1"/>
          </p:cNvGrpSpPr>
          <p:nvPr/>
        </p:nvGrpSpPr>
        <p:grpSpPr bwMode="auto">
          <a:xfrm>
            <a:off x="2752074" y="2353719"/>
            <a:ext cx="454025" cy="268288"/>
            <a:chOff x="1762" y="1437"/>
            <a:chExt cx="286" cy="169"/>
          </a:xfrm>
          <a:solidFill>
            <a:srgbClr val="C1C1C1"/>
          </a:solidFill>
        </p:grpSpPr>
        <p:sp>
          <p:nvSpPr>
            <p:cNvPr id="56" name="Freeform 14">
              <a:extLst>
                <a:ext uri="{FF2B5EF4-FFF2-40B4-BE49-F238E27FC236}">
                  <a16:creationId xmlns:a16="http://schemas.microsoft.com/office/drawing/2014/main" id="{83B05062-5979-42B8-8F42-BCB838072830}"/>
                </a:ext>
              </a:extLst>
            </p:cNvPr>
            <p:cNvSpPr>
              <a:spLocks/>
            </p:cNvSpPr>
            <p:nvPr/>
          </p:nvSpPr>
          <p:spPr bwMode="auto">
            <a:xfrm>
              <a:off x="1762" y="1561"/>
              <a:ext cx="64" cy="45"/>
            </a:xfrm>
            <a:custGeom>
              <a:avLst/>
              <a:gdLst>
                <a:gd name="T0" fmla="*/ 0 w 75"/>
                <a:gd name="T1" fmla="*/ 53 h 53"/>
                <a:gd name="T2" fmla="*/ 0 w 75"/>
                <a:gd name="T3" fmla="*/ 53 h 53"/>
                <a:gd name="T4" fmla="*/ 63 w 75"/>
                <a:gd name="T5" fmla="*/ 53 h 53"/>
                <a:gd name="T6" fmla="*/ 63 w 75"/>
                <a:gd name="T7" fmla="*/ 53 h 53"/>
                <a:gd name="T8" fmla="*/ 75 w 75"/>
                <a:gd name="T9" fmla="*/ 4 h 53"/>
                <a:gd name="T10" fmla="*/ 54 w 75"/>
                <a:gd name="T11" fmla="*/ 0 h 53"/>
                <a:gd name="T12" fmla="*/ 0 w 75"/>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75" h="53">
                  <a:moveTo>
                    <a:pt x="0" y="53"/>
                  </a:moveTo>
                  <a:lnTo>
                    <a:pt x="0" y="53"/>
                  </a:lnTo>
                  <a:lnTo>
                    <a:pt x="63" y="53"/>
                  </a:lnTo>
                  <a:lnTo>
                    <a:pt x="63" y="53"/>
                  </a:lnTo>
                  <a:cubicBezTo>
                    <a:pt x="63" y="35"/>
                    <a:pt x="67" y="19"/>
                    <a:pt x="75" y="4"/>
                  </a:cubicBezTo>
                  <a:cubicBezTo>
                    <a:pt x="69" y="1"/>
                    <a:pt x="61" y="0"/>
                    <a:pt x="54" y="0"/>
                  </a:cubicBezTo>
                  <a:cubicBezTo>
                    <a:pt x="24" y="0"/>
                    <a:pt x="0" y="24"/>
                    <a:pt x="0" y="5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EC5DB2F0-EF9D-4709-91ED-EB5933EF71BA}"/>
                </a:ext>
              </a:extLst>
            </p:cNvPr>
            <p:cNvSpPr>
              <a:spLocks/>
            </p:cNvSpPr>
            <p:nvPr/>
          </p:nvSpPr>
          <p:spPr bwMode="auto">
            <a:xfrm>
              <a:off x="1838" y="1538"/>
              <a:ext cx="117" cy="68"/>
            </a:xfrm>
            <a:custGeom>
              <a:avLst/>
              <a:gdLst>
                <a:gd name="T0" fmla="*/ 22 w 138"/>
                <a:gd name="T1" fmla="*/ 25 h 80"/>
                <a:gd name="T2" fmla="*/ 22 w 138"/>
                <a:gd name="T3" fmla="*/ 25 h 80"/>
                <a:gd name="T4" fmla="*/ 13 w 138"/>
                <a:gd name="T5" fmla="*/ 36 h 80"/>
                <a:gd name="T6" fmla="*/ 6 w 138"/>
                <a:gd name="T7" fmla="*/ 48 h 80"/>
                <a:gd name="T8" fmla="*/ 0 w 138"/>
                <a:gd name="T9" fmla="*/ 80 h 80"/>
                <a:gd name="T10" fmla="*/ 17 w 138"/>
                <a:gd name="T11" fmla="*/ 80 h 80"/>
                <a:gd name="T12" fmla="*/ 30 w 138"/>
                <a:gd name="T13" fmla="*/ 80 h 80"/>
                <a:gd name="T14" fmla="*/ 44 w 138"/>
                <a:gd name="T15" fmla="*/ 80 h 80"/>
                <a:gd name="T16" fmla="*/ 116 w 138"/>
                <a:gd name="T17" fmla="*/ 80 h 80"/>
                <a:gd name="T18" fmla="*/ 138 w 138"/>
                <a:gd name="T19" fmla="*/ 25 h 80"/>
                <a:gd name="T20" fmla="*/ 80 w 138"/>
                <a:gd name="T21" fmla="*/ 0 h 80"/>
                <a:gd name="T22" fmla="*/ 22 w 138"/>
                <a:gd name="T23" fmla="*/ 2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80">
                  <a:moveTo>
                    <a:pt x="22" y="25"/>
                  </a:moveTo>
                  <a:lnTo>
                    <a:pt x="22" y="25"/>
                  </a:lnTo>
                  <a:cubicBezTo>
                    <a:pt x="19" y="28"/>
                    <a:pt x="16" y="32"/>
                    <a:pt x="13" y="36"/>
                  </a:cubicBezTo>
                  <a:cubicBezTo>
                    <a:pt x="11" y="40"/>
                    <a:pt x="8" y="44"/>
                    <a:pt x="6" y="48"/>
                  </a:cubicBezTo>
                  <a:cubicBezTo>
                    <a:pt x="2" y="58"/>
                    <a:pt x="0" y="69"/>
                    <a:pt x="0" y="80"/>
                  </a:cubicBezTo>
                  <a:lnTo>
                    <a:pt x="17" y="80"/>
                  </a:lnTo>
                  <a:lnTo>
                    <a:pt x="30" y="80"/>
                  </a:lnTo>
                  <a:lnTo>
                    <a:pt x="44" y="80"/>
                  </a:lnTo>
                  <a:lnTo>
                    <a:pt x="116" y="80"/>
                  </a:lnTo>
                  <a:cubicBezTo>
                    <a:pt x="116" y="58"/>
                    <a:pt x="124" y="39"/>
                    <a:pt x="138" y="25"/>
                  </a:cubicBezTo>
                  <a:cubicBezTo>
                    <a:pt x="123" y="9"/>
                    <a:pt x="103" y="0"/>
                    <a:pt x="80" y="0"/>
                  </a:cubicBezTo>
                  <a:cubicBezTo>
                    <a:pt x="57" y="0"/>
                    <a:pt x="36" y="9"/>
                    <a:pt x="22" y="25"/>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4F9FE4EF-D3EF-4CE5-8551-DBB0A00DD760}"/>
                </a:ext>
              </a:extLst>
            </p:cNvPr>
            <p:cNvSpPr>
              <a:spLocks/>
            </p:cNvSpPr>
            <p:nvPr/>
          </p:nvSpPr>
          <p:spPr bwMode="auto">
            <a:xfrm>
              <a:off x="1959" y="1560"/>
              <a:ext cx="89" cy="46"/>
            </a:xfrm>
            <a:custGeom>
              <a:avLst/>
              <a:gdLst>
                <a:gd name="T0" fmla="*/ 53 w 106"/>
                <a:gd name="T1" fmla="*/ 0 h 54"/>
                <a:gd name="T2" fmla="*/ 53 w 106"/>
                <a:gd name="T3" fmla="*/ 0 h 54"/>
                <a:gd name="T4" fmla="*/ 32 w 106"/>
                <a:gd name="T5" fmla="*/ 5 h 54"/>
                <a:gd name="T6" fmla="*/ 20 w 106"/>
                <a:gd name="T7" fmla="*/ 12 h 54"/>
                <a:gd name="T8" fmla="*/ 10 w 106"/>
                <a:gd name="T9" fmla="*/ 22 h 54"/>
                <a:gd name="T10" fmla="*/ 0 w 106"/>
                <a:gd name="T11" fmla="*/ 54 h 54"/>
                <a:gd name="T12" fmla="*/ 17 w 106"/>
                <a:gd name="T13" fmla="*/ 54 h 54"/>
                <a:gd name="T14" fmla="*/ 30 w 106"/>
                <a:gd name="T15" fmla="*/ 54 h 54"/>
                <a:gd name="T16" fmla="*/ 44 w 106"/>
                <a:gd name="T17" fmla="*/ 54 h 54"/>
                <a:gd name="T18" fmla="*/ 106 w 106"/>
                <a:gd name="T19" fmla="*/ 54 h 54"/>
                <a:gd name="T20" fmla="*/ 53 w 10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54">
                  <a:moveTo>
                    <a:pt x="53" y="0"/>
                  </a:moveTo>
                  <a:lnTo>
                    <a:pt x="53" y="0"/>
                  </a:lnTo>
                  <a:cubicBezTo>
                    <a:pt x="45" y="0"/>
                    <a:pt x="38" y="2"/>
                    <a:pt x="32" y="5"/>
                  </a:cubicBezTo>
                  <a:cubicBezTo>
                    <a:pt x="27" y="7"/>
                    <a:pt x="24" y="9"/>
                    <a:pt x="20" y="12"/>
                  </a:cubicBezTo>
                  <a:cubicBezTo>
                    <a:pt x="16" y="15"/>
                    <a:pt x="13" y="18"/>
                    <a:pt x="10" y="22"/>
                  </a:cubicBezTo>
                  <a:cubicBezTo>
                    <a:pt x="4" y="31"/>
                    <a:pt x="0" y="42"/>
                    <a:pt x="0" y="54"/>
                  </a:cubicBezTo>
                  <a:lnTo>
                    <a:pt x="17" y="54"/>
                  </a:lnTo>
                  <a:lnTo>
                    <a:pt x="30" y="54"/>
                  </a:lnTo>
                  <a:lnTo>
                    <a:pt x="44" y="54"/>
                  </a:lnTo>
                  <a:lnTo>
                    <a:pt x="106" y="54"/>
                  </a:lnTo>
                  <a:cubicBezTo>
                    <a:pt x="106" y="24"/>
                    <a:pt x="82" y="0"/>
                    <a:pt x="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7">
              <a:extLst>
                <a:ext uri="{FF2B5EF4-FFF2-40B4-BE49-F238E27FC236}">
                  <a16:creationId xmlns:a16="http://schemas.microsoft.com/office/drawing/2014/main" id="{C49731C8-EDBC-47F0-B0C1-A0023A5D57A4}"/>
                </a:ext>
              </a:extLst>
            </p:cNvPr>
            <p:cNvSpPr>
              <a:spLocks/>
            </p:cNvSpPr>
            <p:nvPr/>
          </p:nvSpPr>
          <p:spPr bwMode="auto">
            <a:xfrm>
              <a:off x="1976" y="1494"/>
              <a:ext cx="55" cy="56"/>
            </a:xfrm>
            <a:custGeom>
              <a:avLst/>
              <a:gdLst>
                <a:gd name="T0" fmla="*/ 31 w 66"/>
                <a:gd name="T1" fmla="*/ 66 h 67"/>
                <a:gd name="T2" fmla="*/ 31 w 66"/>
                <a:gd name="T3" fmla="*/ 66 h 67"/>
                <a:gd name="T4" fmla="*/ 33 w 66"/>
                <a:gd name="T5" fmla="*/ 67 h 67"/>
                <a:gd name="T6" fmla="*/ 35 w 66"/>
                <a:gd name="T7" fmla="*/ 66 h 67"/>
                <a:gd name="T8" fmla="*/ 57 w 66"/>
                <a:gd name="T9" fmla="*/ 56 h 67"/>
                <a:gd name="T10" fmla="*/ 66 w 66"/>
                <a:gd name="T11" fmla="*/ 33 h 67"/>
                <a:gd name="T12" fmla="*/ 33 w 66"/>
                <a:gd name="T13" fmla="*/ 0 h 67"/>
                <a:gd name="T14" fmla="*/ 0 w 66"/>
                <a:gd name="T15" fmla="*/ 33 h 67"/>
                <a:gd name="T16" fmla="*/ 9 w 66"/>
                <a:gd name="T17" fmla="*/ 56 h 67"/>
                <a:gd name="T18" fmla="*/ 31 w 66"/>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7">
                  <a:moveTo>
                    <a:pt x="31" y="66"/>
                  </a:moveTo>
                  <a:lnTo>
                    <a:pt x="31" y="66"/>
                  </a:lnTo>
                  <a:cubicBezTo>
                    <a:pt x="31" y="66"/>
                    <a:pt x="32" y="67"/>
                    <a:pt x="33" y="67"/>
                  </a:cubicBezTo>
                  <a:cubicBezTo>
                    <a:pt x="34" y="67"/>
                    <a:pt x="34" y="66"/>
                    <a:pt x="35" y="66"/>
                  </a:cubicBezTo>
                  <a:cubicBezTo>
                    <a:pt x="44" y="66"/>
                    <a:pt x="51" y="62"/>
                    <a:pt x="57" y="56"/>
                  </a:cubicBezTo>
                  <a:cubicBezTo>
                    <a:pt x="63" y="50"/>
                    <a:pt x="66" y="42"/>
                    <a:pt x="66" y="33"/>
                  </a:cubicBezTo>
                  <a:cubicBezTo>
                    <a:pt x="66" y="15"/>
                    <a:pt x="51" y="0"/>
                    <a:pt x="33" y="0"/>
                  </a:cubicBezTo>
                  <a:cubicBezTo>
                    <a:pt x="14" y="0"/>
                    <a:pt x="0" y="15"/>
                    <a:pt x="0" y="33"/>
                  </a:cubicBezTo>
                  <a:cubicBezTo>
                    <a:pt x="0" y="42"/>
                    <a:pt x="3" y="50"/>
                    <a:pt x="9" y="56"/>
                  </a:cubicBezTo>
                  <a:cubicBezTo>
                    <a:pt x="15" y="62"/>
                    <a:pt x="22" y="66"/>
                    <a:pt x="31" y="6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8">
              <a:extLst>
                <a:ext uri="{FF2B5EF4-FFF2-40B4-BE49-F238E27FC236}">
                  <a16:creationId xmlns:a16="http://schemas.microsoft.com/office/drawing/2014/main" id="{BB8241E0-4F40-4C58-A4AB-C1A08477D32A}"/>
                </a:ext>
              </a:extLst>
            </p:cNvPr>
            <p:cNvSpPr>
              <a:spLocks/>
            </p:cNvSpPr>
            <p:nvPr/>
          </p:nvSpPr>
          <p:spPr bwMode="auto">
            <a:xfrm>
              <a:off x="1861" y="1437"/>
              <a:ext cx="89" cy="90"/>
            </a:xfrm>
            <a:custGeom>
              <a:avLst/>
              <a:gdLst>
                <a:gd name="T0" fmla="*/ 23 w 106"/>
                <a:gd name="T1" fmla="*/ 98 h 107"/>
                <a:gd name="T2" fmla="*/ 23 w 106"/>
                <a:gd name="T3" fmla="*/ 98 h 107"/>
                <a:gd name="T4" fmla="*/ 49 w 106"/>
                <a:gd name="T5" fmla="*/ 107 h 107"/>
                <a:gd name="T6" fmla="*/ 53 w 106"/>
                <a:gd name="T7" fmla="*/ 107 h 107"/>
                <a:gd name="T8" fmla="*/ 57 w 106"/>
                <a:gd name="T9" fmla="*/ 107 h 107"/>
                <a:gd name="T10" fmla="*/ 83 w 106"/>
                <a:gd name="T11" fmla="*/ 98 h 107"/>
                <a:gd name="T12" fmla="*/ 106 w 106"/>
                <a:gd name="T13" fmla="*/ 54 h 107"/>
                <a:gd name="T14" fmla="*/ 75 w 106"/>
                <a:gd name="T15" fmla="*/ 5 h 107"/>
                <a:gd name="T16" fmla="*/ 53 w 106"/>
                <a:gd name="T17" fmla="*/ 0 h 107"/>
                <a:gd name="T18" fmla="*/ 31 w 106"/>
                <a:gd name="T19" fmla="*/ 5 h 107"/>
                <a:gd name="T20" fmla="*/ 31 w 106"/>
                <a:gd name="T21" fmla="*/ 5 h 107"/>
                <a:gd name="T22" fmla="*/ 0 w 106"/>
                <a:gd name="T23" fmla="*/ 54 h 107"/>
                <a:gd name="T24" fmla="*/ 23 w 106"/>
                <a:gd name="T25" fmla="*/ 9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7">
                  <a:moveTo>
                    <a:pt x="23" y="98"/>
                  </a:moveTo>
                  <a:lnTo>
                    <a:pt x="23" y="98"/>
                  </a:lnTo>
                  <a:cubicBezTo>
                    <a:pt x="30" y="103"/>
                    <a:pt x="39" y="106"/>
                    <a:pt x="49" y="107"/>
                  </a:cubicBezTo>
                  <a:cubicBezTo>
                    <a:pt x="50" y="107"/>
                    <a:pt x="52" y="107"/>
                    <a:pt x="53" y="107"/>
                  </a:cubicBezTo>
                  <a:cubicBezTo>
                    <a:pt x="54" y="107"/>
                    <a:pt x="55" y="107"/>
                    <a:pt x="57" y="107"/>
                  </a:cubicBezTo>
                  <a:cubicBezTo>
                    <a:pt x="66" y="106"/>
                    <a:pt x="76" y="103"/>
                    <a:pt x="83" y="98"/>
                  </a:cubicBezTo>
                  <a:cubicBezTo>
                    <a:pt x="97" y="88"/>
                    <a:pt x="106" y="72"/>
                    <a:pt x="106" y="54"/>
                  </a:cubicBezTo>
                  <a:cubicBezTo>
                    <a:pt x="106" y="32"/>
                    <a:pt x="93" y="14"/>
                    <a:pt x="75" y="5"/>
                  </a:cubicBezTo>
                  <a:cubicBezTo>
                    <a:pt x="68" y="2"/>
                    <a:pt x="61" y="0"/>
                    <a:pt x="53" y="0"/>
                  </a:cubicBezTo>
                  <a:cubicBezTo>
                    <a:pt x="45" y="0"/>
                    <a:pt x="38" y="2"/>
                    <a:pt x="31" y="5"/>
                  </a:cubicBezTo>
                  <a:lnTo>
                    <a:pt x="31" y="5"/>
                  </a:lnTo>
                  <a:cubicBezTo>
                    <a:pt x="12" y="14"/>
                    <a:pt x="0" y="32"/>
                    <a:pt x="0" y="54"/>
                  </a:cubicBezTo>
                  <a:cubicBezTo>
                    <a:pt x="0" y="72"/>
                    <a:pt x="9" y="88"/>
                    <a:pt x="23" y="9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9">
              <a:extLst>
                <a:ext uri="{FF2B5EF4-FFF2-40B4-BE49-F238E27FC236}">
                  <a16:creationId xmlns:a16="http://schemas.microsoft.com/office/drawing/2014/main" id="{CEF7E989-E7F9-4263-8EE1-80B4EABC41AB}"/>
                </a:ext>
              </a:extLst>
            </p:cNvPr>
            <p:cNvSpPr>
              <a:spLocks/>
            </p:cNvSpPr>
            <p:nvPr/>
          </p:nvSpPr>
          <p:spPr bwMode="auto">
            <a:xfrm>
              <a:off x="1774" y="1483"/>
              <a:ext cx="68" cy="67"/>
            </a:xfrm>
            <a:custGeom>
              <a:avLst/>
              <a:gdLst>
                <a:gd name="T0" fmla="*/ 40 w 80"/>
                <a:gd name="T1" fmla="*/ 0 h 80"/>
                <a:gd name="T2" fmla="*/ 40 w 80"/>
                <a:gd name="T3" fmla="*/ 0 h 80"/>
                <a:gd name="T4" fmla="*/ 0 w 80"/>
                <a:gd name="T5" fmla="*/ 40 h 80"/>
                <a:gd name="T6" fmla="*/ 14 w 80"/>
                <a:gd name="T7" fmla="*/ 70 h 80"/>
                <a:gd name="T8" fmla="*/ 37 w 80"/>
                <a:gd name="T9" fmla="*/ 80 h 80"/>
                <a:gd name="T10" fmla="*/ 40 w 80"/>
                <a:gd name="T11" fmla="*/ 80 h 80"/>
                <a:gd name="T12" fmla="*/ 42 w 80"/>
                <a:gd name="T13" fmla="*/ 80 h 80"/>
                <a:gd name="T14" fmla="*/ 65 w 80"/>
                <a:gd name="T15" fmla="*/ 70 h 80"/>
                <a:gd name="T16" fmla="*/ 80 w 80"/>
                <a:gd name="T17" fmla="*/ 40 h 80"/>
                <a:gd name="T18" fmla="*/ 40 w 80"/>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lnTo>
                    <a:pt x="40" y="0"/>
                  </a:lnTo>
                  <a:cubicBezTo>
                    <a:pt x="18" y="0"/>
                    <a:pt x="0" y="18"/>
                    <a:pt x="0" y="40"/>
                  </a:cubicBezTo>
                  <a:cubicBezTo>
                    <a:pt x="0" y="52"/>
                    <a:pt x="5" y="63"/>
                    <a:pt x="14" y="70"/>
                  </a:cubicBezTo>
                  <a:cubicBezTo>
                    <a:pt x="21" y="76"/>
                    <a:pt x="29" y="79"/>
                    <a:pt x="37" y="80"/>
                  </a:cubicBezTo>
                  <a:cubicBezTo>
                    <a:pt x="38" y="80"/>
                    <a:pt x="39" y="80"/>
                    <a:pt x="40" y="80"/>
                  </a:cubicBezTo>
                  <a:cubicBezTo>
                    <a:pt x="41" y="80"/>
                    <a:pt x="41" y="80"/>
                    <a:pt x="42" y="80"/>
                  </a:cubicBezTo>
                  <a:cubicBezTo>
                    <a:pt x="51" y="79"/>
                    <a:pt x="59" y="76"/>
                    <a:pt x="65" y="70"/>
                  </a:cubicBezTo>
                  <a:cubicBezTo>
                    <a:pt x="74" y="63"/>
                    <a:pt x="80" y="52"/>
                    <a:pt x="80" y="40"/>
                  </a:cubicBezTo>
                  <a:cubicBezTo>
                    <a:pt x="80" y="18"/>
                    <a:pt x="62" y="0"/>
                    <a:pt x="4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Rectangle 17" descr="Process">
            <a:extLst>
              <a:ext uri="{FF2B5EF4-FFF2-40B4-BE49-F238E27FC236}">
                <a16:creationId xmlns:a16="http://schemas.microsoft.com/office/drawing/2014/main" id="{F0C61A2B-26CF-4664-92F2-FA4076725C5D}"/>
              </a:ext>
            </a:extLst>
          </p:cNvPr>
          <p:cNvSpPr/>
          <p:nvPr/>
        </p:nvSpPr>
        <p:spPr bwMode="auto">
          <a:xfrm>
            <a:off x="4645676" y="1757426"/>
            <a:ext cx="2900648" cy="2020980"/>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45720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200">
                <a:solidFill>
                  <a:schemeClr val="accent1"/>
                </a:solidFill>
                <a:latin typeface="+mj-lt"/>
                <a:ea typeface="Segoe UI" pitchFamily="34" charset="0"/>
                <a:cs typeface="Segoe UI" pitchFamily="34" charset="0"/>
              </a:rPr>
              <a:t>Process</a:t>
            </a:r>
          </a:p>
        </p:txBody>
      </p:sp>
      <p:grpSp>
        <p:nvGrpSpPr>
          <p:cNvPr id="66" name="Group 22" descr="Icon of circular arrow.">
            <a:extLst>
              <a:ext uri="{FF2B5EF4-FFF2-40B4-BE49-F238E27FC236}">
                <a16:creationId xmlns:a16="http://schemas.microsoft.com/office/drawing/2014/main" id="{9F0FB077-9FC1-42FE-85DF-03184D7CCD62}"/>
              </a:ext>
            </a:extLst>
          </p:cNvPr>
          <p:cNvGrpSpPr>
            <a:grpSpLocks noChangeAspect="1"/>
          </p:cNvGrpSpPr>
          <p:nvPr/>
        </p:nvGrpSpPr>
        <p:grpSpPr bwMode="auto">
          <a:xfrm>
            <a:off x="5890419" y="2278313"/>
            <a:ext cx="411163" cy="419100"/>
            <a:chOff x="3715" y="1448"/>
            <a:chExt cx="259" cy="264"/>
          </a:xfrm>
        </p:grpSpPr>
        <p:sp>
          <p:nvSpPr>
            <p:cNvPr id="68" name="Freeform 23">
              <a:extLst>
                <a:ext uri="{FF2B5EF4-FFF2-40B4-BE49-F238E27FC236}">
                  <a16:creationId xmlns:a16="http://schemas.microsoft.com/office/drawing/2014/main" id="{7A9C58DB-0CBA-4519-8B6D-957F3EDA09AA}"/>
                </a:ext>
              </a:extLst>
            </p:cNvPr>
            <p:cNvSpPr>
              <a:spLocks/>
            </p:cNvSpPr>
            <p:nvPr/>
          </p:nvSpPr>
          <p:spPr bwMode="auto">
            <a:xfrm>
              <a:off x="3715" y="1502"/>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4">
              <a:extLst>
                <a:ext uri="{FF2B5EF4-FFF2-40B4-BE49-F238E27FC236}">
                  <a16:creationId xmlns:a16="http://schemas.microsoft.com/office/drawing/2014/main" id="{45CECC9B-A921-4178-8AC1-667ED5E6D8AA}"/>
                </a:ext>
              </a:extLst>
            </p:cNvPr>
            <p:cNvSpPr>
              <a:spLocks/>
            </p:cNvSpPr>
            <p:nvPr/>
          </p:nvSpPr>
          <p:spPr bwMode="auto">
            <a:xfrm>
              <a:off x="3782" y="1448"/>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Rectangle 18" descr="Technology">
            <a:extLst>
              <a:ext uri="{FF2B5EF4-FFF2-40B4-BE49-F238E27FC236}">
                <a16:creationId xmlns:a16="http://schemas.microsoft.com/office/drawing/2014/main" id="{BC7DBB69-5D06-4652-8FF2-AD046FA4D274}"/>
              </a:ext>
            </a:extLst>
          </p:cNvPr>
          <p:cNvSpPr/>
          <p:nvPr/>
        </p:nvSpPr>
        <p:spPr bwMode="auto">
          <a:xfrm>
            <a:off x="7762590" y="1757426"/>
            <a:ext cx="2900648" cy="2020980"/>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45720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200">
                <a:solidFill>
                  <a:schemeClr val="accent1"/>
                </a:solidFill>
                <a:latin typeface="+mj-lt"/>
                <a:ea typeface="Segoe UI" pitchFamily="34" charset="0"/>
                <a:cs typeface="Segoe UI" pitchFamily="34" charset="0"/>
              </a:rPr>
              <a:t>Technology</a:t>
            </a:r>
          </a:p>
        </p:txBody>
      </p:sp>
      <p:grpSp>
        <p:nvGrpSpPr>
          <p:cNvPr id="65" name="Group 64" descr="Icon of a microchip.">
            <a:extLst>
              <a:ext uri="{FF2B5EF4-FFF2-40B4-BE49-F238E27FC236}">
                <a16:creationId xmlns:a16="http://schemas.microsoft.com/office/drawing/2014/main" id="{BD7D64AA-A2BA-472B-961C-F9D0266D65AB}"/>
              </a:ext>
            </a:extLst>
          </p:cNvPr>
          <p:cNvGrpSpPr/>
          <p:nvPr/>
        </p:nvGrpSpPr>
        <p:grpSpPr>
          <a:xfrm>
            <a:off x="9019442" y="2290470"/>
            <a:ext cx="386944" cy="394786"/>
            <a:chOff x="9019442" y="2257926"/>
            <a:chExt cx="386944" cy="394786"/>
          </a:xfrm>
        </p:grpSpPr>
        <p:sp>
          <p:nvSpPr>
            <p:cNvPr id="62" name="Rectangle: Rounded Corners 61">
              <a:extLst>
                <a:ext uri="{FF2B5EF4-FFF2-40B4-BE49-F238E27FC236}">
                  <a16:creationId xmlns:a16="http://schemas.microsoft.com/office/drawing/2014/main" id="{F25BAB06-E0DF-4B63-9757-E657A1055BBE}"/>
                </a:ext>
              </a:extLst>
            </p:cNvPr>
            <p:cNvSpPr/>
            <p:nvPr/>
          </p:nvSpPr>
          <p:spPr bwMode="auto">
            <a:xfrm>
              <a:off x="9067717" y="2306952"/>
              <a:ext cx="290394" cy="296735"/>
            </a:xfrm>
            <a:prstGeom prst="roundRect">
              <a:avLst>
                <a:gd name="adj" fmla="val 4008"/>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chip" title="Icon of a computer chip">
              <a:extLst>
                <a:ext uri="{FF2B5EF4-FFF2-40B4-BE49-F238E27FC236}">
                  <a16:creationId xmlns:a16="http://schemas.microsoft.com/office/drawing/2014/main" id="{00649597-02CD-4A07-822D-707C46485D4D}"/>
                </a:ext>
              </a:extLst>
            </p:cNvPr>
            <p:cNvSpPr>
              <a:spLocks noChangeAspect="1" noEditPoints="1"/>
            </p:cNvSpPr>
            <p:nvPr/>
          </p:nvSpPr>
          <p:spPr bwMode="auto">
            <a:xfrm>
              <a:off x="9019442" y="2257926"/>
              <a:ext cx="386944" cy="394786"/>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rnd">
              <a:solidFill>
                <a:srgbClr val="C1C1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marL="0" marR="0" lvl="0" indent="0" algn="ctr" defTabSz="896203" rtl="0" eaLnBrk="1" fontAlgn="base"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schemeClr val="accent1"/>
                </a:solidFill>
                <a:effectLst/>
                <a:uLnTx/>
                <a:uFillTx/>
                <a:latin typeface="Segoe UI"/>
                <a:ea typeface="+mn-ea"/>
                <a:cs typeface="+mn-cs"/>
              </a:endParaRPr>
            </a:p>
          </p:txBody>
        </p:sp>
        <p:sp>
          <p:nvSpPr>
            <p:cNvPr id="64" name="Rectangle: Rounded Corners 63">
              <a:extLst>
                <a:ext uri="{FF2B5EF4-FFF2-40B4-BE49-F238E27FC236}">
                  <a16:creationId xmlns:a16="http://schemas.microsoft.com/office/drawing/2014/main" id="{7F6A669B-FAD1-4B68-9179-4B0E8F7E06B2}"/>
                </a:ext>
              </a:extLst>
            </p:cNvPr>
            <p:cNvSpPr/>
            <p:nvPr/>
          </p:nvSpPr>
          <p:spPr bwMode="auto">
            <a:xfrm>
              <a:off x="9158003" y="2401056"/>
              <a:ext cx="109822" cy="108526"/>
            </a:xfrm>
            <a:prstGeom prst="roundRect">
              <a:avLst>
                <a:gd name="adj" fmla="val 108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0" name="Rectangle 19" descr="Foundational Architecture Decisions">
            <a:extLst>
              <a:ext uri="{FF2B5EF4-FFF2-40B4-BE49-F238E27FC236}">
                <a16:creationId xmlns:a16="http://schemas.microsoft.com/office/drawing/2014/main" id="{07AB889A-0E93-4418-996C-795398FD84EF}"/>
              </a:ext>
            </a:extLst>
          </p:cNvPr>
          <p:cNvSpPr/>
          <p:nvPr/>
        </p:nvSpPr>
        <p:spPr bwMode="auto">
          <a:xfrm>
            <a:off x="1528762" y="3987770"/>
            <a:ext cx="9134476" cy="2020980"/>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200">
                <a:solidFill>
                  <a:schemeClr val="accent1"/>
                </a:solidFill>
                <a:latin typeface="+mj-lt"/>
                <a:ea typeface="Segoe UI" pitchFamily="34" charset="0"/>
                <a:cs typeface="Segoe UI" pitchFamily="34" charset="0"/>
              </a:rPr>
              <a:t>Foundational Architecture Decisions</a:t>
            </a:r>
          </a:p>
        </p:txBody>
      </p:sp>
      <p:grpSp>
        <p:nvGrpSpPr>
          <p:cNvPr id="14" name="Group 13">
            <a:extLst>
              <a:ext uri="{FF2B5EF4-FFF2-40B4-BE49-F238E27FC236}">
                <a16:creationId xmlns:a16="http://schemas.microsoft.com/office/drawing/2014/main" id="{3A098160-0999-46FE-BF09-85C6C45073D4}"/>
              </a:ext>
            </a:extLst>
          </p:cNvPr>
          <p:cNvGrpSpPr/>
          <p:nvPr/>
        </p:nvGrpSpPr>
        <p:grpSpPr>
          <a:xfrm>
            <a:off x="3043524" y="4654149"/>
            <a:ext cx="539607" cy="535082"/>
            <a:chOff x="4133850" y="1504923"/>
            <a:chExt cx="3922896" cy="3889995"/>
          </a:xfrm>
        </p:grpSpPr>
        <p:sp>
          <p:nvSpPr>
            <p:cNvPr id="5" name="Freeform: Shape 4">
              <a:extLst>
                <a:ext uri="{FF2B5EF4-FFF2-40B4-BE49-F238E27FC236}">
                  <a16:creationId xmlns:a16="http://schemas.microsoft.com/office/drawing/2014/main" id="{3AC16D46-DCB2-44E7-B7EB-268B936093F0}"/>
                </a:ext>
              </a:extLst>
            </p:cNvPr>
            <p:cNvSpPr/>
            <p:nvPr/>
          </p:nvSpPr>
          <p:spPr>
            <a:xfrm>
              <a:off x="4133850" y="2785395"/>
              <a:ext cx="1666875" cy="819150"/>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1" y="819150"/>
                    <a:pt x="0" y="773240"/>
                    <a:pt x="0" y="716661"/>
                  </a:cubicBezTo>
                  <a:lnTo>
                    <a:pt x="0" y="102489"/>
                  </a:lnTo>
                  <a:cubicBezTo>
                    <a:pt x="0" y="45911"/>
                    <a:pt x="45911" y="0"/>
                    <a:pt x="102489" y="0"/>
                  </a:cubicBezTo>
                  <a:lnTo>
                    <a:pt x="1564386" y="0"/>
                  </a:lnTo>
                  <a:cubicBezTo>
                    <a:pt x="1620964" y="0"/>
                    <a:pt x="1666875" y="45911"/>
                    <a:pt x="1666875" y="102489"/>
                  </a:cubicBezTo>
                  <a:lnTo>
                    <a:pt x="1666875" y="716661"/>
                  </a:lnTo>
                  <a:cubicBezTo>
                    <a:pt x="1666875" y="773240"/>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F1FBA5C-A49F-428A-851F-CC40068FDE30}"/>
                </a:ext>
              </a:extLst>
            </p:cNvPr>
            <p:cNvSpPr/>
            <p:nvPr/>
          </p:nvSpPr>
          <p:spPr>
            <a:xfrm>
              <a:off x="5000627" y="3680631"/>
              <a:ext cx="1666875" cy="819151"/>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0" y="819150"/>
                    <a:pt x="0" y="773239"/>
                    <a:pt x="0" y="716661"/>
                  </a:cubicBezTo>
                  <a:lnTo>
                    <a:pt x="0" y="102489"/>
                  </a:lnTo>
                  <a:cubicBezTo>
                    <a:pt x="0" y="45911"/>
                    <a:pt x="45910" y="0"/>
                    <a:pt x="102489" y="0"/>
                  </a:cubicBezTo>
                  <a:lnTo>
                    <a:pt x="1564386" y="0"/>
                  </a:lnTo>
                  <a:cubicBezTo>
                    <a:pt x="1620964" y="0"/>
                    <a:pt x="1666875" y="45911"/>
                    <a:pt x="1666875" y="102489"/>
                  </a:cubicBezTo>
                  <a:lnTo>
                    <a:pt x="1666875" y="716661"/>
                  </a:lnTo>
                  <a:cubicBezTo>
                    <a:pt x="1666875" y="773239"/>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DA19B43-2EA4-41E3-97B3-625E2D640B88}"/>
                </a:ext>
              </a:extLst>
            </p:cNvPr>
            <p:cNvSpPr/>
            <p:nvPr/>
          </p:nvSpPr>
          <p:spPr>
            <a:xfrm>
              <a:off x="5876928" y="4575767"/>
              <a:ext cx="1666875" cy="819151"/>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1" y="819150"/>
                    <a:pt x="0" y="773239"/>
                    <a:pt x="0" y="716661"/>
                  </a:cubicBezTo>
                  <a:lnTo>
                    <a:pt x="0" y="102489"/>
                  </a:lnTo>
                  <a:cubicBezTo>
                    <a:pt x="0" y="45911"/>
                    <a:pt x="45911" y="0"/>
                    <a:pt x="102489" y="0"/>
                  </a:cubicBezTo>
                  <a:lnTo>
                    <a:pt x="1564386" y="0"/>
                  </a:lnTo>
                  <a:cubicBezTo>
                    <a:pt x="1620964" y="0"/>
                    <a:pt x="1666875" y="45911"/>
                    <a:pt x="1666875" y="102489"/>
                  </a:cubicBezTo>
                  <a:lnTo>
                    <a:pt x="1666875" y="716661"/>
                  </a:lnTo>
                  <a:cubicBezTo>
                    <a:pt x="1666875" y="773239"/>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C9DECF0-211A-46E3-B18C-00D216B1A947}"/>
                </a:ext>
              </a:extLst>
            </p:cNvPr>
            <p:cNvSpPr/>
            <p:nvPr/>
          </p:nvSpPr>
          <p:spPr>
            <a:xfrm>
              <a:off x="4133850" y="4575767"/>
              <a:ext cx="1666875" cy="819151"/>
            </a:xfrm>
            <a:custGeom>
              <a:avLst/>
              <a:gdLst>
                <a:gd name="connsiteX0" fmla="*/ 1564386 w 1666875"/>
                <a:gd name="connsiteY0" fmla="*/ 819150 h 819150"/>
                <a:gd name="connsiteX1" fmla="*/ 102489 w 1666875"/>
                <a:gd name="connsiteY1" fmla="*/ 819150 h 819150"/>
                <a:gd name="connsiteX2" fmla="*/ 0 w 1666875"/>
                <a:gd name="connsiteY2" fmla="*/ 716661 h 819150"/>
                <a:gd name="connsiteX3" fmla="*/ 0 w 1666875"/>
                <a:gd name="connsiteY3" fmla="*/ 102489 h 819150"/>
                <a:gd name="connsiteX4" fmla="*/ 102489 w 1666875"/>
                <a:gd name="connsiteY4" fmla="*/ 0 h 819150"/>
                <a:gd name="connsiteX5" fmla="*/ 1564386 w 1666875"/>
                <a:gd name="connsiteY5" fmla="*/ 0 h 819150"/>
                <a:gd name="connsiteX6" fmla="*/ 1666875 w 1666875"/>
                <a:gd name="connsiteY6" fmla="*/ 102489 h 819150"/>
                <a:gd name="connsiteX7" fmla="*/ 1666875 w 1666875"/>
                <a:gd name="connsiteY7" fmla="*/ 716661 h 819150"/>
                <a:gd name="connsiteX8" fmla="*/ 1564386 w 1666875"/>
                <a:gd name="connsiteY8" fmla="*/ 81915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875" h="819150">
                  <a:moveTo>
                    <a:pt x="1564386" y="819150"/>
                  </a:moveTo>
                  <a:lnTo>
                    <a:pt x="102489" y="819150"/>
                  </a:lnTo>
                  <a:cubicBezTo>
                    <a:pt x="45911" y="819150"/>
                    <a:pt x="0" y="773239"/>
                    <a:pt x="0" y="716661"/>
                  </a:cubicBezTo>
                  <a:lnTo>
                    <a:pt x="0" y="102489"/>
                  </a:lnTo>
                  <a:cubicBezTo>
                    <a:pt x="0" y="45911"/>
                    <a:pt x="45911" y="0"/>
                    <a:pt x="102489" y="0"/>
                  </a:cubicBezTo>
                  <a:lnTo>
                    <a:pt x="1564386" y="0"/>
                  </a:lnTo>
                  <a:cubicBezTo>
                    <a:pt x="1620964" y="0"/>
                    <a:pt x="1666875" y="45911"/>
                    <a:pt x="1666875" y="102489"/>
                  </a:cubicBezTo>
                  <a:lnTo>
                    <a:pt x="1666875" y="716661"/>
                  </a:lnTo>
                  <a:cubicBezTo>
                    <a:pt x="1666875" y="773239"/>
                    <a:pt x="1620964" y="819150"/>
                    <a:pt x="1564386" y="819150"/>
                  </a:cubicBezTo>
                  <a:close/>
                </a:path>
              </a:pathLst>
            </a:custGeom>
            <a:solidFill>
              <a:schemeClr val="accent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060E4C-89BB-4A11-BE2E-CFD7BCE04514}"/>
                </a:ext>
              </a:extLst>
            </p:cNvPr>
            <p:cNvSpPr/>
            <p:nvPr/>
          </p:nvSpPr>
          <p:spPr>
            <a:xfrm>
              <a:off x="4133850" y="3680536"/>
              <a:ext cx="790668" cy="819246"/>
            </a:xfrm>
            <a:custGeom>
              <a:avLst/>
              <a:gdLst>
                <a:gd name="connsiteX0" fmla="*/ 663035 w 790670"/>
                <a:gd name="connsiteY0" fmla="*/ 819245 h 819245"/>
                <a:gd name="connsiteX1" fmla="*/ 127540 w 790670"/>
                <a:gd name="connsiteY1" fmla="*/ 819245 h 819245"/>
                <a:gd name="connsiteX2" fmla="*/ 0 w 790670"/>
                <a:gd name="connsiteY2" fmla="*/ 691706 h 819245"/>
                <a:gd name="connsiteX3" fmla="*/ 0 w 790670"/>
                <a:gd name="connsiteY3" fmla="*/ 127540 h 819245"/>
                <a:gd name="connsiteX4" fmla="*/ 127540 w 790670"/>
                <a:gd name="connsiteY4" fmla="*/ 0 h 819245"/>
                <a:gd name="connsiteX5" fmla="*/ 663131 w 790670"/>
                <a:gd name="connsiteY5" fmla="*/ 0 h 819245"/>
                <a:gd name="connsiteX6" fmla="*/ 790670 w 790670"/>
                <a:gd name="connsiteY6" fmla="*/ 127540 h 819245"/>
                <a:gd name="connsiteX7" fmla="*/ 790670 w 790670"/>
                <a:gd name="connsiteY7" fmla="*/ 691706 h 819245"/>
                <a:gd name="connsiteX8" fmla="*/ 663035 w 790670"/>
                <a:gd name="connsiteY8" fmla="*/ 819245 h 81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670" h="819245">
                  <a:moveTo>
                    <a:pt x="663035" y="819245"/>
                  </a:moveTo>
                  <a:lnTo>
                    <a:pt x="127540" y="819245"/>
                  </a:lnTo>
                  <a:cubicBezTo>
                    <a:pt x="57055" y="819245"/>
                    <a:pt x="0" y="762191"/>
                    <a:pt x="0" y="691706"/>
                  </a:cubicBezTo>
                  <a:lnTo>
                    <a:pt x="0" y="127540"/>
                  </a:lnTo>
                  <a:cubicBezTo>
                    <a:pt x="0" y="57150"/>
                    <a:pt x="57055" y="0"/>
                    <a:pt x="127540" y="0"/>
                  </a:cubicBezTo>
                  <a:lnTo>
                    <a:pt x="663131" y="0"/>
                  </a:lnTo>
                  <a:cubicBezTo>
                    <a:pt x="733520" y="0"/>
                    <a:pt x="790670" y="57055"/>
                    <a:pt x="790670" y="127540"/>
                  </a:cubicBezTo>
                  <a:lnTo>
                    <a:pt x="790670" y="691706"/>
                  </a:lnTo>
                  <a:cubicBezTo>
                    <a:pt x="790575" y="762191"/>
                    <a:pt x="733520" y="819245"/>
                    <a:pt x="663035" y="819245"/>
                  </a:cubicBezTo>
                  <a:close/>
                </a:path>
              </a:pathLst>
            </a:custGeom>
            <a:solidFill>
              <a:schemeClr val="accent1"/>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5289449-99F1-4CE6-98DD-538DE3320B80}"/>
                </a:ext>
              </a:extLst>
            </p:cNvPr>
            <p:cNvSpPr/>
            <p:nvPr/>
          </p:nvSpPr>
          <p:spPr>
            <a:xfrm>
              <a:off x="5959413" y="2492502"/>
              <a:ext cx="1659978" cy="935894"/>
            </a:xfrm>
            <a:custGeom>
              <a:avLst/>
              <a:gdLst>
                <a:gd name="connsiteX0" fmla="*/ 517586 w 1659978"/>
                <a:gd name="connsiteY0" fmla="*/ 35719 h 935894"/>
                <a:gd name="connsiteX1" fmla="*/ 41336 w 1659978"/>
                <a:gd name="connsiteY1" fmla="*/ 769144 h 935894"/>
                <a:gd name="connsiteX2" fmla="*/ 98486 w 1659978"/>
                <a:gd name="connsiteY2" fmla="*/ 931069 h 935894"/>
                <a:gd name="connsiteX3" fmla="*/ 1603436 w 1659978"/>
                <a:gd name="connsiteY3" fmla="*/ 540544 h 935894"/>
                <a:gd name="connsiteX4" fmla="*/ 1593911 w 1659978"/>
                <a:gd name="connsiteY4" fmla="*/ 397669 h 935894"/>
                <a:gd name="connsiteX5" fmla="*/ 641411 w 1659978"/>
                <a:gd name="connsiteY5" fmla="*/ 7144 h 935894"/>
                <a:gd name="connsiteX6" fmla="*/ 517586 w 1659978"/>
                <a:gd name="connsiteY6" fmla="*/ 35719 h 93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978" h="935894">
                  <a:moveTo>
                    <a:pt x="517586" y="35719"/>
                  </a:moveTo>
                  <a:lnTo>
                    <a:pt x="41336" y="769144"/>
                  </a:lnTo>
                  <a:cubicBezTo>
                    <a:pt x="41336" y="769144"/>
                    <a:pt x="-82489" y="969169"/>
                    <a:pt x="98486" y="931069"/>
                  </a:cubicBezTo>
                  <a:cubicBezTo>
                    <a:pt x="270317" y="894874"/>
                    <a:pt x="1603436" y="540544"/>
                    <a:pt x="1603436" y="540544"/>
                  </a:cubicBezTo>
                  <a:cubicBezTo>
                    <a:pt x="1603436" y="540544"/>
                    <a:pt x="1736786" y="464344"/>
                    <a:pt x="1593911" y="397669"/>
                  </a:cubicBezTo>
                  <a:cubicBezTo>
                    <a:pt x="1442940" y="327184"/>
                    <a:pt x="641411" y="7144"/>
                    <a:pt x="641411" y="7144"/>
                  </a:cubicBezTo>
                  <a:cubicBezTo>
                    <a:pt x="641411" y="7144"/>
                    <a:pt x="555686" y="-21431"/>
                    <a:pt x="517586" y="35719"/>
                  </a:cubicBezTo>
                  <a:close/>
                </a:path>
              </a:pathLst>
            </a:custGeom>
            <a:solidFill>
              <a:srgbClr val="C1C1C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9F303EC-AB42-4B82-B185-92E00F03D256}"/>
                </a:ext>
              </a:extLst>
            </p:cNvPr>
            <p:cNvSpPr/>
            <p:nvPr/>
          </p:nvSpPr>
          <p:spPr>
            <a:xfrm>
              <a:off x="6981825" y="2092547"/>
              <a:ext cx="262890" cy="635698"/>
            </a:xfrm>
            <a:custGeom>
              <a:avLst/>
              <a:gdLst>
                <a:gd name="connsiteX0" fmla="*/ 95250 w 262890"/>
                <a:gd name="connsiteY0" fmla="*/ 635698 h 635698"/>
                <a:gd name="connsiteX1" fmla="*/ 0 w 262890"/>
                <a:gd name="connsiteY1" fmla="*/ 635698 h 635698"/>
                <a:gd name="connsiteX2" fmla="*/ 0 w 262890"/>
                <a:gd name="connsiteY2" fmla="*/ 330899 h 635698"/>
                <a:gd name="connsiteX3" fmla="*/ 232601 w 262890"/>
                <a:gd name="connsiteY3" fmla="*/ 0 h 635698"/>
                <a:gd name="connsiteX4" fmla="*/ 262699 w 262890"/>
                <a:gd name="connsiteY4" fmla="*/ 90392 h 635698"/>
                <a:gd name="connsiteX5" fmla="*/ 247650 w 262890"/>
                <a:gd name="connsiteY5" fmla="*/ 45149 h 635698"/>
                <a:gd name="connsiteX6" fmla="*/ 262890 w 262890"/>
                <a:gd name="connsiteY6" fmla="*/ 90297 h 635698"/>
                <a:gd name="connsiteX7" fmla="*/ 95250 w 262890"/>
                <a:gd name="connsiteY7" fmla="*/ 330899 h 635698"/>
                <a:gd name="connsiteX8" fmla="*/ 95250 w 262890"/>
                <a:gd name="connsiteY8" fmla="*/ 635698 h 63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90" h="635698">
                  <a:moveTo>
                    <a:pt x="95250" y="635698"/>
                  </a:moveTo>
                  <a:lnTo>
                    <a:pt x="0" y="635698"/>
                  </a:lnTo>
                  <a:lnTo>
                    <a:pt x="0" y="330899"/>
                  </a:lnTo>
                  <a:cubicBezTo>
                    <a:pt x="0" y="130493"/>
                    <a:pt x="152114" y="26765"/>
                    <a:pt x="232601" y="0"/>
                  </a:cubicBezTo>
                  <a:lnTo>
                    <a:pt x="262699" y="90392"/>
                  </a:lnTo>
                  <a:lnTo>
                    <a:pt x="247650" y="45149"/>
                  </a:lnTo>
                  <a:lnTo>
                    <a:pt x="262890" y="90297"/>
                  </a:lnTo>
                  <a:cubicBezTo>
                    <a:pt x="256032" y="92678"/>
                    <a:pt x="95250" y="150114"/>
                    <a:pt x="95250" y="330899"/>
                  </a:cubicBezTo>
                  <a:lnTo>
                    <a:pt x="95250" y="635698"/>
                  </a:lnTo>
                  <a:close/>
                </a:path>
              </a:pathLst>
            </a:custGeom>
            <a:solidFill>
              <a:srgbClr val="C1C1C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CF5345D-208F-49F3-9DA8-15DAF371D5B1}"/>
                </a:ext>
              </a:extLst>
            </p:cNvPr>
            <p:cNvSpPr/>
            <p:nvPr/>
          </p:nvSpPr>
          <p:spPr>
            <a:xfrm>
              <a:off x="7135627" y="1504923"/>
              <a:ext cx="921119" cy="722618"/>
            </a:xfrm>
            <a:custGeom>
              <a:avLst/>
              <a:gdLst>
                <a:gd name="connsiteX0" fmla="*/ 846418 w 921119"/>
                <a:gd name="connsiteY0" fmla="*/ 305683 h 722618"/>
                <a:gd name="connsiteX1" fmla="*/ 258725 w 921119"/>
                <a:gd name="connsiteY1" fmla="*/ 694875 h 722618"/>
                <a:gd name="connsiteX2" fmla="*/ 27744 w 921119"/>
                <a:gd name="connsiteY2" fmla="*/ 647917 h 722618"/>
                <a:gd name="connsiteX3" fmla="*/ 27744 w 921119"/>
                <a:gd name="connsiteY3" fmla="*/ 647917 h 722618"/>
                <a:gd name="connsiteX4" fmla="*/ 74702 w 921119"/>
                <a:gd name="connsiteY4" fmla="*/ 416935 h 722618"/>
                <a:gd name="connsiteX5" fmla="*/ 662395 w 921119"/>
                <a:gd name="connsiteY5" fmla="*/ 27744 h 722618"/>
                <a:gd name="connsiteX6" fmla="*/ 893376 w 921119"/>
                <a:gd name="connsiteY6" fmla="*/ 74702 h 722618"/>
                <a:gd name="connsiteX7" fmla="*/ 893376 w 921119"/>
                <a:gd name="connsiteY7" fmla="*/ 74702 h 722618"/>
                <a:gd name="connsiteX8" fmla="*/ 846418 w 921119"/>
                <a:gd name="connsiteY8" fmla="*/ 305683 h 72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1119" h="722618">
                  <a:moveTo>
                    <a:pt x="846418" y="305683"/>
                  </a:moveTo>
                  <a:lnTo>
                    <a:pt x="258725" y="694875"/>
                  </a:lnTo>
                  <a:cubicBezTo>
                    <a:pt x="181954" y="745738"/>
                    <a:pt x="78512" y="724688"/>
                    <a:pt x="27744" y="647917"/>
                  </a:cubicBezTo>
                  <a:lnTo>
                    <a:pt x="27744" y="647917"/>
                  </a:lnTo>
                  <a:cubicBezTo>
                    <a:pt x="-23120" y="571145"/>
                    <a:pt x="-2069" y="467704"/>
                    <a:pt x="74702" y="416935"/>
                  </a:cubicBezTo>
                  <a:lnTo>
                    <a:pt x="662395" y="27744"/>
                  </a:lnTo>
                  <a:cubicBezTo>
                    <a:pt x="739166" y="-23120"/>
                    <a:pt x="842608" y="-2069"/>
                    <a:pt x="893376" y="74702"/>
                  </a:cubicBezTo>
                  <a:lnTo>
                    <a:pt x="893376" y="74702"/>
                  </a:lnTo>
                  <a:cubicBezTo>
                    <a:pt x="944239" y="151474"/>
                    <a:pt x="923189" y="254915"/>
                    <a:pt x="846418" y="305683"/>
                  </a:cubicBezTo>
                  <a:close/>
                </a:path>
              </a:pathLst>
            </a:custGeom>
            <a:solidFill>
              <a:srgbClr val="2F2F2F"/>
            </a:solidFill>
            <a:ln w="9525"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1F26E29A-335A-4A37-91D6-0E4F1F7F840B}"/>
              </a:ext>
            </a:extLst>
          </p:cNvPr>
          <p:cNvSpPr/>
          <p:nvPr/>
        </p:nvSpPr>
        <p:spPr bwMode="auto">
          <a:xfrm>
            <a:off x="3026771" y="409524"/>
            <a:ext cx="1680862" cy="769287"/>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32293" fontAlgn="base">
              <a:spcBef>
                <a:spcPct val="0"/>
              </a:spcBef>
            </a:pPr>
            <a:r>
              <a:rPr lang="en-US" sz="3200" spc="-50">
                <a:ln w="3175">
                  <a:noFill/>
                </a:ln>
                <a:solidFill>
                  <a:schemeClr val="tx1"/>
                </a:solidFill>
                <a:latin typeface="+mj-lt"/>
                <a:cs typeface="Segoe UI" pitchFamily="34" charset="0"/>
              </a:rPr>
              <a:t>Top 10 </a:t>
            </a:r>
            <a:r>
              <a:rPr lang="en-US" sz="1200">
                <a:noFill/>
                <a:latin typeface="+mj-lt"/>
                <a:cs typeface="Segoe UI Semibold" panose="020B0702040204020203" pitchFamily="34" charset="0"/>
              </a:rPr>
              <a:t>Best practices</a:t>
            </a:r>
          </a:p>
        </p:txBody>
      </p:sp>
    </p:spTree>
    <p:extLst>
      <p:ext uri="{BB962C8B-B14F-4D97-AF65-F5344CB8AC3E}">
        <p14:creationId xmlns:p14="http://schemas.microsoft.com/office/powerpoint/2010/main" val="2775959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AACFB1-572F-49D6-9EA8-5B6C3BB68900}"/>
              </a:ext>
            </a:extLst>
          </p:cNvPr>
          <p:cNvSpPr/>
          <p:nvPr/>
        </p:nvSpPr>
        <p:spPr bwMode="auto">
          <a:xfrm>
            <a:off x="0" y="1441260"/>
            <a:ext cx="12192000" cy="519551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itle 9">
            <a:extLst>
              <a:ext uri="{FF2B5EF4-FFF2-40B4-BE49-F238E27FC236}">
                <a16:creationId xmlns:a16="http://schemas.microsoft.com/office/drawing/2014/main" id="{A4979EED-E10C-4982-9662-8EDF42CBCD2D}"/>
              </a:ext>
            </a:extLst>
          </p:cNvPr>
          <p:cNvSpPr>
            <a:spLocks noGrp="1"/>
          </p:cNvSpPr>
          <p:nvPr>
            <p:ph type="title"/>
          </p:nvPr>
        </p:nvSpPr>
        <p:spPr>
          <a:xfrm>
            <a:off x="588263" y="457200"/>
            <a:ext cx="11018520" cy="492443"/>
          </a:xfrm>
        </p:spPr>
        <p:txBody>
          <a:bodyPr/>
          <a:lstStyle/>
          <a:p>
            <a:pPr algn="ctr"/>
            <a:r>
              <a:rPr lang="en-US"/>
              <a:t>Planning transformation requires perspective</a:t>
            </a:r>
          </a:p>
        </p:txBody>
      </p:sp>
      <p:sp>
        <p:nvSpPr>
          <p:cNvPr id="6" name="Text Placeholder 5"/>
          <p:cNvSpPr>
            <a:spLocks noGrp="1"/>
          </p:cNvSpPr>
          <p:nvPr>
            <p:ph type="body" sz="quarter" idx="16"/>
          </p:nvPr>
        </p:nvSpPr>
        <p:spPr>
          <a:xfrm>
            <a:off x="584199" y="5689600"/>
            <a:ext cx="5367528" cy="523220"/>
          </a:xfrm>
        </p:spPr>
        <p:txBody>
          <a:bodyPr vert="horz" wrap="square" lIns="0" tIns="0" rIns="0" bIns="0" rtlCol="0">
            <a:spAutoFit/>
          </a:bodyPr>
          <a:lstStyle/>
          <a:p>
            <a:pPr algn="ctr"/>
            <a:r>
              <a:rPr lang="en-US"/>
              <a:t>How you did your job </a:t>
            </a:r>
            <a:r>
              <a:rPr lang="en-US">
                <a:solidFill>
                  <a:schemeClr val="accent1"/>
                </a:solidFill>
              </a:rPr>
              <a:t>before</a:t>
            </a:r>
          </a:p>
          <a:p>
            <a:pPr algn="ctr"/>
            <a:r>
              <a:rPr lang="en-US" sz="1600">
                <a:latin typeface="+mn-lt"/>
              </a:rPr>
              <a:t>For established on-premises technology</a:t>
            </a:r>
          </a:p>
        </p:txBody>
      </p:sp>
      <p:sp>
        <p:nvSpPr>
          <p:cNvPr id="16" name="Text Placeholder 15">
            <a:extLst>
              <a:ext uri="{FF2B5EF4-FFF2-40B4-BE49-F238E27FC236}">
                <a16:creationId xmlns:a16="http://schemas.microsoft.com/office/drawing/2014/main" id="{43AFD745-14F0-458B-BA71-7E16DF260673}"/>
              </a:ext>
            </a:extLst>
          </p:cNvPr>
          <p:cNvSpPr>
            <a:spLocks noGrp="1"/>
          </p:cNvSpPr>
          <p:nvPr>
            <p:ph type="body" sz="quarter" idx="18"/>
          </p:nvPr>
        </p:nvSpPr>
        <p:spPr>
          <a:xfrm>
            <a:off x="6241860" y="5689600"/>
            <a:ext cx="5367528" cy="523220"/>
          </a:xfrm>
        </p:spPr>
        <p:txBody>
          <a:bodyPr/>
          <a:lstStyle/>
          <a:p>
            <a:pPr algn="ctr"/>
            <a:r>
              <a:rPr lang="en-US"/>
              <a:t>How </a:t>
            </a:r>
            <a:r>
              <a:rPr lang="en-US">
                <a:solidFill>
                  <a:schemeClr val="accent1"/>
                </a:solidFill>
              </a:rPr>
              <a:t>you will </a:t>
            </a:r>
            <a:r>
              <a:rPr lang="en-US"/>
              <a:t>do your job</a:t>
            </a:r>
          </a:p>
          <a:p>
            <a:pPr algn="ctr"/>
            <a:r>
              <a:rPr lang="en-US" sz="1600">
                <a:latin typeface="+mn-lt"/>
              </a:rPr>
              <a:t>Updated to cloud technologies and continuous changes</a:t>
            </a:r>
          </a:p>
        </p:txBody>
      </p:sp>
      <p:sp>
        <p:nvSpPr>
          <p:cNvPr id="19" name="TextBox 18">
            <a:extLst>
              <a:ext uri="{FF2B5EF4-FFF2-40B4-BE49-F238E27FC236}">
                <a16:creationId xmlns:a16="http://schemas.microsoft.com/office/drawing/2014/main" id="{44DE50C2-34CE-44CD-A72F-1D2E1686DFF1}"/>
              </a:ext>
            </a:extLst>
          </p:cNvPr>
          <p:cNvSpPr txBox="1"/>
          <p:nvPr/>
        </p:nvSpPr>
        <p:spPr>
          <a:xfrm>
            <a:off x="2161194" y="948817"/>
            <a:ext cx="7577892" cy="369332"/>
          </a:xfrm>
          <a:prstGeom prst="rect">
            <a:avLst/>
          </a:prstGeom>
          <a:noFill/>
        </p:spPr>
        <p:txBody>
          <a:bodyPr wrap="square">
            <a:spAutoFit/>
          </a:bodyPr>
          <a:lstStyle/>
          <a:p>
            <a:pPr marL="0" indent="0" algn="ctr">
              <a:buNone/>
            </a:pPr>
            <a:r>
              <a:rPr lang="en-US" sz="1800">
                <a:solidFill>
                  <a:schemeClr val="accent1"/>
                </a:solidFill>
                <a:latin typeface="+mj-lt"/>
              </a:rPr>
              <a:t>Focus on the value you bring to the organization, then adjust</a:t>
            </a:r>
          </a:p>
        </p:txBody>
      </p:sp>
      <p:pic>
        <p:nvPicPr>
          <p:cNvPr id="2050" name="Picture 2" descr="aerial photography houses">
            <a:extLst>
              <a:ext uri="{FF2B5EF4-FFF2-40B4-BE49-F238E27FC236}">
                <a16:creationId xmlns:a16="http://schemas.microsoft.com/office/drawing/2014/main" id="{2CF44345-28B0-4EEB-B171-45E06811C67E}"/>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white concrete building at daytime">
            <a:extLst>
              <a:ext uri="{FF2B5EF4-FFF2-40B4-BE49-F238E27FC236}">
                <a16:creationId xmlns:a16="http://schemas.microsoft.com/office/drawing/2014/main" id="{BBB0C4AF-221A-4EB0-9C4F-EEAA804AB515}"/>
              </a:ext>
            </a:extLst>
          </p:cNvPr>
          <p:cNvPicPr>
            <a:picLocks noGrp="1" noChangeAspect="1" noChangeArrowheads="1"/>
          </p:cNvPicPr>
          <p:nvPr>
            <p:ph type="pic" sz="quarter" idx="15"/>
          </p:nvPr>
        </p:nvPicPr>
        <p:blipFill rotWithShape="1">
          <a:blip r:embed="rId4">
            <a:extLst>
              <a:ext uri="{28A0092B-C50C-407E-A947-70E740481C1C}">
                <a14:useLocalDpi xmlns:a14="http://schemas.microsoft.com/office/drawing/2010/main" val="0"/>
              </a:ext>
            </a:extLst>
          </a:blip>
          <a:srcRect/>
          <a:stretch/>
        </p:blipFill>
        <p:spPr bwMode="auto">
          <a:xfrm flipV="1">
            <a:off x="6239255" y="2025650"/>
            <a:ext cx="5367528" cy="3474720"/>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a:extLst>
              <a:ext uri="{FF2B5EF4-FFF2-40B4-BE49-F238E27FC236}">
                <a16:creationId xmlns:a16="http://schemas.microsoft.com/office/drawing/2014/main" id="{34B4DF2A-69C5-4C0B-B24F-6301C7B73A99}"/>
              </a:ext>
              <a:ext uri="{C183D7F6-B498-43B3-948B-1728B52AA6E4}">
                <adec:decorative xmlns:adec="http://schemas.microsoft.com/office/drawing/2017/decorative" val="1"/>
              </a:ext>
            </a:extLst>
          </p:cNvPr>
          <p:cNvSpPr/>
          <p:nvPr/>
        </p:nvSpPr>
        <p:spPr bwMode="auto">
          <a:xfrm>
            <a:off x="5643389" y="3310399"/>
            <a:ext cx="905222" cy="905222"/>
          </a:xfrm>
          <a:prstGeom prst="ellipse">
            <a:avLst/>
          </a:prstGeom>
          <a:solidFill>
            <a:schemeClr val="bg1"/>
          </a:solidFill>
          <a:ln>
            <a:noFill/>
            <a:headEnd type="none" w="med" len="med"/>
            <a:tailEnd type="none" w="med" len="med"/>
          </a:ln>
          <a:effectLst>
            <a:outerShdw blurRad="2540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1800" err="1">
              <a:gradFill>
                <a:gsLst>
                  <a:gs pos="0">
                    <a:srgbClr val="FFFFFF"/>
                  </a:gs>
                  <a:gs pos="100000">
                    <a:srgbClr val="FFFFFF"/>
                  </a:gs>
                </a:gsLst>
                <a:lin ang="5400000" scaled="0"/>
              </a:gradFill>
              <a:latin typeface="Segoe UI"/>
              <a:cs typeface="Segoe UI" pitchFamily="34" charset="0"/>
            </a:endParaRPr>
          </a:p>
        </p:txBody>
      </p:sp>
      <p:pic>
        <p:nvPicPr>
          <p:cNvPr id="25" name="Graphic 24" descr="Sort">
            <a:extLst>
              <a:ext uri="{FF2B5EF4-FFF2-40B4-BE49-F238E27FC236}">
                <a16:creationId xmlns:a16="http://schemas.microsoft.com/office/drawing/2014/main" id="{662AEABD-F6A4-423C-8928-3CC16187DB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5832969" y="3499979"/>
            <a:ext cx="526062" cy="526062"/>
          </a:xfrm>
          <a:prstGeom prst="rect">
            <a:avLst/>
          </a:prstGeom>
        </p:spPr>
      </p:pic>
    </p:spTree>
    <p:extLst>
      <p:ext uri="{BB962C8B-B14F-4D97-AF65-F5344CB8AC3E}">
        <p14:creationId xmlns:p14="http://schemas.microsoft.com/office/powerpoint/2010/main" val="1423772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F8B1EBB-E81D-496B-8EE8-C9DB4FB37709}"/>
              </a:ext>
            </a:extLst>
          </p:cNvPr>
          <p:cNvSpPr/>
          <p:nvPr/>
        </p:nvSpPr>
        <p:spPr bwMode="auto">
          <a:xfrm>
            <a:off x="6242050" y="1"/>
            <a:ext cx="5949950" cy="68580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1014C1CE-D408-40E0-BB82-7C3D1DE77E40}"/>
              </a:ext>
            </a:extLst>
          </p:cNvPr>
          <p:cNvSpPr>
            <a:spLocks noGrp="1"/>
          </p:cNvSpPr>
          <p:nvPr>
            <p:ph type="title"/>
          </p:nvPr>
        </p:nvSpPr>
        <p:spPr>
          <a:xfrm>
            <a:off x="579471" y="3404739"/>
            <a:ext cx="11018520" cy="492443"/>
          </a:xfrm>
        </p:spPr>
        <p:txBody>
          <a:bodyPr/>
          <a:lstStyle/>
          <a:p>
            <a:r>
              <a:rPr lang="en-US"/>
              <a:t>Education on Critical Topics</a:t>
            </a:r>
          </a:p>
        </p:txBody>
      </p:sp>
      <p:grpSp>
        <p:nvGrpSpPr>
          <p:cNvPr id="54" name="Group 13" descr="Icon of people.">
            <a:extLst>
              <a:ext uri="{FF2B5EF4-FFF2-40B4-BE49-F238E27FC236}">
                <a16:creationId xmlns:a16="http://schemas.microsoft.com/office/drawing/2014/main" id="{F62625D7-6D13-46AE-BA7C-0DFB491237AA}"/>
              </a:ext>
            </a:extLst>
          </p:cNvPr>
          <p:cNvGrpSpPr>
            <a:grpSpLocks noChangeAspect="1"/>
          </p:cNvGrpSpPr>
          <p:nvPr/>
        </p:nvGrpSpPr>
        <p:grpSpPr bwMode="auto">
          <a:xfrm>
            <a:off x="582633" y="3050916"/>
            <a:ext cx="454025" cy="268288"/>
            <a:chOff x="1762" y="1437"/>
            <a:chExt cx="286" cy="169"/>
          </a:xfrm>
          <a:solidFill>
            <a:srgbClr val="C1C1C1"/>
          </a:solidFill>
        </p:grpSpPr>
        <p:sp>
          <p:nvSpPr>
            <p:cNvPr id="56" name="Freeform 14">
              <a:extLst>
                <a:ext uri="{FF2B5EF4-FFF2-40B4-BE49-F238E27FC236}">
                  <a16:creationId xmlns:a16="http://schemas.microsoft.com/office/drawing/2014/main" id="{83B05062-5979-42B8-8F42-BCB838072830}"/>
                </a:ext>
              </a:extLst>
            </p:cNvPr>
            <p:cNvSpPr>
              <a:spLocks/>
            </p:cNvSpPr>
            <p:nvPr/>
          </p:nvSpPr>
          <p:spPr bwMode="auto">
            <a:xfrm>
              <a:off x="1762" y="1561"/>
              <a:ext cx="64" cy="45"/>
            </a:xfrm>
            <a:custGeom>
              <a:avLst/>
              <a:gdLst>
                <a:gd name="T0" fmla="*/ 0 w 75"/>
                <a:gd name="T1" fmla="*/ 53 h 53"/>
                <a:gd name="T2" fmla="*/ 0 w 75"/>
                <a:gd name="T3" fmla="*/ 53 h 53"/>
                <a:gd name="T4" fmla="*/ 63 w 75"/>
                <a:gd name="T5" fmla="*/ 53 h 53"/>
                <a:gd name="T6" fmla="*/ 63 w 75"/>
                <a:gd name="T7" fmla="*/ 53 h 53"/>
                <a:gd name="T8" fmla="*/ 75 w 75"/>
                <a:gd name="T9" fmla="*/ 4 h 53"/>
                <a:gd name="T10" fmla="*/ 54 w 75"/>
                <a:gd name="T11" fmla="*/ 0 h 53"/>
                <a:gd name="T12" fmla="*/ 0 w 75"/>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75" h="53">
                  <a:moveTo>
                    <a:pt x="0" y="53"/>
                  </a:moveTo>
                  <a:lnTo>
                    <a:pt x="0" y="53"/>
                  </a:lnTo>
                  <a:lnTo>
                    <a:pt x="63" y="53"/>
                  </a:lnTo>
                  <a:lnTo>
                    <a:pt x="63" y="53"/>
                  </a:lnTo>
                  <a:cubicBezTo>
                    <a:pt x="63" y="35"/>
                    <a:pt x="67" y="19"/>
                    <a:pt x="75" y="4"/>
                  </a:cubicBezTo>
                  <a:cubicBezTo>
                    <a:pt x="69" y="1"/>
                    <a:pt x="61" y="0"/>
                    <a:pt x="54" y="0"/>
                  </a:cubicBezTo>
                  <a:cubicBezTo>
                    <a:pt x="24" y="0"/>
                    <a:pt x="0" y="24"/>
                    <a:pt x="0" y="5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EC5DB2F0-EF9D-4709-91ED-EB5933EF71BA}"/>
                </a:ext>
              </a:extLst>
            </p:cNvPr>
            <p:cNvSpPr>
              <a:spLocks/>
            </p:cNvSpPr>
            <p:nvPr/>
          </p:nvSpPr>
          <p:spPr bwMode="auto">
            <a:xfrm>
              <a:off x="1838" y="1538"/>
              <a:ext cx="117" cy="68"/>
            </a:xfrm>
            <a:custGeom>
              <a:avLst/>
              <a:gdLst>
                <a:gd name="T0" fmla="*/ 22 w 138"/>
                <a:gd name="T1" fmla="*/ 25 h 80"/>
                <a:gd name="T2" fmla="*/ 22 w 138"/>
                <a:gd name="T3" fmla="*/ 25 h 80"/>
                <a:gd name="T4" fmla="*/ 13 w 138"/>
                <a:gd name="T5" fmla="*/ 36 h 80"/>
                <a:gd name="T6" fmla="*/ 6 w 138"/>
                <a:gd name="T7" fmla="*/ 48 h 80"/>
                <a:gd name="T8" fmla="*/ 0 w 138"/>
                <a:gd name="T9" fmla="*/ 80 h 80"/>
                <a:gd name="T10" fmla="*/ 17 w 138"/>
                <a:gd name="T11" fmla="*/ 80 h 80"/>
                <a:gd name="T12" fmla="*/ 30 w 138"/>
                <a:gd name="T13" fmla="*/ 80 h 80"/>
                <a:gd name="T14" fmla="*/ 44 w 138"/>
                <a:gd name="T15" fmla="*/ 80 h 80"/>
                <a:gd name="T16" fmla="*/ 116 w 138"/>
                <a:gd name="T17" fmla="*/ 80 h 80"/>
                <a:gd name="T18" fmla="*/ 138 w 138"/>
                <a:gd name="T19" fmla="*/ 25 h 80"/>
                <a:gd name="T20" fmla="*/ 80 w 138"/>
                <a:gd name="T21" fmla="*/ 0 h 80"/>
                <a:gd name="T22" fmla="*/ 22 w 138"/>
                <a:gd name="T23" fmla="*/ 2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80">
                  <a:moveTo>
                    <a:pt x="22" y="25"/>
                  </a:moveTo>
                  <a:lnTo>
                    <a:pt x="22" y="25"/>
                  </a:lnTo>
                  <a:cubicBezTo>
                    <a:pt x="19" y="28"/>
                    <a:pt x="16" y="32"/>
                    <a:pt x="13" y="36"/>
                  </a:cubicBezTo>
                  <a:cubicBezTo>
                    <a:pt x="11" y="40"/>
                    <a:pt x="8" y="44"/>
                    <a:pt x="6" y="48"/>
                  </a:cubicBezTo>
                  <a:cubicBezTo>
                    <a:pt x="2" y="58"/>
                    <a:pt x="0" y="69"/>
                    <a:pt x="0" y="80"/>
                  </a:cubicBezTo>
                  <a:lnTo>
                    <a:pt x="17" y="80"/>
                  </a:lnTo>
                  <a:lnTo>
                    <a:pt x="30" y="80"/>
                  </a:lnTo>
                  <a:lnTo>
                    <a:pt x="44" y="80"/>
                  </a:lnTo>
                  <a:lnTo>
                    <a:pt x="116" y="80"/>
                  </a:lnTo>
                  <a:cubicBezTo>
                    <a:pt x="116" y="58"/>
                    <a:pt x="124" y="39"/>
                    <a:pt x="138" y="25"/>
                  </a:cubicBezTo>
                  <a:cubicBezTo>
                    <a:pt x="123" y="9"/>
                    <a:pt x="103" y="0"/>
                    <a:pt x="80" y="0"/>
                  </a:cubicBezTo>
                  <a:cubicBezTo>
                    <a:pt x="57" y="0"/>
                    <a:pt x="36" y="9"/>
                    <a:pt x="22" y="25"/>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4F9FE4EF-D3EF-4CE5-8551-DBB0A00DD760}"/>
                </a:ext>
              </a:extLst>
            </p:cNvPr>
            <p:cNvSpPr>
              <a:spLocks/>
            </p:cNvSpPr>
            <p:nvPr/>
          </p:nvSpPr>
          <p:spPr bwMode="auto">
            <a:xfrm>
              <a:off x="1959" y="1560"/>
              <a:ext cx="89" cy="46"/>
            </a:xfrm>
            <a:custGeom>
              <a:avLst/>
              <a:gdLst>
                <a:gd name="T0" fmla="*/ 53 w 106"/>
                <a:gd name="T1" fmla="*/ 0 h 54"/>
                <a:gd name="T2" fmla="*/ 53 w 106"/>
                <a:gd name="T3" fmla="*/ 0 h 54"/>
                <a:gd name="T4" fmla="*/ 32 w 106"/>
                <a:gd name="T5" fmla="*/ 5 h 54"/>
                <a:gd name="T6" fmla="*/ 20 w 106"/>
                <a:gd name="T7" fmla="*/ 12 h 54"/>
                <a:gd name="T8" fmla="*/ 10 w 106"/>
                <a:gd name="T9" fmla="*/ 22 h 54"/>
                <a:gd name="T10" fmla="*/ 0 w 106"/>
                <a:gd name="T11" fmla="*/ 54 h 54"/>
                <a:gd name="T12" fmla="*/ 17 w 106"/>
                <a:gd name="T13" fmla="*/ 54 h 54"/>
                <a:gd name="T14" fmla="*/ 30 w 106"/>
                <a:gd name="T15" fmla="*/ 54 h 54"/>
                <a:gd name="T16" fmla="*/ 44 w 106"/>
                <a:gd name="T17" fmla="*/ 54 h 54"/>
                <a:gd name="T18" fmla="*/ 106 w 106"/>
                <a:gd name="T19" fmla="*/ 54 h 54"/>
                <a:gd name="T20" fmla="*/ 53 w 10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54">
                  <a:moveTo>
                    <a:pt x="53" y="0"/>
                  </a:moveTo>
                  <a:lnTo>
                    <a:pt x="53" y="0"/>
                  </a:lnTo>
                  <a:cubicBezTo>
                    <a:pt x="45" y="0"/>
                    <a:pt x="38" y="2"/>
                    <a:pt x="32" y="5"/>
                  </a:cubicBezTo>
                  <a:cubicBezTo>
                    <a:pt x="27" y="7"/>
                    <a:pt x="24" y="9"/>
                    <a:pt x="20" y="12"/>
                  </a:cubicBezTo>
                  <a:cubicBezTo>
                    <a:pt x="16" y="15"/>
                    <a:pt x="13" y="18"/>
                    <a:pt x="10" y="22"/>
                  </a:cubicBezTo>
                  <a:cubicBezTo>
                    <a:pt x="4" y="31"/>
                    <a:pt x="0" y="42"/>
                    <a:pt x="0" y="54"/>
                  </a:cubicBezTo>
                  <a:lnTo>
                    <a:pt x="17" y="54"/>
                  </a:lnTo>
                  <a:lnTo>
                    <a:pt x="30" y="54"/>
                  </a:lnTo>
                  <a:lnTo>
                    <a:pt x="44" y="54"/>
                  </a:lnTo>
                  <a:lnTo>
                    <a:pt x="106" y="54"/>
                  </a:lnTo>
                  <a:cubicBezTo>
                    <a:pt x="106" y="24"/>
                    <a:pt x="82" y="0"/>
                    <a:pt x="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7">
              <a:extLst>
                <a:ext uri="{FF2B5EF4-FFF2-40B4-BE49-F238E27FC236}">
                  <a16:creationId xmlns:a16="http://schemas.microsoft.com/office/drawing/2014/main" id="{C49731C8-EDBC-47F0-B0C1-A0023A5D57A4}"/>
                </a:ext>
              </a:extLst>
            </p:cNvPr>
            <p:cNvSpPr>
              <a:spLocks/>
            </p:cNvSpPr>
            <p:nvPr/>
          </p:nvSpPr>
          <p:spPr bwMode="auto">
            <a:xfrm>
              <a:off x="1976" y="1494"/>
              <a:ext cx="55" cy="56"/>
            </a:xfrm>
            <a:custGeom>
              <a:avLst/>
              <a:gdLst>
                <a:gd name="T0" fmla="*/ 31 w 66"/>
                <a:gd name="T1" fmla="*/ 66 h 67"/>
                <a:gd name="T2" fmla="*/ 31 w 66"/>
                <a:gd name="T3" fmla="*/ 66 h 67"/>
                <a:gd name="T4" fmla="*/ 33 w 66"/>
                <a:gd name="T5" fmla="*/ 67 h 67"/>
                <a:gd name="T6" fmla="*/ 35 w 66"/>
                <a:gd name="T7" fmla="*/ 66 h 67"/>
                <a:gd name="T8" fmla="*/ 57 w 66"/>
                <a:gd name="T9" fmla="*/ 56 h 67"/>
                <a:gd name="T10" fmla="*/ 66 w 66"/>
                <a:gd name="T11" fmla="*/ 33 h 67"/>
                <a:gd name="T12" fmla="*/ 33 w 66"/>
                <a:gd name="T13" fmla="*/ 0 h 67"/>
                <a:gd name="T14" fmla="*/ 0 w 66"/>
                <a:gd name="T15" fmla="*/ 33 h 67"/>
                <a:gd name="T16" fmla="*/ 9 w 66"/>
                <a:gd name="T17" fmla="*/ 56 h 67"/>
                <a:gd name="T18" fmla="*/ 31 w 66"/>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7">
                  <a:moveTo>
                    <a:pt x="31" y="66"/>
                  </a:moveTo>
                  <a:lnTo>
                    <a:pt x="31" y="66"/>
                  </a:lnTo>
                  <a:cubicBezTo>
                    <a:pt x="31" y="66"/>
                    <a:pt x="32" y="67"/>
                    <a:pt x="33" y="67"/>
                  </a:cubicBezTo>
                  <a:cubicBezTo>
                    <a:pt x="34" y="67"/>
                    <a:pt x="34" y="66"/>
                    <a:pt x="35" y="66"/>
                  </a:cubicBezTo>
                  <a:cubicBezTo>
                    <a:pt x="44" y="66"/>
                    <a:pt x="51" y="62"/>
                    <a:pt x="57" y="56"/>
                  </a:cubicBezTo>
                  <a:cubicBezTo>
                    <a:pt x="63" y="50"/>
                    <a:pt x="66" y="42"/>
                    <a:pt x="66" y="33"/>
                  </a:cubicBezTo>
                  <a:cubicBezTo>
                    <a:pt x="66" y="15"/>
                    <a:pt x="51" y="0"/>
                    <a:pt x="33" y="0"/>
                  </a:cubicBezTo>
                  <a:cubicBezTo>
                    <a:pt x="14" y="0"/>
                    <a:pt x="0" y="15"/>
                    <a:pt x="0" y="33"/>
                  </a:cubicBezTo>
                  <a:cubicBezTo>
                    <a:pt x="0" y="42"/>
                    <a:pt x="3" y="50"/>
                    <a:pt x="9" y="56"/>
                  </a:cubicBezTo>
                  <a:cubicBezTo>
                    <a:pt x="15" y="62"/>
                    <a:pt x="22" y="66"/>
                    <a:pt x="31" y="6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8">
              <a:extLst>
                <a:ext uri="{FF2B5EF4-FFF2-40B4-BE49-F238E27FC236}">
                  <a16:creationId xmlns:a16="http://schemas.microsoft.com/office/drawing/2014/main" id="{BB8241E0-4F40-4C58-A4AB-C1A08477D32A}"/>
                </a:ext>
              </a:extLst>
            </p:cNvPr>
            <p:cNvSpPr>
              <a:spLocks/>
            </p:cNvSpPr>
            <p:nvPr/>
          </p:nvSpPr>
          <p:spPr bwMode="auto">
            <a:xfrm>
              <a:off x="1861" y="1437"/>
              <a:ext cx="89" cy="90"/>
            </a:xfrm>
            <a:custGeom>
              <a:avLst/>
              <a:gdLst>
                <a:gd name="T0" fmla="*/ 23 w 106"/>
                <a:gd name="T1" fmla="*/ 98 h 107"/>
                <a:gd name="T2" fmla="*/ 23 w 106"/>
                <a:gd name="T3" fmla="*/ 98 h 107"/>
                <a:gd name="T4" fmla="*/ 49 w 106"/>
                <a:gd name="T5" fmla="*/ 107 h 107"/>
                <a:gd name="T6" fmla="*/ 53 w 106"/>
                <a:gd name="T7" fmla="*/ 107 h 107"/>
                <a:gd name="T8" fmla="*/ 57 w 106"/>
                <a:gd name="T9" fmla="*/ 107 h 107"/>
                <a:gd name="T10" fmla="*/ 83 w 106"/>
                <a:gd name="T11" fmla="*/ 98 h 107"/>
                <a:gd name="T12" fmla="*/ 106 w 106"/>
                <a:gd name="T13" fmla="*/ 54 h 107"/>
                <a:gd name="T14" fmla="*/ 75 w 106"/>
                <a:gd name="T15" fmla="*/ 5 h 107"/>
                <a:gd name="T16" fmla="*/ 53 w 106"/>
                <a:gd name="T17" fmla="*/ 0 h 107"/>
                <a:gd name="T18" fmla="*/ 31 w 106"/>
                <a:gd name="T19" fmla="*/ 5 h 107"/>
                <a:gd name="T20" fmla="*/ 31 w 106"/>
                <a:gd name="T21" fmla="*/ 5 h 107"/>
                <a:gd name="T22" fmla="*/ 0 w 106"/>
                <a:gd name="T23" fmla="*/ 54 h 107"/>
                <a:gd name="T24" fmla="*/ 23 w 106"/>
                <a:gd name="T25" fmla="*/ 9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7">
                  <a:moveTo>
                    <a:pt x="23" y="98"/>
                  </a:moveTo>
                  <a:lnTo>
                    <a:pt x="23" y="98"/>
                  </a:lnTo>
                  <a:cubicBezTo>
                    <a:pt x="30" y="103"/>
                    <a:pt x="39" y="106"/>
                    <a:pt x="49" y="107"/>
                  </a:cubicBezTo>
                  <a:cubicBezTo>
                    <a:pt x="50" y="107"/>
                    <a:pt x="52" y="107"/>
                    <a:pt x="53" y="107"/>
                  </a:cubicBezTo>
                  <a:cubicBezTo>
                    <a:pt x="54" y="107"/>
                    <a:pt x="55" y="107"/>
                    <a:pt x="57" y="107"/>
                  </a:cubicBezTo>
                  <a:cubicBezTo>
                    <a:pt x="66" y="106"/>
                    <a:pt x="76" y="103"/>
                    <a:pt x="83" y="98"/>
                  </a:cubicBezTo>
                  <a:cubicBezTo>
                    <a:pt x="97" y="88"/>
                    <a:pt x="106" y="72"/>
                    <a:pt x="106" y="54"/>
                  </a:cubicBezTo>
                  <a:cubicBezTo>
                    <a:pt x="106" y="32"/>
                    <a:pt x="93" y="14"/>
                    <a:pt x="75" y="5"/>
                  </a:cubicBezTo>
                  <a:cubicBezTo>
                    <a:pt x="68" y="2"/>
                    <a:pt x="61" y="0"/>
                    <a:pt x="53" y="0"/>
                  </a:cubicBezTo>
                  <a:cubicBezTo>
                    <a:pt x="45" y="0"/>
                    <a:pt x="38" y="2"/>
                    <a:pt x="31" y="5"/>
                  </a:cubicBezTo>
                  <a:lnTo>
                    <a:pt x="31" y="5"/>
                  </a:lnTo>
                  <a:cubicBezTo>
                    <a:pt x="12" y="14"/>
                    <a:pt x="0" y="32"/>
                    <a:pt x="0" y="54"/>
                  </a:cubicBezTo>
                  <a:cubicBezTo>
                    <a:pt x="0" y="72"/>
                    <a:pt x="9" y="88"/>
                    <a:pt x="23" y="9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9">
              <a:extLst>
                <a:ext uri="{FF2B5EF4-FFF2-40B4-BE49-F238E27FC236}">
                  <a16:creationId xmlns:a16="http://schemas.microsoft.com/office/drawing/2014/main" id="{CEF7E989-E7F9-4263-8EE1-80B4EABC41AB}"/>
                </a:ext>
              </a:extLst>
            </p:cNvPr>
            <p:cNvSpPr>
              <a:spLocks/>
            </p:cNvSpPr>
            <p:nvPr/>
          </p:nvSpPr>
          <p:spPr bwMode="auto">
            <a:xfrm>
              <a:off x="1774" y="1483"/>
              <a:ext cx="68" cy="67"/>
            </a:xfrm>
            <a:custGeom>
              <a:avLst/>
              <a:gdLst>
                <a:gd name="T0" fmla="*/ 40 w 80"/>
                <a:gd name="T1" fmla="*/ 0 h 80"/>
                <a:gd name="T2" fmla="*/ 40 w 80"/>
                <a:gd name="T3" fmla="*/ 0 h 80"/>
                <a:gd name="T4" fmla="*/ 0 w 80"/>
                <a:gd name="T5" fmla="*/ 40 h 80"/>
                <a:gd name="T6" fmla="*/ 14 w 80"/>
                <a:gd name="T7" fmla="*/ 70 h 80"/>
                <a:gd name="T8" fmla="*/ 37 w 80"/>
                <a:gd name="T9" fmla="*/ 80 h 80"/>
                <a:gd name="T10" fmla="*/ 40 w 80"/>
                <a:gd name="T11" fmla="*/ 80 h 80"/>
                <a:gd name="T12" fmla="*/ 42 w 80"/>
                <a:gd name="T13" fmla="*/ 80 h 80"/>
                <a:gd name="T14" fmla="*/ 65 w 80"/>
                <a:gd name="T15" fmla="*/ 70 h 80"/>
                <a:gd name="T16" fmla="*/ 80 w 80"/>
                <a:gd name="T17" fmla="*/ 40 h 80"/>
                <a:gd name="T18" fmla="*/ 40 w 80"/>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lnTo>
                    <a:pt x="40" y="0"/>
                  </a:lnTo>
                  <a:cubicBezTo>
                    <a:pt x="18" y="0"/>
                    <a:pt x="0" y="18"/>
                    <a:pt x="0" y="40"/>
                  </a:cubicBezTo>
                  <a:cubicBezTo>
                    <a:pt x="0" y="52"/>
                    <a:pt x="5" y="63"/>
                    <a:pt x="14" y="70"/>
                  </a:cubicBezTo>
                  <a:cubicBezTo>
                    <a:pt x="21" y="76"/>
                    <a:pt x="29" y="79"/>
                    <a:pt x="37" y="80"/>
                  </a:cubicBezTo>
                  <a:cubicBezTo>
                    <a:pt x="38" y="80"/>
                    <a:pt x="39" y="80"/>
                    <a:pt x="40" y="80"/>
                  </a:cubicBezTo>
                  <a:cubicBezTo>
                    <a:pt x="41" y="80"/>
                    <a:pt x="41" y="80"/>
                    <a:pt x="42" y="80"/>
                  </a:cubicBezTo>
                  <a:cubicBezTo>
                    <a:pt x="51" y="79"/>
                    <a:pt x="59" y="76"/>
                    <a:pt x="65" y="70"/>
                  </a:cubicBezTo>
                  <a:cubicBezTo>
                    <a:pt x="74" y="63"/>
                    <a:pt x="80" y="52"/>
                    <a:pt x="80" y="40"/>
                  </a:cubicBezTo>
                  <a:cubicBezTo>
                    <a:pt x="80" y="18"/>
                    <a:pt x="62" y="0"/>
                    <a:pt x="4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3" name="TextBox 32">
            <a:extLst>
              <a:ext uri="{FF2B5EF4-FFF2-40B4-BE49-F238E27FC236}">
                <a16:creationId xmlns:a16="http://schemas.microsoft.com/office/drawing/2014/main" id="{8CDE7D87-5B9B-4FFF-ADE6-9AC07699CFF6}"/>
              </a:ext>
            </a:extLst>
          </p:cNvPr>
          <p:cNvSpPr txBox="1"/>
          <p:nvPr/>
        </p:nvSpPr>
        <p:spPr>
          <a:xfrm>
            <a:off x="1149249" y="2962958"/>
            <a:ext cx="3710089" cy="461665"/>
          </a:xfrm>
          <a:prstGeom prst="rect">
            <a:avLst/>
          </a:prstGeom>
          <a:noFill/>
        </p:spPr>
        <p:txBody>
          <a:bodyPr wrap="square" lIns="0">
            <a:spAutoFit/>
          </a:bodyPr>
          <a:lstStyle/>
          <a:p>
            <a:pPr defTabSz="932472" fontAlgn="base">
              <a:spcBef>
                <a:spcPct val="0"/>
              </a:spcBef>
              <a:spcAft>
                <a:spcPct val="0"/>
              </a:spcAft>
            </a:pPr>
            <a:r>
              <a:rPr lang="en-US" sz="2400">
                <a:solidFill>
                  <a:schemeClr val="accent1"/>
                </a:solidFill>
                <a:latin typeface="+mj-lt"/>
                <a:ea typeface="Segoe UI" pitchFamily="34" charset="0"/>
                <a:cs typeface="Segoe UI" pitchFamily="34" charset="0"/>
              </a:rPr>
              <a:t>People</a:t>
            </a:r>
          </a:p>
        </p:txBody>
      </p:sp>
      <p:sp>
        <p:nvSpPr>
          <p:cNvPr id="21" name="TextBox 20">
            <a:extLst>
              <a:ext uri="{FF2B5EF4-FFF2-40B4-BE49-F238E27FC236}">
                <a16:creationId xmlns:a16="http://schemas.microsoft.com/office/drawing/2014/main" id="{3EEDC1E4-D7F0-4CB8-BFA4-5177C5F46C34}"/>
              </a:ext>
            </a:extLst>
          </p:cNvPr>
          <p:cNvSpPr txBox="1"/>
          <p:nvPr/>
        </p:nvSpPr>
        <p:spPr>
          <a:xfrm>
            <a:off x="7176996" y="1898806"/>
            <a:ext cx="4591958" cy="723275"/>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Educate on cloud journey </a:t>
            </a:r>
          </a:p>
          <a:p>
            <a:pPr>
              <a:spcAft>
                <a:spcPts val="600"/>
              </a:spcAft>
            </a:pPr>
            <a:r>
              <a:rPr lang="en-US" sz="1800"/>
              <a:t>Culture, threats, shared responsibility, etc.</a:t>
            </a:r>
            <a:endParaRPr lang="en-US" sz="2400"/>
          </a:p>
        </p:txBody>
      </p:sp>
      <p:sp>
        <p:nvSpPr>
          <p:cNvPr id="22" name="TextBox 21">
            <a:extLst>
              <a:ext uri="{FF2B5EF4-FFF2-40B4-BE49-F238E27FC236}">
                <a16:creationId xmlns:a16="http://schemas.microsoft.com/office/drawing/2014/main" id="{B8171622-4E74-45D5-BD50-014E4E4B2E63}"/>
              </a:ext>
            </a:extLst>
          </p:cNvPr>
          <p:cNvSpPr txBox="1"/>
          <p:nvPr/>
        </p:nvSpPr>
        <p:spPr>
          <a:xfrm>
            <a:off x="7176996" y="4235920"/>
            <a:ext cx="4591958" cy="723275"/>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Educate on cloud technology</a:t>
            </a:r>
          </a:p>
          <a:p>
            <a:pPr>
              <a:spcAft>
                <a:spcPts val="600"/>
              </a:spcAft>
            </a:pPr>
            <a:r>
              <a:rPr lang="en-US" sz="1800"/>
              <a:t>Architecture, services, security controls, etc.</a:t>
            </a:r>
            <a:endParaRPr lang="en-US" sz="2400"/>
          </a:p>
        </p:txBody>
      </p:sp>
      <p:grpSp>
        <p:nvGrpSpPr>
          <p:cNvPr id="24" name="Group 23">
            <a:extLst>
              <a:ext uri="{FF2B5EF4-FFF2-40B4-BE49-F238E27FC236}">
                <a16:creationId xmlns:a16="http://schemas.microsoft.com/office/drawing/2014/main" id="{B4DD328F-9870-4983-8893-0C06D11A73AB}"/>
              </a:ext>
            </a:extLst>
          </p:cNvPr>
          <p:cNvGrpSpPr/>
          <p:nvPr/>
        </p:nvGrpSpPr>
        <p:grpSpPr>
          <a:xfrm>
            <a:off x="5435052" y="1484433"/>
            <a:ext cx="1552020" cy="1552020"/>
            <a:chOff x="5742423" y="1781392"/>
            <a:chExt cx="1014525" cy="1014525"/>
          </a:xfrm>
        </p:grpSpPr>
        <p:sp>
          <p:nvSpPr>
            <p:cNvPr id="85" name="Oval 84">
              <a:extLst>
                <a:ext uri="{FF2B5EF4-FFF2-40B4-BE49-F238E27FC236}">
                  <a16:creationId xmlns:a16="http://schemas.microsoft.com/office/drawing/2014/main" id="{0B41C826-2227-4353-8C42-0AB127B1FF58}"/>
                </a:ext>
                <a:ext uri="{C183D7F6-B498-43B3-948B-1728B52AA6E4}">
                  <adec:decorative xmlns:adec="http://schemas.microsoft.com/office/drawing/2017/decorative" val="1"/>
                </a:ext>
              </a:extLst>
            </p:cNvPr>
            <p:cNvSpPr/>
            <p:nvPr/>
          </p:nvSpPr>
          <p:spPr bwMode="auto">
            <a:xfrm>
              <a:off x="5742423" y="1781392"/>
              <a:ext cx="1014525" cy="101452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40" name="Group 39" descr="Illustration of a building with a cloud and a circle made of two curved arrows hovering over the top-left corner.">
              <a:extLst>
                <a:ext uri="{FF2B5EF4-FFF2-40B4-BE49-F238E27FC236}">
                  <a16:creationId xmlns:a16="http://schemas.microsoft.com/office/drawing/2014/main" id="{9762778C-4CDA-44C5-9CC6-40C7B9AA2ED9}"/>
                </a:ext>
              </a:extLst>
            </p:cNvPr>
            <p:cNvGrpSpPr/>
            <p:nvPr/>
          </p:nvGrpSpPr>
          <p:grpSpPr>
            <a:xfrm>
              <a:off x="5833490" y="1872459"/>
              <a:ext cx="832391" cy="832390"/>
              <a:chOff x="3233197" y="2639453"/>
              <a:chExt cx="1941228" cy="1941226"/>
            </a:xfrm>
          </p:grpSpPr>
          <p:sp>
            <p:nvSpPr>
              <p:cNvPr id="41" name="Oval 40">
                <a:extLst>
                  <a:ext uri="{FF2B5EF4-FFF2-40B4-BE49-F238E27FC236}">
                    <a16:creationId xmlns:a16="http://schemas.microsoft.com/office/drawing/2014/main" id="{67FBFBB0-DB83-4FCD-9216-D5801343693D}"/>
                  </a:ext>
                  <a:ext uri="{C183D7F6-B498-43B3-948B-1728B52AA6E4}">
                    <adec:decorative xmlns:adec="http://schemas.microsoft.com/office/drawing/2017/decorative" val="1"/>
                  </a:ext>
                </a:extLst>
              </p:cNvPr>
              <p:cNvSpPr/>
              <p:nvPr/>
            </p:nvSpPr>
            <p:spPr bwMode="auto">
              <a:xfrm>
                <a:off x="3233197" y="2639453"/>
                <a:ext cx="1941228" cy="194122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42" name="Group 41" descr="Illustration of a building with a cloud and a circle made of two curved arrows hovering over the top-left corner.">
                <a:extLst>
                  <a:ext uri="{FF2B5EF4-FFF2-40B4-BE49-F238E27FC236}">
                    <a16:creationId xmlns:a16="http://schemas.microsoft.com/office/drawing/2014/main" id="{59C92AC4-942C-46CB-B66B-FD56F65F463B}"/>
                  </a:ext>
                </a:extLst>
              </p:cNvPr>
              <p:cNvGrpSpPr/>
              <p:nvPr/>
            </p:nvGrpSpPr>
            <p:grpSpPr>
              <a:xfrm>
                <a:off x="3675607" y="3056128"/>
                <a:ext cx="1056408" cy="1107877"/>
                <a:chOff x="3639478" y="3035737"/>
                <a:chExt cx="1056408" cy="1107877"/>
              </a:xfrm>
            </p:grpSpPr>
            <p:grpSp>
              <p:nvGrpSpPr>
                <p:cNvPr id="43" name="Group 42">
                  <a:extLst>
                    <a:ext uri="{FF2B5EF4-FFF2-40B4-BE49-F238E27FC236}">
                      <a16:creationId xmlns:a16="http://schemas.microsoft.com/office/drawing/2014/main" id="{B17E2287-24EB-470A-BC5C-A63ECA6A556A}"/>
                    </a:ext>
                  </a:extLst>
                </p:cNvPr>
                <p:cNvGrpSpPr/>
                <p:nvPr/>
              </p:nvGrpSpPr>
              <p:grpSpPr>
                <a:xfrm>
                  <a:off x="3711736" y="3076518"/>
                  <a:ext cx="984150" cy="1067096"/>
                  <a:chOff x="3659294" y="3090798"/>
                  <a:chExt cx="881283" cy="955561"/>
                </a:xfrm>
              </p:grpSpPr>
              <p:pic>
                <p:nvPicPr>
                  <p:cNvPr id="45" name="Picture 44">
                    <a:extLst>
                      <a:ext uri="{FF2B5EF4-FFF2-40B4-BE49-F238E27FC236}">
                        <a16:creationId xmlns:a16="http://schemas.microsoft.com/office/drawing/2014/main" id="{7BA84046-8BAC-4B9C-B2F9-6B061B84F3F5}"/>
                      </a:ext>
                    </a:extLst>
                  </p:cNvPr>
                  <p:cNvPicPr>
                    <a:picLocks noChangeAspect="1"/>
                  </p:cNvPicPr>
                  <p:nvPr/>
                </p:nvPicPr>
                <p:blipFill>
                  <a:blip r:embed="rId3"/>
                  <a:stretch>
                    <a:fillRect/>
                  </a:stretch>
                </p:blipFill>
                <p:spPr>
                  <a:xfrm>
                    <a:off x="3743855" y="3249637"/>
                    <a:ext cx="796722" cy="796722"/>
                  </a:xfrm>
                  <a:prstGeom prst="rect">
                    <a:avLst/>
                  </a:prstGeom>
                </p:spPr>
              </p:pic>
              <p:grpSp>
                <p:nvGrpSpPr>
                  <p:cNvPr id="46" name="Group 45">
                    <a:extLst>
                      <a:ext uri="{FF2B5EF4-FFF2-40B4-BE49-F238E27FC236}">
                        <a16:creationId xmlns:a16="http://schemas.microsoft.com/office/drawing/2014/main" id="{2E5A53A8-6752-4B24-95AF-F46DBADBC3B1}"/>
                      </a:ext>
                    </a:extLst>
                  </p:cNvPr>
                  <p:cNvGrpSpPr/>
                  <p:nvPr/>
                </p:nvGrpSpPr>
                <p:grpSpPr>
                  <a:xfrm>
                    <a:off x="3659294" y="3090798"/>
                    <a:ext cx="406294" cy="406294"/>
                    <a:chOff x="3680810" y="3132094"/>
                    <a:chExt cx="406294" cy="406294"/>
                  </a:xfrm>
                </p:grpSpPr>
                <p:sp>
                  <p:nvSpPr>
                    <p:cNvPr id="47" name="Oval 46">
                      <a:extLst>
                        <a:ext uri="{FF2B5EF4-FFF2-40B4-BE49-F238E27FC236}">
                          <a16:creationId xmlns:a16="http://schemas.microsoft.com/office/drawing/2014/main" id="{E27B97AC-561F-4220-A7B4-9EE2C6BDBCC0}"/>
                        </a:ext>
                      </a:extLst>
                    </p:cNvPr>
                    <p:cNvSpPr/>
                    <p:nvPr/>
                  </p:nvSpPr>
                  <p:spPr bwMode="auto">
                    <a:xfrm>
                      <a:off x="3680810" y="3132094"/>
                      <a:ext cx="406294" cy="406294"/>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8" name="Freeform 6">
                      <a:extLst>
                        <a:ext uri="{FF2B5EF4-FFF2-40B4-BE49-F238E27FC236}">
                          <a16:creationId xmlns:a16="http://schemas.microsoft.com/office/drawing/2014/main" id="{AB9C56D7-9269-4CCE-B370-9A31C36DA1B8}"/>
                        </a:ext>
                      </a:extLst>
                    </p:cNvPr>
                    <p:cNvSpPr>
                      <a:spLocks/>
                    </p:cNvSpPr>
                    <p:nvPr/>
                  </p:nvSpPr>
                  <p:spPr bwMode="auto">
                    <a:xfrm>
                      <a:off x="3707129" y="3223318"/>
                      <a:ext cx="307975" cy="169863"/>
                    </a:xfrm>
                    <a:custGeom>
                      <a:avLst/>
                      <a:gdLst>
                        <a:gd name="T0" fmla="*/ 270 w 313"/>
                        <a:gd name="T1" fmla="*/ 60 h 172"/>
                        <a:gd name="T2" fmla="*/ 270 w 313"/>
                        <a:gd name="T3" fmla="*/ 60 h 172"/>
                        <a:gd name="T4" fmla="*/ 260 w 313"/>
                        <a:gd name="T5" fmla="*/ 43 h 172"/>
                        <a:gd name="T6" fmla="*/ 243 w 313"/>
                        <a:gd name="T7" fmla="*/ 31 h 172"/>
                        <a:gd name="T8" fmla="*/ 207 w 313"/>
                        <a:gd name="T9" fmla="*/ 29 h 172"/>
                        <a:gd name="T10" fmla="*/ 193 w 313"/>
                        <a:gd name="T11" fmla="*/ 34 h 172"/>
                        <a:gd name="T12" fmla="*/ 187 w 313"/>
                        <a:gd name="T13" fmla="*/ 37 h 172"/>
                        <a:gd name="T14" fmla="*/ 183 w 313"/>
                        <a:gd name="T15" fmla="*/ 31 h 172"/>
                        <a:gd name="T16" fmla="*/ 159 w 313"/>
                        <a:gd name="T17" fmla="*/ 8 h 172"/>
                        <a:gd name="T18" fmla="*/ 127 w 313"/>
                        <a:gd name="T19" fmla="*/ 0 h 172"/>
                        <a:gd name="T20" fmla="*/ 108 w 313"/>
                        <a:gd name="T21" fmla="*/ 3 h 172"/>
                        <a:gd name="T22" fmla="*/ 89 w 313"/>
                        <a:gd name="T23" fmla="*/ 11 h 172"/>
                        <a:gd name="T24" fmla="*/ 74 w 313"/>
                        <a:gd name="T25" fmla="*/ 25 h 172"/>
                        <a:gd name="T26" fmla="*/ 63 w 313"/>
                        <a:gd name="T27" fmla="*/ 44 h 172"/>
                        <a:gd name="T28" fmla="*/ 58 w 313"/>
                        <a:gd name="T29" fmla="*/ 65 h 172"/>
                        <a:gd name="T30" fmla="*/ 58 w 313"/>
                        <a:gd name="T31" fmla="*/ 71 h 172"/>
                        <a:gd name="T32" fmla="*/ 51 w 313"/>
                        <a:gd name="T33" fmla="*/ 72 h 172"/>
                        <a:gd name="T34" fmla="*/ 31 w 313"/>
                        <a:gd name="T35" fmla="*/ 75 h 172"/>
                        <a:gd name="T36" fmla="*/ 15 w 313"/>
                        <a:gd name="T37" fmla="*/ 85 h 172"/>
                        <a:gd name="T38" fmla="*/ 4 w 313"/>
                        <a:gd name="T39" fmla="*/ 99 h 172"/>
                        <a:gd name="T40" fmla="*/ 0 w 313"/>
                        <a:gd name="T41" fmla="*/ 118 h 172"/>
                        <a:gd name="T42" fmla="*/ 4 w 313"/>
                        <a:gd name="T43" fmla="*/ 141 h 172"/>
                        <a:gd name="T44" fmla="*/ 14 w 313"/>
                        <a:gd name="T45" fmla="*/ 158 h 172"/>
                        <a:gd name="T46" fmla="*/ 30 w 313"/>
                        <a:gd name="T47" fmla="*/ 168 h 172"/>
                        <a:gd name="T48" fmla="*/ 53 w 313"/>
                        <a:gd name="T49" fmla="*/ 172 h 172"/>
                        <a:gd name="T50" fmla="*/ 279 w 313"/>
                        <a:gd name="T51" fmla="*/ 172 h 172"/>
                        <a:gd name="T52" fmla="*/ 292 w 313"/>
                        <a:gd name="T53" fmla="*/ 169 h 172"/>
                        <a:gd name="T54" fmla="*/ 303 w 313"/>
                        <a:gd name="T55" fmla="*/ 160 h 172"/>
                        <a:gd name="T56" fmla="*/ 311 w 313"/>
                        <a:gd name="T57" fmla="*/ 147 h 172"/>
                        <a:gd name="T58" fmla="*/ 313 w 313"/>
                        <a:gd name="T59" fmla="*/ 133 h 172"/>
                        <a:gd name="T60" fmla="*/ 311 w 313"/>
                        <a:gd name="T61" fmla="*/ 119 h 172"/>
                        <a:gd name="T62" fmla="*/ 304 w 313"/>
                        <a:gd name="T63" fmla="*/ 107 h 172"/>
                        <a:gd name="T64" fmla="*/ 294 w 313"/>
                        <a:gd name="T65" fmla="*/ 98 h 172"/>
                        <a:gd name="T66" fmla="*/ 281 w 313"/>
                        <a:gd name="T67" fmla="*/ 94 h 172"/>
                        <a:gd name="T68" fmla="*/ 273 w 313"/>
                        <a:gd name="T69" fmla="*/ 94 h 172"/>
                        <a:gd name="T70" fmla="*/ 274 w 313"/>
                        <a:gd name="T71" fmla="*/ 82 h 172"/>
                        <a:gd name="T72" fmla="*/ 270 w 313"/>
                        <a:gd name="T73" fmla="*/ 6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3" h="172">
                          <a:moveTo>
                            <a:pt x="270" y="60"/>
                          </a:moveTo>
                          <a:lnTo>
                            <a:pt x="270" y="60"/>
                          </a:lnTo>
                          <a:cubicBezTo>
                            <a:pt x="268" y="53"/>
                            <a:pt x="264" y="47"/>
                            <a:pt x="260" y="43"/>
                          </a:cubicBezTo>
                          <a:cubicBezTo>
                            <a:pt x="255" y="38"/>
                            <a:pt x="250" y="34"/>
                            <a:pt x="243" y="31"/>
                          </a:cubicBezTo>
                          <a:cubicBezTo>
                            <a:pt x="233" y="27"/>
                            <a:pt x="222" y="25"/>
                            <a:pt x="207" y="29"/>
                          </a:cubicBezTo>
                          <a:cubicBezTo>
                            <a:pt x="201" y="30"/>
                            <a:pt x="197" y="32"/>
                            <a:pt x="193" y="34"/>
                          </a:cubicBezTo>
                          <a:lnTo>
                            <a:pt x="187" y="37"/>
                          </a:lnTo>
                          <a:lnTo>
                            <a:pt x="183" y="31"/>
                          </a:lnTo>
                          <a:cubicBezTo>
                            <a:pt x="176" y="21"/>
                            <a:pt x="168" y="14"/>
                            <a:pt x="159" y="8"/>
                          </a:cubicBezTo>
                          <a:cubicBezTo>
                            <a:pt x="150" y="3"/>
                            <a:pt x="139" y="0"/>
                            <a:pt x="127" y="0"/>
                          </a:cubicBezTo>
                          <a:cubicBezTo>
                            <a:pt x="121" y="0"/>
                            <a:pt x="114" y="1"/>
                            <a:pt x="108" y="3"/>
                          </a:cubicBezTo>
                          <a:cubicBezTo>
                            <a:pt x="101" y="4"/>
                            <a:pt x="94" y="7"/>
                            <a:pt x="89" y="11"/>
                          </a:cubicBezTo>
                          <a:cubicBezTo>
                            <a:pt x="83" y="15"/>
                            <a:pt x="78" y="20"/>
                            <a:pt x="74" y="25"/>
                          </a:cubicBezTo>
                          <a:cubicBezTo>
                            <a:pt x="69" y="31"/>
                            <a:pt x="66" y="37"/>
                            <a:pt x="63" y="44"/>
                          </a:cubicBezTo>
                          <a:cubicBezTo>
                            <a:pt x="60" y="50"/>
                            <a:pt x="59" y="57"/>
                            <a:pt x="58" y="65"/>
                          </a:cubicBezTo>
                          <a:lnTo>
                            <a:pt x="58" y="71"/>
                          </a:lnTo>
                          <a:lnTo>
                            <a:pt x="51" y="72"/>
                          </a:lnTo>
                          <a:cubicBezTo>
                            <a:pt x="44" y="72"/>
                            <a:pt x="37" y="73"/>
                            <a:pt x="31" y="75"/>
                          </a:cubicBezTo>
                          <a:cubicBezTo>
                            <a:pt x="25" y="77"/>
                            <a:pt x="20" y="81"/>
                            <a:pt x="15" y="85"/>
                          </a:cubicBezTo>
                          <a:cubicBezTo>
                            <a:pt x="11" y="89"/>
                            <a:pt x="7" y="93"/>
                            <a:pt x="4" y="99"/>
                          </a:cubicBezTo>
                          <a:cubicBezTo>
                            <a:pt x="2" y="104"/>
                            <a:pt x="0" y="111"/>
                            <a:pt x="0" y="118"/>
                          </a:cubicBezTo>
                          <a:cubicBezTo>
                            <a:pt x="0" y="127"/>
                            <a:pt x="2" y="134"/>
                            <a:pt x="4" y="141"/>
                          </a:cubicBezTo>
                          <a:cubicBezTo>
                            <a:pt x="6" y="147"/>
                            <a:pt x="10" y="153"/>
                            <a:pt x="14" y="158"/>
                          </a:cubicBezTo>
                          <a:cubicBezTo>
                            <a:pt x="18" y="162"/>
                            <a:pt x="24" y="166"/>
                            <a:pt x="30" y="168"/>
                          </a:cubicBezTo>
                          <a:cubicBezTo>
                            <a:pt x="37" y="171"/>
                            <a:pt x="44" y="172"/>
                            <a:pt x="53" y="172"/>
                          </a:cubicBezTo>
                          <a:lnTo>
                            <a:pt x="279" y="172"/>
                          </a:lnTo>
                          <a:cubicBezTo>
                            <a:pt x="284" y="172"/>
                            <a:pt x="288" y="171"/>
                            <a:pt x="292" y="169"/>
                          </a:cubicBezTo>
                          <a:cubicBezTo>
                            <a:pt x="296" y="166"/>
                            <a:pt x="300" y="164"/>
                            <a:pt x="303" y="160"/>
                          </a:cubicBezTo>
                          <a:cubicBezTo>
                            <a:pt x="306" y="156"/>
                            <a:pt x="309" y="152"/>
                            <a:pt x="311" y="147"/>
                          </a:cubicBezTo>
                          <a:cubicBezTo>
                            <a:pt x="312" y="143"/>
                            <a:pt x="313" y="138"/>
                            <a:pt x="313" y="133"/>
                          </a:cubicBezTo>
                          <a:cubicBezTo>
                            <a:pt x="313" y="128"/>
                            <a:pt x="312" y="123"/>
                            <a:pt x="311" y="119"/>
                          </a:cubicBezTo>
                          <a:cubicBezTo>
                            <a:pt x="309" y="114"/>
                            <a:pt x="307" y="110"/>
                            <a:pt x="304" y="107"/>
                          </a:cubicBezTo>
                          <a:cubicBezTo>
                            <a:pt x="302" y="103"/>
                            <a:pt x="298" y="100"/>
                            <a:pt x="294" y="98"/>
                          </a:cubicBezTo>
                          <a:cubicBezTo>
                            <a:pt x="290" y="96"/>
                            <a:pt x="286" y="95"/>
                            <a:pt x="281" y="94"/>
                          </a:cubicBezTo>
                          <a:lnTo>
                            <a:pt x="273" y="94"/>
                          </a:lnTo>
                          <a:lnTo>
                            <a:pt x="274" y="82"/>
                          </a:lnTo>
                          <a:cubicBezTo>
                            <a:pt x="274" y="74"/>
                            <a:pt x="273" y="67"/>
                            <a:pt x="270" y="6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4" name="arrow_11" title="Icon of a circle made of two curved arrows">
                  <a:extLst>
                    <a:ext uri="{FF2B5EF4-FFF2-40B4-BE49-F238E27FC236}">
                      <a16:creationId xmlns:a16="http://schemas.microsoft.com/office/drawing/2014/main" id="{31061019-7C20-4E99-9E32-AC9D5D44C463}"/>
                    </a:ext>
                  </a:extLst>
                </p:cNvPr>
                <p:cNvSpPr>
                  <a:spLocks noChangeAspect="1" noEditPoints="1"/>
                </p:cNvSpPr>
                <p:nvPr/>
              </p:nvSpPr>
              <p:spPr bwMode="auto">
                <a:xfrm rot="18831868">
                  <a:off x="3650636" y="3024579"/>
                  <a:ext cx="499952" cy="522268"/>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2700" cap="rnd">
                  <a:solidFill>
                    <a:schemeClr val="accent1"/>
                  </a:solidFill>
                  <a:prstDash val="solid"/>
                  <a:miter lim="800000"/>
                  <a:headEnd/>
                  <a:tailEnd/>
                </a:ln>
              </p:spPr>
              <p:txBody>
                <a:bodyPr vert="horz" wrap="square" lIns="89619" tIns="44810" rIns="89619" bIns="44810" numCol="1" anchor="t" anchorCtr="0" compatLnSpc="1">
                  <a:prstTxWarp prst="textNoShape">
                    <a:avLst/>
                  </a:prstTxWarp>
                </a:bodyPr>
                <a:lstStyle/>
                <a:p>
                  <a:pPr marL="0" marR="0" lvl="0" indent="0" algn="ctr" defTabSz="896203" rtl="0" eaLnBrk="1" fontAlgn="base"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grpSp>
      <p:grpSp>
        <p:nvGrpSpPr>
          <p:cNvPr id="23" name="Group 22">
            <a:extLst>
              <a:ext uri="{FF2B5EF4-FFF2-40B4-BE49-F238E27FC236}">
                <a16:creationId xmlns:a16="http://schemas.microsoft.com/office/drawing/2014/main" id="{94F42537-5F7F-4CCA-9A51-1CC2DC48BB8C}"/>
              </a:ext>
            </a:extLst>
          </p:cNvPr>
          <p:cNvGrpSpPr/>
          <p:nvPr/>
        </p:nvGrpSpPr>
        <p:grpSpPr>
          <a:xfrm>
            <a:off x="5435052" y="3821547"/>
            <a:ext cx="1552020" cy="1552020"/>
            <a:chOff x="5751042" y="4077368"/>
            <a:chExt cx="1014525" cy="1014525"/>
          </a:xfrm>
        </p:grpSpPr>
        <p:sp>
          <p:nvSpPr>
            <p:cNvPr id="86" name="Oval 85">
              <a:extLst>
                <a:ext uri="{FF2B5EF4-FFF2-40B4-BE49-F238E27FC236}">
                  <a16:creationId xmlns:a16="http://schemas.microsoft.com/office/drawing/2014/main" id="{D141668E-17F6-4A58-AF8B-459A38C36D83}"/>
                </a:ext>
                <a:ext uri="{C183D7F6-B498-43B3-948B-1728B52AA6E4}">
                  <adec:decorative xmlns:adec="http://schemas.microsoft.com/office/drawing/2017/decorative" val="1"/>
                </a:ext>
              </a:extLst>
            </p:cNvPr>
            <p:cNvSpPr/>
            <p:nvPr/>
          </p:nvSpPr>
          <p:spPr bwMode="auto">
            <a:xfrm>
              <a:off x="5751042" y="4077368"/>
              <a:ext cx="1014525" cy="101452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49" name="Group 48" descr="Illustration of data, code, etc. hovering on top of a cloud.">
              <a:extLst>
                <a:ext uri="{FF2B5EF4-FFF2-40B4-BE49-F238E27FC236}">
                  <a16:creationId xmlns:a16="http://schemas.microsoft.com/office/drawing/2014/main" id="{0740E7C9-7BD7-4151-B8D5-56FE907F8F54}"/>
                </a:ext>
              </a:extLst>
            </p:cNvPr>
            <p:cNvGrpSpPr/>
            <p:nvPr/>
          </p:nvGrpSpPr>
          <p:grpSpPr>
            <a:xfrm>
              <a:off x="5842252" y="4168578"/>
              <a:ext cx="832104" cy="832104"/>
              <a:chOff x="7017577" y="2639453"/>
              <a:chExt cx="1941228" cy="1941226"/>
            </a:xfrm>
          </p:grpSpPr>
          <p:sp>
            <p:nvSpPr>
              <p:cNvPr id="50" name="Oval 49">
                <a:extLst>
                  <a:ext uri="{FF2B5EF4-FFF2-40B4-BE49-F238E27FC236}">
                    <a16:creationId xmlns:a16="http://schemas.microsoft.com/office/drawing/2014/main" id="{98991FA3-3E69-4248-B789-985E7913303E}"/>
                  </a:ext>
                  <a:ext uri="{C183D7F6-B498-43B3-948B-1728B52AA6E4}">
                    <adec:decorative xmlns:adec="http://schemas.microsoft.com/office/drawing/2017/decorative" val="1"/>
                  </a:ext>
                </a:extLst>
              </p:cNvPr>
              <p:cNvSpPr/>
              <p:nvPr/>
            </p:nvSpPr>
            <p:spPr bwMode="auto">
              <a:xfrm>
                <a:off x="7017577" y="2639453"/>
                <a:ext cx="1941228" cy="194122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51" name="Group 50" descr="Illustration of data, code, etc. hovering on top of a cloud.">
                <a:extLst>
                  <a:ext uri="{FF2B5EF4-FFF2-40B4-BE49-F238E27FC236}">
                    <a16:creationId xmlns:a16="http://schemas.microsoft.com/office/drawing/2014/main" id="{C2DF5691-A406-4A56-8CC5-E058BCB88B35}"/>
                  </a:ext>
                </a:extLst>
              </p:cNvPr>
              <p:cNvGrpSpPr/>
              <p:nvPr/>
            </p:nvGrpSpPr>
            <p:grpSpPr>
              <a:xfrm>
                <a:off x="7313910" y="3176337"/>
                <a:ext cx="1348562" cy="867458"/>
                <a:chOff x="7235918" y="3195152"/>
                <a:chExt cx="1504547" cy="967796"/>
              </a:xfrm>
            </p:grpSpPr>
            <p:sp>
              <p:nvSpPr>
                <p:cNvPr id="52" name="Freeform 6">
                  <a:extLst>
                    <a:ext uri="{FF2B5EF4-FFF2-40B4-BE49-F238E27FC236}">
                      <a16:creationId xmlns:a16="http://schemas.microsoft.com/office/drawing/2014/main" id="{AAFB7FD3-E48F-41C2-B8F0-FC1ABFBFDB3B}"/>
                    </a:ext>
                  </a:extLst>
                </p:cNvPr>
                <p:cNvSpPr>
                  <a:spLocks/>
                </p:cNvSpPr>
                <p:nvPr/>
              </p:nvSpPr>
              <p:spPr bwMode="auto">
                <a:xfrm>
                  <a:off x="7235918" y="3195152"/>
                  <a:ext cx="1504547" cy="829828"/>
                </a:xfrm>
                <a:custGeom>
                  <a:avLst/>
                  <a:gdLst>
                    <a:gd name="T0" fmla="*/ 270 w 313"/>
                    <a:gd name="T1" fmla="*/ 60 h 172"/>
                    <a:gd name="T2" fmla="*/ 270 w 313"/>
                    <a:gd name="T3" fmla="*/ 60 h 172"/>
                    <a:gd name="T4" fmla="*/ 260 w 313"/>
                    <a:gd name="T5" fmla="*/ 43 h 172"/>
                    <a:gd name="T6" fmla="*/ 243 w 313"/>
                    <a:gd name="T7" fmla="*/ 31 h 172"/>
                    <a:gd name="T8" fmla="*/ 207 w 313"/>
                    <a:gd name="T9" fmla="*/ 29 h 172"/>
                    <a:gd name="T10" fmla="*/ 193 w 313"/>
                    <a:gd name="T11" fmla="*/ 34 h 172"/>
                    <a:gd name="T12" fmla="*/ 187 w 313"/>
                    <a:gd name="T13" fmla="*/ 37 h 172"/>
                    <a:gd name="T14" fmla="*/ 183 w 313"/>
                    <a:gd name="T15" fmla="*/ 31 h 172"/>
                    <a:gd name="T16" fmla="*/ 159 w 313"/>
                    <a:gd name="T17" fmla="*/ 8 h 172"/>
                    <a:gd name="T18" fmla="*/ 127 w 313"/>
                    <a:gd name="T19" fmla="*/ 0 h 172"/>
                    <a:gd name="T20" fmla="*/ 108 w 313"/>
                    <a:gd name="T21" fmla="*/ 3 h 172"/>
                    <a:gd name="T22" fmla="*/ 89 w 313"/>
                    <a:gd name="T23" fmla="*/ 11 h 172"/>
                    <a:gd name="T24" fmla="*/ 74 w 313"/>
                    <a:gd name="T25" fmla="*/ 25 h 172"/>
                    <a:gd name="T26" fmla="*/ 63 w 313"/>
                    <a:gd name="T27" fmla="*/ 44 h 172"/>
                    <a:gd name="T28" fmla="*/ 58 w 313"/>
                    <a:gd name="T29" fmla="*/ 65 h 172"/>
                    <a:gd name="T30" fmla="*/ 58 w 313"/>
                    <a:gd name="T31" fmla="*/ 71 h 172"/>
                    <a:gd name="T32" fmla="*/ 51 w 313"/>
                    <a:gd name="T33" fmla="*/ 72 h 172"/>
                    <a:gd name="T34" fmla="*/ 31 w 313"/>
                    <a:gd name="T35" fmla="*/ 75 h 172"/>
                    <a:gd name="T36" fmla="*/ 15 w 313"/>
                    <a:gd name="T37" fmla="*/ 85 h 172"/>
                    <a:gd name="T38" fmla="*/ 4 w 313"/>
                    <a:gd name="T39" fmla="*/ 99 h 172"/>
                    <a:gd name="T40" fmla="*/ 0 w 313"/>
                    <a:gd name="T41" fmla="*/ 118 h 172"/>
                    <a:gd name="T42" fmla="*/ 4 w 313"/>
                    <a:gd name="T43" fmla="*/ 141 h 172"/>
                    <a:gd name="T44" fmla="*/ 14 w 313"/>
                    <a:gd name="T45" fmla="*/ 158 h 172"/>
                    <a:gd name="T46" fmla="*/ 30 w 313"/>
                    <a:gd name="T47" fmla="*/ 168 h 172"/>
                    <a:gd name="T48" fmla="*/ 53 w 313"/>
                    <a:gd name="T49" fmla="*/ 172 h 172"/>
                    <a:gd name="T50" fmla="*/ 279 w 313"/>
                    <a:gd name="T51" fmla="*/ 172 h 172"/>
                    <a:gd name="T52" fmla="*/ 292 w 313"/>
                    <a:gd name="T53" fmla="*/ 169 h 172"/>
                    <a:gd name="T54" fmla="*/ 303 w 313"/>
                    <a:gd name="T55" fmla="*/ 160 h 172"/>
                    <a:gd name="T56" fmla="*/ 311 w 313"/>
                    <a:gd name="T57" fmla="*/ 147 h 172"/>
                    <a:gd name="T58" fmla="*/ 313 w 313"/>
                    <a:gd name="T59" fmla="*/ 133 h 172"/>
                    <a:gd name="T60" fmla="*/ 311 w 313"/>
                    <a:gd name="T61" fmla="*/ 119 h 172"/>
                    <a:gd name="T62" fmla="*/ 304 w 313"/>
                    <a:gd name="T63" fmla="*/ 107 h 172"/>
                    <a:gd name="T64" fmla="*/ 294 w 313"/>
                    <a:gd name="T65" fmla="*/ 98 h 172"/>
                    <a:gd name="T66" fmla="*/ 281 w 313"/>
                    <a:gd name="T67" fmla="*/ 94 h 172"/>
                    <a:gd name="T68" fmla="*/ 273 w 313"/>
                    <a:gd name="T69" fmla="*/ 94 h 172"/>
                    <a:gd name="T70" fmla="*/ 274 w 313"/>
                    <a:gd name="T71" fmla="*/ 82 h 172"/>
                    <a:gd name="T72" fmla="*/ 270 w 313"/>
                    <a:gd name="T73" fmla="*/ 6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3" h="172">
                      <a:moveTo>
                        <a:pt x="270" y="60"/>
                      </a:moveTo>
                      <a:lnTo>
                        <a:pt x="270" y="60"/>
                      </a:lnTo>
                      <a:cubicBezTo>
                        <a:pt x="268" y="53"/>
                        <a:pt x="264" y="47"/>
                        <a:pt x="260" y="43"/>
                      </a:cubicBezTo>
                      <a:cubicBezTo>
                        <a:pt x="255" y="38"/>
                        <a:pt x="250" y="34"/>
                        <a:pt x="243" y="31"/>
                      </a:cubicBezTo>
                      <a:cubicBezTo>
                        <a:pt x="233" y="27"/>
                        <a:pt x="222" y="25"/>
                        <a:pt x="207" y="29"/>
                      </a:cubicBezTo>
                      <a:cubicBezTo>
                        <a:pt x="201" y="30"/>
                        <a:pt x="197" y="32"/>
                        <a:pt x="193" y="34"/>
                      </a:cubicBezTo>
                      <a:lnTo>
                        <a:pt x="187" y="37"/>
                      </a:lnTo>
                      <a:lnTo>
                        <a:pt x="183" y="31"/>
                      </a:lnTo>
                      <a:cubicBezTo>
                        <a:pt x="176" y="21"/>
                        <a:pt x="168" y="14"/>
                        <a:pt x="159" y="8"/>
                      </a:cubicBezTo>
                      <a:cubicBezTo>
                        <a:pt x="150" y="3"/>
                        <a:pt x="139" y="0"/>
                        <a:pt x="127" y="0"/>
                      </a:cubicBezTo>
                      <a:cubicBezTo>
                        <a:pt x="121" y="0"/>
                        <a:pt x="114" y="1"/>
                        <a:pt x="108" y="3"/>
                      </a:cubicBezTo>
                      <a:cubicBezTo>
                        <a:pt x="101" y="4"/>
                        <a:pt x="94" y="7"/>
                        <a:pt x="89" y="11"/>
                      </a:cubicBezTo>
                      <a:cubicBezTo>
                        <a:pt x="83" y="15"/>
                        <a:pt x="78" y="20"/>
                        <a:pt x="74" y="25"/>
                      </a:cubicBezTo>
                      <a:cubicBezTo>
                        <a:pt x="69" y="31"/>
                        <a:pt x="66" y="37"/>
                        <a:pt x="63" y="44"/>
                      </a:cubicBezTo>
                      <a:cubicBezTo>
                        <a:pt x="60" y="50"/>
                        <a:pt x="59" y="57"/>
                        <a:pt x="58" y="65"/>
                      </a:cubicBezTo>
                      <a:lnTo>
                        <a:pt x="58" y="71"/>
                      </a:lnTo>
                      <a:lnTo>
                        <a:pt x="51" y="72"/>
                      </a:lnTo>
                      <a:cubicBezTo>
                        <a:pt x="44" y="72"/>
                        <a:pt x="37" y="73"/>
                        <a:pt x="31" y="75"/>
                      </a:cubicBezTo>
                      <a:cubicBezTo>
                        <a:pt x="25" y="77"/>
                        <a:pt x="20" y="81"/>
                        <a:pt x="15" y="85"/>
                      </a:cubicBezTo>
                      <a:cubicBezTo>
                        <a:pt x="11" y="89"/>
                        <a:pt x="7" y="93"/>
                        <a:pt x="4" y="99"/>
                      </a:cubicBezTo>
                      <a:cubicBezTo>
                        <a:pt x="2" y="104"/>
                        <a:pt x="0" y="111"/>
                        <a:pt x="0" y="118"/>
                      </a:cubicBezTo>
                      <a:cubicBezTo>
                        <a:pt x="0" y="127"/>
                        <a:pt x="2" y="134"/>
                        <a:pt x="4" y="141"/>
                      </a:cubicBezTo>
                      <a:cubicBezTo>
                        <a:pt x="6" y="147"/>
                        <a:pt x="10" y="153"/>
                        <a:pt x="14" y="158"/>
                      </a:cubicBezTo>
                      <a:cubicBezTo>
                        <a:pt x="18" y="162"/>
                        <a:pt x="24" y="166"/>
                        <a:pt x="30" y="168"/>
                      </a:cubicBezTo>
                      <a:cubicBezTo>
                        <a:pt x="37" y="171"/>
                        <a:pt x="44" y="172"/>
                        <a:pt x="53" y="172"/>
                      </a:cubicBezTo>
                      <a:lnTo>
                        <a:pt x="279" y="172"/>
                      </a:lnTo>
                      <a:cubicBezTo>
                        <a:pt x="284" y="172"/>
                        <a:pt x="288" y="171"/>
                        <a:pt x="292" y="169"/>
                      </a:cubicBezTo>
                      <a:cubicBezTo>
                        <a:pt x="296" y="166"/>
                        <a:pt x="300" y="164"/>
                        <a:pt x="303" y="160"/>
                      </a:cubicBezTo>
                      <a:cubicBezTo>
                        <a:pt x="306" y="156"/>
                        <a:pt x="309" y="152"/>
                        <a:pt x="311" y="147"/>
                      </a:cubicBezTo>
                      <a:cubicBezTo>
                        <a:pt x="312" y="143"/>
                        <a:pt x="313" y="138"/>
                        <a:pt x="313" y="133"/>
                      </a:cubicBezTo>
                      <a:cubicBezTo>
                        <a:pt x="313" y="128"/>
                        <a:pt x="312" y="123"/>
                        <a:pt x="311" y="119"/>
                      </a:cubicBezTo>
                      <a:cubicBezTo>
                        <a:pt x="309" y="114"/>
                        <a:pt x="307" y="110"/>
                        <a:pt x="304" y="107"/>
                      </a:cubicBezTo>
                      <a:cubicBezTo>
                        <a:pt x="302" y="103"/>
                        <a:pt x="298" y="100"/>
                        <a:pt x="294" y="98"/>
                      </a:cubicBezTo>
                      <a:cubicBezTo>
                        <a:pt x="290" y="96"/>
                        <a:pt x="286" y="95"/>
                        <a:pt x="281" y="94"/>
                      </a:cubicBezTo>
                      <a:lnTo>
                        <a:pt x="273" y="94"/>
                      </a:lnTo>
                      <a:lnTo>
                        <a:pt x="274" y="82"/>
                      </a:lnTo>
                      <a:cubicBezTo>
                        <a:pt x="274" y="74"/>
                        <a:pt x="273" y="67"/>
                        <a:pt x="270" y="6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id="{F878FB15-2D0E-43F9-BDCB-D4A4ABB6A0A7}"/>
                    </a:ext>
                  </a:extLst>
                </p:cNvPr>
                <p:cNvGrpSpPr/>
                <p:nvPr/>
              </p:nvGrpSpPr>
              <p:grpSpPr>
                <a:xfrm>
                  <a:off x="7293595" y="3619768"/>
                  <a:ext cx="313646" cy="313646"/>
                  <a:chOff x="7444506" y="3713857"/>
                  <a:chExt cx="392982" cy="392982"/>
                </a:xfrm>
              </p:grpSpPr>
              <p:sp>
                <p:nvSpPr>
                  <p:cNvPr id="83" name="Oval 82">
                    <a:extLst>
                      <a:ext uri="{FF2B5EF4-FFF2-40B4-BE49-F238E27FC236}">
                        <a16:creationId xmlns:a16="http://schemas.microsoft.com/office/drawing/2014/main" id="{D6D93B05-DCBB-459C-8097-87AC5FC25B04}"/>
                      </a:ext>
                    </a:extLst>
                  </p:cNvPr>
                  <p:cNvSpPr/>
                  <p:nvPr/>
                </p:nvSpPr>
                <p:spPr bwMode="auto">
                  <a:xfrm>
                    <a:off x="7444506" y="3713857"/>
                    <a:ext cx="392982" cy="39298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84" name="Graphic 83" descr="Binary">
                    <a:extLst>
                      <a:ext uri="{FF2B5EF4-FFF2-40B4-BE49-F238E27FC236}">
                        <a16:creationId xmlns:a16="http://schemas.microsoft.com/office/drawing/2014/main" id="{EB4ACC64-C36F-4BF7-A765-039AA897A2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26285" y="3795636"/>
                    <a:ext cx="229425" cy="229425"/>
                  </a:xfrm>
                  <a:prstGeom prst="rect">
                    <a:avLst/>
                  </a:prstGeom>
                </p:spPr>
              </p:pic>
            </p:grpSp>
            <p:grpSp>
              <p:nvGrpSpPr>
                <p:cNvPr id="55" name="Group 54">
                  <a:extLst>
                    <a:ext uri="{FF2B5EF4-FFF2-40B4-BE49-F238E27FC236}">
                      <a16:creationId xmlns:a16="http://schemas.microsoft.com/office/drawing/2014/main" id="{DE194225-B2CF-4557-A815-451007FBA6EE}"/>
                    </a:ext>
                  </a:extLst>
                </p:cNvPr>
                <p:cNvGrpSpPr/>
                <p:nvPr/>
              </p:nvGrpSpPr>
              <p:grpSpPr>
                <a:xfrm>
                  <a:off x="8010627" y="3619768"/>
                  <a:ext cx="313646" cy="313646"/>
                  <a:chOff x="8353238" y="3713857"/>
                  <a:chExt cx="392982" cy="392982"/>
                </a:xfrm>
              </p:grpSpPr>
              <p:sp>
                <p:nvSpPr>
                  <p:cNvPr id="81" name="Oval 80">
                    <a:extLst>
                      <a:ext uri="{FF2B5EF4-FFF2-40B4-BE49-F238E27FC236}">
                        <a16:creationId xmlns:a16="http://schemas.microsoft.com/office/drawing/2014/main" id="{77AA8CF9-6A01-44F8-8E13-62797CCA0A60}"/>
                      </a:ext>
                    </a:extLst>
                  </p:cNvPr>
                  <p:cNvSpPr/>
                  <p:nvPr/>
                </p:nvSpPr>
                <p:spPr bwMode="auto">
                  <a:xfrm>
                    <a:off x="8353238" y="3713857"/>
                    <a:ext cx="392982" cy="39298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82" name="Graphic 81" descr="Ethernet">
                    <a:extLst>
                      <a:ext uri="{FF2B5EF4-FFF2-40B4-BE49-F238E27FC236}">
                        <a16:creationId xmlns:a16="http://schemas.microsoft.com/office/drawing/2014/main" id="{B6D01C6A-8454-40AF-8E81-6AC3FE9DAB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5902" y="3746521"/>
                    <a:ext cx="327655" cy="327655"/>
                  </a:xfrm>
                  <a:prstGeom prst="rect">
                    <a:avLst/>
                  </a:prstGeom>
                </p:spPr>
              </p:pic>
            </p:grpSp>
            <p:grpSp>
              <p:nvGrpSpPr>
                <p:cNvPr id="63" name="Group 62">
                  <a:extLst>
                    <a:ext uri="{FF2B5EF4-FFF2-40B4-BE49-F238E27FC236}">
                      <a16:creationId xmlns:a16="http://schemas.microsoft.com/office/drawing/2014/main" id="{08672373-2DE5-4CEB-B02B-81D650F2AE1D}"/>
                    </a:ext>
                  </a:extLst>
                </p:cNvPr>
                <p:cNvGrpSpPr/>
                <p:nvPr/>
              </p:nvGrpSpPr>
              <p:grpSpPr>
                <a:xfrm>
                  <a:off x="7652111" y="3849302"/>
                  <a:ext cx="313646" cy="313646"/>
                  <a:chOff x="7897403" y="3713857"/>
                  <a:chExt cx="392982" cy="392982"/>
                </a:xfrm>
              </p:grpSpPr>
              <p:sp>
                <p:nvSpPr>
                  <p:cNvPr id="75" name="Oval 74">
                    <a:extLst>
                      <a:ext uri="{FF2B5EF4-FFF2-40B4-BE49-F238E27FC236}">
                        <a16:creationId xmlns:a16="http://schemas.microsoft.com/office/drawing/2014/main" id="{8A26ACF9-190D-4509-82D2-6A1125A5F98C}"/>
                      </a:ext>
                    </a:extLst>
                  </p:cNvPr>
                  <p:cNvSpPr/>
                  <p:nvPr/>
                </p:nvSpPr>
                <p:spPr bwMode="auto">
                  <a:xfrm>
                    <a:off x="7897403" y="3713857"/>
                    <a:ext cx="392982" cy="39298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76" name="Graphic 44" descr="Web design">
                    <a:extLst>
                      <a:ext uri="{FF2B5EF4-FFF2-40B4-BE49-F238E27FC236}">
                        <a16:creationId xmlns:a16="http://schemas.microsoft.com/office/drawing/2014/main" id="{3BA051AC-8CFC-4FAE-810E-D1E0F822D632}"/>
                      </a:ext>
                    </a:extLst>
                  </p:cNvPr>
                  <p:cNvGrpSpPr/>
                  <p:nvPr/>
                </p:nvGrpSpPr>
                <p:grpSpPr>
                  <a:xfrm>
                    <a:off x="7970188" y="3814476"/>
                    <a:ext cx="247413" cy="191745"/>
                    <a:chOff x="8966681" y="868162"/>
                    <a:chExt cx="762000" cy="590550"/>
                  </a:xfrm>
                  <a:solidFill>
                    <a:srgbClr val="FFFFFF"/>
                  </a:solidFill>
                </p:grpSpPr>
                <p:sp>
                  <p:nvSpPr>
                    <p:cNvPr id="77" name="Freeform: Shape 76">
                      <a:extLst>
                        <a:ext uri="{FF2B5EF4-FFF2-40B4-BE49-F238E27FC236}">
                          <a16:creationId xmlns:a16="http://schemas.microsoft.com/office/drawing/2014/main" id="{A5DA695F-BE66-4791-8D98-BA0843B4BBD6}"/>
                        </a:ext>
                      </a:extLst>
                    </p:cNvPr>
                    <p:cNvSpPr/>
                    <p:nvPr/>
                  </p:nvSpPr>
                  <p:spPr>
                    <a:xfrm>
                      <a:off x="9124662" y="1109077"/>
                      <a:ext cx="115452" cy="203968"/>
                    </a:xfrm>
                    <a:custGeom>
                      <a:avLst/>
                      <a:gdLst>
                        <a:gd name="connsiteX0" fmla="*/ 101984 w 115452"/>
                        <a:gd name="connsiteY0" fmla="*/ 0 h 203968"/>
                        <a:gd name="connsiteX1" fmla="*/ 0 w 115452"/>
                        <a:gd name="connsiteY1" fmla="*/ 101984 h 203968"/>
                        <a:gd name="connsiteX2" fmla="*/ 101984 w 115452"/>
                        <a:gd name="connsiteY2" fmla="*/ 203968 h 203968"/>
                        <a:gd name="connsiteX3" fmla="*/ 115453 w 115452"/>
                        <a:gd name="connsiteY3" fmla="*/ 190500 h 203968"/>
                        <a:gd name="connsiteX4" fmla="*/ 26937 w 115452"/>
                        <a:gd name="connsiteY4" fmla="*/ 101984 h 203968"/>
                        <a:gd name="connsiteX5" fmla="*/ 115453 w 115452"/>
                        <a:gd name="connsiteY5" fmla="*/ 13468 h 203968"/>
                        <a:gd name="connsiteX6" fmla="*/ 101984 w 115452"/>
                        <a:gd name="connsiteY6" fmla="*/ 0 h 20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52" h="203968">
                          <a:moveTo>
                            <a:pt x="101984" y="0"/>
                          </a:moveTo>
                          <a:lnTo>
                            <a:pt x="0" y="101984"/>
                          </a:lnTo>
                          <a:lnTo>
                            <a:pt x="101984" y="203968"/>
                          </a:lnTo>
                          <a:lnTo>
                            <a:pt x="115453" y="190500"/>
                          </a:lnTo>
                          <a:lnTo>
                            <a:pt x="26937" y="101984"/>
                          </a:lnTo>
                          <a:lnTo>
                            <a:pt x="115453" y="13468"/>
                          </a:lnTo>
                          <a:lnTo>
                            <a:pt x="101984" y="0"/>
                          </a:lnTo>
                          <a:close/>
                        </a:path>
                      </a:pathLst>
                    </a:custGeom>
                    <a:grpFill/>
                    <a:ln w="9525" cap="flat">
                      <a:solidFill>
                        <a:schemeClr val="bg1"/>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745110C-A395-4B26-83E8-D65E61777365}"/>
                        </a:ext>
                      </a:extLst>
                    </p:cNvPr>
                    <p:cNvSpPr/>
                    <p:nvPr/>
                  </p:nvSpPr>
                  <p:spPr>
                    <a:xfrm>
                      <a:off x="9455246" y="1109077"/>
                      <a:ext cx="115452" cy="203968"/>
                    </a:xfrm>
                    <a:custGeom>
                      <a:avLst/>
                      <a:gdLst>
                        <a:gd name="connsiteX0" fmla="*/ 0 w 115452"/>
                        <a:gd name="connsiteY0" fmla="*/ 13468 h 203968"/>
                        <a:gd name="connsiteX1" fmla="*/ 88516 w 115452"/>
                        <a:gd name="connsiteY1" fmla="*/ 101984 h 203968"/>
                        <a:gd name="connsiteX2" fmla="*/ 0 w 115452"/>
                        <a:gd name="connsiteY2" fmla="*/ 190500 h 203968"/>
                        <a:gd name="connsiteX3" fmla="*/ 13468 w 115452"/>
                        <a:gd name="connsiteY3" fmla="*/ 203968 h 203968"/>
                        <a:gd name="connsiteX4" fmla="*/ 115453 w 115452"/>
                        <a:gd name="connsiteY4" fmla="*/ 101984 h 203968"/>
                        <a:gd name="connsiteX5" fmla="*/ 13468 w 115452"/>
                        <a:gd name="connsiteY5" fmla="*/ 0 h 203968"/>
                        <a:gd name="connsiteX6" fmla="*/ 0 w 115452"/>
                        <a:gd name="connsiteY6" fmla="*/ 13468 h 20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52" h="203968">
                          <a:moveTo>
                            <a:pt x="0" y="13468"/>
                          </a:moveTo>
                          <a:lnTo>
                            <a:pt x="88516" y="101984"/>
                          </a:lnTo>
                          <a:lnTo>
                            <a:pt x="0" y="190500"/>
                          </a:lnTo>
                          <a:lnTo>
                            <a:pt x="13468" y="203968"/>
                          </a:lnTo>
                          <a:lnTo>
                            <a:pt x="115453" y="101984"/>
                          </a:lnTo>
                          <a:lnTo>
                            <a:pt x="13468" y="0"/>
                          </a:lnTo>
                          <a:lnTo>
                            <a:pt x="0" y="13468"/>
                          </a:lnTo>
                          <a:close/>
                        </a:path>
                      </a:pathLst>
                    </a:custGeom>
                    <a:grpFill/>
                    <a:ln w="9525" cap="flat">
                      <a:solidFill>
                        <a:schemeClr val="bg1"/>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A00D06D-7186-4A73-93C6-32DBC24B57BD}"/>
                        </a:ext>
                      </a:extLst>
                    </p:cNvPr>
                    <p:cNvSpPr/>
                    <p:nvPr/>
                  </p:nvSpPr>
                  <p:spPr>
                    <a:xfrm rot="-3990120">
                      <a:off x="9228236" y="1206297"/>
                      <a:ext cx="238886" cy="19049"/>
                    </a:xfrm>
                    <a:custGeom>
                      <a:avLst/>
                      <a:gdLst>
                        <a:gd name="connsiteX0" fmla="*/ 0 w 238886"/>
                        <a:gd name="connsiteY0" fmla="*/ 0 h 19049"/>
                        <a:gd name="connsiteX1" fmla="*/ 238887 w 238886"/>
                        <a:gd name="connsiteY1" fmla="*/ 0 h 19049"/>
                        <a:gd name="connsiteX2" fmla="*/ 238887 w 238886"/>
                        <a:gd name="connsiteY2" fmla="*/ 19050 h 19049"/>
                        <a:gd name="connsiteX3" fmla="*/ 0 w 238886"/>
                        <a:gd name="connsiteY3" fmla="*/ 19050 h 19049"/>
                      </a:gdLst>
                      <a:ahLst/>
                      <a:cxnLst>
                        <a:cxn ang="0">
                          <a:pos x="connsiteX0" y="connsiteY0"/>
                        </a:cxn>
                        <a:cxn ang="0">
                          <a:pos x="connsiteX1" y="connsiteY1"/>
                        </a:cxn>
                        <a:cxn ang="0">
                          <a:pos x="connsiteX2" y="connsiteY2"/>
                        </a:cxn>
                        <a:cxn ang="0">
                          <a:pos x="connsiteX3" y="connsiteY3"/>
                        </a:cxn>
                      </a:cxnLst>
                      <a:rect l="l" t="t" r="r" b="b"/>
                      <a:pathLst>
                        <a:path w="238886" h="19049">
                          <a:moveTo>
                            <a:pt x="0" y="0"/>
                          </a:moveTo>
                          <a:lnTo>
                            <a:pt x="238887" y="0"/>
                          </a:lnTo>
                          <a:lnTo>
                            <a:pt x="238887" y="19050"/>
                          </a:lnTo>
                          <a:lnTo>
                            <a:pt x="0" y="19050"/>
                          </a:lnTo>
                          <a:close/>
                        </a:path>
                      </a:pathLst>
                    </a:custGeom>
                    <a:grpFill/>
                    <a:ln w="9525" cap="flat">
                      <a:solidFill>
                        <a:schemeClr val="bg1"/>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14DF8B6-F11B-407B-A357-D1EB6ACC665D}"/>
                        </a:ext>
                      </a:extLst>
                    </p:cNvPr>
                    <p:cNvSpPr/>
                    <p:nvPr/>
                  </p:nvSpPr>
                  <p:spPr>
                    <a:xfrm>
                      <a:off x="8966681" y="868162"/>
                      <a:ext cx="762000" cy="590550"/>
                    </a:xfrm>
                    <a:custGeom>
                      <a:avLst/>
                      <a:gdLst>
                        <a:gd name="connsiteX0" fmla="*/ 0 w 762000"/>
                        <a:gd name="connsiteY0" fmla="*/ 590550 h 590550"/>
                        <a:gd name="connsiteX1" fmla="*/ 762000 w 762000"/>
                        <a:gd name="connsiteY1" fmla="*/ 590550 h 590550"/>
                        <a:gd name="connsiteX2" fmla="*/ 762000 w 762000"/>
                        <a:gd name="connsiteY2" fmla="*/ 0 h 590550"/>
                        <a:gd name="connsiteX3" fmla="*/ 0 w 762000"/>
                        <a:gd name="connsiteY3" fmla="*/ 0 h 590550"/>
                        <a:gd name="connsiteX4" fmla="*/ 19050 w 762000"/>
                        <a:gd name="connsiteY4" fmla="*/ 571500 h 590550"/>
                        <a:gd name="connsiteX5" fmla="*/ 19050 w 762000"/>
                        <a:gd name="connsiteY5" fmla="*/ 152400 h 590550"/>
                        <a:gd name="connsiteX6" fmla="*/ 742950 w 762000"/>
                        <a:gd name="connsiteY6" fmla="*/ 152400 h 590550"/>
                        <a:gd name="connsiteX7" fmla="*/ 742950 w 762000"/>
                        <a:gd name="connsiteY7" fmla="*/ 571500 h 590550"/>
                        <a:gd name="connsiteX8" fmla="*/ 742950 w 762000"/>
                        <a:gd name="connsiteY8" fmla="*/ 19050 h 590550"/>
                        <a:gd name="connsiteX9" fmla="*/ 742950 w 762000"/>
                        <a:gd name="connsiteY9" fmla="*/ 133350 h 590550"/>
                        <a:gd name="connsiteX10" fmla="*/ 19050 w 762000"/>
                        <a:gd name="connsiteY10" fmla="*/ 133350 h 590550"/>
                        <a:gd name="connsiteX11" fmla="*/ 19050 w 762000"/>
                        <a:gd name="connsiteY11" fmla="*/ 190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590550">
                          <a:moveTo>
                            <a:pt x="0" y="590550"/>
                          </a:moveTo>
                          <a:lnTo>
                            <a:pt x="762000" y="590550"/>
                          </a:lnTo>
                          <a:lnTo>
                            <a:pt x="762000" y="0"/>
                          </a:lnTo>
                          <a:lnTo>
                            <a:pt x="0" y="0"/>
                          </a:lnTo>
                          <a:close/>
                          <a:moveTo>
                            <a:pt x="19050" y="571500"/>
                          </a:moveTo>
                          <a:lnTo>
                            <a:pt x="19050" y="152400"/>
                          </a:lnTo>
                          <a:lnTo>
                            <a:pt x="742950" y="152400"/>
                          </a:lnTo>
                          <a:lnTo>
                            <a:pt x="742950" y="571500"/>
                          </a:lnTo>
                          <a:close/>
                          <a:moveTo>
                            <a:pt x="742950" y="19050"/>
                          </a:moveTo>
                          <a:lnTo>
                            <a:pt x="742950" y="133350"/>
                          </a:lnTo>
                          <a:lnTo>
                            <a:pt x="19050" y="133350"/>
                          </a:lnTo>
                          <a:lnTo>
                            <a:pt x="19050" y="19050"/>
                          </a:lnTo>
                          <a:close/>
                        </a:path>
                      </a:pathLst>
                    </a:custGeom>
                    <a:grpFill/>
                    <a:ln w="9525" cap="flat">
                      <a:solidFill>
                        <a:schemeClr val="bg1"/>
                      </a:solidFill>
                      <a:prstDash val="solid"/>
                      <a:miter/>
                    </a:ln>
                  </p:spPr>
                  <p:txBody>
                    <a:bodyPr rtlCol="0" anchor="ctr"/>
                    <a:lstStyle/>
                    <a:p>
                      <a:endParaRPr lang="en-US"/>
                    </a:p>
                  </p:txBody>
                </p:sp>
              </p:grpSp>
            </p:grpSp>
            <p:grpSp>
              <p:nvGrpSpPr>
                <p:cNvPr id="67" name="Group 66">
                  <a:extLst>
                    <a:ext uri="{FF2B5EF4-FFF2-40B4-BE49-F238E27FC236}">
                      <a16:creationId xmlns:a16="http://schemas.microsoft.com/office/drawing/2014/main" id="{87309650-4F1B-477B-B9C9-AE9DC0D8D63D}"/>
                    </a:ext>
                  </a:extLst>
                </p:cNvPr>
                <p:cNvGrpSpPr/>
                <p:nvPr/>
              </p:nvGrpSpPr>
              <p:grpSpPr>
                <a:xfrm>
                  <a:off x="8369142" y="3849302"/>
                  <a:ext cx="313646" cy="313646"/>
                  <a:chOff x="8548625" y="3825347"/>
                  <a:chExt cx="392982" cy="392982"/>
                </a:xfrm>
              </p:grpSpPr>
              <p:sp>
                <p:nvSpPr>
                  <p:cNvPr id="70" name="Oval 69">
                    <a:extLst>
                      <a:ext uri="{FF2B5EF4-FFF2-40B4-BE49-F238E27FC236}">
                        <a16:creationId xmlns:a16="http://schemas.microsoft.com/office/drawing/2014/main" id="{46EB9A0B-E204-4E38-A69A-54F03C2E36EB}"/>
                      </a:ext>
                    </a:extLst>
                  </p:cNvPr>
                  <p:cNvSpPr/>
                  <p:nvPr/>
                </p:nvSpPr>
                <p:spPr bwMode="auto">
                  <a:xfrm>
                    <a:off x="8548625" y="3825347"/>
                    <a:ext cx="392982" cy="39298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71" name="Graphic 85" descr="Ethernet">
                    <a:extLst>
                      <a:ext uri="{FF2B5EF4-FFF2-40B4-BE49-F238E27FC236}">
                        <a16:creationId xmlns:a16="http://schemas.microsoft.com/office/drawing/2014/main" id="{35D6DCA8-8A4A-4501-91E4-8D9BEA82BEDE}"/>
                      </a:ext>
                    </a:extLst>
                  </p:cNvPr>
                  <p:cNvGrpSpPr/>
                  <p:nvPr/>
                </p:nvGrpSpPr>
                <p:grpSpPr>
                  <a:xfrm>
                    <a:off x="8673442" y="4004773"/>
                    <a:ext cx="143349" cy="34130"/>
                    <a:chOff x="8673440" y="4104957"/>
                    <a:chExt cx="143349" cy="34130"/>
                  </a:xfrm>
                </p:grpSpPr>
                <p:sp>
                  <p:nvSpPr>
                    <p:cNvPr id="72" name="Freeform: Shape 71">
                      <a:extLst>
                        <a:ext uri="{FF2B5EF4-FFF2-40B4-BE49-F238E27FC236}">
                          <a16:creationId xmlns:a16="http://schemas.microsoft.com/office/drawing/2014/main" id="{1EA6CDB3-A517-4FD9-A8EA-49CB9105DE4C}"/>
                        </a:ext>
                      </a:extLst>
                    </p:cNvPr>
                    <p:cNvSpPr/>
                    <p:nvPr/>
                  </p:nvSpPr>
                  <p:spPr>
                    <a:xfrm>
                      <a:off x="8728050" y="4104957"/>
                      <a:ext cx="34130" cy="34130"/>
                    </a:xfrm>
                    <a:custGeom>
                      <a:avLst/>
                      <a:gdLst>
                        <a:gd name="connsiteX0" fmla="*/ 34131 w 34130"/>
                        <a:gd name="connsiteY0" fmla="*/ 17065 h 34130"/>
                        <a:gd name="connsiteX1" fmla="*/ 17065 w 34130"/>
                        <a:gd name="connsiteY1" fmla="*/ 34131 h 34130"/>
                        <a:gd name="connsiteX2" fmla="*/ 0 w 34130"/>
                        <a:gd name="connsiteY2" fmla="*/ 17065 h 34130"/>
                        <a:gd name="connsiteX3" fmla="*/ 17065 w 34130"/>
                        <a:gd name="connsiteY3" fmla="*/ 0 h 34130"/>
                        <a:gd name="connsiteX4" fmla="*/ 34131 w 34130"/>
                        <a:gd name="connsiteY4" fmla="*/ 17065 h 34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0" h="34130">
                          <a:moveTo>
                            <a:pt x="34131" y="17065"/>
                          </a:moveTo>
                          <a:cubicBezTo>
                            <a:pt x="34131" y="26490"/>
                            <a:pt x="26490" y="34131"/>
                            <a:pt x="17065" y="34131"/>
                          </a:cubicBezTo>
                          <a:cubicBezTo>
                            <a:pt x="7640" y="34131"/>
                            <a:pt x="0" y="26490"/>
                            <a:pt x="0" y="17065"/>
                          </a:cubicBezTo>
                          <a:cubicBezTo>
                            <a:pt x="0" y="7640"/>
                            <a:pt x="7640" y="0"/>
                            <a:pt x="17065" y="0"/>
                          </a:cubicBezTo>
                          <a:cubicBezTo>
                            <a:pt x="26490" y="0"/>
                            <a:pt x="34131" y="7640"/>
                            <a:pt x="34131" y="17065"/>
                          </a:cubicBezTo>
                          <a:close/>
                        </a:path>
                      </a:pathLst>
                    </a:custGeom>
                    <a:solidFill>
                      <a:srgbClr val="FFFFFF"/>
                    </a:solidFill>
                    <a:ln w="337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84111DF-4EA6-478D-BC5B-03CC90ACAA87}"/>
                        </a:ext>
                      </a:extLst>
                    </p:cNvPr>
                    <p:cNvSpPr/>
                    <p:nvPr/>
                  </p:nvSpPr>
                  <p:spPr>
                    <a:xfrm>
                      <a:off x="8673440" y="4104957"/>
                      <a:ext cx="34130" cy="34130"/>
                    </a:xfrm>
                    <a:custGeom>
                      <a:avLst/>
                      <a:gdLst>
                        <a:gd name="connsiteX0" fmla="*/ 34131 w 34130"/>
                        <a:gd name="connsiteY0" fmla="*/ 17065 h 34130"/>
                        <a:gd name="connsiteX1" fmla="*/ 17065 w 34130"/>
                        <a:gd name="connsiteY1" fmla="*/ 34131 h 34130"/>
                        <a:gd name="connsiteX2" fmla="*/ 0 w 34130"/>
                        <a:gd name="connsiteY2" fmla="*/ 17065 h 34130"/>
                        <a:gd name="connsiteX3" fmla="*/ 17065 w 34130"/>
                        <a:gd name="connsiteY3" fmla="*/ 0 h 34130"/>
                        <a:gd name="connsiteX4" fmla="*/ 34131 w 34130"/>
                        <a:gd name="connsiteY4" fmla="*/ 17065 h 34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0" h="34130">
                          <a:moveTo>
                            <a:pt x="34131" y="17065"/>
                          </a:moveTo>
                          <a:cubicBezTo>
                            <a:pt x="34131" y="26490"/>
                            <a:pt x="26490" y="34131"/>
                            <a:pt x="17065" y="34131"/>
                          </a:cubicBezTo>
                          <a:cubicBezTo>
                            <a:pt x="7640" y="34131"/>
                            <a:pt x="0" y="26490"/>
                            <a:pt x="0" y="17065"/>
                          </a:cubicBezTo>
                          <a:cubicBezTo>
                            <a:pt x="0" y="7640"/>
                            <a:pt x="7640" y="0"/>
                            <a:pt x="17065" y="0"/>
                          </a:cubicBezTo>
                          <a:cubicBezTo>
                            <a:pt x="26490" y="0"/>
                            <a:pt x="34131" y="7640"/>
                            <a:pt x="34131" y="17065"/>
                          </a:cubicBezTo>
                          <a:close/>
                        </a:path>
                      </a:pathLst>
                    </a:custGeom>
                    <a:solidFill>
                      <a:srgbClr val="FFFFFF"/>
                    </a:solidFill>
                    <a:ln w="337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8034B9-7801-4E92-89D4-07A0493D19BD}"/>
                        </a:ext>
                      </a:extLst>
                    </p:cNvPr>
                    <p:cNvSpPr/>
                    <p:nvPr/>
                  </p:nvSpPr>
                  <p:spPr>
                    <a:xfrm>
                      <a:off x="8782659" y="4104957"/>
                      <a:ext cx="34130" cy="34130"/>
                    </a:xfrm>
                    <a:custGeom>
                      <a:avLst/>
                      <a:gdLst>
                        <a:gd name="connsiteX0" fmla="*/ 34131 w 34130"/>
                        <a:gd name="connsiteY0" fmla="*/ 17065 h 34130"/>
                        <a:gd name="connsiteX1" fmla="*/ 17065 w 34130"/>
                        <a:gd name="connsiteY1" fmla="*/ 34131 h 34130"/>
                        <a:gd name="connsiteX2" fmla="*/ 0 w 34130"/>
                        <a:gd name="connsiteY2" fmla="*/ 17065 h 34130"/>
                        <a:gd name="connsiteX3" fmla="*/ 17065 w 34130"/>
                        <a:gd name="connsiteY3" fmla="*/ 0 h 34130"/>
                        <a:gd name="connsiteX4" fmla="*/ 34131 w 34130"/>
                        <a:gd name="connsiteY4" fmla="*/ 17065 h 34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0" h="34130">
                          <a:moveTo>
                            <a:pt x="34131" y="17065"/>
                          </a:moveTo>
                          <a:cubicBezTo>
                            <a:pt x="34131" y="26490"/>
                            <a:pt x="26490" y="34131"/>
                            <a:pt x="17065" y="34131"/>
                          </a:cubicBezTo>
                          <a:cubicBezTo>
                            <a:pt x="7640" y="34131"/>
                            <a:pt x="0" y="26490"/>
                            <a:pt x="0" y="17065"/>
                          </a:cubicBezTo>
                          <a:cubicBezTo>
                            <a:pt x="0" y="7640"/>
                            <a:pt x="7640" y="0"/>
                            <a:pt x="17065" y="0"/>
                          </a:cubicBezTo>
                          <a:cubicBezTo>
                            <a:pt x="26490" y="0"/>
                            <a:pt x="34131" y="7640"/>
                            <a:pt x="34131" y="17065"/>
                          </a:cubicBezTo>
                          <a:close/>
                        </a:path>
                      </a:pathLst>
                    </a:custGeom>
                    <a:solidFill>
                      <a:srgbClr val="FFFFFF"/>
                    </a:solidFill>
                    <a:ln w="3373" cap="flat">
                      <a:noFill/>
                      <a:prstDash val="solid"/>
                      <a:miter/>
                    </a:ln>
                  </p:spPr>
                  <p:txBody>
                    <a:bodyPr rtlCol="0" anchor="ctr"/>
                    <a:lstStyle/>
                    <a:p>
                      <a:endParaRPr lang="en-US"/>
                    </a:p>
                  </p:txBody>
                </p:sp>
              </p:grpSp>
            </p:grpSp>
          </p:grpSp>
        </p:grpSp>
      </p:grpSp>
      <p:sp>
        <p:nvSpPr>
          <p:cNvPr id="29" name="Oval 28">
            <a:extLst>
              <a:ext uri="{FF2B5EF4-FFF2-40B4-BE49-F238E27FC236}">
                <a16:creationId xmlns:a16="http://schemas.microsoft.com/office/drawing/2014/main" id="{67849F40-ECA1-4FCE-AC3D-D5C0CF2F79FC}"/>
              </a:ext>
            </a:extLst>
          </p:cNvPr>
          <p:cNvSpPr/>
          <p:nvPr/>
        </p:nvSpPr>
        <p:spPr bwMode="auto">
          <a:xfrm>
            <a:off x="6473208" y="1405877"/>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1</a:t>
            </a:r>
          </a:p>
        </p:txBody>
      </p:sp>
      <p:sp>
        <p:nvSpPr>
          <p:cNvPr id="88" name="Oval 87">
            <a:extLst>
              <a:ext uri="{FF2B5EF4-FFF2-40B4-BE49-F238E27FC236}">
                <a16:creationId xmlns:a16="http://schemas.microsoft.com/office/drawing/2014/main" id="{52C4C793-43BC-4AF9-9D4D-AEDA80613B15}"/>
              </a:ext>
            </a:extLst>
          </p:cNvPr>
          <p:cNvSpPr/>
          <p:nvPr/>
        </p:nvSpPr>
        <p:spPr bwMode="auto">
          <a:xfrm>
            <a:off x="6409778" y="3716922"/>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2</a:t>
            </a:r>
          </a:p>
        </p:txBody>
      </p:sp>
    </p:spTree>
    <p:extLst>
      <p:ext uri="{BB962C8B-B14F-4D97-AF65-F5344CB8AC3E}">
        <p14:creationId xmlns:p14="http://schemas.microsoft.com/office/powerpoint/2010/main" val="1605723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F8B1EBB-E81D-496B-8EE8-C9DB4FB37709}"/>
              </a:ext>
            </a:extLst>
          </p:cNvPr>
          <p:cNvSpPr/>
          <p:nvPr/>
        </p:nvSpPr>
        <p:spPr bwMode="auto">
          <a:xfrm>
            <a:off x="6242050" y="1"/>
            <a:ext cx="5949950" cy="68580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09" name="Group 22" descr="Icon of circular arrow.">
            <a:extLst>
              <a:ext uri="{FF2B5EF4-FFF2-40B4-BE49-F238E27FC236}">
                <a16:creationId xmlns:a16="http://schemas.microsoft.com/office/drawing/2014/main" id="{D3A85745-8ADF-4458-90E7-0C551784081C}"/>
              </a:ext>
            </a:extLst>
          </p:cNvPr>
          <p:cNvGrpSpPr>
            <a:grpSpLocks noChangeAspect="1"/>
          </p:cNvGrpSpPr>
          <p:nvPr/>
        </p:nvGrpSpPr>
        <p:grpSpPr bwMode="auto">
          <a:xfrm>
            <a:off x="573432" y="2448731"/>
            <a:ext cx="411163" cy="419100"/>
            <a:chOff x="3715" y="1448"/>
            <a:chExt cx="259" cy="264"/>
          </a:xfrm>
        </p:grpSpPr>
        <p:sp>
          <p:nvSpPr>
            <p:cNvPr id="110" name="Freeform 23">
              <a:extLst>
                <a:ext uri="{FF2B5EF4-FFF2-40B4-BE49-F238E27FC236}">
                  <a16:creationId xmlns:a16="http://schemas.microsoft.com/office/drawing/2014/main" id="{5AE80044-BC1C-426B-AEB8-C786DF2BE85E}"/>
                </a:ext>
              </a:extLst>
            </p:cNvPr>
            <p:cNvSpPr>
              <a:spLocks/>
            </p:cNvSpPr>
            <p:nvPr/>
          </p:nvSpPr>
          <p:spPr bwMode="auto">
            <a:xfrm>
              <a:off x="3715" y="1502"/>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4">
              <a:extLst>
                <a:ext uri="{FF2B5EF4-FFF2-40B4-BE49-F238E27FC236}">
                  <a16:creationId xmlns:a16="http://schemas.microsoft.com/office/drawing/2014/main" id="{639CCD77-91E1-4925-A224-33B4738DB066}"/>
                </a:ext>
              </a:extLst>
            </p:cNvPr>
            <p:cNvSpPr>
              <a:spLocks/>
            </p:cNvSpPr>
            <p:nvPr/>
          </p:nvSpPr>
          <p:spPr bwMode="auto">
            <a:xfrm>
              <a:off x="3782" y="1448"/>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014C1CE-D408-40E0-BB82-7C3D1DE77E40}"/>
              </a:ext>
            </a:extLst>
          </p:cNvPr>
          <p:cNvSpPr>
            <a:spLocks noGrp="1"/>
          </p:cNvSpPr>
          <p:nvPr>
            <p:ph type="title"/>
          </p:nvPr>
        </p:nvSpPr>
        <p:spPr>
          <a:xfrm>
            <a:off x="579471" y="2875214"/>
            <a:ext cx="3486117" cy="984885"/>
          </a:xfrm>
        </p:spPr>
        <p:txBody>
          <a:bodyPr/>
          <a:lstStyle/>
          <a:p>
            <a:r>
              <a:rPr lang="en-US"/>
              <a:t>Clarify and Streamline security</a:t>
            </a:r>
          </a:p>
        </p:txBody>
      </p:sp>
      <p:sp>
        <p:nvSpPr>
          <p:cNvPr id="33" name="TextBox 32">
            <a:extLst>
              <a:ext uri="{FF2B5EF4-FFF2-40B4-BE49-F238E27FC236}">
                <a16:creationId xmlns:a16="http://schemas.microsoft.com/office/drawing/2014/main" id="{8CDE7D87-5B9B-4FFF-ADE6-9AC07699CFF6}"/>
              </a:ext>
            </a:extLst>
          </p:cNvPr>
          <p:cNvSpPr txBox="1"/>
          <p:nvPr/>
        </p:nvSpPr>
        <p:spPr>
          <a:xfrm>
            <a:off x="1149249" y="2433433"/>
            <a:ext cx="3710089" cy="461665"/>
          </a:xfrm>
          <a:prstGeom prst="rect">
            <a:avLst/>
          </a:prstGeom>
          <a:noFill/>
        </p:spPr>
        <p:txBody>
          <a:bodyPr wrap="square" lIns="0">
            <a:spAutoFit/>
          </a:bodyPr>
          <a:lstStyle/>
          <a:p>
            <a:pPr defTabSz="932472" fontAlgn="base">
              <a:spcBef>
                <a:spcPct val="0"/>
              </a:spcBef>
              <a:spcAft>
                <a:spcPct val="0"/>
              </a:spcAft>
            </a:pPr>
            <a:r>
              <a:rPr lang="en-US" sz="2400">
                <a:solidFill>
                  <a:schemeClr val="accent1"/>
                </a:solidFill>
                <a:latin typeface="+mj-lt"/>
                <a:ea typeface="Segoe UI" pitchFamily="34" charset="0"/>
                <a:cs typeface="Segoe UI" pitchFamily="34" charset="0"/>
              </a:rPr>
              <a:t>Process</a:t>
            </a:r>
          </a:p>
        </p:txBody>
      </p:sp>
      <p:sp>
        <p:nvSpPr>
          <p:cNvPr id="85" name="Oval 84">
            <a:extLst>
              <a:ext uri="{FF2B5EF4-FFF2-40B4-BE49-F238E27FC236}">
                <a16:creationId xmlns:a16="http://schemas.microsoft.com/office/drawing/2014/main" id="{0B41C826-2227-4353-8C42-0AB127B1FF58}"/>
              </a:ext>
              <a:ext uri="{C183D7F6-B498-43B3-948B-1728B52AA6E4}">
                <adec:decorative xmlns:adec="http://schemas.microsoft.com/office/drawing/2017/decorative" val="1"/>
              </a:ext>
            </a:extLst>
          </p:cNvPr>
          <p:cNvSpPr/>
          <p:nvPr/>
        </p:nvSpPr>
        <p:spPr bwMode="auto">
          <a:xfrm>
            <a:off x="5435052" y="4474153"/>
            <a:ext cx="1552020" cy="15520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112" name="Group 111" descr="Illustration of two rectangle with magnifying glass on the bottom right-hand corner.">
            <a:extLst>
              <a:ext uri="{FF2B5EF4-FFF2-40B4-BE49-F238E27FC236}">
                <a16:creationId xmlns:a16="http://schemas.microsoft.com/office/drawing/2014/main" id="{F9022FCF-6395-45C9-9B32-4B5FBF3A2BF5}"/>
              </a:ext>
            </a:extLst>
          </p:cNvPr>
          <p:cNvGrpSpPr/>
          <p:nvPr/>
        </p:nvGrpSpPr>
        <p:grpSpPr>
          <a:xfrm>
            <a:off x="5576741" y="4613467"/>
            <a:ext cx="1271016" cy="1271016"/>
            <a:chOff x="1341006" y="2639453"/>
            <a:chExt cx="1941228" cy="1941226"/>
          </a:xfrm>
        </p:grpSpPr>
        <p:sp>
          <p:nvSpPr>
            <p:cNvPr id="113" name="Oval 112">
              <a:extLst>
                <a:ext uri="{FF2B5EF4-FFF2-40B4-BE49-F238E27FC236}">
                  <a16:creationId xmlns:a16="http://schemas.microsoft.com/office/drawing/2014/main" id="{875B04F4-CB16-4865-A945-6DDADC2BFD46}"/>
                </a:ext>
                <a:ext uri="{C183D7F6-B498-43B3-948B-1728B52AA6E4}">
                  <adec:decorative xmlns:adec="http://schemas.microsoft.com/office/drawing/2017/decorative" val="1"/>
                </a:ext>
              </a:extLst>
            </p:cNvPr>
            <p:cNvSpPr/>
            <p:nvPr/>
          </p:nvSpPr>
          <p:spPr bwMode="auto">
            <a:xfrm>
              <a:off x="1341006" y="2639453"/>
              <a:ext cx="1941228" cy="194122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14" name="Picture 113" descr="Illustration of two rectangle with magnifying glass on the bottom right-hand corner.">
              <a:extLst>
                <a:ext uri="{FF2B5EF4-FFF2-40B4-BE49-F238E27FC236}">
                  <a16:creationId xmlns:a16="http://schemas.microsoft.com/office/drawing/2014/main" id="{01232041-5365-4D5D-B73A-6F1985BF2238}"/>
                </a:ext>
              </a:extLst>
            </p:cNvPr>
            <p:cNvPicPr>
              <a:picLocks noChangeAspect="1"/>
            </p:cNvPicPr>
            <p:nvPr/>
          </p:nvPicPr>
          <p:blipFill>
            <a:blip r:embed="rId3"/>
            <a:stretch>
              <a:fillRect/>
            </a:stretch>
          </p:blipFill>
          <p:spPr>
            <a:xfrm>
              <a:off x="1888008" y="3224463"/>
              <a:ext cx="999624" cy="999624"/>
            </a:xfrm>
            <a:prstGeom prst="rect">
              <a:avLst/>
            </a:prstGeom>
          </p:spPr>
        </p:pic>
      </p:grpSp>
      <p:sp>
        <p:nvSpPr>
          <p:cNvPr id="21" name="TextBox 20">
            <a:extLst>
              <a:ext uri="{FF2B5EF4-FFF2-40B4-BE49-F238E27FC236}">
                <a16:creationId xmlns:a16="http://schemas.microsoft.com/office/drawing/2014/main" id="{3EEDC1E4-D7F0-4CB8-BFA4-5177C5F46C34}"/>
              </a:ext>
            </a:extLst>
          </p:cNvPr>
          <p:cNvSpPr txBox="1"/>
          <p:nvPr/>
        </p:nvSpPr>
        <p:spPr>
          <a:xfrm>
            <a:off x="7176996" y="4888526"/>
            <a:ext cx="4591958" cy="723275"/>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Posture Management</a:t>
            </a:r>
          </a:p>
          <a:p>
            <a:pPr>
              <a:spcAft>
                <a:spcPts val="600"/>
              </a:spcAft>
            </a:pPr>
            <a:r>
              <a:rPr lang="en-US" sz="1800"/>
              <a:t>Assign Ownership, Automate, and Simplify </a:t>
            </a:r>
          </a:p>
        </p:txBody>
      </p:sp>
      <p:sp>
        <p:nvSpPr>
          <p:cNvPr id="9" name="Oval 8">
            <a:extLst>
              <a:ext uri="{FF2B5EF4-FFF2-40B4-BE49-F238E27FC236}">
                <a16:creationId xmlns:a16="http://schemas.microsoft.com/office/drawing/2014/main" id="{F363E88F-190B-4D76-ACC3-6228596BD503}"/>
              </a:ext>
            </a:extLst>
          </p:cNvPr>
          <p:cNvSpPr/>
          <p:nvPr/>
        </p:nvSpPr>
        <p:spPr bwMode="auto">
          <a:xfrm>
            <a:off x="6409778" y="4392916"/>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5</a:t>
            </a:r>
          </a:p>
        </p:txBody>
      </p:sp>
      <p:grpSp>
        <p:nvGrpSpPr>
          <p:cNvPr id="56" name="Group 55">
            <a:extLst>
              <a:ext uri="{FF2B5EF4-FFF2-40B4-BE49-F238E27FC236}">
                <a16:creationId xmlns:a16="http://schemas.microsoft.com/office/drawing/2014/main" id="{F24F8B0C-0271-4502-B7D1-06AEF7595E30}"/>
              </a:ext>
            </a:extLst>
          </p:cNvPr>
          <p:cNvGrpSpPr/>
          <p:nvPr/>
        </p:nvGrpSpPr>
        <p:grpSpPr>
          <a:xfrm>
            <a:off x="5428123" y="2573497"/>
            <a:ext cx="6333902" cy="1627694"/>
            <a:chOff x="5435052" y="4392916"/>
            <a:chExt cx="6333902" cy="1627694"/>
          </a:xfrm>
        </p:grpSpPr>
        <p:sp>
          <p:nvSpPr>
            <p:cNvPr id="57" name="Oval 56">
              <a:extLst>
                <a:ext uri="{FF2B5EF4-FFF2-40B4-BE49-F238E27FC236}">
                  <a16:creationId xmlns:a16="http://schemas.microsoft.com/office/drawing/2014/main" id="{8118AF54-6FEA-4DD0-9DA0-1E8C754E2118}"/>
                </a:ext>
                <a:ext uri="{C183D7F6-B498-43B3-948B-1728B52AA6E4}">
                  <adec:decorative xmlns:adec="http://schemas.microsoft.com/office/drawing/2017/decorative" val="1"/>
                </a:ext>
              </a:extLst>
            </p:cNvPr>
            <p:cNvSpPr/>
            <p:nvPr/>
          </p:nvSpPr>
          <p:spPr bwMode="auto">
            <a:xfrm>
              <a:off x="5435052" y="4468590"/>
              <a:ext cx="1552020" cy="15520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58" name="Group 57" descr="Illustration of two speech bubble, stacked, and a lightning bolt in the middle.">
              <a:extLst>
                <a:ext uri="{FF2B5EF4-FFF2-40B4-BE49-F238E27FC236}">
                  <a16:creationId xmlns:a16="http://schemas.microsoft.com/office/drawing/2014/main" id="{86FBEC6C-06E8-4902-8C0C-524A6FB0FFC5}"/>
                </a:ext>
              </a:extLst>
            </p:cNvPr>
            <p:cNvGrpSpPr/>
            <p:nvPr/>
          </p:nvGrpSpPr>
          <p:grpSpPr>
            <a:xfrm>
              <a:off x="5574585" y="4610059"/>
              <a:ext cx="1271016" cy="1271016"/>
              <a:chOff x="8911355" y="2639453"/>
              <a:chExt cx="1941228" cy="1941226"/>
            </a:xfrm>
          </p:grpSpPr>
          <p:sp>
            <p:nvSpPr>
              <p:cNvPr id="61" name="Oval 60">
                <a:extLst>
                  <a:ext uri="{FF2B5EF4-FFF2-40B4-BE49-F238E27FC236}">
                    <a16:creationId xmlns:a16="http://schemas.microsoft.com/office/drawing/2014/main" id="{3B593A3F-C702-4B26-B670-6B3996199BDC}"/>
                  </a:ext>
                  <a:ext uri="{C183D7F6-B498-43B3-948B-1728B52AA6E4}">
                    <adec:decorative xmlns:adec="http://schemas.microsoft.com/office/drawing/2017/decorative" val="1"/>
                  </a:ext>
                </a:extLst>
              </p:cNvPr>
              <p:cNvSpPr/>
              <p:nvPr/>
            </p:nvSpPr>
            <p:spPr bwMode="auto">
              <a:xfrm>
                <a:off x="8911355" y="2639453"/>
                <a:ext cx="1941228" cy="194122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63" name="Group 62" descr="Illustration of two speech bubble, stacked, and a lightning bolt in the middle.">
                <a:extLst>
                  <a:ext uri="{FF2B5EF4-FFF2-40B4-BE49-F238E27FC236}">
                    <a16:creationId xmlns:a16="http://schemas.microsoft.com/office/drawing/2014/main" id="{556DF757-BD6E-47E4-AB22-12F5DC89F8D3}"/>
                  </a:ext>
                </a:extLst>
              </p:cNvPr>
              <p:cNvGrpSpPr/>
              <p:nvPr/>
            </p:nvGrpSpPr>
            <p:grpSpPr>
              <a:xfrm>
                <a:off x="9405943" y="3205163"/>
                <a:ext cx="998538" cy="825500"/>
                <a:chOff x="9405943" y="3205163"/>
                <a:chExt cx="998538" cy="825500"/>
              </a:xfrm>
            </p:grpSpPr>
            <p:grpSp>
              <p:nvGrpSpPr>
                <p:cNvPr id="64" name="Group 4">
                  <a:extLst>
                    <a:ext uri="{FF2B5EF4-FFF2-40B4-BE49-F238E27FC236}">
                      <a16:creationId xmlns:a16="http://schemas.microsoft.com/office/drawing/2014/main" id="{4D8917FB-0997-4BD9-B0A4-990EA318F6C6}"/>
                    </a:ext>
                  </a:extLst>
                </p:cNvPr>
                <p:cNvGrpSpPr>
                  <a:grpSpLocks noChangeAspect="1"/>
                </p:cNvGrpSpPr>
                <p:nvPr/>
              </p:nvGrpSpPr>
              <p:grpSpPr bwMode="auto">
                <a:xfrm>
                  <a:off x="9405943" y="3205163"/>
                  <a:ext cx="998538" cy="825500"/>
                  <a:chOff x="5925" y="2019"/>
                  <a:chExt cx="629" cy="520"/>
                </a:xfrm>
              </p:grpSpPr>
              <p:sp>
                <p:nvSpPr>
                  <p:cNvPr id="67" name="Freeform 5">
                    <a:extLst>
                      <a:ext uri="{FF2B5EF4-FFF2-40B4-BE49-F238E27FC236}">
                        <a16:creationId xmlns:a16="http://schemas.microsoft.com/office/drawing/2014/main" id="{0F8E8270-806A-40C5-A75A-6F3665BF51B6}"/>
                      </a:ext>
                    </a:extLst>
                  </p:cNvPr>
                  <p:cNvSpPr>
                    <a:spLocks/>
                  </p:cNvSpPr>
                  <p:nvPr/>
                </p:nvSpPr>
                <p:spPr bwMode="auto">
                  <a:xfrm>
                    <a:off x="5925" y="2153"/>
                    <a:ext cx="493" cy="386"/>
                  </a:xfrm>
                  <a:custGeom>
                    <a:avLst/>
                    <a:gdLst>
                      <a:gd name="T0" fmla="*/ 0 w 232"/>
                      <a:gd name="T1" fmla="*/ 148 h 182"/>
                      <a:gd name="T2" fmla="*/ 0 w 232"/>
                      <a:gd name="T3" fmla="*/ 148 h 182"/>
                      <a:gd name="T4" fmla="*/ 42 w 232"/>
                      <a:gd name="T5" fmla="*/ 148 h 182"/>
                      <a:gd name="T6" fmla="*/ 42 w 232"/>
                      <a:gd name="T7" fmla="*/ 182 h 182"/>
                      <a:gd name="T8" fmla="*/ 59 w 232"/>
                      <a:gd name="T9" fmla="*/ 165 h 182"/>
                      <a:gd name="T10" fmla="*/ 76 w 232"/>
                      <a:gd name="T11" fmla="*/ 148 h 182"/>
                      <a:gd name="T12" fmla="*/ 232 w 232"/>
                      <a:gd name="T13" fmla="*/ 148 h 182"/>
                      <a:gd name="T14" fmla="*/ 232 w 232"/>
                      <a:gd name="T15" fmla="*/ 0 h 182"/>
                      <a:gd name="T16" fmla="*/ 0 w 232"/>
                      <a:gd name="T17" fmla="*/ 0 h 182"/>
                      <a:gd name="T18" fmla="*/ 0 w 232"/>
                      <a:gd name="T19" fmla="*/ 14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82">
                        <a:moveTo>
                          <a:pt x="0" y="148"/>
                        </a:moveTo>
                        <a:lnTo>
                          <a:pt x="0" y="148"/>
                        </a:lnTo>
                        <a:lnTo>
                          <a:pt x="42" y="148"/>
                        </a:lnTo>
                        <a:lnTo>
                          <a:pt x="42" y="182"/>
                        </a:lnTo>
                        <a:cubicBezTo>
                          <a:pt x="48" y="176"/>
                          <a:pt x="53" y="171"/>
                          <a:pt x="59" y="165"/>
                        </a:cubicBezTo>
                        <a:cubicBezTo>
                          <a:pt x="64" y="159"/>
                          <a:pt x="70" y="154"/>
                          <a:pt x="76" y="148"/>
                        </a:cubicBezTo>
                        <a:lnTo>
                          <a:pt x="232" y="148"/>
                        </a:lnTo>
                        <a:lnTo>
                          <a:pt x="232" y="0"/>
                        </a:lnTo>
                        <a:lnTo>
                          <a:pt x="0" y="0"/>
                        </a:lnTo>
                        <a:lnTo>
                          <a:pt x="0" y="148"/>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87B35F42-468B-446E-9A7A-0AB033343E01}"/>
                      </a:ext>
                    </a:extLst>
                  </p:cNvPr>
                  <p:cNvSpPr>
                    <a:spLocks/>
                  </p:cNvSpPr>
                  <p:nvPr/>
                </p:nvSpPr>
                <p:spPr bwMode="auto">
                  <a:xfrm>
                    <a:off x="5925" y="2153"/>
                    <a:ext cx="493" cy="386"/>
                  </a:xfrm>
                  <a:custGeom>
                    <a:avLst/>
                    <a:gdLst>
                      <a:gd name="T0" fmla="*/ 232 w 232"/>
                      <a:gd name="T1" fmla="*/ 148 h 182"/>
                      <a:gd name="T2" fmla="*/ 232 w 232"/>
                      <a:gd name="T3" fmla="*/ 148 h 182"/>
                      <a:gd name="T4" fmla="*/ 76 w 232"/>
                      <a:gd name="T5" fmla="*/ 148 h 182"/>
                      <a:gd name="T6" fmla="*/ 59 w 232"/>
                      <a:gd name="T7" fmla="*/ 165 h 182"/>
                      <a:gd name="T8" fmla="*/ 42 w 232"/>
                      <a:gd name="T9" fmla="*/ 182 h 182"/>
                      <a:gd name="T10" fmla="*/ 42 w 232"/>
                      <a:gd name="T11" fmla="*/ 148 h 182"/>
                      <a:gd name="T12" fmla="*/ 0 w 232"/>
                      <a:gd name="T13" fmla="*/ 148 h 182"/>
                      <a:gd name="T14" fmla="*/ 0 w 232"/>
                      <a:gd name="T15" fmla="*/ 0 h 182"/>
                      <a:gd name="T16" fmla="*/ 232 w 232"/>
                      <a:gd name="T17" fmla="*/ 0 h 182"/>
                      <a:gd name="T18" fmla="*/ 232 w 232"/>
                      <a:gd name="T19" fmla="*/ 14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82">
                        <a:moveTo>
                          <a:pt x="232" y="148"/>
                        </a:moveTo>
                        <a:lnTo>
                          <a:pt x="232" y="148"/>
                        </a:lnTo>
                        <a:lnTo>
                          <a:pt x="76" y="148"/>
                        </a:lnTo>
                        <a:cubicBezTo>
                          <a:pt x="70" y="154"/>
                          <a:pt x="64" y="159"/>
                          <a:pt x="59" y="165"/>
                        </a:cubicBezTo>
                        <a:cubicBezTo>
                          <a:pt x="53" y="171"/>
                          <a:pt x="48" y="176"/>
                          <a:pt x="42" y="182"/>
                        </a:cubicBezTo>
                        <a:lnTo>
                          <a:pt x="42" y="148"/>
                        </a:lnTo>
                        <a:lnTo>
                          <a:pt x="0" y="148"/>
                        </a:lnTo>
                        <a:lnTo>
                          <a:pt x="0" y="0"/>
                        </a:lnTo>
                        <a:lnTo>
                          <a:pt x="232" y="0"/>
                        </a:lnTo>
                        <a:lnTo>
                          <a:pt x="232" y="148"/>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7">
                    <a:extLst>
                      <a:ext uri="{FF2B5EF4-FFF2-40B4-BE49-F238E27FC236}">
                        <a16:creationId xmlns:a16="http://schemas.microsoft.com/office/drawing/2014/main" id="{39750AF2-E5AA-4210-B992-73313ED37FE5}"/>
                      </a:ext>
                    </a:extLst>
                  </p:cNvPr>
                  <p:cNvSpPr>
                    <a:spLocks/>
                  </p:cNvSpPr>
                  <p:nvPr/>
                </p:nvSpPr>
                <p:spPr bwMode="auto">
                  <a:xfrm>
                    <a:off x="6014" y="2019"/>
                    <a:ext cx="540" cy="359"/>
                  </a:xfrm>
                  <a:custGeom>
                    <a:avLst/>
                    <a:gdLst>
                      <a:gd name="T0" fmla="*/ 0 w 254"/>
                      <a:gd name="T1" fmla="*/ 42 h 169"/>
                      <a:gd name="T2" fmla="*/ 0 w 254"/>
                      <a:gd name="T3" fmla="*/ 42 h 169"/>
                      <a:gd name="T4" fmla="*/ 212 w 254"/>
                      <a:gd name="T5" fmla="*/ 42 h 169"/>
                      <a:gd name="T6" fmla="*/ 212 w 254"/>
                      <a:gd name="T7" fmla="*/ 169 h 169"/>
                      <a:gd name="T8" fmla="*/ 254 w 254"/>
                      <a:gd name="T9" fmla="*/ 169 h 169"/>
                      <a:gd name="T10" fmla="*/ 254 w 254"/>
                      <a:gd name="T11" fmla="*/ 0 h 169"/>
                      <a:gd name="T12" fmla="*/ 0 w 254"/>
                      <a:gd name="T13" fmla="*/ 0 h 169"/>
                      <a:gd name="T14" fmla="*/ 0 w 254"/>
                      <a:gd name="T15" fmla="*/ 42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169">
                        <a:moveTo>
                          <a:pt x="0" y="42"/>
                        </a:moveTo>
                        <a:lnTo>
                          <a:pt x="0" y="42"/>
                        </a:lnTo>
                        <a:lnTo>
                          <a:pt x="212" y="42"/>
                        </a:lnTo>
                        <a:lnTo>
                          <a:pt x="212" y="169"/>
                        </a:lnTo>
                        <a:lnTo>
                          <a:pt x="254" y="169"/>
                        </a:lnTo>
                        <a:lnTo>
                          <a:pt x="254" y="0"/>
                        </a:lnTo>
                        <a:lnTo>
                          <a:pt x="0" y="0"/>
                        </a:lnTo>
                        <a:lnTo>
                          <a:pt x="0" y="42"/>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8">
                    <a:extLst>
                      <a:ext uri="{FF2B5EF4-FFF2-40B4-BE49-F238E27FC236}">
                        <a16:creationId xmlns:a16="http://schemas.microsoft.com/office/drawing/2014/main" id="{46409B61-5647-471D-BD8F-40A47CC530C9}"/>
                      </a:ext>
                    </a:extLst>
                  </p:cNvPr>
                  <p:cNvSpPr>
                    <a:spLocks/>
                  </p:cNvSpPr>
                  <p:nvPr/>
                </p:nvSpPr>
                <p:spPr bwMode="auto">
                  <a:xfrm>
                    <a:off x="6014" y="2019"/>
                    <a:ext cx="540" cy="359"/>
                  </a:xfrm>
                  <a:custGeom>
                    <a:avLst/>
                    <a:gdLst>
                      <a:gd name="T0" fmla="*/ 254 w 254"/>
                      <a:gd name="T1" fmla="*/ 169 h 169"/>
                      <a:gd name="T2" fmla="*/ 254 w 254"/>
                      <a:gd name="T3" fmla="*/ 169 h 169"/>
                      <a:gd name="T4" fmla="*/ 212 w 254"/>
                      <a:gd name="T5" fmla="*/ 169 h 169"/>
                      <a:gd name="T6" fmla="*/ 212 w 254"/>
                      <a:gd name="T7" fmla="*/ 42 h 169"/>
                      <a:gd name="T8" fmla="*/ 0 w 254"/>
                      <a:gd name="T9" fmla="*/ 42 h 169"/>
                      <a:gd name="T10" fmla="*/ 0 w 254"/>
                      <a:gd name="T11" fmla="*/ 0 h 169"/>
                      <a:gd name="T12" fmla="*/ 254 w 254"/>
                      <a:gd name="T13" fmla="*/ 0 h 169"/>
                      <a:gd name="T14" fmla="*/ 254 w 254"/>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169">
                        <a:moveTo>
                          <a:pt x="254" y="169"/>
                        </a:moveTo>
                        <a:lnTo>
                          <a:pt x="254" y="169"/>
                        </a:lnTo>
                        <a:lnTo>
                          <a:pt x="212" y="169"/>
                        </a:lnTo>
                        <a:lnTo>
                          <a:pt x="212" y="42"/>
                        </a:lnTo>
                        <a:lnTo>
                          <a:pt x="0" y="42"/>
                        </a:lnTo>
                        <a:lnTo>
                          <a:pt x="0" y="0"/>
                        </a:lnTo>
                        <a:lnTo>
                          <a:pt x="254" y="0"/>
                        </a:lnTo>
                        <a:lnTo>
                          <a:pt x="254" y="169"/>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6" name="Freeform 177">
                  <a:extLst>
                    <a:ext uri="{FF2B5EF4-FFF2-40B4-BE49-F238E27FC236}">
                      <a16:creationId xmlns:a16="http://schemas.microsoft.com/office/drawing/2014/main" id="{C9F5EA52-6C4D-4440-825E-CF6278FB1F27}"/>
                    </a:ext>
                  </a:extLst>
                </p:cNvPr>
                <p:cNvSpPr>
                  <a:spLocks/>
                </p:cNvSpPr>
                <p:nvPr/>
              </p:nvSpPr>
              <p:spPr bwMode="auto">
                <a:xfrm>
                  <a:off x="9704570" y="3528868"/>
                  <a:ext cx="185384" cy="327148"/>
                </a:xfrm>
                <a:custGeom>
                  <a:avLst/>
                  <a:gdLst>
                    <a:gd name="T0" fmla="*/ 36 w 102"/>
                    <a:gd name="T1" fmla="*/ 0 h 180"/>
                    <a:gd name="T2" fmla="*/ 0 w 102"/>
                    <a:gd name="T3" fmla="*/ 95 h 180"/>
                    <a:gd name="T4" fmla="*/ 43 w 102"/>
                    <a:gd name="T5" fmla="*/ 95 h 180"/>
                    <a:gd name="T6" fmla="*/ 0 w 102"/>
                    <a:gd name="T7" fmla="*/ 180 h 180"/>
                    <a:gd name="T8" fmla="*/ 102 w 102"/>
                    <a:gd name="T9" fmla="*/ 57 h 180"/>
                    <a:gd name="T10" fmla="*/ 45 w 102"/>
                    <a:gd name="T11" fmla="*/ 57 h 180"/>
                    <a:gd name="T12" fmla="*/ 81 w 102"/>
                    <a:gd name="T13" fmla="*/ 0 h 180"/>
                    <a:gd name="T14" fmla="*/ 36 w 102"/>
                    <a:gd name="T15" fmla="*/ 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80">
                      <a:moveTo>
                        <a:pt x="36" y="0"/>
                      </a:moveTo>
                      <a:lnTo>
                        <a:pt x="0" y="95"/>
                      </a:lnTo>
                      <a:lnTo>
                        <a:pt x="43" y="95"/>
                      </a:lnTo>
                      <a:lnTo>
                        <a:pt x="0" y="180"/>
                      </a:lnTo>
                      <a:lnTo>
                        <a:pt x="102" y="57"/>
                      </a:lnTo>
                      <a:lnTo>
                        <a:pt x="45" y="57"/>
                      </a:lnTo>
                      <a:lnTo>
                        <a:pt x="81" y="0"/>
                      </a:lnTo>
                      <a:lnTo>
                        <a:pt x="36" y="0"/>
                      </a:lnTo>
                      <a:close/>
                    </a:path>
                  </a:pathLst>
                </a:custGeom>
                <a:solidFill>
                  <a:srgbClr val="2F2F2F"/>
                </a:solidFill>
                <a:ln w="11113"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9" name="TextBox 58">
              <a:extLst>
                <a:ext uri="{FF2B5EF4-FFF2-40B4-BE49-F238E27FC236}">
                  <a16:creationId xmlns:a16="http://schemas.microsoft.com/office/drawing/2014/main" id="{56DD1832-DAE4-4E15-8E0B-451C7C7A95AE}"/>
                </a:ext>
              </a:extLst>
            </p:cNvPr>
            <p:cNvSpPr txBox="1"/>
            <p:nvPr/>
          </p:nvSpPr>
          <p:spPr>
            <a:xfrm>
              <a:off x="7176996" y="4882963"/>
              <a:ext cx="4591958" cy="723275"/>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Rapid incident response</a:t>
              </a:r>
            </a:p>
            <a:p>
              <a:pPr>
                <a:spcAft>
                  <a:spcPts val="600"/>
                </a:spcAft>
              </a:pPr>
              <a:r>
                <a:rPr lang="en-US" sz="1800"/>
                <a:t>Update processes to cloud platform</a:t>
              </a:r>
            </a:p>
          </p:txBody>
        </p:sp>
        <p:sp>
          <p:nvSpPr>
            <p:cNvPr id="60" name="Oval 59">
              <a:extLst>
                <a:ext uri="{FF2B5EF4-FFF2-40B4-BE49-F238E27FC236}">
                  <a16:creationId xmlns:a16="http://schemas.microsoft.com/office/drawing/2014/main" id="{DD2F9FF0-EC1D-4432-BAB1-78AA2DD50B3B}"/>
                </a:ext>
              </a:extLst>
            </p:cNvPr>
            <p:cNvSpPr/>
            <p:nvPr/>
          </p:nvSpPr>
          <p:spPr bwMode="auto">
            <a:xfrm>
              <a:off x="6409778" y="4392916"/>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4</a:t>
              </a:r>
            </a:p>
          </p:txBody>
        </p:sp>
      </p:grpSp>
      <p:sp>
        <p:nvSpPr>
          <p:cNvPr id="86" name="Oval 85">
            <a:extLst>
              <a:ext uri="{FF2B5EF4-FFF2-40B4-BE49-F238E27FC236}">
                <a16:creationId xmlns:a16="http://schemas.microsoft.com/office/drawing/2014/main" id="{D141668E-17F6-4A58-AF8B-459A38C36D83}"/>
              </a:ext>
              <a:ext uri="{C183D7F6-B498-43B3-948B-1728B52AA6E4}">
                <adec:decorative xmlns:adec="http://schemas.microsoft.com/office/drawing/2017/decorative" val="1"/>
              </a:ext>
            </a:extLst>
          </p:cNvPr>
          <p:cNvSpPr/>
          <p:nvPr/>
        </p:nvSpPr>
        <p:spPr bwMode="auto">
          <a:xfrm>
            <a:off x="5435052" y="840363"/>
            <a:ext cx="1552020" cy="15520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115" name="Group 114" descr="Illustration of three people and arrow pointing down to the person illustration in the middle.">
            <a:extLst>
              <a:ext uri="{FF2B5EF4-FFF2-40B4-BE49-F238E27FC236}">
                <a16:creationId xmlns:a16="http://schemas.microsoft.com/office/drawing/2014/main" id="{6314EEB5-C1A6-4688-AF67-8A4D61AF9BDF}"/>
              </a:ext>
            </a:extLst>
          </p:cNvPr>
          <p:cNvGrpSpPr/>
          <p:nvPr/>
        </p:nvGrpSpPr>
        <p:grpSpPr>
          <a:xfrm>
            <a:off x="5576521" y="981832"/>
            <a:ext cx="1271016" cy="1271016"/>
            <a:chOff x="5125386" y="2639453"/>
            <a:chExt cx="1941228" cy="1941226"/>
          </a:xfrm>
        </p:grpSpPr>
        <p:sp>
          <p:nvSpPr>
            <p:cNvPr id="116" name="Oval 115">
              <a:extLst>
                <a:ext uri="{FF2B5EF4-FFF2-40B4-BE49-F238E27FC236}">
                  <a16:creationId xmlns:a16="http://schemas.microsoft.com/office/drawing/2014/main" id="{CC14FD6A-82B1-49F1-9C4F-05C6F2232A94}"/>
                </a:ext>
                <a:ext uri="{C183D7F6-B498-43B3-948B-1728B52AA6E4}">
                  <adec:decorative xmlns:adec="http://schemas.microsoft.com/office/drawing/2017/decorative" val="1"/>
                </a:ext>
              </a:extLst>
            </p:cNvPr>
            <p:cNvSpPr/>
            <p:nvPr/>
          </p:nvSpPr>
          <p:spPr bwMode="auto">
            <a:xfrm>
              <a:off x="5125386" y="2639453"/>
              <a:ext cx="1941228" cy="194122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17" name="Picture 116" descr="Illustration of three people and arrow pointing down to the person illustration in the middle.">
              <a:extLst>
                <a:ext uri="{FF2B5EF4-FFF2-40B4-BE49-F238E27FC236}">
                  <a16:creationId xmlns:a16="http://schemas.microsoft.com/office/drawing/2014/main" id="{00864CB2-FD80-45FB-AD3A-C202B0F41837}"/>
                </a:ext>
              </a:extLst>
            </p:cNvPr>
            <p:cNvPicPr>
              <a:picLocks noChangeAspect="1"/>
            </p:cNvPicPr>
            <p:nvPr/>
          </p:nvPicPr>
          <p:blipFill>
            <a:blip r:embed="rId4"/>
            <a:stretch>
              <a:fillRect/>
            </a:stretch>
          </p:blipFill>
          <p:spPr>
            <a:xfrm>
              <a:off x="5524500" y="3038566"/>
              <a:ext cx="1143000" cy="1143000"/>
            </a:xfrm>
            <a:prstGeom prst="rect">
              <a:avLst/>
            </a:prstGeom>
          </p:spPr>
        </p:pic>
      </p:grpSp>
      <p:sp>
        <p:nvSpPr>
          <p:cNvPr id="22" name="TextBox 21">
            <a:extLst>
              <a:ext uri="{FF2B5EF4-FFF2-40B4-BE49-F238E27FC236}">
                <a16:creationId xmlns:a16="http://schemas.microsoft.com/office/drawing/2014/main" id="{B8171622-4E74-45D5-BD50-014E4E4B2E63}"/>
              </a:ext>
            </a:extLst>
          </p:cNvPr>
          <p:cNvSpPr txBox="1"/>
          <p:nvPr/>
        </p:nvSpPr>
        <p:spPr>
          <a:xfrm>
            <a:off x="7176996" y="1254736"/>
            <a:ext cx="4591958" cy="723275"/>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Assign Accountability</a:t>
            </a:r>
          </a:p>
          <a:p>
            <a:pPr>
              <a:spcAft>
                <a:spcPts val="600"/>
              </a:spcAft>
            </a:pPr>
            <a:r>
              <a:rPr lang="en-US" sz="1800"/>
              <a:t>Clear ownership of decisions and actions</a:t>
            </a:r>
          </a:p>
        </p:txBody>
      </p:sp>
      <p:sp>
        <p:nvSpPr>
          <p:cNvPr id="10" name="Oval 9">
            <a:extLst>
              <a:ext uri="{FF2B5EF4-FFF2-40B4-BE49-F238E27FC236}">
                <a16:creationId xmlns:a16="http://schemas.microsoft.com/office/drawing/2014/main" id="{1908728B-B2CF-4694-A60C-2D95F8A5289B}"/>
              </a:ext>
            </a:extLst>
          </p:cNvPr>
          <p:cNvSpPr/>
          <p:nvPr/>
        </p:nvSpPr>
        <p:spPr bwMode="auto">
          <a:xfrm>
            <a:off x="6409778" y="768508"/>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3</a:t>
            </a:r>
          </a:p>
        </p:txBody>
      </p:sp>
    </p:spTree>
    <p:extLst>
      <p:ext uri="{BB962C8B-B14F-4D97-AF65-F5344CB8AC3E}">
        <p14:creationId xmlns:p14="http://schemas.microsoft.com/office/powerpoint/2010/main" val="3642196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1FE72C7-E4D5-4034-B4A4-1139187044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367" y="3226264"/>
            <a:ext cx="376938" cy="376938"/>
          </a:xfrm>
          <a:prstGeom prst="rect">
            <a:avLst/>
          </a:prstGeom>
        </p:spPr>
      </p:pic>
      <p:pic>
        <p:nvPicPr>
          <p:cNvPr id="11" name="Graphic 10">
            <a:extLst>
              <a:ext uri="{FF2B5EF4-FFF2-40B4-BE49-F238E27FC236}">
                <a16:creationId xmlns:a16="http://schemas.microsoft.com/office/drawing/2014/main" id="{5D818BF0-FE75-4FA8-B94C-A2F927248E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8410" y="3248173"/>
            <a:ext cx="305348" cy="305348"/>
          </a:xfrm>
          <a:prstGeom prst="rect">
            <a:avLst/>
          </a:prstGeom>
        </p:spPr>
      </p:pic>
      <p:sp>
        <p:nvSpPr>
          <p:cNvPr id="15" name="Rectangle 14">
            <a:extLst>
              <a:ext uri="{FF2B5EF4-FFF2-40B4-BE49-F238E27FC236}">
                <a16:creationId xmlns:a16="http://schemas.microsoft.com/office/drawing/2014/main" id="{FF8B1EBB-E81D-496B-8EE8-C9DB4FB37709}"/>
              </a:ext>
            </a:extLst>
          </p:cNvPr>
          <p:cNvSpPr/>
          <p:nvPr/>
        </p:nvSpPr>
        <p:spPr bwMode="auto">
          <a:xfrm>
            <a:off x="6242050" y="1"/>
            <a:ext cx="5949950" cy="68580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5" name="Oval 84">
            <a:extLst>
              <a:ext uri="{FF2B5EF4-FFF2-40B4-BE49-F238E27FC236}">
                <a16:creationId xmlns:a16="http://schemas.microsoft.com/office/drawing/2014/main" id="{0B41C826-2227-4353-8C42-0AB127B1FF58}"/>
              </a:ext>
              <a:ext uri="{C183D7F6-B498-43B3-948B-1728B52AA6E4}">
                <adec:decorative xmlns:adec="http://schemas.microsoft.com/office/drawing/2017/decorative" val="1"/>
              </a:ext>
            </a:extLst>
          </p:cNvPr>
          <p:cNvSpPr/>
          <p:nvPr/>
        </p:nvSpPr>
        <p:spPr bwMode="auto">
          <a:xfrm>
            <a:off x="5435052" y="841209"/>
            <a:ext cx="1552020" cy="15520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86" name="Oval 85">
            <a:extLst>
              <a:ext uri="{FF2B5EF4-FFF2-40B4-BE49-F238E27FC236}">
                <a16:creationId xmlns:a16="http://schemas.microsoft.com/office/drawing/2014/main" id="{D141668E-17F6-4A58-AF8B-459A38C36D83}"/>
              </a:ext>
              <a:ext uri="{C183D7F6-B498-43B3-948B-1728B52AA6E4}">
                <adec:decorative xmlns:adec="http://schemas.microsoft.com/office/drawing/2017/decorative" val="1"/>
              </a:ext>
            </a:extLst>
          </p:cNvPr>
          <p:cNvSpPr/>
          <p:nvPr/>
        </p:nvSpPr>
        <p:spPr bwMode="auto">
          <a:xfrm>
            <a:off x="5435052" y="2652990"/>
            <a:ext cx="1552020" cy="15520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42" name="Group 41" descr="Illustration of password, person, phone on the left and keycard on the right and two curve line making a circle.">
            <a:extLst>
              <a:ext uri="{FF2B5EF4-FFF2-40B4-BE49-F238E27FC236}">
                <a16:creationId xmlns:a16="http://schemas.microsoft.com/office/drawing/2014/main" id="{9850219C-34AE-4FF7-A291-660E1D114720}"/>
              </a:ext>
            </a:extLst>
          </p:cNvPr>
          <p:cNvGrpSpPr/>
          <p:nvPr/>
        </p:nvGrpSpPr>
        <p:grpSpPr>
          <a:xfrm>
            <a:off x="5576741" y="980523"/>
            <a:ext cx="1271016" cy="1271016"/>
            <a:chOff x="1341006" y="2639453"/>
            <a:chExt cx="1941228" cy="1941226"/>
          </a:xfrm>
        </p:grpSpPr>
        <p:sp>
          <p:nvSpPr>
            <p:cNvPr id="43" name="Oval 42">
              <a:extLst>
                <a:ext uri="{FF2B5EF4-FFF2-40B4-BE49-F238E27FC236}">
                  <a16:creationId xmlns:a16="http://schemas.microsoft.com/office/drawing/2014/main" id="{5FDD9B8D-84C1-4E43-807C-104AD88852A5}"/>
                </a:ext>
                <a:ext uri="{C183D7F6-B498-43B3-948B-1728B52AA6E4}">
                  <adec:decorative xmlns:adec="http://schemas.microsoft.com/office/drawing/2017/decorative" val="1"/>
                </a:ext>
              </a:extLst>
            </p:cNvPr>
            <p:cNvSpPr/>
            <p:nvPr/>
          </p:nvSpPr>
          <p:spPr bwMode="auto">
            <a:xfrm>
              <a:off x="1341006" y="2639453"/>
              <a:ext cx="1941228" cy="194122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44" name="Group 43" descr="Illustration of password, person, phone on the left and keycard on the right and two curve line making a circle.">
              <a:extLst>
                <a:ext uri="{FF2B5EF4-FFF2-40B4-BE49-F238E27FC236}">
                  <a16:creationId xmlns:a16="http://schemas.microsoft.com/office/drawing/2014/main" id="{7D7A892C-F7A4-4BC8-A061-80AC5F909F2F}"/>
                </a:ext>
              </a:extLst>
            </p:cNvPr>
            <p:cNvGrpSpPr/>
            <p:nvPr/>
          </p:nvGrpSpPr>
          <p:grpSpPr>
            <a:xfrm>
              <a:off x="1599206" y="3089366"/>
              <a:ext cx="1470159" cy="1041400"/>
              <a:chOff x="1599206" y="3089366"/>
              <a:chExt cx="1470159" cy="1041400"/>
            </a:xfrm>
          </p:grpSpPr>
          <p:grpSp>
            <p:nvGrpSpPr>
              <p:cNvPr id="45" name="Group 44">
                <a:extLst>
                  <a:ext uri="{FF2B5EF4-FFF2-40B4-BE49-F238E27FC236}">
                    <a16:creationId xmlns:a16="http://schemas.microsoft.com/office/drawing/2014/main" id="{267F6B9C-C4D4-4E2F-85B6-E3736EA087CB}"/>
                  </a:ext>
                </a:extLst>
              </p:cNvPr>
              <p:cNvGrpSpPr/>
              <p:nvPr/>
            </p:nvGrpSpPr>
            <p:grpSpPr>
              <a:xfrm>
                <a:off x="2311619" y="3389248"/>
                <a:ext cx="757746" cy="441636"/>
                <a:chOff x="7513322" y="1917149"/>
                <a:chExt cx="1229356" cy="716504"/>
              </a:xfrm>
            </p:grpSpPr>
            <p:grpSp>
              <p:nvGrpSpPr>
                <p:cNvPr id="52" name="Group 51">
                  <a:extLst>
                    <a:ext uri="{FF2B5EF4-FFF2-40B4-BE49-F238E27FC236}">
                      <a16:creationId xmlns:a16="http://schemas.microsoft.com/office/drawing/2014/main" id="{5AC6D7DD-B575-4A7C-8A64-DDC35DCD0259}"/>
                    </a:ext>
                  </a:extLst>
                </p:cNvPr>
                <p:cNvGrpSpPr/>
                <p:nvPr/>
              </p:nvGrpSpPr>
              <p:grpSpPr>
                <a:xfrm>
                  <a:off x="7513322" y="1917149"/>
                  <a:ext cx="1229356" cy="716504"/>
                  <a:chOff x="7513322" y="1917149"/>
                  <a:chExt cx="1229356" cy="716504"/>
                </a:xfrm>
              </p:grpSpPr>
              <p:sp>
                <p:nvSpPr>
                  <p:cNvPr id="54" name="Freeform: Shape 53">
                    <a:extLst>
                      <a:ext uri="{FF2B5EF4-FFF2-40B4-BE49-F238E27FC236}">
                        <a16:creationId xmlns:a16="http://schemas.microsoft.com/office/drawing/2014/main" id="{F86011A0-0592-4EE8-86A0-988A255574EC}"/>
                      </a:ext>
                    </a:extLst>
                  </p:cNvPr>
                  <p:cNvSpPr/>
                  <p:nvPr/>
                </p:nvSpPr>
                <p:spPr>
                  <a:xfrm rot="21596005">
                    <a:off x="7513322" y="1917149"/>
                    <a:ext cx="1003467" cy="715921"/>
                  </a:xfrm>
                  <a:custGeom>
                    <a:avLst/>
                    <a:gdLst>
                      <a:gd name="connsiteX0" fmla="*/ 1003464 w 1003467"/>
                      <a:gd name="connsiteY0" fmla="*/ 0 h 715921"/>
                      <a:gd name="connsiteX1" fmla="*/ 1003464 w 1003467"/>
                      <a:gd name="connsiteY1" fmla="*/ 159424 h 715921"/>
                      <a:gd name="connsiteX2" fmla="*/ 1003466 w 1003467"/>
                      <a:gd name="connsiteY2" fmla="*/ 159424 h 715921"/>
                      <a:gd name="connsiteX3" fmla="*/ 1003467 w 1003467"/>
                      <a:gd name="connsiteY3" fmla="*/ 715921 h 715921"/>
                      <a:gd name="connsiteX4" fmla="*/ 93794 w 1003467"/>
                      <a:gd name="connsiteY4" fmla="*/ 715921 h 715921"/>
                      <a:gd name="connsiteX5" fmla="*/ 15 w 1003467"/>
                      <a:gd name="connsiteY5" fmla="*/ 622143 h 715921"/>
                      <a:gd name="connsiteX6" fmla="*/ 17 w 1003467"/>
                      <a:gd name="connsiteY6" fmla="*/ 159428 h 715921"/>
                      <a:gd name="connsiteX7" fmla="*/ 0 w 1003467"/>
                      <a:gd name="connsiteY7" fmla="*/ 159428 h 715921"/>
                      <a:gd name="connsiteX8" fmla="*/ 0 w 1003467"/>
                      <a:gd name="connsiteY8" fmla="*/ 93777 h 715921"/>
                      <a:gd name="connsiteX9" fmla="*/ 93779 w 1003467"/>
                      <a:gd name="connsiteY9" fmla="*/ 0 h 71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3467" h="715921">
                        <a:moveTo>
                          <a:pt x="1003464" y="0"/>
                        </a:moveTo>
                        <a:lnTo>
                          <a:pt x="1003464" y="159424"/>
                        </a:lnTo>
                        <a:lnTo>
                          <a:pt x="1003466" y="159424"/>
                        </a:lnTo>
                        <a:lnTo>
                          <a:pt x="1003467" y="715921"/>
                        </a:lnTo>
                        <a:lnTo>
                          <a:pt x="93794" y="715921"/>
                        </a:lnTo>
                        <a:cubicBezTo>
                          <a:pt x="42008" y="715908"/>
                          <a:pt x="29" y="673930"/>
                          <a:pt x="15" y="622143"/>
                        </a:cubicBezTo>
                        <a:lnTo>
                          <a:pt x="17" y="159428"/>
                        </a:lnTo>
                        <a:lnTo>
                          <a:pt x="0" y="159428"/>
                        </a:lnTo>
                        <a:lnTo>
                          <a:pt x="0" y="93777"/>
                        </a:lnTo>
                        <a:cubicBezTo>
                          <a:pt x="22" y="41994"/>
                          <a:pt x="41995" y="20"/>
                          <a:pt x="93779" y="0"/>
                        </a:cubicBezTo>
                        <a:close/>
                      </a:path>
                    </a:pathLst>
                  </a:custGeom>
                  <a:solidFill>
                    <a:srgbClr val="C1C1C1"/>
                  </a:solidFill>
                  <a:ln w="1609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E59BF49-DE31-435F-B4F4-DFC35D86EFAD}"/>
                      </a:ext>
                    </a:extLst>
                  </p:cNvPr>
                  <p:cNvSpPr/>
                  <p:nvPr/>
                </p:nvSpPr>
                <p:spPr>
                  <a:xfrm rot="21596005">
                    <a:off x="8517598" y="1917153"/>
                    <a:ext cx="225080" cy="715913"/>
                  </a:xfrm>
                  <a:custGeom>
                    <a:avLst/>
                    <a:gdLst>
                      <a:gd name="connsiteX0" fmla="*/ 284740 w 285797"/>
                      <a:gd name="connsiteY0" fmla="*/ 118463 h 909038"/>
                      <a:gd name="connsiteX1" fmla="*/ 284740 w 285797"/>
                      <a:gd name="connsiteY1" fmla="*/ 789350 h 909038"/>
                      <a:gd name="connsiteX2" fmla="*/ 165663 w 285797"/>
                      <a:gd name="connsiteY2" fmla="*/ 908426 h 909038"/>
                      <a:gd name="connsiteX3" fmla="*/ -1058 w 285797"/>
                      <a:gd name="connsiteY3" fmla="*/ 908426 h 909038"/>
                      <a:gd name="connsiteX4" fmla="*/ -1058 w 285797"/>
                      <a:gd name="connsiteY4" fmla="*/ -613 h 909038"/>
                      <a:gd name="connsiteX5" fmla="*/ 165663 w 285797"/>
                      <a:gd name="connsiteY5" fmla="*/ -613 h 909038"/>
                      <a:gd name="connsiteX6" fmla="*/ 284740 w 285797"/>
                      <a:gd name="connsiteY6" fmla="*/ 118463 h 90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97" h="909038">
                        <a:moveTo>
                          <a:pt x="284740" y="118463"/>
                        </a:moveTo>
                        <a:lnTo>
                          <a:pt x="284740" y="789350"/>
                        </a:lnTo>
                        <a:cubicBezTo>
                          <a:pt x="284722" y="855106"/>
                          <a:pt x="231420" y="908408"/>
                          <a:pt x="165663" y="908426"/>
                        </a:cubicBezTo>
                        <a:lnTo>
                          <a:pt x="-1058" y="908426"/>
                        </a:lnTo>
                        <a:lnTo>
                          <a:pt x="-1058" y="-613"/>
                        </a:lnTo>
                        <a:lnTo>
                          <a:pt x="165663" y="-613"/>
                        </a:lnTo>
                        <a:cubicBezTo>
                          <a:pt x="231416" y="-587"/>
                          <a:pt x="284712" y="52710"/>
                          <a:pt x="284740" y="118463"/>
                        </a:cubicBezTo>
                        <a:close/>
                      </a:path>
                    </a:pathLst>
                  </a:custGeom>
                  <a:solidFill>
                    <a:srgbClr val="2F2F2F"/>
                  </a:solidFill>
                  <a:ln w="1609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CC4BFF6-4C94-41FB-8433-1AA213C771B8}"/>
                      </a:ext>
                    </a:extLst>
                  </p:cNvPr>
                  <p:cNvSpPr/>
                  <p:nvPr/>
                </p:nvSpPr>
                <p:spPr>
                  <a:xfrm rot="21596005">
                    <a:off x="8605823" y="2224879"/>
                    <a:ext cx="59677" cy="100461"/>
                  </a:xfrm>
                  <a:custGeom>
                    <a:avLst/>
                    <a:gdLst>
                      <a:gd name="connsiteX0" fmla="*/ 10846 w 75776"/>
                      <a:gd name="connsiteY0" fmla="*/ 126940 h 127561"/>
                      <a:gd name="connsiteX1" fmla="*/ -1060 w 75776"/>
                      <a:gd name="connsiteY1" fmla="*/ 115024 h 127561"/>
                      <a:gd name="connsiteX2" fmla="*/ 2426 w 75776"/>
                      <a:gd name="connsiteY2" fmla="*/ 106608 h 127561"/>
                      <a:gd name="connsiteX3" fmla="*/ 45980 w 75776"/>
                      <a:gd name="connsiteY3" fmla="*/ 63070 h 127561"/>
                      <a:gd name="connsiteX4" fmla="*/ 2426 w 75776"/>
                      <a:gd name="connsiteY4" fmla="*/ 19515 h 127561"/>
                      <a:gd name="connsiteX5" fmla="*/ 2812 w 75776"/>
                      <a:gd name="connsiteY5" fmla="*/ 2675 h 127561"/>
                      <a:gd name="connsiteX6" fmla="*/ 19266 w 75776"/>
                      <a:gd name="connsiteY6" fmla="*/ 2675 h 127561"/>
                      <a:gd name="connsiteX7" fmla="*/ 71224 w 75776"/>
                      <a:gd name="connsiteY7" fmla="*/ 54650 h 127561"/>
                      <a:gd name="connsiteX8" fmla="*/ 71241 w 75776"/>
                      <a:gd name="connsiteY8" fmla="*/ 71471 h 127561"/>
                      <a:gd name="connsiteX9" fmla="*/ 71224 w 75776"/>
                      <a:gd name="connsiteY9" fmla="*/ 71490 h 127561"/>
                      <a:gd name="connsiteX10" fmla="*/ 19266 w 75776"/>
                      <a:gd name="connsiteY10" fmla="*/ 123449 h 127561"/>
                      <a:gd name="connsiteX11" fmla="*/ 10846 w 75776"/>
                      <a:gd name="connsiteY11" fmla="*/ 126940 h 127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776" h="127561">
                        <a:moveTo>
                          <a:pt x="10846" y="126940"/>
                        </a:moveTo>
                        <a:cubicBezTo>
                          <a:pt x="4268" y="126938"/>
                          <a:pt x="-1062" y="121602"/>
                          <a:pt x="-1060" y="115024"/>
                        </a:cubicBezTo>
                        <a:cubicBezTo>
                          <a:pt x="-1058" y="111867"/>
                          <a:pt x="194" y="108841"/>
                          <a:pt x="2426" y="106608"/>
                        </a:cubicBezTo>
                        <a:lnTo>
                          <a:pt x="45980" y="63070"/>
                        </a:lnTo>
                        <a:lnTo>
                          <a:pt x="2426" y="19515"/>
                        </a:lnTo>
                        <a:cubicBezTo>
                          <a:pt x="-2118" y="14758"/>
                          <a:pt x="-1944" y="7218"/>
                          <a:pt x="2812" y="2675"/>
                        </a:cubicBezTo>
                        <a:cubicBezTo>
                          <a:pt x="7415" y="-1721"/>
                          <a:pt x="14661" y="-1721"/>
                          <a:pt x="19266" y="2675"/>
                        </a:cubicBezTo>
                        <a:lnTo>
                          <a:pt x="71224" y="54650"/>
                        </a:lnTo>
                        <a:cubicBezTo>
                          <a:pt x="75874" y="59290"/>
                          <a:pt x="75881" y="66821"/>
                          <a:pt x="71241" y="71471"/>
                        </a:cubicBezTo>
                        <a:cubicBezTo>
                          <a:pt x="71235" y="71477"/>
                          <a:pt x="71230" y="71483"/>
                          <a:pt x="71224" y="71490"/>
                        </a:cubicBezTo>
                        <a:lnTo>
                          <a:pt x="19266" y="123449"/>
                        </a:lnTo>
                        <a:cubicBezTo>
                          <a:pt x="17040" y="125694"/>
                          <a:pt x="14006" y="126950"/>
                          <a:pt x="10846" y="126940"/>
                        </a:cubicBezTo>
                        <a:close/>
                      </a:path>
                    </a:pathLst>
                  </a:custGeom>
                  <a:solidFill>
                    <a:schemeClr val="bg1"/>
                  </a:solidFill>
                  <a:ln w="16091" cap="flat">
                    <a:noFill/>
                    <a:prstDash val="solid"/>
                    <a:miter/>
                  </a:ln>
                </p:spPr>
                <p:txBody>
                  <a:bodyPr rtlCol="0" anchor="ctr"/>
                  <a:lstStyle/>
                  <a:p>
                    <a:endParaRPr lang="en-US"/>
                  </a:p>
                </p:txBody>
              </p:sp>
              <p:grpSp>
                <p:nvGrpSpPr>
                  <p:cNvPr id="57" name="Group 56">
                    <a:extLst>
                      <a:ext uri="{FF2B5EF4-FFF2-40B4-BE49-F238E27FC236}">
                        <a16:creationId xmlns:a16="http://schemas.microsoft.com/office/drawing/2014/main" id="{87BF766B-95B0-4677-BD87-B7E0C669DE62}"/>
                      </a:ext>
                    </a:extLst>
                  </p:cNvPr>
                  <p:cNvGrpSpPr/>
                  <p:nvPr/>
                </p:nvGrpSpPr>
                <p:grpSpPr>
                  <a:xfrm>
                    <a:off x="7609734" y="2042699"/>
                    <a:ext cx="385404" cy="388334"/>
                    <a:chOff x="7380798" y="1511126"/>
                    <a:chExt cx="342284" cy="344886"/>
                  </a:xfrm>
                </p:grpSpPr>
                <p:sp>
                  <p:nvSpPr>
                    <p:cNvPr id="64" name="Oval 63">
                      <a:extLst>
                        <a:ext uri="{FF2B5EF4-FFF2-40B4-BE49-F238E27FC236}">
                          <a16:creationId xmlns:a16="http://schemas.microsoft.com/office/drawing/2014/main" id="{B5619892-6437-4632-9309-FB1A8864BA8B}"/>
                        </a:ext>
                      </a:extLst>
                    </p:cNvPr>
                    <p:cNvSpPr/>
                    <p:nvPr/>
                  </p:nvSpPr>
                  <p:spPr bwMode="auto">
                    <a:xfrm>
                      <a:off x="7380798" y="1511126"/>
                      <a:ext cx="342284" cy="34488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6" name="people_4" title="Icon of a person">
                      <a:extLst>
                        <a:ext uri="{FF2B5EF4-FFF2-40B4-BE49-F238E27FC236}">
                          <a16:creationId xmlns:a16="http://schemas.microsoft.com/office/drawing/2014/main" id="{159893AA-2226-4783-A72C-86F915B80C77}"/>
                        </a:ext>
                      </a:extLst>
                    </p:cNvPr>
                    <p:cNvSpPr>
                      <a:spLocks noChangeAspect="1" noEditPoints="1"/>
                    </p:cNvSpPr>
                    <p:nvPr/>
                  </p:nvSpPr>
                  <p:spPr bwMode="auto">
                    <a:xfrm>
                      <a:off x="7463783" y="1585004"/>
                      <a:ext cx="176327" cy="197129"/>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rnd">
                      <a:solidFill>
                        <a:srgbClr val="2F2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marL="0" marR="0" lvl="0" indent="0" algn="ctr" defTabSz="896203" rtl="0" eaLnBrk="1" fontAlgn="base" latinLnBrk="0" hangingPunct="1">
                        <a:lnSpc>
                          <a:spcPct val="100000"/>
                        </a:lnSpc>
                        <a:spcBef>
                          <a:spcPts val="0"/>
                        </a:spcBef>
                        <a:spcAft>
                          <a:spcPts val="0"/>
                        </a:spcAft>
                        <a:buClrTx/>
                        <a:buSzTx/>
                        <a:buFontTx/>
                        <a:buNone/>
                        <a:tabLst/>
                        <a:defRPr/>
                      </a:pPr>
                      <a:endParaRPr kumimoji="0" lang="en-US" sz="166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8" name="Group 57">
                    <a:extLst>
                      <a:ext uri="{FF2B5EF4-FFF2-40B4-BE49-F238E27FC236}">
                        <a16:creationId xmlns:a16="http://schemas.microsoft.com/office/drawing/2014/main" id="{B15CB151-C777-4267-B01F-9C01FCB72696}"/>
                      </a:ext>
                    </a:extLst>
                  </p:cNvPr>
                  <p:cNvGrpSpPr/>
                  <p:nvPr/>
                </p:nvGrpSpPr>
                <p:grpSpPr>
                  <a:xfrm>
                    <a:off x="8077781" y="2115319"/>
                    <a:ext cx="361865" cy="243094"/>
                    <a:chOff x="7751191" y="1496861"/>
                    <a:chExt cx="320040" cy="243094"/>
                  </a:xfrm>
                </p:grpSpPr>
                <p:sp>
                  <p:nvSpPr>
                    <p:cNvPr id="60" name="Rectangle 59">
                      <a:extLst>
                        <a:ext uri="{FF2B5EF4-FFF2-40B4-BE49-F238E27FC236}">
                          <a16:creationId xmlns:a16="http://schemas.microsoft.com/office/drawing/2014/main" id="{FB51CBE2-C40D-4357-9C9C-ED551793884A}"/>
                        </a:ext>
                      </a:extLst>
                    </p:cNvPr>
                    <p:cNvSpPr/>
                    <p:nvPr/>
                  </p:nvSpPr>
                  <p:spPr bwMode="auto">
                    <a:xfrm>
                      <a:off x="7751191" y="1496861"/>
                      <a:ext cx="320040" cy="589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0696E3BA-5500-42FE-9E58-1F926DDCEE53}"/>
                        </a:ext>
                      </a:extLst>
                    </p:cNvPr>
                    <p:cNvSpPr/>
                    <p:nvPr/>
                  </p:nvSpPr>
                  <p:spPr bwMode="auto">
                    <a:xfrm>
                      <a:off x="7751191" y="1591143"/>
                      <a:ext cx="320040" cy="589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3" name="Rectangle 62">
                      <a:extLst>
                        <a:ext uri="{FF2B5EF4-FFF2-40B4-BE49-F238E27FC236}">
                          <a16:creationId xmlns:a16="http://schemas.microsoft.com/office/drawing/2014/main" id="{D09B35CD-D844-4E7F-8B0A-6F19A0FA248F}"/>
                        </a:ext>
                      </a:extLst>
                    </p:cNvPr>
                    <p:cNvSpPr/>
                    <p:nvPr/>
                  </p:nvSpPr>
                  <p:spPr bwMode="auto">
                    <a:xfrm>
                      <a:off x="7751191" y="1680979"/>
                      <a:ext cx="320040" cy="589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9" name="Freeform: Shape 58">
                    <a:extLst>
                      <a:ext uri="{FF2B5EF4-FFF2-40B4-BE49-F238E27FC236}">
                        <a16:creationId xmlns:a16="http://schemas.microsoft.com/office/drawing/2014/main" id="{24EF95D7-3B4C-47FF-8031-216C1905E6E1}"/>
                      </a:ext>
                    </a:extLst>
                  </p:cNvPr>
                  <p:cNvSpPr/>
                  <p:nvPr/>
                </p:nvSpPr>
                <p:spPr>
                  <a:xfrm flipV="1">
                    <a:off x="7513322" y="2474225"/>
                    <a:ext cx="1003463" cy="159428"/>
                  </a:xfrm>
                  <a:custGeom>
                    <a:avLst/>
                    <a:gdLst>
                      <a:gd name="connsiteX0" fmla="*/ 1273125 w 1274156"/>
                      <a:gd name="connsiteY0" fmla="*/ -606 h 202436"/>
                      <a:gd name="connsiteX1" fmla="*/ 1273125 w 1274156"/>
                      <a:gd name="connsiteY1" fmla="*/ 201830 h 202436"/>
                      <a:gd name="connsiteX2" fmla="*/ -1032 w 1274156"/>
                      <a:gd name="connsiteY2" fmla="*/ 201830 h 202436"/>
                      <a:gd name="connsiteX3" fmla="*/ -1032 w 1274156"/>
                      <a:gd name="connsiteY3" fmla="*/ 118469 h 202436"/>
                      <a:gd name="connsiteX4" fmla="*/ 118045 w 1274156"/>
                      <a:gd name="connsiteY4" fmla="*/ -606 h 20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156" h="202436">
                        <a:moveTo>
                          <a:pt x="1273125" y="-606"/>
                        </a:moveTo>
                        <a:lnTo>
                          <a:pt x="1273125" y="201830"/>
                        </a:lnTo>
                        <a:lnTo>
                          <a:pt x="-1032" y="201830"/>
                        </a:lnTo>
                        <a:lnTo>
                          <a:pt x="-1032" y="118469"/>
                        </a:lnTo>
                        <a:cubicBezTo>
                          <a:pt x="-1005" y="52717"/>
                          <a:pt x="52291" y="-580"/>
                          <a:pt x="118045" y="-606"/>
                        </a:cubicBezTo>
                        <a:close/>
                      </a:path>
                    </a:pathLst>
                  </a:custGeom>
                  <a:solidFill>
                    <a:srgbClr val="0078D4"/>
                  </a:solidFill>
                  <a:ln w="16091" cap="flat">
                    <a:noFill/>
                    <a:prstDash val="solid"/>
                    <a:miter/>
                  </a:ln>
                </p:spPr>
                <p:txBody>
                  <a:bodyPr rtlCol="0" anchor="ctr"/>
                  <a:lstStyle/>
                  <a:p>
                    <a:endParaRPr lang="en-US"/>
                  </a:p>
                </p:txBody>
              </p:sp>
            </p:grpSp>
            <p:sp>
              <p:nvSpPr>
                <p:cNvPr id="53" name="Rectangle: Rounded Corners 52">
                  <a:extLst>
                    <a:ext uri="{FF2B5EF4-FFF2-40B4-BE49-F238E27FC236}">
                      <a16:creationId xmlns:a16="http://schemas.microsoft.com/office/drawing/2014/main" id="{82E5E7B9-63DE-46BE-9767-4D4668F989EE}"/>
                    </a:ext>
                  </a:extLst>
                </p:cNvPr>
                <p:cNvSpPr/>
                <p:nvPr/>
              </p:nvSpPr>
              <p:spPr bwMode="auto">
                <a:xfrm>
                  <a:off x="8053765" y="1960579"/>
                  <a:ext cx="148471" cy="45719"/>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6" name="Arc 45">
                <a:extLst>
                  <a:ext uri="{FF2B5EF4-FFF2-40B4-BE49-F238E27FC236}">
                    <a16:creationId xmlns:a16="http://schemas.microsoft.com/office/drawing/2014/main" id="{DA8F6D15-6EBC-4CC4-A848-B714EB788A5E}"/>
                  </a:ext>
                </a:extLst>
              </p:cNvPr>
              <p:cNvSpPr/>
              <p:nvPr/>
            </p:nvSpPr>
            <p:spPr>
              <a:xfrm rot="10800000">
                <a:off x="1790920" y="3089366"/>
                <a:ext cx="1041401" cy="1041400"/>
              </a:xfrm>
              <a:prstGeom prst="arc">
                <a:avLst>
                  <a:gd name="adj1" fmla="val 13007267"/>
                  <a:gd name="adj2" fmla="val 18538833"/>
                </a:avLst>
              </a:prstGeom>
              <a:ln w="635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703CB733-6926-4A24-AC72-3BB1375EFEC5}"/>
                  </a:ext>
                </a:extLst>
              </p:cNvPr>
              <p:cNvSpPr/>
              <p:nvPr/>
            </p:nvSpPr>
            <p:spPr>
              <a:xfrm rot="10800000">
                <a:off x="1790920" y="3089366"/>
                <a:ext cx="1041401" cy="1041400"/>
              </a:xfrm>
              <a:prstGeom prst="arc">
                <a:avLst>
                  <a:gd name="adj1" fmla="val 3219177"/>
                  <a:gd name="adj2" fmla="val 8726013"/>
                </a:avLst>
              </a:prstGeom>
              <a:ln w="635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8" name="Group 47">
                <a:extLst>
                  <a:ext uri="{FF2B5EF4-FFF2-40B4-BE49-F238E27FC236}">
                    <a16:creationId xmlns:a16="http://schemas.microsoft.com/office/drawing/2014/main" id="{7691B0EA-B3F2-4AD2-BED3-A465FFEAE490}"/>
                  </a:ext>
                </a:extLst>
              </p:cNvPr>
              <p:cNvGrpSpPr/>
              <p:nvPr/>
            </p:nvGrpSpPr>
            <p:grpSpPr>
              <a:xfrm>
                <a:off x="1599206" y="3257358"/>
                <a:ext cx="343846" cy="705417"/>
                <a:chOff x="1517603" y="3257359"/>
                <a:chExt cx="343846" cy="705417"/>
              </a:xfrm>
            </p:grpSpPr>
            <p:pic>
              <p:nvPicPr>
                <p:cNvPr id="49" name="Picture 48">
                  <a:extLst>
                    <a:ext uri="{FF2B5EF4-FFF2-40B4-BE49-F238E27FC236}">
                      <a16:creationId xmlns:a16="http://schemas.microsoft.com/office/drawing/2014/main" id="{5B346132-655E-4B2C-8639-6C8A430CEEAB}"/>
                    </a:ext>
                  </a:extLst>
                </p:cNvPr>
                <p:cNvPicPr>
                  <a:picLocks noChangeAspect="1"/>
                </p:cNvPicPr>
                <p:nvPr/>
              </p:nvPicPr>
              <p:blipFill>
                <a:blip r:embed="rId7"/>
                <a:stretch>
                  <a:fillRect/>
                </a:stretch>
              </p:blipFill>
              <p:spPr>
                <a:xfrm>
                  <a:off x="1578304" y="3740333"/>
                  <a:ext cx="222444" cy="222443"/>
                </a:xfrm>
                <a:prstGeom prst="rect">
                  <a:avLst/>
                </a:prstGeom>
              </p:spPr>
            </p:pic>
            <p:pic>
              <p:nvPicPr>
                <p:cNvPr id="50" name="Picture 49">
                  <a:extLst>
                    <a:ext uri="{FF2B5EF4-FFF2-40B4-BE49-F238E27FC236}">
                      <a16:creationId xmlns:a16="http://schemas.microsoft.com/office/drawing/2014/main" id="{C96E81A5-F0C8-439B-A84A-CADE8125CDF1}"/>
                    </a:ext>
                  </a:extLst>
                </p:cNvPr>
                <p:cNvPicPr>
                  <a:picLocks noChangeAspect="1"/>
                </p:cNvPicPr>
                <p:nvPr/>
              </p:nvPicPr>
              <p:blipFill>
                <a:blip r:embed="rId8"/>
                <a:stretch>
                  <a:fillRect/>
                </a:stretch>
              </p:blipFill>
              <p:spPr>
                <a:xfrm>
                  <a:off x="1578304" y="3450739"/>
                  <a:ext cx="222444" cy="222443"/>
                </a:xfrm>
                <a:prstGeom prst="rect">
                  <a:avLst/>
                </a:prstGeom>
              </p:spPr>
            </p:pic>
            <p:sp>
              <p:nvSpPr>
                <p:cNvPr id="51" name="Rectangle: Rounded Corners 50">
                  <a:extLst>
                    <a:ext uri="{FF2B5EF4-FFF2-40B4-BE49-F238E27FC236}">
                      <a16:creationId xmlns:a16="http://schemas.microsoft.com/office/drawing/2014/main" id="{ACEF9CB0-D95E-4025-9A74-632CE45DD1A8}"/>
                    </a:ext>
                  </a:extLst>
                </p:cNvPr>
                <p:cNvSpPr/>
                <p:nvPr/>
              </p:nvSpPr>
              <p:spPr bwMode="auto">
                <a:xfrm>
                  <a:off x="1517603" y="3257359"/>
                  <a:ext cx="343846" cy="126229"/>
                </a:xfrm>
                <a:prstGeom prst="round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b="1" spc="300">
                      <a:solidFill>
                        <a:srgbClr val="2F2F2F"/>
                      </a:solidFill>
                      <a:ea typeface="Segoe UI" pitchFamily="34" charset="0"/>
                      <a:cs typeface="Segoe UI" pitchFamily="34" charset="0"/>
                    </a:rPr>
                    <a:t>**</a:t>
                  </a:r>
                  <a:r>
                    <a:rPr lang="en-US" sz="1100" b="1">
                      <a:solidFill>
                        <a:srgbClr val="2F2F2F"/>
                      </a:solidFill>
                      <a:ea typeface="Segoe UI" pitchFamily="34" charset="0"/>
                      <a:cs typeface="Segoe UI" pitchFamily="34" charset="0"/>
                    </a:rPr>
                    <a:t>*</a:t>
                  </a:r>
                </a:p>
              </p:txBody>
            </p:sp>
          </p:grpSp>
        </p:grpSp>
      </p:grpSp>
      <p:sp>
        <p:nvSpPr>
          <p:cNvPr id="68" name="Oval 67">
            <a:extLst>
              <a:ext uri="{FF2B5EF4-FFF2-40B4-BE49-F238E27FC236}">
                <a16:creationId xmlns:a16="http://schemas.microsoft.com/office/drawing/2014/main" id="{D0E0377B-73B1-4423-9CBD-E9A78860F858}"/>
              </a:ext>
              <a:ext uri="{C183D7F6-B498-43B3-948B-1728B52AA6E4}">
                <adec:decorative xmlns:adec="http://schemas.microsoft.com/office/drawing/2017/decorative" val="1"/>
              </a:ext>
            </a:extLst>
          </p:cNvPr>
          <p:cNvSpPr/>
          <p:nvPr/>
        </p:nvSpPr>
        <p:spPr bwMode="auto">
          <a:xfrm>
            <a:off x="5576521" y="2794459"/>
            <a:ext cx="1271016" cy="127101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70" name="Graphic 69" descr="Internet Of Things">
            <a:extLst>
              <a:ext uri="{FF2B5EF4-FFF2-40B4-BE49-F238E27FC236}">
                <a16:creationId xmlns:a16="http://schemas.microsoft.com/office/drawing/2014/main" id="{319A9304-4FE6-43CC-9525-E42AF7080D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70492" y="2988430"/>
            <a:ext cx="883075" cy="883075"/>
          </a:xfrm>
          <a:prstGeom prst="rect">
            <a:avLst/>
          </a:prstGeom>
        </p:spPr>
      </p:pic>
      <p:sp>
        <p:nvSpPr>
          <p:cNvPr id="71" name="Freeform 13" title="Icon of a cloud">
            <a:extLst>
              <a:ext uri="{FF2B5EF4-FFF2-40B4-BE49-F238E27FC236}">
                <a16:creationId xmlns:a16="http://schemas.microsoft.com/office/drawing/2014/main" id="{08A7A8F5-D1CF-4D1A-B7B3-8E633BB25CD7}"/>
              </a:ext>
            </a:extLst>
          </p:cNvPr>
          <p:cNvSpPr>
            <a:spLocks noChangeAspect="1"/>
          </p:cNvSpPr>
          <p:nvPr/>
        </p:nvSpPr>
        <p:spPr bwMode="auto">
          <a:xfrm flipH="1">
            <a:off x="5883431" y="3199032"/>
            <a:ext cx="699654" cy="383804"/>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solidFill>
            <a:srgbClr val="C1C1C1"/>
          </a:solidFill>
          <a:ln w="15875" cap="sq">
            <a:noFill/>
            <a:prstDash val="solid"/>
            <a:miter lim="800000"/>
            <a:headEnd/>
            <a:tailEnd/>
          </a:ln>
        </p:spPr>
        <p:txBody>
          <a:bodyPr vert="horz" wrap="square" lIns="89619" tIns="44810" rIns="89619" bIns="44810" numCol="1" anchor="t" anchorCtr="0" compatLnSpc="1">
            <a:prstTxWarp prst="textNoShape">
              <a:avLst/>
            </a:prstTxWarp>
          </a:bodyPr>
          <a:lstStyle/>
          <a:p>
            <a:pPr marL="0" marR="0" lvl="0" indent="0" algn="ctr" defTabSz="896203" rtl="0" eaLnBrk="1" fontAlgn="base" latinLnBrk="0" hangingPunct="1">
              <a:lnSpc>
                <a:spcPct val="100000"/>
              </a:lnSpc>
              <a:spcBef>
                <a:spcPts val="0"/>
              </a:spcBef>
              <a:spcAft>
                <a:spcPts val="0"/>
              </a:spcAft>
              <a:buClrTx/>
              <a:buSzTx/>
              <a:buFontTx/>
              <a:buNone/>
              <a:tabLst/>
              <a:defRPr/>
            </a:pPr>
            <a:endParaRPr kumimoji="0" lang="en-US" sz="1666"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38" name="Group 37" descr="Icon of a microchip.">
            <a:extLst>
              <a:ext uri="{FF2B5EF4-FFF2-40B4-BE49-F238E27FC236}">
                <a16:creationId xmlns:a16="http://schemas.microsoft.com/office/drawing/2014/main" id="{21817336-ACF3-4A3E-83BD-E4B8C8D11FD9}"/>
              </a:ext>
            </a:extLst>
          </p:cNvPr>
          <p:cNvGrpSpPr/>
          <p:nvPr/>
        </p:nvGrpSpPr>
        <p:grpSpPr>
          <a:xfrm>
            <a:off x="590488" y="2448731"/>
            <a:ext cx="386944" cy="394786"/>
            <a:chOff x="9019442" y="2257926"/>
            <a:chExt cx="386944" cy="394786"/>
          </a:xfrm>
        </p:grpSpPr>
        <p:sp>
          <p:nvSpPr>
            <p:cNvPr id="39" name="Rectangle: Rounded Corners 38">
              <a:extLst>
                <a:ext uri="{FF2B5EF4-FFF2-40B4-BE49-F238E27FC236}">
                  <a16:creationId xmlns:a16="http://schemas.microsoft.com/office/drawing/2014/main" id="{45F06103-5288-4023-B4A5-03B72D999481}"/>
                </a:ext>
              </a:extLst>
            </p:cNvPr>
            <p:cNvSpPr/>
            <p:nvPr/>
          </p:nvSpPr>
          <p:spPr bwMode="auto">
            <a:xfrm>
              <a:off x="9067717" y="2306952"/>
              <a:ext cx="290394" cy="296735"/>
            </a:xfrm>
            <a:prstGeom prst="roundRect">
              <a:avLst>
                <a:gd name="adj" fmla="val 4008"/>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0" name="chip" title="Icon of a computer chip">
              <a:extLst>
                <a:ext uri="{FF2B5EF4-FFF2-40B4-BE49-F238E27FC236}">
                  <a16:creationId xmlns:a16="http://schemas.microsoft.com/office/drawing/2014/main" id="{D282C23F-5E67-42F7-8103-DFDE21A446E9}"/>
                </a:ext>
              </a:extLst>
            </p:cNvPr>
            <p:cNvSpPr>
              <a:spLocks noChangeAspect="1" noEditPoints="1"/>
            </p:cNvSpPr>
            <p:nvPr/>
          </p:nvSpPr>
          <p:spPr bwMode="auto">
            <a:xfrm>
              <a:off x="9019442" y="2257926"/>
              <a:ext cx="386944" cy="394786"/>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rnd">
              <a:solidFill>
                <a:srgbClr val="C1C1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marL="0" marR="0" lvl="0" indent="0" algn="ctr" defTabSz="896203" rtl="0" eaLnBrk="1" fontAlgn="base"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schemeClr val="accent1"/>
                </a:solidFill>
                <a:effectLst/>
                <a:uLnTx/>
                <a:uFillTx/>
                <a:latin typeface="Segoe UI"/>
                <a:ea typeface="+mn-ea"/>
                <a:cs typeface="+mn-cs"/>
              </a:endParaRPr>
            </a:p>
          </p:txBody>
        </p:sp>
        <p:sp>
          <p:nvSpPr>
            <p:cNvPr id="41" name="Rectangle: Rounded Corners 40">
              <a:extLst>
                <a:ext uri="{FF2B5EF4-FFF2-40B4-BE49-F238E27FC236}">
                  <a16:creationId xmlns:a16="http://schemas.microsoft.com/office/drawing/2014/main" id="{61A44579-3C49-410C-839D-9DE32CEEBFBB}"/>
                </a:ext>
              </a:extLst>
            </p:cNvPr>
            <p:cNvSpPr/>
            <p:nvPr/>
          </p:nvSpPr>
          <p:spPr bwMode="auto">
            <a:xfrm>
              <a:off x="9158003" y="2401056"/>
              <a:ext cx="109822" cy="108526"/>
            </a:xfrm>
            <a:prstGeom prst="roundRect">
              <a:avLst>
                <a:gd name="adj" fmla="val 108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65" name="Oval 64">
            <a:extLst>
              <a:ext uri="{FF2B5EF4-FFF2-40B4-BE49-F238E27FC236}">
                <a16:creationId xmlns:a16="http://schemas.microsoft.com/office/drawing/2014/main" id="{3DB219BC-730C-4EA9-A84F-26019C5F1C7C}"/>
              </a:ext>
              <a:ext uri="{C183D7F6-B498-43B3-948B-1728B52AA6E4}">
                <adec:decorative xmlns:adec="http://schemas.microsoft.com/office/drawing/2017/decorative" val="1"/>
              </a:ext>
            </a:extLst>
          </p:cNvPr>
          <p:cNvSpPr/>
          <p:nvPr/>
        </p:nvSpPr>
        <p:spPr bwMode="auto">
          <a:xfrm>
            <a:off x="5435052" y="4468590"/>
            <a:ext cx="1552020" cy="15520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sp>
        <p:nvSpPr>
          <p:cNvPr id="119" name="Oval 118">
            <a:extLst>
              <a:ext uri="{FF2B5EF4-FFF2-40B4-BE49-F238E27FC236}">
                <a16:creationId xmlns:a16="http://schemas.microsoft.com/office/drawing/2014/main" id="{1FF6A98E-6B75-4A5A-BF2E-0AFCC5166744}"/>
              </a:ext>
              <a:ext uri="{C183D7F6-B498-43B3-948B-1728B52AA6E4}">
                <adec:decorative xmlns:adec="http://schemas.microsoft.com/office/drawing/2017/decorative" val="1"/>
              </a:ext>
            </a:extLst>
          </p:cNvPr>
          <p:cNvSpPr/>
          <p:nvPr/>
        </p:nvSpPr>
        <p:spPr bwMode="auto">
          <a:xfrm>
            <a:off x="5574585" y="4610059"/>
            <a:ext cx="1271016" cy="1271016"/>
          </a:xfrm>
          <a:prstGeom prst="ellipse">
            <a:avLst/>
          </a:prstGeom>
          <a:solidFill>
            <a:schemeClr val="bg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1014C1CE-D408-40E0-BB82-7C3D1DE77E40}"/>
              </a:ext>
            </a:extLst>
          </p:cNvPr>
          <p:cNvSpPr>
            <a:spLocks noGrp="1"/>
          </p:cNvSpPr>
          <p:nvPr>
            <p:ph type="title"/>
          </p:nvPr>
        </p:nvSpPr>
        <p:spPr>
          <a:xfrm>
            <a:off x="579471" y="2875214"/>
            <a:ext cx="3486117" cy="984885"/>
          </a:xfrm>
        </p:spPr>
        <p:txBody>
          <a:bodyPr/>
          <a:lstStyle/>
          <a:p>
            <a:r>
              <a:rPr lang="en-US"/>
              <a:t>Strengthen and Simplify Security</a:t>
            </a:r>
          </a:p>
        </p:txBody>
      </p:sp>
      <p:sp>
        <p:nvSpPr>
          <p:cNvPr id="33" name="TextBox 32">
            <a:extLst>
              <a:ext uri="{FF2B5EF4-FFF2-40B4-BE49-F238E27FC236}">
                <a16:creationId xmlns:a16="http://schemas.microsoft.com/office/drawing/2014/main" id="{8CDE7D87-5B9B-4FFF-ADE6-9AC07699CFF6}"/>
              </a:ext>
            </a:extLst>
          </p:cNvPr>
          <p:cNvSpPr txBox="1"/>
          <p:nvPr/>
        </p:nvSpPr>
        <p:spPr>
          <a:xfrm>
            <a:off x="1149249" y="2433433"/>
            <a:ext cx="3710089" cy="461665"/>
          </a:xfrm>
          <a:prstGeom prst="rect">
            <a:avLst/>
          </a:prstGeom>
          <a:noFill/>
        </p:spPr>
        <p:txBody>
          <a:bodyPr wrap="square" lIns="0">
            <a:spAutoFit/>
          </a:bodyPr>
          <a:lstStyle/>
          <a:p>
            <a:pPr defTabSz="932472" fontAlgn="base">
              <a:spcBef>
                <a:spcPct val="0"/>
              </a:spcBef>
              <a:spcAft>
                <a:spcPct val="0"/>
              </a:spcAft>
            </a:pPr>
            <a:r>
              <a:rPr lang="en-US" sz="2400">
                <a:solidFill>
                  <a:schemeClr val="accent1"/>
                </a:solidFill>
                <a:latin typeface="+mj-lt"/>
                <a:ea typeface="Segoe UI" pitchFamily="34" charset="0"/>
                <a:cs typeface="Segoe UI" pitchFamily="34" charset="0"/>
              </a:rPr>
              <a:t>Technology</a:t>
            </a:r>
          </a:p>
        </p:txBody>
      </p:sp>
      <p:sp>
        <p:nvSpPr>
          <p:cNvPr id="21" name="TextBox 20">
            <a:extLst>
              <a:ext uri="{FF2B5EF4-FFF2-40B4-BE49-F238E27FC236}">
                <a16:creationId xmlns:a16="http://schemas.microsoft.com/office/drawing/2014/main" id="{3EEDC1E4-D7F0-4CB8-BFA4-5177C5F46C34}"/>
              </a:ext>
            </a:extLst>
          </p:cNvPr>
          <p:cNvSpPr txBox="1"/>
          <p:nvPr/>
        </p:nvSpPr>
        <p:spPr>
          <a:xfrm>
            <a:off x="7176996" y="1255582"/>
            <a:ext cx="4591958" cy="723275"/>
          </a:xfrm>
          <a:prstGeom prst="rect">
            <a:avLst/>
          </a:prstGeom>
          <a:noFill/>
        </p:spPr>
        <p:txBody>
          <a:bodyPr wrap="square" lIns="0" tIns="0" rIns="0" bIns="0" rtlCol="0">
            <a:spAutoFit/>
          </a:bodyPr>
          <a:lstStyle/>
          <a:p>
            <a:pPr>
              <a:spcAft>
                <a:spcPts val="600"/>
              </a:spcAft>
            </a:pPr>
            <a:r>
              <a:rPr lang="en-US" sz="2400" err="1">
                <a:solidFill>
                  <a:schemeClr val="accent1"/>
                </a:solidFill>
                <a:latin typeface="+mj-lt"/>
              </a:rPr>
              <a:t>Passwordless</a:t>
            </a:r>
            <a:r>
              <a:rPr lang="en-US" sz="2400">
                <a:solidFill>
                  <a:schemeClr val="accent1"/>
                </a:solidFill>
                <a:latin typeface="+mj-lt"/>
              </a:rPr>
              <a:t> / MFA</a:t>
            </a:r>
          </a:p>
          <a:p>
            <a:pPr>
              <a:spcAft>
                <a:spcPts val="600"/>
              </a:spcAft>
            </a:pPr>
            <a:r>
              <a:rPr lang="en-US" sz="1800"/>
              <a:t>Strong authentication assurances</a:t>
            </a:r>
          </a:p>
        </p:txBody>
      </p:sp>
      <p:sp>
        <p:nvSpPr>
          <p:cNvPr id="22" name="TextBox 21">
            <a:extLst>
              <a:ext uri="{FF2B5EF4-FFF2-40B4-BE49-F238E27FC236}">
                <a16:creationId xmlns:a16="http://schemas.microsoft.com/office/drawing/2014/main" id="{B8171622-4E74-45D5-BD50-014E4E4B2E63}"/>
              </a:ext>
            </a:extLst>
          </p:cNvPr>
          <p:cNvSpPr txBox="1"/>
          <p:nvPr/>
        </p:nvSpPr>
        <p:spPr>
          <a:xfrm>
            <a:off x="7176995" y="3067363"/>
            <a:ext cx="4854807" cy="723275"/>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Native Network Security &amp; Firewall</a:t>
            </a:r>
          </a:p>
          <a:p>
            <a:pPr>
              <a:spcAft>
                <a:spcPts val="600"/>
              </a:spcAft>
            </a:pPr>
            <a:r>
              <a:rPr lang="en-US" sz="1800"/>
              <a:t>Simplify protection of systems and data</a:t>
            </a:r>
          </a:p>
        </p:txBody>
      </p:sp>
      <p:sp>
        <p:nvSpPr>
          <p:cNvPr id="62" name="TextBox 61">
            <a:extLst>
              <a:ext uri="{FF2B5EF4-FFF2-40B4-BE49-F238E27FC236}">
                <a16:creationId xmlns:a16="http://schemas.microsoft.com/office/drawing/2014/main" id="{8F0D1B12-DAD4-4252-A62D-1740A7EBC23F}"/>
              </a:ext>
            </a:extLst>
          </p:cNvPr>
          <p:cNvSpPr txBox="1"/>
          <p:nvPr/>
        </p:nvSpPr>
        <p:spPr>
          <a:xfrm>
            <a:off x="7176996" y="4882963"/>
            <a:ext cx="4591958" cy="723275"/>
          </a:xfrm>
          <a:prstGeom prst="rect">
            <a:avLst/>
          </a:prstGeom>
          <a:noFill/>
        </p:spPr>
        <p:txBody>
          <a:bodyPr wrap="square" lIns="0" tIns="0" rIns="0" bIns="0" rtlCol="0">
            <a:spAutoFit/>
          </a:bodyPr>
          <a:lstStyle/>
          <a:p>
            <a:pPr>
              <a:spcAft>
                <a:spcPts val="600"/>
              </a:spcAft>
            </a:pPr>
            <a:r>
              <a:rPr lang="en-US" sz="2400">
                <a:solidFill>
                  <a:schemeClr val="accent1"/>
                </a:solidFill>
                <a:latin typeface="+mj-lt"/>
              </a:rPr>
              <a:t>Native Threat Detection</a:t>
            </a:r>
          </a:p>
          <a:p>
            <a:pPr>
              <a:spcAft>
                <a:spcPts val="600"/>
              </a:spcAft>
            </a:pPr>
            <a:r>
              <a:rPr lang="en-US" sz="1800"/>
              <a:t>Simplify Threat Detection and Response</a:t>
            </a:r>
          </a:p>
        </p:txBody>
      </p:sp>
      <p:sp>
        <p:nvSpPr>
          <p:cNvPr id="9" name="Oval 8">
            <a:extLst>
              <a:ext uri="{FF2B5EF4-FFF2-40B4-BE49-F238E27FC236}">
                <a16:creationId xmlns:a16="http://schemas.microsoft.com/office/drawing/2014/main" id="{F363E88F-190B-4D76-ACC3-6228596BD503}"/>
              </a:ext>
            </a:extLst>
          </p:cNvPr>
          <p:cNvSpPr/>
          <p:nvPr/>
        </p:nvSpPr>
        <p:spPr bwMode="auto">
          <a:xfrm>
            <a:off x="6409778" y="759972"/>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6</a:t>
            </a:r>
          </a:p>
        </p:txBody>
      </p:sp>
      <p:sp>
        <p:nvSpPr>
          <p:cNvPr id="10" name="Oval 9">
            <a:extLst>
              <a:ext uri="{FF2B5EF4-FFF2-40B4-BE49-F238E27FC236}">
                <a16:creationId xmlns:a16="http://schemas.microsoft.com/office/drawing/2014/main" id="{1908728B-B2CF-4694-A60C-2D95F8A5289B}"/>
              </a:ext>
            </a:extLst>
          </p:cNvPr>
          <p:cNvSpPr/>
          <p:nvPr/>
        </p:nvSpPr>
        <p:spPr bwMode="auto">
          <a:xfrm>
            <a:off x="6409778" y="2581135"/>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7</a:t>
            </a:r>
          </a:p>
        </p:txBody>
      </p:sp>
      <p:sp>
        <p:nvSpPr>
          <p:cNvPr id="132" name="Oval 131">
            <a:extLst>
              <a:ext uri="{FF2B5EF4-FFF2-40B4-BE49-F238E27FC236}">
                <a16:creationId xmlns:a16="http://schemas.microsoft.com/office/drawing/2014/main" id="{27F88FAD-2A59-47F0-B658-94FFC32A5AE8}"/>
              </a:ext>
            </a:extLst>
          </p:cNvPr>
          <p:cNvSpPr/>
          <p:nvPr/>
        </p:nvSpPr>
        <p:spPr bwMode="auto">
          <a:xfrm>
            <a:off x="6409778" y="4392916"/>
            <a:ext cx="583631" cy="583631"/>
          </a:xfrm>
          <a:prstGeom prst="ellipse">
            <a:avLst/>
          </a:prstGeom>
          <a:solidFill>
            <a:schemeClr val="accent1"/>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latin typeface="+mj-lt"/>
                <a:cs typeface="Segoe UI" pitchFamily="34" charset="0"/>
              </a:rPr>
              <a:t>8</a:t>
            </a:r>
          </a:p>
        </p:txBody>
      </p:sp>
      <p:pic>
        <p:nvPicPr>
          <p:cNvPr id="12" name="Graphic 11">
            <a:extLst>
              <a:ext uri="{FF2B5EF4-FFF2-40B4-BE49-F238E27FC236}">
                <a16:creationId xmlns:a16="http://schemas.microsoft.com/office/drawing/2014/main" id="{905B8ACE-9DC5-4EF8-AC2C-51E05B646C1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5966306" y="4762460"/>
            <a:ext cx="487483" cy="487483"/>
          </a:xfrm>
          <a:prstGeom prst="rect">
            <a:avLst/>
          </a:prstGeom>
        </p:spPr>
      </p:pic>
      <p:grpSp>
        <p:nvGrpSpPr>
          <p:cNvPr id="94" name="Group 93">
            <a:extLst>
              <a:ext uri="{FF2B5EF4-FFF2-40B4-BE49-F238E27FC236}">
                <a16:creationId xmlns:a16="http://schemas.microsoft.com/office/drawing/2014/main" id="{7C3BA642-B136-4D83-AC2B-9AE30F326A22}"/>
              </a:ext>
            </a:extLst>
          </p:cNvPr>
          <p:cNvGrpSpPr/>
          <p:nvPr/>
        </p:nvGrpSpPr>
        <p:grpSpPr>
          <a:xfrm rot="5400000">
            <a:off x="5764222" y="5310405"/>
            <a:ext cx="236530" cy="266284"/>
            <a:chOff x="5047274" y="3704624"/>
            <a:chExt cx="585142" cy="665748"/>
          </a:xfrm>
        </p:grpSpPr>
        <p:cxnSp>
          <p:nvCxnSpPr>
            <p:cNvPr id="95" name="Straight Connector 94">
              <a:extLst>
                <a:ext uri="{FF2B5EF4-FFF2-40B4-BE49-F238E27FC236}">
                  <a16:creationId xmlns:a16="http://schemas.microsoft.com/office/drawing/2014/main" id="{70A5EEE2-D489-4E0B-9E5D-81CD1A9967FE}"/>
                </a:ext>
              </a:extLst>
            </p:cNvPr>
            <p:cNvCxnSpPr>
              <a:cxnSpLocks/>
            </p:cNvCxnSpPr>
            <p:nvPr/>
          </p:nvCxnSpPr>
          <p:spPr>
            <a:xfrm flipV="1">
              <a:off x="5402409" y="4017230"/>
              <a:ext cx="170316" cy="5713"/>
            </a:xfrm>
            <a:prstGeom prst="line">
              <a:avLst/>
            </a:prstGeom>
            <a:ln w="28575">
              <a:solidFill>
                <a:srgbClr val="C1C1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577069D-7FAB-4C7C-9161-457E1C8CAE96}"/>
                </a:ext>
              </a:extLst>
            </p:cNvPr>
            <p:cNvCxnSpPr>
              <a:cxnSpLocks/>
            </p:cNvCxnSpPr>
            <p:nvPr/>
          </p:nvCxnSpPr>
          <p:spPr>
            <a:xfrm>
              <a:off x="5402909" y="4096985"/>
              <a:ext cx="84465" cy="84370"/>
            </a:xfrm>
            <a:prstGeom prst="line">
              <a:avLst/>
            </a:prstGeom>
            <a:ln w="28575">
              <a:solidFill>
                <a:srgbClr val="C1C1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27814BC-CC0A-4D3F-88B5-AB8384E4D4B8}"/>
                </a:ext>
              </a:extLst>
            </p:cNvPr>
            <p:cNvCxnSpPr>
              <a:cxnSpLocks/>
            </p:cNvCxnSpPr>
            <p:nvPr/>
          </p:nvCxnSpPr>
          <p:spPr>
            <a:xfrm flipH="1" flipV="1">
              <a:off x="5131538" y="3966188"/>
              <a:ext cx="128135" cy="38100"/>
            </a:xfrm>
            <a:prstGeom prst="line">
              <a:avLst/>
            </a:prstGeom>
            <a:ln w="28575">
              <a:solidFill>
                <a:srgbClr val="C1C1C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Freeform 8">
              <a:extLst>
                <a:ext uri="{FF2B5EF4-FFF2-40B4-BE49-F238E27FC236}">
                  <a16:creationId xmlns:a16="http://schemas.microsoft.com/office/drawing/2014/main" id="{02F5F1C4-E965-408E-A563-4C07257F0825}"/>
                </a:ext>
              </a:extLst>
            </p:cNvPr>
            <p:cNvSpPr>
              <a:spLocks/>
            </p:cNvSpPr>
            <p:nvPr/>
          </p:nvSpPr>
          <p:spPr bwMode="auto">
            <a:xfrm>
              <a:off x="5526053" y="3961291"/>
              <a:ext cx="106363" cy="104775"/>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effectLst/>
                <a:uLnTx/>
                <a:uFillTx/>
                <a:latin typeface="Segoe UI"/>
                <a:ea typeface="+mn-ea"/>
                <a:cs typeface="+mn-cs"/>
              </a:endParaRPr>
            </a:p>
          </p:txBody>
        </p:sp>
        <p:sp>
          <p:nvSpPr>
            <p:cNvPr id="99" name="Freeform 9">
              <a:extLst>
                <a:ext uri="{FF2B5EF4-FFF2-40B4-BE49-F238E27FC236}">
                  <a16:creationId xmlns:a16="http://schemas.microsoft.com/office/drawing/2014/main" id="{6EABAE70-92F7-4E88-8899-1E9F6C3B4B00}"/>
                </a:ext>
              </a:extLst>
            </p:cNvPr>
            <p:cNvSpPr>
              <a:spLocks/>
            </p:cNvSpPr>
            <p:nvPr/>
          </p:nvSpPr>
          <p:spPr bwMode="auto">
            <a:xfrm>
              <a:off x="5048392" y="3902716"/>
              <a:ext cx="106363" cy="104775"/>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effectLst/>
                <a:uLnTx/>
                <a:uFillTx/>
                <a:latin typeface="Segoe UI"/>
                <a:ea typeface="+mn-ea"/>
                <a:cs typeface="+mn-cs"/>
              </a:endParaRPr>
            </a:p>
          </p:txBody>
        </p:sp>
        <p:cxnSp>
          <p:nvCxnSpPr>
            <p:cNvPr id="100" name="Straight Connector 99">
              <a:extLst>
                <a:ext uri="{FF2B5EF4-FFF2-40B4-BE49-F238E27FC236}">
                  <a16:creationId xmlns:a16="http://schemas.microsoft.com/office/drawing/2014/main" id="{DEF09B23-9A51-4BCC-BCEB-FD6D65496428}"/>
                </a:ext>
              </a:extLst>
            </p:cNvPr>
            <p:cNvCxnSpPr>
              <a:cxnSpLocks/>
            </p:cNvCxnSpPr>
            <p:nvPr/>
          </p:nvCxnSpPr>
          <p:spPr>
            <a:xfrm flipV="1">
              <a:off x="5140170" y="4086872"/>
              <a:ext cx="144705" cy="199493"/>
            </a:xfrm>
            <a:prstGeom prst="line">
              <a:avLst/>
            </a:prstGeom>
            <a:ln w="28575">
              <a:solidFill>
                <a:srgbClr val="C1C1C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1" name="Freeform 8">
              <a:extLst>
                <a:ext uri="{FF2B5EF4-FFF2-40B4-BE49-F238E27FC236}">
                  <a16:creationId xmlns:a16="http://schemas.microsoft.com/office/drawing/2014/main" id="{15F545B2-BDF2-4449-8118-6B8BBC9749E0}"/>
                </a:ext>
              </a:extLst>
            </p:cNvPr>
            <p:cNvSpPr>
              <a:spLocks/>
            </p:cNvSpPr>
            <p:nvPr/>
          </p:nvSpPr>
          <p:spPr bwMode="auto">
            <a:xfrm>
              <a:off x="5047274" y="4207418"/>
              <a:ext cx="165425" cy="162954"/>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effectLst/>
                <a:uLnTx/>
                <a:uFillTx/>
                <a:latin typeface="Segoe UI"/>
                <a:ea typeface="+mn-ea"/>
                <a:cs typeface="+mn-cs"/>
              </a:endParaRPr>
            </a:p>
          </p:txBody>
        </p:sp>
        <p:sp>
          <p:nvSpPr>
            <p:cNvPr id="102" name="Freeform 9">
              <a:extLst>
                <a:ext uri="{FF2B5EF4-FFF2-40B4-BE49-F238E27FC236}">
                  <a16:creationId xmlns:a16="http://schemas.microsoft.com/office/drawing/2014/main" id="{61CD59D2-3CC8-4818-A7EE-D56318C63C91}"/>
                </a:ext>
              </a:extLst>
            </p:cNvPr>
            <p:cNvSpPr>
              <a:spLocks/>
            </p:cNvSpPr>
            <p:nvPr/>
          </p:nvSpPr>
          <p:spPr bwMode="auto">
            <a:xfrm>
              <a:off x="5443497" y="4146010"/>
              <a:ext cx="106363" cy="104775"/>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effectLst/>
                <a:uLnTx/>
                <a:uFillTx/>
                <a:latin typeface="Segoe UI"/>
                <a:ea typeface="+mn-ea"/>
                <a:cs typeface="+mn-cs"/>
              </a:endParaRPr>
            </a:p>
          </p:txBody>
        </p:sp>
        <p:cxnSp>
          <p:nvCxnSpPr>
            <p:cNvPr id="103" name="Straight Connector 102">
              <a:extLst>
                <a:ext uri="{FF2B5EF4-FFF2-40B4-BE49-F238E27FC236}">
                  <a16:creationId xmlns:a16="http://schemas.microsoft.com/office/drawing/2014/main" id="{180D0C3D-4B0E-4EF3-91D1-6C5433516A3B}"/>
                </a:ext>
              </a:extLst>
            </p:cNvPr>
            <p:cNvCxnSpPr>
              <a:cxnSpLocks/>
            </p:cNvCxnSpPr>
            <p:nvPr/>
          </p:nvCxnSpPr>
          <p:spPr>
            <a:xfrm flipH="1" flipV="1">
              <a:off x="5332707" y="3753298"/>
              <a:ext cx="1" cy="187269"/>
            </a:xfrm>
            <a:prstGeom prst="line">
              <a:avLst/>
            </a:prstGeom>
            <a:ln w="28575">
              <a:solidFill>
                <a:srgbClr val="C1C1C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4" name="Freeform 7">
              <a:extLst>
                <a:ext uri="{FF2B5EF4-FFF2-40B4-BE49-F238E27FC236}">
                  <a16:creationId xmlns:a16="http://schemas.microsoft.com/office/drawing/2014/main" id="{0EB70FAB-D78E-49BA-8AA0-B878D056ECED}"/>
                </a:ext>
              </a:extLst>
            </p:cNvPr>
            <p:cNvSpPr>
              <a:spLocks/>
            </p:cNvSpPr>
            <p:nvPr/>
          </p:nvSpPr>
          <p:spPr bwMode="auto">
            <a:xfrm>
              <a:off x="5218172" y="3915510"/>
              <a:ext cx="225324" cy="228735"/>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sp>
          <p:nvSpPr>
            <p:cNvPr id="105" name="Freeform 8">
              <a:extLst>
                <a:ext uri="{FF2B5EF4-FFF2-40B4-BE49-F238E27FC236}">
                  <a16:creationId xmlns:a16="http://schemas.microsoft.com/office/drawing/2014/main" id="{4173454C-CFB6-4673-AEB1-53C63861128D}"/>
                </a:ext>
              </a:extLst>
            </p:cNvPr>
            <p:cNvSpPr>
              <a:spLocks/>
            </p:cNvSpPr>
            <p:nvPr/>
          </p:nvSpPr>
          <p:spPr bwMode="auto">
            <a:xfrm>
              <a:off x="5265708" y="3704624"/>
              <a:ext cx="130253" cy="128306"/>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effectLst/>
                <a:uLnTx/>
                <a:uFillTx/>
                <a:latin typeface="Segoe UI"/>
                <a:ea typeface="+mn-ea"/>
                <a:cs typeface="+mn-cs"/>
              </a:endParaRPr>
            </a:p>
          </p:txBody>
        </p:sp>
      </p:grpSp>
      <p:pic>
        <p:nvPicPr>
          <p:cNvPr id="87" name="Picture 86">
            <a:extLst>
              <a:ext uri="{FF2B5EF4-FFF2-40B4-BE49-F238E27FC236}">
                <a16:creationId xmlns:a16="http://schemas.microsoft.com/office/drawing/2014/main" id="{731098D7-1EBC-40DE-B0D7-934F64F088C9}"/>
              </a:ext>
            </a:extLst>
          </p:cNvPr>
          <p:cNvPicPr>
            <a:picLocks noChangeAspect="1"/>
          </p:cNvPicPr>
          <p:nvPr/>
        </p:nvPicPr>
        <p:blipFill>
          <a:blip r:embed="rId13"/>
          <a:stretch>
            <a:fillRect/>
          </a:stretch>
        </p:blipFill>
        <p:spPr>
          <a:xfrm>
            <a:off x="6544740" y="5326674"/>
            <a:ext cx="186754" cy="155846"/>
          </a:xfrm>
          <a:prstGeom prst="rect">
            <a:avLst/>
          </a:prstGeom>
        </p:spPr>
      </p:pic>
      <p:grpSp>
        <p:nvGrpSpPr>
          <p:cNvPr id="7" name="Group 6">
            <a:extLst>
              <a:ext uri="{FF2B5EF4-FFF2-40B4-BE49-F238E27FC236}">
                <a16:creationId xmlns:a16="http://schemas.microsoft.com/office/drawing/2014/main" id="{456681B0-4D7B-4F87-95F0-E6272FCA9F81}"/>
              </a:ext>
            </a:extLst>
          </p:cNvPr>
          <p:cNvGrpSpPr/>
          <p:nvPr/>
        </p:nvGrpSpPr>
        <p:grpSpPr>
          <a:xfrm>
            <a:off x="6065504" y="5325285"/>
            <a:ext cx="511859" cy="317056"/>
            <a:chOff x="-1619544" y="4318856"/>
            <a:chExt cx="423645" cy="262415"/>
          </a:xfrm>
        </p:grpSpPr>
        <p:grpSp>
          <p:nvGrpSpPr>
            <p:cNvPr id="5" name="Group 4">
              <a:extLst>
                <a:ext uri="{FF2B5EF4-FFF2-40B4-BE49-F238E27FC236}">
                  <a16:creationId xmlns:a16="http://schemas.microsoft.com/office/drawing/2014/main" id="{AD598026-5A16-4430-AEFD-6AC62DA2361C}"/>
                </a:ext>
              </a:extLst>
            </p:cNvPr>
            <p:cNvGrpSpPr/>
            <p:nvPr/>
          </p:nvGrpSpPr>
          <p:grpSpPr>
            <a:xfrm>
              <a:off x="-1619544" y="4318856"/>
              <a:ext cx="344247" cy="148120"/>
              <a:chOff x="-1599166" y="4207299"/>
              <a:chExt cx="642386" cy="276401"/>
            </a:xfrm>
          </p:grpSpPr>
          <p:pic>
            <p:nvPicPr>
              <p:cNvPr id="110" name="Picture 2" descr="×ª××¦××ª ×ª××× × ×¢×××¨ âªAKS Azureâ¬â">
                <a:extLst>
                  <a:ext uri="{FF2B5EF4-FFF2-40B4-BE49-F238E27FC236}">
                    <a16:creationId xmlns:a16="http://schemas.microsoft.com/office/drawing/2014/main" id="{3344D82A-CF65-4664-8036-FEA98C5E5FD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96708" y="4235164"/>
                <a:ext cx="239928" cy="235397"/>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06">
                <a:extLst>
                  <a:ext uri="{FF2B5EF4-FFF2-40B4-BE49-F238E27FC236}">
                    <a16:creationId xmlns:a16="http://schemas.microsoft.com/office/drawing/2014/main" id="{5418117E-1863-47E1-99E2-049D3163D0EB}"/>
                  </a:ext>
                </a:extLst>
              </p:cNvPr>
              <p:cNvPicPr>
                <a:picLocks noChangeAspect="1"/>
              </p:cNvPicPr>
              <p:nvPr/>
            </p:nvPicPr>
            <p:blipFill>
              <a:blip r:embed="rId15"/>
              <a:stretch>
                <a:fillRect/>
              </a:stretch>
            </p:blipFill>
            <p:spPr>
              <a:xfrm>
                <a:off x="-1599166" y="4207299"/>
                <a:ext cx="276401" cy="276401"/>
              </a:xfrm>
              <a:prstGeom prst="rect">
                <a:avLst/>
              </a:prstGeom>
            </p:spPr>
          </p:pic>
        </p:grpSp>
        <p:grpSp>
          <p:nvGrpSpPr>
            <p:cNvPr id="126" name="Group 125">
              <a:extLst>
                <a:ext uri="{FF2B5EF4-FFF2-40B4-BE49-F238E27FC236}">
                  <a16:creationId xmlns:a16="http://schemas.microsoft.com/office/drawing/2014/main" id="{C654C547-DC9D-4493-933E-25B9AB1A693E}"/>
                </a:ext>
              </a:extLst>
            </p:cNvPr>
            <p:cNvGrpSpPr/>
            <p:nvPr/>
          </p:nvGrpSpPr>
          <p:grpSpPr>
            <a:xfrm>
              <a:off x="-1312483" y="4553832"/>
              <a:ext cx="116584" cy="27439"/>
              <a:chOff x="8617188" y="3811622"/>
              <a:chExt cx="116584" cy="27439"/>
            </a:xfrm>
            <a:solidFill>
              <a:srgbClr val="005A9F"/>
            </a:solidFill>
          </p:grpSpPr>
          <p:sp>
            <p:nvSpPr>
              <p:cNvPr id="127" name="Oval 126">
                <a:extLst>
                  <a:ext uri="{FF2B5EF4-FFF2-40B4-BE49-F238E27FC236}">
                    <a16:creationId xmlns:a16="http://schemas.microsoft.com/office/drawing/2014/main" id="{694C5F2D-A899-430F-888A-ED97AF8190F7}"/>
                  </a:ext>
                </a:extLst>
              </p:cNvPr>
              <p:cNvSpPr/>
              <p:nvPr/>
            </p:nvSpPr>
            <p:spPr bwMode="auto">
              <a:xfrm>
                <a:off x="8617188" y="3811629"/>
                <a:ext cx="27432" cy="27432"/>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8" name="Oval 127">
                <a:extLst>
                  <a:ext uri="{FF2B5EF4-FFF2-40B4-BE49-F238E27FC236}">
                    <a16:creationId xmlns:a16="http://schemas.microsoft.com/office/drawing/2014/main" id="{7BD23633-306D-4B28-A8FF-6440C5025564}"/>
                  </a:ext>
                </a:extLst>
              </p:cNvPr>
              <p:cNvSpPr/>
              <p:nvPr/>
            </p:nvSpPr>
            <p:spPr bwMode="auto">
              <a:xfrm>
                <a:off x="8661765" y="3811625"/>
                <a:ext cx="27432" cy="27432"/>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9" name="Oval 128">
                <a:extLst>
                  <a:ext uri="{FF2B5EF4-FFF2-40B4-BE49-F238E27FC236}">
                    <a16:creationId xmlns:a16="http://schemas.microsoft.com/office/drawing/2014/main" id="{9A13FD8B-D200-4623-B1EC-0B6F6F73F2B7}"/>
                  </a:ext>
                </a:extLst>
              </p:cNvPr>
              <p:cNvSpPr/>
              <p:nvPr/>
            </p:nvSpPr>
            <p:spPr bwMode="auto">
              <a:xfrm>
                <a:off x="8706340" y="3811622"/>
                <a:ext cx="27432" cy="27432"/>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15" name="Group 114">
            <a:extLst>
              <a:ext uri="{FF2B5EF4-FFF2-40B4-BE49-F238E27FC236}">
                <a16:creationId xmlns:a16="http://schemas.microsoft.com/office/drawing/2014/main" id="{1931D571-70A9-449A-AC6C-F86F9F3A96FE}"/>
              </a:ext>
            </a:extLst>
          </p:cNvPr>
          <p:cNvGrpSpPr/>
          <p:nvPr/>
        </p:nvGrpSpPr>
        <p:grpSpPr>
          <a:xfrm>
            <a:off x="6247982" y="5565745"/>
            <a:ext cx="82409" cy="161411"/>
            <a:chOff x="7186708" y="3056178"/>
            <a:chExt cx="349233" cy="698464"/>
          </a:xfrm>
        </p:grpSpPr>
        <p:sp>
          <p:nvSpPr>
            <p:cNvPr id="116" name="Rectangle 5">
              <a:extLst>
                <a:ext uri="{FF2B5EF4-FFF2-40B4-BE49-F238E27FC236}">
                  <a16:creationId xmlns:a16="http://schemas.microsoft.com/office/drawing/2014/main" id="{DEBEB6B1-2108-4CE8-BB01-D08EC192A747}"/>
                </a:ext>
              </a:extLst>
            </p:cNvPr>
            <p:cNvSpPr>
              <a:spLocks noChangeArrowheads="1"/>
            </p:cNvSpPr>
            <p:nvPr/>
          </p:nvSpPr>
          <p:spPr bwMode="auto">
            <a:xfrm>
              <a:off x="7186708" y="3056178"/>
              <a:ext cx="349233" cy="6984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441" tIns="52721" rIns="105441" bIns="52721" numCol="1" anchor="t" anchorCtr="0" compatLnSpc="1">
              <a:prstTxWarp prst="textNoShape">
                <a:avLst/>
              </a:prstTxWarp>
            </a:bodyPr>
            <a:lstStyle/>
            <a:p>
              <a:pPr marL="0" marR="0" lvl="0" indent="0" algn="l" defTabSz="107545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sp>
          <p:nvSpPr>
            <p:cNvPr id="117" name="Rectangle 6">
              <a:extLst>
                <a:ext uri="{FF2B5EF4-FFF2-40B4-BE49-F238E27FC236}">
                  <a16:creationId xmlns:a16="http://schemas.microsoft.com/office/drawing/2014/main" id="{78D91DEA-9AD3-4CE9-AB19-3B93F31BE3A5}"/>
                </a:ext>
              </a:extLst>
            </p:cNvPr>
            <p:cNvSpPr>
              <a:spLocks noChangeArrowheads="1"/>
            </p:cNvSpPr>
            <p:nvPr/>
          </p:nvSpPr>
          <p:spPr bwMode="auto">
            <a:xfrm>
              <a:off x="7229662" y="3558550"/>
              <a:ext cx="263326" cy="4295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441" tIns="52721" rIns="105441" bIns="52721" numCol="1" anchor="t" anchorCtr="0" compatLnSpc="1">
              <a:prstTxWarp prst="textNoShape">
                <a:avLst/>
              </a:prstTxWarp>
            </a:bodyPr>
            <a:lstStyle/>
            <a:p>
              <a:pPr marL="0" marR="0" lvl="0" indent="0" algn="l" defTabSz="107545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sp>
          <p:nvSpPr>
            <p:cNvPr id="118" name="Rectangle 7">
              <a:extLst>
                <a:ext uri="{FF2B5EF4-FFF2-40B4-BE49-F238E27FC236}">
                  <a16:creationId xmlns:a16="http://schemas.microsoft.com/office/drawing/2014/main" id="{210770C6-60CC-43E9-AF63-B4E5C5DD2B17}"/>
                </a:ext>
              </a:extLst>
            </p:cNvPr>
            <p:cNvSpPr>
              <a:spLocks noChangeArrowheads="1"/>
            </p:cNvSpPr>
            <p:nvPr/>
          </p:nvSpPr>
          <p:spPr bwMode="auto">
            <a:xfrm>
              <a:off x="7229662" y="3121543"/>
              <a:ext cx="263326" cy="4295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441" tIns="52721" rIns="105441" bIns="52721" numCol="1" anchor="t" anchorCtr="0" compatLnSpc="1">
              <a:prstTxWarp prst="textNoShape">
                <a:avLst/>
              </a:prstTxWarp>
            </a:bodyPr>
            <a:lstStyle/>
            <a:p>
              <a:pPr marL="0" marR="0" lvl="0" indent="0" algn="l" defTabSz="107545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sp>
          <p:nvSpPr>
            <p:cNvPr id="120" name="Rectangle 8">
              <a:extLst>
                <a:ext uri="{FF2B5EF4-FFF2-40B4-BE49-F238E27FC236}">
                  <a16:creationId xmlns:a16="http://schemas.microsoft.com/office/drawing/2014/main" id="{2B467943-1898-4E83-88FD-E20249EBF12E}"/>
                </a:ext>
              </a:extLst>
            </p:cNvPr>
            <p:cNvSpPr>
              <a:spLocks noChangeArrowheads="1"/>
            </p:cNvSpPr>
            <p:nvPr/>
          </p:nvSpPr>
          <p:spPr bwMode="auto">
            <a:xfrm>
              <a:off x="7229662" y="3646324"/>
              <a:ext cx="263326" cy="4295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441" tIns="52721" rIns="105441" bIns="52721" numCol="1" anchor="t" anchorCtr="0" compatLnSpc="1">
              <a:prstTxWarp prst="textNoShape">
                <a:avLst/>
              </a:prstTxWarp>
            </a:bodyPr>
            <a:lstStyle/>
            <a:p>
              <a:pPr marL="0" marR="0" lvl="0" indent="0" algn="l" defTabSz="107545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pic>
        <p:nvPicPr>
          <p:cNvPr id="8" name="Graphic 7">
            <a:extLst>
              <a:ext uri="{FF2B5EF4-FFF2-40B4-BE49-F238E27FC236}">
                <a16:creationId xmlns:a16="http://schemas.microsoft.com/office/drawing/2014/main" id="{370913F1-0CDB-4BE2-A382-9A4937A1E3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15897" y="5577561"/>
            <a:ext cx="162148" cy="149595"/>
          </a:xfrm>
          <a:prstGeom prst="rect">
            <a:avLst/>
          </a:prstGeom>
        </p:spPr>
      </p:pic>
      <p:grpSp>
        <p:nvGrpSpPr>
          <p:cNvPr id="72" name="Group 4">
            <a:extLst>
              <a:ext uri="{FF2B5EF4-FFF2-40B4-BE49-F238E27FC236}">
                <a16:creationId xmlns:a16="http://schemas.microsoft.com/office/drawing/2014/main" id="{290D3871-14C3-4B7A-80A6-A5A30D143F9C}"/>
              </a:ext>
            </a:extLst>
          </p:cNvPr>
          <p:cNvGrpSpPr>
            <a:grpSpLocks noChangeAspect="1"/>
          </p:cNvGrpSpPr>
          <p:nvPr/>
        </p:nvGrpSpPr>
        <p:grpSpPr bwMode="auto">
          <a:xfrm>
            <a:off x="6139271" y="3305179"/>
            <a:ext cx="151754" cy="198528"/>
            <a:chOff x="3770" y="2154"/>
            <a:chExt cx="146" cy="191"/>
          </a:xfrm>
        </p:grpSpPr>
        <p:sp>
          <p:nvSpPr>
            <p:cNvPr id="73" name="Freeform 5">
              <a:extLst>
                <a:ext uri="{FF2B5EF4-FFF2-40B4-BE49-F238E27FC236}">
                  <a16:creationId xmlns:a16="http://schemas.microsoft.com/office/drawing/2014/main" id="{B65F4124-E32A-4544-8545-870E621AAD3A}"/>
                </a:ext>
              </a:extLst>
            </p:cNvPr>
            <p:cNvSpPr>
              <a:spLocks noEditPoints="1"/>
            </p:cNvSpPr>
            <p:nvPr/>
          </p:nvSpPr>
          <p:spPr bwMode="auto">
            <a:xfrm>
              <a:off x="3770" y="2154"/>
              <a:ext cx="146" cy="84"/>
            </a:xfrm>
            <a:custGeom>
              <a:avLst/>
              <a:gdLst>
                <a:gd name="T0" fmla="*/ 80 w 320"/>
                <a:gd name="T1" fmla="*/ 186 h 186"/>
                <a:gd name="T2" fmla="*/ 80 w 320"/>
                <a:gd name="T3" fmla="*/ 186 h 186"/>
                <a:gd name="T4" fmla="*/ 240 w 320"/>
                <a:gd name="T5" fmla="*/ 186 h 186"/>
                <a:gd name="T6" fmla="*/ 240 w 320"/>
                <a:gd name="T7" fmla="*/ 108 h 186"/>
                <a:gd name="T8" fmla="*/ 234 w 320"/>
                <a:gd name="T9" fmla="*/ 76 h 186"/>
                <a:gd name="T10" fmla="*/ 217 w 320"/>
                <a:gd name="T11" fmla="*/ 50 h 186"/>
                <a:gd name="T12" fmla="*/ 192 w 320"/>
                <a:gd name="T13" fmla="*/ 32 h 186"/>
                <a:gd name="T14" fmla="*/ 160 w 320"/>
                <a:gd name="T15" fmla="*/ 26 h 186"/>
                <a:gd name="T16" fmla="*/ 128 w 320"/>
                <a:gd name="T17" fmla="*/ 32 h 186"/>
                <a:gd name="T18" fmla="*/ 103 w 320"/>
                <a:gd name="T19" fmla="*/ 50 h 186"/>
                <a:gd name="T20" fmla="*/ 86 w 320"/>
                <a:gd name="T21" fmla="*/ 76 h 186"/>
                <a:gd name="T22" fmla="*/ 80 w 320"/>
                <a:gd name="T23" fmla="*/ 108 h 186"/>
                <a:gd name="T24" fmla="*/ 80 w 320"/>
                <a:gd name="T25" fmla="*/ 186 h 186"/>
                <a:gd name="T26" fmla="*/ 0 w 320"/>
                <a:gd name="T27" fmla="*/ 186 h 186"/>
                <a:gd name="T28" fmla="*/ 0 w 320"/>
                <a:gd name="T29" fmla="*/ 186 h 186"/>
                <a:gd name="T30" fmla="*/ 53 w 320"/>
                <a:gd name="T31" fmla="*/ 186 h 186"/>
                <a:gd name="T32" fmla="*/ 53 w 320"/>
                <a:gd name="T33" fmla="*/ 108 h 186"/>
                <a:gd name="T34" fmla="*/ 61 w 320"/>
                <a:gd name="T35" fmla="*/ 65 h 186"/>
                <a:gd name="T36" fmla="*/ 84 w 320"/>
                <a:gd name="T37" fmla="*/ 31 h 186"/>
                <a:gd name="T38" fmla="*/ 118 w 320"/>
                <a:gd name="T39" fmla="*/ 7 h 186"/>
                <a:gd name="T40" fmla="*/ 160 w 320"/>
                <a:gd name="T41" fmla="*/ 0 h 186"/>
                <a:gd name="T42" fmla="*/ 202 w 320"/>
                <a:gd name="T43" fmla="*/ 7 h 186"/>
                <a:gd name="T44" fmla="*/ 236 w 320"/>
                <a:gd name="T45" fmla="*/ 31 h 186"/>
                <a:gd name="T46" fmla="*/ 258 w 320"/>
                <a:gd name="T47" fmla="*/ 65 h 186"/>
                <a:gd name="T48" fmla="*/ 266 w 320"/>
                <a:gd name="T49" fmla="*/ 108 h 186"/>
                <a:gd name="T50" fmla="*/ 266 w 320"/>
                <a:gd name="T51" fmla="*/ 186 h 186"/>
                <a:gd name="T52" fmla="*/ 320 w 320"/>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186">
                  <a:moveTo>
                    <a:pt x="80" y="186"/>
                  </a:moveTo>
                  <a:lnTo>
                    <a:pt x="80" y="186"/>
                  </a:lnTo>
                  <a:lnTo>
                    <a:pt x="240" y="186"/>
                  </a:lnTo>
                  <a:lnTo>
                    <a:pt x="240" y="108"/>
                  </a:lnTo>
                  <a:cubicBezTo>
                    <a:pt x="240" y="96"/>
                    <a:pt x="238" y="86"/>
                    <a:pt x="234" y="76"/>
                  </a:cubicBezTo>
                  <a:cubicBezTo>
                    <a:pt x="230" y="66"/>
                    <a:pt x="224" y="57"/>
                    <a:pt x="217" y="50"/>
                  </a:cubicBezTo>
                  <a:cubicBezTo>
                    <a:pt x="210" y="42"/>
                    <a:pt x="201" y="36"/>
                    <a:pt x="192" y="32"/>
                  </a:cubicBezTo>
                  <a:cubicBezTo>
                    <a:pt x="182" y="28"/>
                    <a:pt x="171" y="26"/>
                    <a:pt x="160" y="26"/>
                  </a:cubicBezTo>
                  <a:cubicBezTo>
                    <a:pt x="148" y="26"/>
                    <a:pt x="138" y="28"/>
                    <a:pt x="128" y="32"/>
                  </a:cubicBezTo>
                  <a:cubicBezTo>
                    <a:pt x="118" y="36"/>
                    <a:pt x="110" y="42"/>
                    <a:pt x="103" y="50"/>
                  </a:cubicBezTo>
                  <a:cubicBezTo>
                    <a:pt x="95" y="57"/>
                    <a:pt x="90" y="66"/>
                    <a:pt x="86" y="76"/>
                  </a:cubicBezTo>
                  <a:cubicBezTo>
                    <a:pt x="82" y="86"/>
                    <a:pt x="80" y="96"/>
                    <a:pt x="80" y="108"/>
                  </a:cubicBezTo>
                  <a:lnTo>
                    <a:pt x="80" y="186"/>
                  </a:lnTo>
                  <a:close/>
                  <a:moveTo>
                    <a:pt x="0" y="186"/>
                  </a:moveTo>
                  <a:lnTo>
                    <a:pt x="0" y="186"/>
                  </a:lnTo>
                  <a:lnTo>
                    <a:pt x="53" y="186"/>
                  </a:lnTo>
                  <a:lnTo>
                    <a:pt x="53" y="108"/>
                  </a:lnTo>
                  <a:cubicBezTo>
                    <a:pt x="53" y="93"/>
                    <a:pt x="56" y="79"/>
                    <a:pt x="61" y="65"/>
                  </a:cubicBezTo>
                  <a:cubicBezTo>
                    <a:pt x="67" y="52"/>
                    <a:pt x="74" y="41"/>
                    <a:pt x="84" y="31"/>
                  </a:cubicBezTo>
                  <a:cubicBezTo>
                    <a:pt x="93" y="21"/>
                    <a:pt x="105" y="13"/>
                    <a:pt x="118" y="7"/>
                  </a:cubicBezTo>
                  <a:cubicBezTo>
                    <a:pt x="131" y="3"/>
                    <a:pt x="145" y="0"/>
                    <a:pt x="160" y="0"/>
                  </a:cubicBezTo>
                  <a:cubicBezTo>
                    <a:pt x="175" y="0"/>
                    <a:pt x="189" y="3"/>
                    <a:pt x="202" y="7"/>
                  </a:cubicBezTo>
                  <a:cubicBezTo>
                    <a:pt x="215" y="13"/>
                    <a:pt x="226" y="21"/>
                    <a:pt x="236" y="31"/>
                  </a:cubicBezTo>
                  <a:cubicBezTo>
                    <a:pt x="245" y="41"/>
                    <a:pt x="253" y="52"/>
                    <a:pt x="258" y="65"/>
                  </a:cubicBezTo>
                  <a:cubicBezTo>
                    <a:pt x="264" y="79"/>
                    <a:pt x="266" y="93"/>
                    <a:pt x="266" y="108"/>
                  </a:cubicBezTo>
                  <a:lnTo>
                    <a:pt x="266" y="186"/>
                  </a:lnTo>
                  <a:lnTo>
                    <a:pt x="320" y="186"/>
                  </a:lnTo>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693FF614-2E68-46B1-93D1-5B676DB1679B}"/>
                </a:ext>
              </a:extLst>
            </p:cNvPr>
            <p:cNvSpPr>
              <a:spLocks noEditPoints="1"/>
            </p:cNvSpPr>
            <p:nvPr/>
          </p:nvSpPr>
          <p:spPr bwMode="auto">
            <a:xfrm>
              <a:off x="3770" y="2238"/>
              <a:ext cx="146" cy="107"/>
            </a:xfrm>
            <a:custGeom>
              <a:avLst/>
              <a:gdLst>
                <a:gd name="T0" fmla="*/ 160 w 320"/>
                <a:gd name="T1" fmla="*/ 179 h 237"/>
                <a:gd name="T2" fmla="*/ 160 w 320"/>
                <a:gd name="T3" fmla="*/ 179 h 237"/>
                <a:gd name="T4" fmla="*/ 106 w 320"/>
                <a:gd name="T5" fmla="*/ 125 h 237"/>
                <a:gd name="T6" fmla="*/ 160 w 320"/>
                <a:gd name="T7" fmla="*/ 72 h 237"/>
                <a:gd name="T8" fmla="*/ 213 w 320"/>
                <a:gd name="T9" fmla="*/ 125 h 237"/>
                <a:gd name="T10" fmla="*/ 160 w 320"/>
                <a:gd name="T11" fmla="*/ 179 h 237"/>
                <a:gd name="T12" fmla="*/ 0 w 320"/>
                <a:gd name="T13" fmla="*/ 237 h 237"/>
                <a:gd name="T14" fmla="*/ 0 w 320"/>
                <a:gd name="T15" fmla="*/ 237 h 237"/>
                <a:gd name="T16" fmla="*/ 320 w 320"/>
                <a:gd name="T17" fmla="*/ 237 h 237"/>
                <a:gd name="T18" fmla="*/ 320 w 320"/>
                <a:gd name="T19" fmla="*/ 0 h 237"/>
                <a:gd name="T20" fmla="*/ 0 w 320"/>
                <a:gd name="T21" fmla="*/ 0 h 237"/>
                <a:gd name="T22" fmla="*/ 0 w 320"/>
                <a:gd name="T23" fmla="*/ 237 h 237"/>
                <a:gd name="T24" fmla="*/ 0 w 320"/>
                <a:gd name="T25" fmla="*/ 0 h 237"/>
                <a:gd name="T26" fmla="*/ 0 w 320"/>
                <a:gd name="T2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37">
                  <a:moveTo>
                    <a:pt x="160" y="179"/>
                  </a:moveTo>
                  <a:lnTo>
                    <a:pt x="160" y="179"/>
                  </a:lnTo>
                  <a:cubicBezTo>
                    <a:pt x="130" y="179"/>
                    <a:pt x="106" y="155"/>
                    <a:pt x="106" y="125"/>
                  </a:cubicBezTo>
                  <a:cubicBezTo>
                    <a:pt x="106" y="96"/>
                    <a:pt x="130" y="72"/>
                    <a:pt x="160" y="72"/>
                  </a:cubicBezTo>
                  <a:cubicBezTo>
                    <a:pt x="189" y="72"/>
                    <a:pt x="213" y="96"/>
                    <a:pt x="213" y="125"/>
                  </a:cubicBezTo>
                  <a:cubicBezTo>
                    <a:pt x="213" y="155"/>
                    <a:pt x="189" y="179"/>
                    <a:pt x="160" y="179"/>
                  </a:cubicBezTo>
                  <a:close/>
                  <a:moveTo>
                    <a:pt x="0" y="237"/>
                  </a:moveTo>
                  <a:lnTo>
                    <a:pt x="0" y="237"/>
                  </a:lnTo>
                  <a:lnTo>
                    <a:pt x="320" y="237"/>
                  </a:lnTo>
                  <a:lnTo>
                    <a:pt x="320" y="0"/>
                  </a:lnTo>
                  <a:lnTo>
                    <a:pt x="0" y="0"/>
                  </a:lnTo>
                  <a:lnTo>
                    <a:pt x="0" y="237"/>
                  </a:lnTo>
                  <a:close/>
                  <a:moveTo>
                    <a:pt x="0" y="0"/>
                  </a:move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2721DB8F-526E-4C98-AAD6-8A55B863AAFE}"/>
                </a:ext>
              </a:extLst>
            </p:cNvPr>
            <p:cNvSpPr>
              <a:spLocks/>
            </p:cNvSpPr>
            <p:nvPr/>
          </p:nvSpPr>
          <p:spPr bwMode="auto">
            <a:xfrm>
              <a:off x="3831" y="2283"/>
              <a:ext cx="24" cy="24"/>
            </a:xfrm>
            <a:custGeom>
              <a:avLst/>
              <a:gdLst>
                <a:gd name="T0" fmla="*/ 27 w 53"/>
                <a:gd name="T1" fmla="*/ 0 h 53"/>
                <a:gd name="T2" fmla="*/ 27 w 53"/>
                <a:gd name="T3" fmla="*/ 0 h 53"/>
                <a:gd name="T4" fmla="*/ 0 w 53"/>
                <a:gd name="T5" fmla="*/ 26 h 53"/>
                <a:gd name="T6" fmla="*/ 27 w 53"/>
                <a:gd name="T7" fmla="*/ 53 h 53"/>
                <a:gd name="T8" fmla="*/ 53 w 53"/>
                <a:gd name="T9" fmla="*/ 26 h 53"/>
                <a:gd name="T10" fmla="*/ 27 w 53"/>
                <a:gd name="T11" fmla="*/ 0 h 53"/>
              </a:gdLst>
              <a:ahLst/>
              <a:cxnLst>
                <a:cxn ang="0">
                  <a:pos x="T0" y="T1"/>
                </a:cxn>
                <a:cxn ang="0">
                  <a:pos x="T2" y="T3"/>
                </a:cxn>
                <a:cxn ang="0">
                  <a:pos x="T4" y="T5"/>
                </a:cxn>
                <a:cxn ang="0">
                  <a:pos x="T6" y="T7"/>
                </a:cxn>
                <a:cxn ang="0">
                  <a:pos x="T8" y="T9"/>
                </a:cxn>
                <a:cxn ang="0">
                  <a:pos x="T10" y="T11"/>
                </a:cxn>
              </a:cxnLst>
              <a:rect l="0" t="0" r="r" b="b"/>
              <a:pathLst>
                <a:path w="53" h="53">
                  <a:moveTo>
                    <a:pt x="27" y="0"/>
                  </a:moveTo>
                  <a:lnTo>
                    <a:pt x="27" y="0"/>
                  </a:lnTo>
                  <a:cubicBezTo>
                    <a:pt x="12" y="0"/>
                    <a:pt x="0" y="11"/>
                    <a:pt x="0" y="26"/>
                  </a:cubicBezTo>
                  <a:cubicBezTo>
                    <a:pt x="0" y="41"/>
                    <a:pt x="12" y="53"/>
                    <a:pt x="27" y="53"/>
                  </a:cubicBezTo>
                  <a:cubicBezTo>
                    <a:pt x="42" y="53"/>
                    <a:pt x="53" y="41"/>
                    <a:pt x="53" y="26"/>
                  </a:cubicBezTo>
                  <a:cubicBezTo>
                    <a:pt x="53" y="11"/>
                    <a:pt x="42" y="0"/>
                    <a:pt x="27"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29398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DE9D-781C-4BE4-9EAA-E78A2A0D6483}"/>
              </a:ext>
            </a:extLst>
          </p:cNvPr>
          <p:cNvSpPr>
            <a:spLocks noGrp="1"/>
          </p:cNvSpPr>
          <p:nvPr>
            <p:ph type="title"/>
          </p:nvPr>
        </p:nvSpPr>
        <p:spPr/>
        <p:txBody>
          <a:bodyPr/>
          <a:lstStyle/>
          <a:p>
            <a:r>
              <a:rPr lang="en-US"/>
              <a:t>Demo – Where to Find Native Security Capabilities</a:t>
            </a:r>
          </a:p>
        </p:txBody>
      </p:sp>
      <p:grpSp>
        <p:nvGrpSpPr>
          <p:cNvPr id="37" name="Group 36">
            <a:extLst>
              <a:ext uri="{FF2B5EF4-FFF2-40B4-BE49-F238E27FC236}">
                <a16:creationId xmlns:a16="http://schemas.microsoft.com/office/drawing/2014/main" id="{448EB7FA-DC18-48EC-944E-7C2D835A25FB}"/>
              </a:ext>
            </a:extLst>
          </p:cNvPr>
          <p:cNvGrpSpPr/>
          <p:nvPr/>
        </p:nvGrpSpPr>
        <p:grpSpPr>
          <a:xfrm>
            <a:off x="1636705" y="5097847"/>
            <a:ext cx="1300168" cy="736017"/>
            <a:chOff x="989135" y="4336407"/>
            <a:chExt cx="1300168" cy="736017"/>
          </a:xfrm>
        </p:grpSpPr>
        <p:sp>
          <p:nvSpPr>
            <p:cNvPr id="10" name="Rectangle 9">
              <a:extLst>
                <a:ext uri="{FF2B5EF4-FFF2-40B4-BE49-F238E27FC236}">
                  <a16:creationId xmlns:a16="http://schemas.microsoft.com/office/drawing/2014/main" id="{BE252A65-C326-4BB0-83AD-FA7FFD80E321}"/>
                </a:ext>
              </a:extLst>
            </p:cNvPr>
            <p:cNvSpPr/>
            <p:nvPr/>
          </p:nvSpPr>
          <p:spPr bwMode="auto">
            <a:xfrm>
              <a:off x="989135" y="4336407"/>
              <a:ext cx="1300168" cy="736017"/>
            </a:xfrm>
            <a:prstGeom prst="rect">
              <a:avLst/>
            </a:prstGeom>
            <a:solidFill>
              <a:schemeClr val="bg1"/>
            </a:solidFill>
            <a:ln>
              <a:noFill/>
              <a:headEnd type="none" w="med" len="med"/>
              <a:tailEnd type="none" w="med" len="med"/>
            </a:ln>
            <a:effectLst>
              <a:outerShdw blurRad="127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defRPr/>
              </a:pPr>
              <a:r>
                <a:rPr lang="en-US" sz="900">
                  <a:ln w="3175">
                    <a:noFill/>
                  </a:ln>
                  <a:solidFill>
                    <a:schemeClr val="tx1"/>
                  </a:solidFill>
                  <a:latin typeface="Segoe UI Semibold"/>
                  <a:cs typeface="Segoe UI" pitchFamily="34" charset="0"/>
                </a:rPr>
                <a:t>API Protection</a:t>
              </a:r>
            </a:p>
          </p:txBody>
        </p:sp>
        <p:pic>
          <p:nvPicPr>
            <p:cNvPr id="30" name="Graphic 29">
              <a:extLst>
                <a:ext uri="{FF2B5EF4-FFF2-40B4-BE49-F238E27FC236}">
                  <a16:creationId xmlns:a16="http://schemas.microsoft.com/office/drawing/2014/main" id="{731E12EE-6FE2-4A92-8079-6475FEFD62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7397" y="4427318"/>
              <a:ext cx="323350" cy="323350"/>
            </a:xfrm>
            <a:prstGeom prst="rect">
              <a:avLst/>
            </a:prstGeom>
          </p:spPr>
        </p:pic>
      </p:grpSp>
      <p:grpSp>
        <p:nvGrpSpPr>
          <p:cNvPr id="50" name="Group 49">
            <a:extLst>
              <a:ext uri="{FF2B5EF4-FFF2-40B4-BE49-F238E27FC236}">
                <a16:creationId xmlns:a16="http://schemas.microsoft.com/office/drawing/2014/main" id="{BBC447D1-361A-470C-B0BB-5EFC2E1F40F4}"/>
              </a:ext>
            </a:extLst>
          </p:cNvPr>
          <p:cNvGrpSpPr/>
          <p:nvPr/>
        </p:nvGrpSpPr>
        <p:grpSpPr>
          <a:xfrm>
            <a:off x="2110651" y="5953366"/>
            <a:ext cx="285372" cy="72307"/>
            <a:chOff x="11137348" y="4709377"/>
            <a:chExt cx="285372" cy="72307"/>
          </a:xfrm>
          <a:solidFill>
            <a:srgbClr val="E0EFFA"/>
          </a:solidFill>
        </p:grpSpPr>
        <p:sp>
          <p:nvSpPr>
            <p:cNvPr id="47" name="Oval 46">
              <a:extLst>
                <a:ext uri="{FF2B5EF4-FFF2-40B4-BE49-F238E27FC236}">
                  <a16:creationId xmlns:a16="http://schemas.microsoft.com/office/drawing/2014/main" id="{80EF36A0-9E07-4D42-AB18-6AE3F08EE685}"/>
                </a:ext>
              </a:extLst>
            </p:cNvPr>
            <p:cNvSpPr/>
            <p:nvPr/>
          </p:nvSpPr>
          <p:spPr bwMode="auto">
            <a:xfrm>
              <a:off x="11137348" y="4709377"/>
              <a:ext cx="72307" cy="7230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400" err="1">
                <a:solidFill>
                  <a:srgbClr val="FFFFFF"/>
                </a:solidFill>
                <a:ea typeface="Segoe UI" pitchFamily="34" charset="0"/>
                <a:cs typeface="Segoe UI" pitchFamily="34" charset="0"/>
              </a:endParaRPr>
            </a:p>
          </p:txBody>
        </p:sp>
        <p:sp>
          <p:nvSpPr>
            <p:cNvPr id="48" name="Oval 47">
              <a:extLst>
                <a:ext uri="{FF2B5EF4-FFF2-40B4-BE49-F238E27FC236}">
                  <a16:creationId xmlns:a16="http://schemas.microsoft.com/office/drawing/2014/main" id="{8EE46073-159B-4445-972C-5B111125979F}"/>
                </a:ext>
              </a:extLst>
            </p:cNvPr>
            <p:cNvSpPr/>
            <p:nvPr/>
          </p:nvSpPr>
          <p:spPr bwMode="auto">
            <a:xfrm>
              <a:off x="11243880" y="4709377"/>
              <a:ext cx="72307" cy="7230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400" err="1">
                <a:solidFill>
                  <a:srgbClr val="FFFFFF"/>
                </a:solidFill>
                <a:ea typeface="Segoe UI" pitchFamily="34" charset="0"/>
                <a:cs typeface="Segoe UI" pitchFamily="34" charset="0"/>
              </a:endParaRPr>
            </a:p>
          </p:txBody>
        </p:sp>
        <p:sp>
          <p:nvSpPr>
            <p:cNvPr id="49" name="Oval 48">
              <a:extLst>
                <a:ext uri="{FF2B5EF4-FFF2-40B4-BE49-F238E27FC236}">
                  <a16:creationId xmlns:a16="http://schemas.microsoft.com/office/drawing/2014/main" id="{02C49D40-6D99-42E8-8DD6-A21CB8D0B55C}"/>
                </a:ext>
              </a:extLst>
            </p:cNvPr>
            <p:cNvSpPr/>
            <p:nvPr/>
          </p:nvSpPr>
          <p:spPr bwMode="auto">
            <a:xfrm>
              <a:off x="11350413" y="4709377"/>
              <a:ext cx="72307" cy="7230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400" err="1">
                <a:solidFill>
                  <a:srgbClr val="FFFFFF"/>
                </a:solidFill>
                <a:ea typeface="Segoe UI" pitchFamily="34" charset="0"/>
                <a:cs typeface="Segoe UI" pitchFamily="34" charset="0"/>
              </a:endParaRPr>
            </a:p>
          </p:txBody>
        </p:sp>
      </p:grpSp>
      <p:sp>
        <p:nvSpPr>
          <p:cNvPr id="81" name="Text Placeholder 3">
            <a:extLst>
              <a:ext uri="{FF2B5EF4-FFF2-40B4-BE49-F238E27FC236}">
                <a16:creationId xmlns:a16="http://schemas.microsoft.com/office/drawing/2014/main" id="{9BAB9DB6-DF7B-4738-A124-C41DC942FAD1}"/>
              </a:ext>
            </a:extLst>
          </p:cNvPr>
          <p:cNvSpPr txBox="1">
            <a:spLocks/>
          </p:cNvSpPr>
          <p:nvPr/>
        </p:nvSpPr>
        <p:spPr>
          <a:xfrm>
            <a:off x="762642" y="-2085344"/>
            <a:ext cx="11157129" cy="33855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313" name="TextBox 312">
            <a:extLst>
              <a:ext uri="{FF2B5EF4-FFF2-40B4-BE49-F238E27FC236}">
                <a16:creationId xmlns:a16="http://schemas.microsoft.com/office/drawing/2014/main" id="{F90EE4E2-5DF2-4C91-8486-CD0D73EE855A}"/>
              </a:ext>
            </a:extLst>
          </p:cNvPr>
          <p:cNvSpPr txBox="1"/>
          <p:nvPr/>
        </p:nvSpPr>
        <p:spPr>
          <a:xfrm>
            <a:off x="6503650" y="1268105"/>
            <a:ext cx="3860800" cy="430887"/>
          </a:xfrm>
          <a:prstGeom prst="rect">
            <a:avLst/>
          </a:prstGeom>
          <a:noFill/>
        </p:spPr>
        <p:txBody>
          <a:bodyPr wrap="square" anchor="ctr">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200" b="0" i="0" u="none" strike="noStrike" kern="1200" cap="none" spc="0" normalizeH="0" baseline="0" noProof="0">
                <a:ln>
                  <a:noFill/>
                </a:ln>
                <a:solidFill>
                  <a:srgbClr val="0078D4"/>
                </a:solidFill>
                <a:effectLst/>
                <a:uLnTx/>
                <a:uFillTx/>
                <a:latin typeface="Segoe UI Semibold"/>
                <a:ea typeface="Segoe UI" pitchFamily="34" charset="0"/>
                <a:cs typeface="Segoe UI" pitchFamily="34" charset="0"/>
              </a:rPr>
              <a:t>Native Threat Detection</a:t>
            </a:r>
          </a:p>
        </p:txBody>
      </p:sp>
      <p:sp>
        <p:nvSpPr>
          <p:cNvPr id="315" name="TextBox 314">
            <a:extLst>
              <a:ext uri="{FF2B5EF4-FFF2-40B4-BE49-F238E27FC236}">
                <a16:creationId xmlns:a16="http://schemas.microsoft.com/office/drawing/2014/main" id="{19E98AB8-03BF-4F14-8D28-BAADF12C5700}"/>
              </a:ext>
            </a:extLst>
          </p:cNvPr>
          <p:cNvSpPr txBox="1"/>
          <p:nvPr/>
        </p:nvSpPr>
        <p:spPr>
          <a:xfrm>
            <a:off x="533401" y="1271758"/>
            <a:ext cx="4098744" cy="430887"/>
          </a:xfrm>
          <a:prstGeom prst="rect">
            <a:avLst/>
          </a:prstGeom>
          <a:noFill/>
        </p:spPr>
        <p:txBody>
          <a:bodyPr wrap="square" anchor="ctr">
            <a:spAutoFit/>
          </a:bodyPr>
          <a:lstStyle>
            <a:defPPr>
              <a:defRPr lang="en-US"/>
            </a:defPPr>
            <a:lvl1pPr marR="0" lvl="0" indent="0" algn="ctr" defTabSz="932472" fontAlgn="base">
              <a:lnSpc>
                <a:spcPct val="100000"/>
              </a:lnSpc>
              <a:spcBef>
                <a:spcPct val="0"/>
              </a:spcBef>
              <a:spcAft>
                <a:spcPct val="0"/>
              </a:spcAft>
              <a:buClrTx/>
              <a:buSzTx/>
              <a:buFontTx/>
              <a:buNone/>
              <a:tabLst/>
              <a:defRPr kumimoji="0" sz="2200" b="0" i="0" u="none" strike="noStrike" cap="none" spc="0" normalizeH="0" baseline="0">
                <a:ln>
                  <a:noFill/>
                </a:ln>
                <a:solidFill>
                  <a:srgbClr val="0078D4"/>
                </a:solidFill>
                <a:effectLst/>
                <a:uLnTx/>
                <a:uFillTx/>
                <a:latin typeface="Segoe UI Semibold"/>
                <a:ea typeface="Segoe UI" pitchFamily="34" charset="0"/>
                <a:cs typeface="Segoe UI" pitchFamily="34" charset="0"/>
              </a:defRPr>
            </a:lvl1pPr>
          </a:lstStyle>
          <a:p>
            <a:r>
              <a:rPr lang="en-US"/>
              <a:t>Native Security &amp; Governance</a:t>
            </a:r>
          </a:p>
        </p:txBody>
      </p:sp>
      <p:grpSp>
        <p:nvGrpSpPr>
          <p:cNvPr id="39" name="Group 38">
            <a:extLst>
              <a:ext uri="{FF2B5EF4-FFF2-40B4-BE49-F238E27FC236}">
                <a16:creationId xmlns:a16="http://schemas.microsoft.com/office/drawing/2014/main" id="{AA08B773-D2A8-47B0-917B-3699950485B7}"/>
              </a:ext>
            </a:extLst>
          </p:cNvPr>
          <p:cNvGrpSpPr/>
          <p:nvPr/>
        </p:nvGrpSpPr>
        <p:grpSpPr>
          <a:xfrm>
            <a:off x="4716050" y="1785879"/>
            <a:ext cx="7277332" cy="4277645"/>
            <a:chOff x="4329451" y="1770990"/>
            <a:chExt cx="8050530" cy="4732134"/>
          </a:xfrm>
        </p:grpSpPr>
        <p:cxnSp>
          <p:nvCxnSpPr>
            <p:cNvPr id="218" name="Straight Connector 217">
              <a:extLst>
                <a:ext uri="{FF2B5EF4-FFF2-40B4-BE49-F238E27FC236}">
                  <a16:creationId xmlns:a16="http://schemas.microsoft.com/office/drawing/2014/main" id="{4CFEC898-5E78-46D0-ACED-E24666B64841}"/>
                </a:ext>
              </a:extLst>
            </p:cNvPr>
            <p:cNvCxnSpPr>
              <a:cxnSpLocks/>
            </p:cNvCxnSpPr>
            <p:nvPr/>
          </p:nvCxnSpPr>
          <p:spPr>
            <a:xfrm>
              <a:off x="6623033" y="2666000"/>
              <a:ext cx="0" cy="820015"/>
            </a:xfrm>
            <a:prstGeom prst="line">
              <a:avLst/>
            </a:prstGeom>
            <a:noFill/>
            <a:ln w="19050" cap="flat" cmpd="sng" algn="ctr">
              <a:solidFill>
                <a:srgbClr val="0078D3"/>
              </a:solidFill>
              <a:prstDash val="solid"/>
              <a:headEnd type="none" w="lg" len="med"/>
              <a:tailEnd type="none" w="lg" len="med"/>
            </a:ln>
            <a:effectLst/>
          </p:spPr>
        </p:cxnSp>
        <p:cxnSp>
          <p:nvCxnSpPr>
            <p:cNvPr id="219" name="Straight Connector 218">
              <a:extLst>
                <a:ext uri="{FF2B5EF4-FFF2-40B4-BE49-F238E27FC236}">
                  <a16:creationId xmlns:a16="http://schemas.microsoft.com/office/drawing/2014/main" id="{7BA450F7-CA14-4D1C-9104-2FDB37B4FEA6}"/>
                </a:ext>
              </a:extLst>
            </p:cNvPr>
            <p:cNvCxnSpPr>
              <a:cxnSpLocks/>
            </p:cNvCxnSpPr>
            <p:nvPr/>
          </p:nvCxnSpPr>
          <p:spPr>
            <a:xfrm>
              <a:off x="9714842" y="2666000"/>
              <a:ext cx="0" cy="820015"/>
            </a:xfrm>
            <a:prstGeom prst="line">
              <a:avLst/>
            </a:prstGeom>
            <a:noFill/>
            <a:ln w="19050" cap="flat" cmpd="sng" algn="ctr">
              <a:solidFill>
                <a:srgbClr val="0078D3"/>
              </a:solidFill>
              <a:prstDash val="solid"/>
              <a:headEnd type="none" w="lg" len="med"/>
              <a:tailEnd type="none" w="lg" len="med"/>
            </a:ln>
            <a:effectLst/>
          </p:spPr>
        </p:cxnSp>
        <p:cxnSp>
          <p:nvCxnSpPr>
            <p:cNvPr id="220" name="Straight Connector 219">
              <a:extLst>
                <a:ext uri="{FF2B5EF4-FFF2-40B4-BE49-F238E27FC236}">
                  <a16:creationId xmlns:a16="http://schemas.microsoft.com/office/drawing/2014/main" id="{EBBEF894-3EC8-444D-9E53-69011DC1EC45}"/>
                </a:ext>
              </a:extLst>
            </p:cNvPr>
            <p:cNvCxnSpPr>
              <a:cxnSpLocks/>
              <a:endCxn id="225" idx="2"/>
            </p:cNvCxnSpPr>
            <p:nvPr/>
          </p:nvCxnSpPr>
          <p:spPr>
            <a:xfrm>
              <a:off x="10614025" y="2246831"/>
              <a:ext cx="388875" cy="0"/>
            </a:xfrm>
            <a:prstGeom prst="line">
              <a:avLst/>
            </a:prstGeom>
            <a:noFill/>
            <a:ln w="22225" cap="rnd" cmpd="sng" algn="ctr">
              <a:solidFill>
                <a:srgbClr val="0078D3"/>
              </a:solidFill>
              <a:prstDash val="sysDot"/>
              <a:headEnd type="none" w="lg" len="med"/>
              <a:tailEnd type="none" w="lg" len="med"/>
            </a:ln>
            <a:effectLst/>
          </p:spPr>
        </p:cxnSp>
        <p:sp>
          <p:nvSpPr>
            <p:cNvPr id="221" name="Rectangle 220">
              <a:extLst>
                <a:ext uri="{FF2B5EF4-FFF2-40B4-BE49-F238E27FC236}">
                  <a16:creationId xmlns:a16="http://schemas.microsoft.com/office/drawing/2014/main" id="{940ADDFC-2857-4BA7-859D-24D45136B027}"/>
                </a:ext>
              </a:extLst>
            </p:cNvPr>
            <p:cNvSpPr/>
            <p:nvPr/>
          </p:nvSpPr>
          <p:spPr bwMode="auto">
            <a:xfrm>
              <a:off x="4329451" y="2721923"/>
              <a:ext cx="1231504" cy="27245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mn-ea"/>
                  <a:cs typeface="Segoe UI Semibold" panose="020B0702040204020203" pitchFamily="34" charset="0"/>
                </a:rPr>
                <a:t>Multi-cloud</a:t>
              </a:r>
            </a:p>
          </p:txBody>
        </p:sp>
        <p:sp>
          <p:nvSpPr>
            <p:cNvPr id="222" name="Rectangle 221">
              <a:extLst>
                <a:ext uri="{FF2B5EF4-FFF2-40B4-BE49-F238E27FC236}">
                  <a16:creationId xmlns:a16="http://schemas.microsoft.com/office/drawing/2014/main" id="{1B0D6470-24BF-41C2-AF53-B058D56F71F2}"/>
                </a:ext>
              </a:extLst>
            </p:cNvPr>
            <p:cNvSpPr/>
            <p:nvPr/>
          </p:nvSpPr>
          <p:spPr bwMode="auto">
            <a:xfrm>
              <a:off x="5743112" y="2003521"/>
              <a:ext cx="4848324" cy="687387"/>
            </a:xfrm>
            <a:prstGeom prst="rect">
              <a:avLst/>
            </a:prstGeom>
            <a:solidFill>
              <a:srgbClr val="FFFFFF"/>
            </a:solidFill>
            <a:ln w="19050" cap="flat" cmpd="sng" algn="ctr">
              <a:solidFill>
                <a:srgbClr val="0078D3"/>
              </a:solidFill>
              <a:prstDash val="solid"/>
            </a:ln>
            <a:effectLst>
              <a:outerShdw blurRad="114300" dir="2700000" algn="tl" rotWithShape="0">
                <a:prstClr val="black">
                  <a:alpha val="35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ts val="600"/>
                </a:spcAft>
                <a:buClrTx/>
                <a:buSzTx/>
                <a:buFontTx/>
                <a:buNone/>
                <a:tabLst/>
                <a:defRPr/>
              </a:pPr>
              <a:r>
                <a:rPr kumimoji="0" lang="en-US" sz="1100" b="1" i="0" u="none" strike="noStrike" kern="0" cap="none" spc="0" normalizeH="0" baseline="0" noProof="0">
                  <a:ln>
                    <a:noFill/>
                  </a:ln>
                  <a:gradFill>
                    <a:gsLst>
                      <a:gs pos="0">
                        <a:srgbClr val="0078D3"/>
                      </a:gs>
                      <a:gs pos="100000">
                        <a:srgbClr val="0078D3"/>
                      </a:gs>
                    </a:gsLst>
                    <a:lin ang="5400000" scaled="0"/>
                  </a:gradFill>
                  <a:effectLst/>
                  <a:uLnTx/>
                  <a:uFillTx/>
                  <a:latin typeface="Segoe UI Semibold" panose="020B0702040204020203" pitchFamily="34" charset="0"/>
                  <a:ea typeface="+mn-ea"/>
                  <a:cs typeface="Segoe UI Semibold" panose="020B0702040204020203" pitchFamily="34" charset="0"/>
                </a:rPr>
                <a:t>SIEM</a:t>
              </a:r>
            </a:p>
            <a:p>
              <a:pPr marL="0" marR="0" lvl="0" indent="0" algn="ctr" defTabSz="932472" eaLnBrk="1" fontAlgn="base" latinLnBrk="0" hangingPunct="1">
                <a:lnSpc>
                  <a:spcPct val="90000"/>
                </a:lnSpc>
                <a:spcBef>
                  <a:spcPct val="0"/>
                </a:spcBef>
                <a:spcAft>
                  <a:spcPts val="600"/>
                </a:spcAft>
                <a:buClrTx/>
                <a:buSzTx/>
                <a:buFontTx/>
                <a:buNone/>
                <a:tabLst/>
                <a:defRPr/>
              </a:pPr>
              <a:r>
                <a:rPr kumimoji="0" lang="en-US" sz="1200" b="0" i="0" u="none" strike="noStrike" kern="0" cap="none" spc="0" normalizeH="0" baseline="0" noProof="0">
                  <a:ln>
                    <a:noFill/>
                  </a:ln>
                  <a:gradFill>
                    <a:gsLst>
                      <a:gs pos="0">
                        <a:srgbClr val="0078D3"/>
                      </a:gs>
                      <a:gs pos="100000">
                        <a:srgbClr val="0078D3"/>
                      </a:gs>
                    </a:gsLst>
                    <a:lin ang="5400000" scaled="0"/>
                  </a:gradFill>
                  <a:effectLst/>
                  <a:uLnTx/>
                  <a:uFillTx/>
                  <a:latin typeface="Segoe UI Semibold"/>
                  <a:ea typeface="+mn-ea"/>
                  <a:cs typeface="Segoe UI" pitchFamily="34" charset="0"/>
                </a:rPr>
                <a:t>Azure Sentinel</a:t>
              </a:r>
            </a:p>
          </p:txBody>
        </p:sp>
        <p:sp>
          <p:nvSpPr>
            <p:cNvPr id="223" name="Rectangle 222">
              <a:extLst>
                <a:ext uri="{FF2B5EF4-FFF2-40B4-BE49-F238E27FC236}">
                  <a16:creationId xmlns:a16="http://schemas.microsoft.com/office/drawing/2014/main" id="{247DC90A-2062-4EA8-B137-71B267247383}"/>
                </a:ext>
              </a:extLst>
            </p:cNvPr>
            <p:cNvSpPr/>
            <p:nvPr/>
          </p:nvSpPr>
          <p:spPr bwMode="auto">
            <a:xfrm>
              <a:off x="10732874" y="2548501"/>
              <a:ext cx="1261266" cy="61685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mn-ea"/>
                  <a:cs typeface="Segoe UI Semibold" panose="020B0702040204020203" pitchFamily="34" charset="0"/>
                </a:rPr>
                <a:t>3</a:t>
              </a:r>
              <a:r>
                <a:rPr kumimoji="0" lang="en-US" sz="1100" b="1" i="0" u="none" strike="noStrike" kern="0" cap="none" spc="0" normalizeH="0" baseline="30000" noProof="0">
                  <a:ln>
                    <a:noFill/>
                  </a:ln>
                  <a:gradFill>
                    <a:gsLst>
                      <a:gs pos="0">
                        <a:srgbClr val="000000"/>
                      </a:gs>
                      <a:gs pos="100000">
                        <a:srgbClr val="000000"/>
                      </a:gs>
                    </a:gsLst>
                    <a:lin ang="5400000" scaled="0"/>
                  </a:gradFill>
                  <a:effectLst/>
                  <a:uLnTx/>
                  <a:uFillTx/>
                  <a:latin typeface="Segoe UI Semibold" panose="020B0702040204020203" pitchFamily="34" charset="0"/>
                  <a:ea typeface="+mn-ea"/>
                  <a:cs typeface="Segoe UI Semibold" panose="020B0702040204020203" pitchFamily="34" charset="0"/>
                </a:rPr>
                <a:t>rd</a:t>
              </a:r>
              <a:r>
                <a:rPr kumimoji="0" lang="en-US" sz="1100" b="1" i="0" u="none" strike="noStrike" kern="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mn-ea"/>
                  <a:cs typeface="Segoe UI Semibold" panose="020B0702040204020203" pitchFamily="34" charset="0"/>
                </a:rPr>
                <a:t>-party </a:t>
              </a:r>
              <a:br>
                <a:rPr kumimoji="0" lang="en-US" sz="1100" b="1" i="0" u="none" strike="noStrike" kern="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US" sz="1100" b="1" i="0" u="none" strike="noStrike" kern="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mn-ea"/>
                  <a:cs typeface="Segoe UI Semibold" panose="020B0702040204020203" pitchFamily="34" charset="0"/>
                </a:rPr>
                <a:t>and partners</a:t>
              </a:r>
            </a:p>
          </p:txBody>
        </p:sp>
        <p:cxnSp>
          <p:nvCxnSpPr>
            <p:cNvPr id="224" name="Straight Connector 223">
              <a:extLst>
                <a:ext uri="{FF2B5EF4-FFF2-40B4-BE49-F238E27FC236}">
                  <a16:creationId xmlns:a16="http://schemas.microsoft.com/office/drawing/2014/main" id="{042108A0-35E3-4461-958E-B3E5BB6CEEDE}"/>
                </a:ext>
              </a:extLst>
            </p:cNvPr>
            <p:cNvCxnSpPr>
              <a:cxnSpLocks/>
              <a:stCxn id="229" idx="6"/>
            </p:cNvCxnSpPr>
            <p:nvPr/>
          </p:nvCxnSpPr>
          <p:spPr>
            <a:xfrm>
              <a:off x="5306382" y="2224958"/>
              <a:ext cx="400950" cy="0"/>
            </a:xfrm>
            <a:prstGeom prst="line">
              <a:avLst/>
            </a:prstGeom>
            <a:noFill/>
            <a:ln w="22225" cap="rnd" cmpd="sng" algn="ctr">
              <a:solidFill>
                <a:srgbClr val="0078D3"/>
              </a:solidFill>
              <a:prstDash val="sysDot"/>
              <a:headEnd type="none" w="lg" len="med"/>
              <a:tailEnd type="none" w="lg" len="med"/>
            </a:ln>
            <a:effectLst/>
          </p:spPr>
        </p:cxnSp>
        <p:sp>
          <p:nvSpPr>
            <p:cNvPr id="225" name="Oval 224">
              <a:extLst>
                <a:ext uri="{FF2B5EF4-FFF2-40B4-BE49-F238E27FC236}">
                  <a16:creationId xmlns:a16="http://schemas.microsoft.com/office/drawing/2014/main" id="{CD44BE9B-0A07-4A86-8E5A-1331DA54D4D3}"/>
                </a:ext>
              </a:extLst>
            </p:cNvPr>
            <p:cNvSpPr/>
            <p:nvPr/>
          </p:nvSpPr>
          <p:spPr bwMode="auto">
            <a:xfrm>
              <a:off x="11002900" y="1886296"/>
              <a:ext cx="721070" cy="721070"/>
            </a:xfrm>
            <a:prstGeom prst="ellipse">
              <a:avLst/>
            </a:prstGeom>
            <a:solidFill>
              <a:srgbClr val="FFFFFF"/>
            </a:solidFill>
            <a:ln w="19050" cap="flat" cmpd="sng" algn="ctr">
              <a:solidFill>
                <a:srgbClr val="0078D3"/>
              </a:solidFill>
              <a:prstDash val="solid"/>
            </a:ln>
            <a:effectLst>
              <a:outerShdw blurRad="114300" dir="2700000" algn="tl" rotWithShape="0">
                <a:prstClr val="black">
                  <a:alpha val="35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ts val="600"/>
                </a:spcAft>
                <a:buClrTx/>
                <a:buSzTx/>
                <a:buFontTx/>
                <a:buNone/>
                <a:tabLst/>
                <a:defRPr/>
              </a:pPr>
              <a:endParaRPr kumimoji="0" lang="en-US" sz="1100" b="1" i="0" u="none" strike="noStrike" kern="0" cap="none" spc="0" normalizeH="0" baseline="0" noProof="0" err="1">
                <a:ln>
                  <a:noFill/>
                </a:ln>
                <a:gradFill>
                  <a:gsLst>
                    <a:gs pos="0">
                      <a:srgbClr val="0078D3"/>
                    </a:gs>
                    <a:gs pos="100000">
                      <a:srgbClr val="0078D3"/>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grpSp>
          <p:nvGrpSpPr>
            <p:cNvPr id="226" name="Graphic 172" descr="hands, partner, partnership, handshake">
              <a:extLst>
                <a:ext uri="{FF2B5EF4-FFF2-40B4-BE49-F238E27FC236}">
                  <a16:creationId xmlns:a16="http://schemas.microsoft.com/office/drawing/2014/main" id="{E540A612-2BD8-4E61-92F8-1852C337F261}"/>
                </a:ext>
              </a:extLst>
            </p:cNvPr>
            <p:cNvGrpSpPr/>
            <p:nvPr/>
          </p:nvGrpSpPr>
          <p:grpSpPr>
            <a:xfrm>
              <a:off x="11158138" y="2055221"/>
              <a:ext cx="410594" cy="383220"/>
              <a:chOff x="9586621" y="1858874"/>
              <a:chExt cx="410594" cy="383220"/>
            </a:xfrm>
          </p:grpSpPr>
          <p:sp>
            <p:nvSpPr>
              <p:cNvPr id="227" name="Freeform: Shape 226">
                <a:extLst>
                  <a:ext uri="{FF2B5EF4-FFF2-40B4-BE49-F238E27FC236}">
                    <a16:creationId xmlns:a16="http://schemas.microsoft.com/office/drawing/2014/main" id="{D0BDFA62-1562-4B73-8500-657025C43650}"/>
                  </a:ext>
                </a:extLst>
              </p:cNvPr>
              <p:cNvSpPr/>
              <p:nvPr/>
            </p:nvSpPr>
            <p:spPr>
              <a:xfrm>
                <a:off x="9588637" y="1860890"/>
                <a:ext cx="382411" cy="381815"/>
              </a:xfrm>
              <a:custGeom>
                <a:avLst/>
                <a:gdLst>
                  <a:gd name="connsiteX0" fmla="*/ 71746 w 382411"/>
                  <a:gd name="connsiteY0" fmla="*/ 225754 h 381815"/>
                  <a:gd name="connsiteX1" fmla="*/ 71746 w 382411"/>
                  <a:gd name="connsiteY1" fmla="*/ 184695 h 381815"/>
                  <a:gd name="connsiteX2" fmla="*/ 40771 w 382411"/>
                  <a:gd name="connsiteY2" fmla="*/ 178068 h 381815"/>
                  <a:gd name="connsiteX3" fmla="*/ 1297 w 382411"/>
                  <a:gd name="connsiteY3" fmla="*/ 138305 h 381815"/>
                  <a:gd name="connsiteX4" fmla="*/ 1297 w 382411"/>
                  <a:gd name="connsiteY4" fmla="*/ 131678 h 381815"/>
                  <a:gd name="connsiteX5" fmla="*/ 131966 w 382411"/>
                  <a:gd name="connsiteY5" fmla="*/ 1297 h 381815"/>
                  <a:gd name="connsiteX6" fmla="*/ 138593 w 382411"/>
                  <a:gd name="connsiteY6" fmla="*/ 1297 h 381815"/>
                  <a:gd name="connsiteX7" fmla="*/ 169568 w 382411"/>
                  <a:gd name="connsiteY7" fmla="*/ 32271 h 381815"/>
                  <a:gd name="connsiteX8" fmla="*/ 169568 w 382411"/>
                  <a:gd name="connsiteY8" fmla="*/ 32271 h 381815"/>
                  <a:gd name="connsiteX9" fmla="*/ 152856 w 382411"/>
                  <a:gd name="connsiteY9" fmla="*/ 37890 h 381815"/>
                  <a:gd name="connsiteX10" fmla="*/ 150263 w 382411"/>
                  <a:gd name="connsiteY10" fmla="*/ 40339 h 381815"/>
                  <a:gd name="connsiteX11" fmla="*/ 111221 w 382411"/>
                  <a:gd name="connsiteY11" fmla="*/ 117847 h 381815"/>
                  <a:gd name="connsiteX12" fmla="*/ 107763 w 382411"/>
                  <a:gd name="connsiteY12" fmla="*/ 134991 h 381815"/>
                  <a:gd name="connsiteX13" fmla="*/ 115831 w 382411"/>
                  <a:gd name="connsiteY13" fmla="*/ 154441 h 381815"/>
                  <a:gd name="connsiteX14" fmla="*/ 135280 w 382411"/>
                  <a:gd name="connsiteY14" fmla="*/ 162508 h 381815"/>
                  <a:gd name="connsiteX15" fmla="*/ 176483 w 382411"/>
                  <a:gd name="connsiteY15" fmla="*/ 121449 h 381815"/>
                  <a:gd name="connsiteX16" fmla="*/ 217687 w 382411"/>
                  <a:gd name="connsiteY16" fmla="*/ 80390 h 381815"/>
                  <a:gd name="connsiteX17" fmla="*/ 238289 w 382411"/>
                  <a:gd name="connsiteY17" fmla="*/ 87305 h 381815"/>
                  <a:gd name="connsiteX18" fmla="*/ 373857 w 382411"/>
                  <a:gd name="connsiteY18" fmla="*/ 222585 h 381815"/>
                  <a:gd name="connsiteX19" fmla="*/ 373569 w 382411"/>
                  <a:gd name="connsiteY19" fmla="*/ 264076 h 381815"/>
                  <a:gd name="connsiteX20" fmla="*/ 332653 w 382411"/>
                  <a:gd name="connsiteY20" fmla="*/ 263788 h 381815"/>
                  <a:gd name="connsiteX21" fmla="*/ 332653 w 382411"/>
                  <a:gd name="connsiteY21" fmla="*/ 263788 h 381815"/>
                  <a:gd name="connsiteX22" fmla="*/ 332653 w 382411"/>
                  <a:gd name="connsiteY22" fmla="*/ 304847 h 381815"/>
                  <a:gd name="connsiteX23" fmla="*/ 291450 w 382411"/>
                  <a:gd name="connsiteY23" fmla="*/ 304847 h 381815"/>
                  <a:gd name="connsiteX24" fmla="*/ 291450 w 382411"/>
                  <a:gd name="connsiteY24" fmla="*/ 345906 h 381815"/>
                  <a:gd name="connsiteX25" fmla="*/ 250246 w 382411"/>
                  <a:gd name="connsiteY25" fmla="*/ 345906 h 381815"/>
                  <a:gd name="connsiteX26" fmla="*/ 236560 w 382411"/>
                  <a:gd name="connsiteY26" fmla="*/ 332220 h 381815"/>
                  <a:gd name="connsiteX27" fmla="*/ 236560 w 382411"/>
                  <a:gd name="connsiteY27" fmla="*/ 373279 h 381815"/>
                  <a:gd name="connsiteX28" fmla="*/ 195356 w 382411"/>
                  <a:gd name="connsiteY28" fmla="*/ 373279 h 381815"/>
                  <a:gd name="connsiteX29" fmla="*/ 183399 w 382411"/>
                  <a:gd name="connsiteY29" fmla="*/ 361322 h 381815"/>
                  <a:gd name="connsiteX30" fmla="*/ 195356 w 382411"/>
                  <a:gd name="connsiteY30" fmla="*/ 349364 h 381815"/>
                  <a:gd name="connsiteX31" fmla="*/ 195356 w 382411"/>
                  <a:gd name="connsiteY31" fmla="*/ 308305 h 381815"/>
                  <a:gd name="connsiteX32" fmla="*/ 154153 w 382411"/>
                  <a:gd name="connsiteY32" fmla="*/ 308305 h 381815"/>
                  <a:gd name="connsiteX33" fmla="*/ 154153 w 382411"/>
                  <a:gd name="connsiteY33" fmla="*/ 267246 h 381815"/>
                  <a:gd name="connsiteX34" fmla="*/ 112949 w 382411"/>
                  <a:gd name="connsiteY34" fmla="*/ 267246 h 381815"/>
                  <a:gd name="connsiteX35" fmla="*/ 112949 w 382411"/>
                  <a:gd name="connsiteY35" fmla="*/ 226186 h 381815"/>
                  <a:gd name="connsiteX36" fmla="*/ 71746 w 382411"/>
                  <a:gd name="connsiteY36" fmla="*/ 225754 h 38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82411" h="381815">
                    <a:moveTo>
                      <a:pt x="71746" y="225754"/>
                    </a:moveTo>
                    <a:cubicBezTo>
                      <a:pt x="83127" y="214373"/>
                      <a:pt x="83127" y="195932"/>
                      <a:pt x="71746" y="184695"/>
                    </a:cubicBezTo>
                    <a:cubicBezTo>
                      <a:pt x="63390" y="176339"/>
                      <a:pt x="51144" y="174034"/>
                      <a:pt x="40771" y="178068"/>
                    </a:cubicBezTo>
                    <a:cubicBezTo>
                      <a:pt x="2881" y="140178"/>
                      <a:pt x="1297" y="138305"/>
                      <a:pt x="1297" y="138305"/>
                    </a:cubicBezTo>
                    <a:cubicBezTo>
                      <a:pt x="-432" y="136576"/>
                      <a:pt x="-432" y="133551"/>
                      <a:pt x="1297" y="131678"/>
                    </a:cubicBezTo>
                    <a:cubicBezTo>
                      <a:pt x="131966" y="1297"/>
                      <a:pt x="131966" y="1297"/>
                      <a:pt x="131966" y="1297"/>
                    </a:cubicBezTo>
                    <a:cubicBezTo>
                      <a:pt x="133695" y="-432"/>
                      <a:pt x="136865" y="-432"/>
                      <a:pt x="138593" y="1297"/>
                    </a:cubicBezTo>
                    <a:cubicBezTo>
                      <a:pt x="165390" y="28093"/>
                      <a:pt x="169136" y="31695"/>
                      <a:pt x="169568" y="32271"/>
                    </a:cubicBezTo>
                    <a:lnTo>
                      <a:pt x="169568" y="32271"/>
                    </a:lnTo>
                    <a:cubicBezTo>
                      <a:pt x="152856" y="37890"/>
                      <a:pt x="152856" y="37890"/>
                      <a:pt x="152856" y="37890"/>
                    </a:cubicBezTo>
                    <a:cubicBezTo>
                      <a:pt x="151704" y="38322"/>
                      <a:pt x="150839" y="39186"/>
                      <a:pt x="150263" y="40339"/>
                    </a:cubicBezTo>
                    <a:cubicBezTo>
                      <a:pt x="111221" y="117847"/>
                      <a:pt x="111221" y="117847"/>
                      <a:pt x="111221" y="117847"/>
                    </a:cubicBezTo>
                    <a:cubicBezTo>
                      <a:pt x="109060" y="123178"/>
                      <a:pt x="107763" y="128941"/>
                      <a:pt x="107763" y="134991"/>
                    </a:cubicBezTo>
                    <a:cubicBezTo>
                      <a:pt x="107763" y="142483"/>
                      <a:pt x="110788" y="149398"/>
                      <a:pt x="115831" y="154441"/>
                    </a:cubicBezTo>
                    <a:cubicBezTo>
                      <a:pt x="120729" y="159339"/>
                      <a:pt x="127644" y="162508"/>
                      <a:pt x="135280" y="162508"/>
                    </a:cubicBezTo>
                    <a:cubicBezTo>
                      <a:pt x="158043" y="162508"/>
                      <a:pt x="176483" y="144068"/>
                      <a:pt x="176483" y="121449"/>
                    </a:cubicBezTo>
                    <a:cubicBezTo>
                      <a:pt x="176483" y="98830"/>
                      <a:pt x="194924" y="80390"/>
                      <a:pt x="217687" y="80390"/>
                    </a:cubicBezTo>
                    <a:cubicBezTo>
                      <a:pt x="225178" y="80390"/>
                      <a:pt x="232670" y="82695"/>
                      <a:pt x="238289" y="87305"/>
                    </a:cubicBezTo>
                    <a:cubicBezTo>
                      <a:pt x="373857" y="222585"/>
                      <a:pt x="373857" y="222585"/>
                      <a:pt x="373857" y="222585"/>
                    </a:cubicBezTo>
                    <a:cubicBezTo>
                      <a:pt x="385382" y="234110"/>
                      <a:pt x="385238" y="252551"/>
                      <a:pt x="373569" y="264076"/>
                    </a:cubicBezTo>
                    <a:cubicBezTo>
                      <a:pt x="362043" y="275169"/>
                      <a:pt x="343891" y="274881"/>
                      <a:pt x="332653" y="263788"/>
                    </a:cubicBezTo>
                    <a:lnTo>
                      <a:pt x="332653" y="263788"/>
                    </a:lnTo>
                    <a:cubicBezTo>
                      <a:pt x="344035" y="275169"/>
                      <a:pt x="344035" y="293610"/>
                      <a:pt x="332653" y="304847"/>
                    </a:cubicBezTo>
                    <a:cubicBezTo>
                      <a:pt x="321272" y="316229"/>
                      <a:pt x="302831" y="316229"/>
                      <a:pt x="291450" y="304847"/>
                    </a:cubicBezTo>
                    <a:cubicBezTo>
                      <a:pt x="302831" y="316229"/>
                      <a:pt x="302831" y="334669"/>
                      <a:pt x="291450" y="345906"/>
                    </a:cubicBezTo>
                    <a:cubicBezTo>
                      <a:pt x="280068" y="357288"/>
                      <a:pt x="261628" y="357288"/>
                      <a:pt x="250246" y="345906"/>
                    </a:cubicBezTo>
                    <a:cubicBezTo>
                      <a:pt x="250246" y="345906"/>
                      <a:pt x="250246" y="345906"/>
                      <a:pt x="236560" y="332220"/>
                    </a:cubicBezTo>
                    <a:cubicBezTo>
                      <a:pt x="247941" y="343601"/>
                      <a:pt x="247941" y="362042"/>
                      <a:pt x="236560" y="373279"/>
                    </a:cubicBezTo>
                    <a:cubicBezTo>
                      <a:pt x="225178" y="384661"/>
                      <a:pt x="206738" y="384661"/>
                      <a:pt x="195356" y="373279"/>
                    </a:cubicBezTo>
                    <a:cubicBezTo>
                      <a:pt x="195356" y="373279"/>
                      <a:pt x="195356" y="373279"/>
                      <a:pt x="183399" y="361322"/>
                    </a:cubicBezTo>
                    <a:cubicBezTo>
                      <a:pt x="195356" y="349364"/>
                      <a:pt x="195356" y="349364"/>
                      <a:pt x="195356" y="349364"/>
                    </a:cubicBezTo>
                    <a:cubicBezTo>
                      <a:pt x="206738" y="337983"/>
                      <a:pt x="206738" y="319542"/>
                      <a:pt x="195356" y="308305"/>
                    </a:cubicBezTo>
                    <a:cubicBezTo>
                      <a:pt x="183975" y="296923"/>
                      <a:pt x="165534" y="296923"/>
                      <a:pt x="154153" y="308305"/>
                    </a:cubicBezTo>
                    <a:cubicBezTo>
                      <a:pt x="165534" y="296923"/>
                      <a:pt x="165534" y="278483"/>
                      <a:pt x="154153" y="267246"/>
                    </a:cubicBezTo>
                    <a:cubicBezTo>
                      <a:pt x="142771" y="255864"/>
                      <a:pt x="124331" y="255864"/>
                      <a:pt x="112949" y="267246"/>
                    </a:cubicBezTo>
                    <a:cubicBezTo>
                      <a:pt x="124331" y="255864"/>
                      <a:pt x="124331" y="237424"/>
                      <a:pt x="112949" y="226186"/>
                    </a:cubicBezTo>
                    <a:cubicBezTo>
                      <a:pt x="101712" y="214373"/>
                      <a:pt x="83271" y="214373"/>
                      <a:pt x="71746" y="225754"/>
                    </a:cubicBezTo>
                  </a:path>
                </a:pathLst>
              </a:custGeom>
              <a:solidFill>
                <a:srgbClr val="ECECEB"/>
              </a:solidFill>
              <a:ln w="1437"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endParaRPr>
              </a:p>
            </p:txBody>
          </p:sp>
          <p:sp>
            <p:nvSpPr>
              <p:cNvPr id="228" name="Freeform: Shape 227">
                <a:extLst>
                  <a:ext uri="{FF2B5EF4-FFF2-40B4-BE49-F238E27FC236}">
                    <a16:creationId xmlns:a16="http://schemas.microsoft.com/office/drawing/2014/main" id="{79637E2C-FFEA-4935-9133-6CD4F011A045}"/>
                  </a:ext>
                </a:extLst>
              </p:cNvPr>
              <p:cNvSpPr/>
              <p:nvPr/>
            </p:nvSpPr>
            <p:spPr>
              <a:xfrm>
                <a:off x="9586584" y="1858874"/>
                <a:ext cx="409909" cy="383544"/>
              </a:xfrm>
              <a:custGeom>
                <a:avLst/>
                <a:gdLst>
                  <a:gd name="connsiteX0" fmla="*/ 8536 w 409909"/>
                  <a:gd name="connsiteY0" fmla="*/ 210627 h 383544"/>
                  <a:gd name="connsiteX1" fmla="*/ 8536 w 409909"/>
                  <a:gd name="connsiteY1" fmla="*/ 251686 h 383544"/>
                  <a:gd name="connsiteX2" fmla="*/ 49740 w 409909"/>
                  <a:gd name="connsiteY2" fmla="*/ 251686 h 383544"/>
                  <a:gd name="connsiteX3" fmla="*/ 73799 w 409909"/>
                  <a:gd name="connsiteY3" fmla="*/ 227627 h 383544"/>
                  <a:gd name="connsiteX4" fmla="*/ 73799 w 409909"/>
                  <a:gd name="connsiteY4" fmla="*/ 186568 h 383544"/>
                  <a:gd name="connsiteX5" fmla="*/ 32595 w 409909"/>
                  <a:gd name="connsiteY5" fmla="*/ 186568 h 383544"/>
                  <a:gd name="connsiteX6" fmla="*/ 8536 w 409909"/>
                  <a:gd name="connsiteY6" fmla="*/ 210627 h 383544"/>
                  <a:gd name="connsiteX7" fmla="*/ 8536 w 409909"/>
                  <a:gd name="connsiteY7" fmla="*/ 210627 h 383544"/>
                  <a:gd name="connsiteX8" fmla="*/ 8536 w 409909"/>
                  <a:gd name="connsiteY8" fmla="*/ 210627 h 383544"/>
                  <a:gd name="connsiteX9" fmla="*/ 49740 w 409909"/>
                  <a:gd name="connsiteY9" fmla="*/ 251830 h 383544"/>
                  <a:gd name="connsiteX10" fmla="*/ 49740 w 409909"/>
                  <a:gd name="connsiteY10" fmla="*/ 292890 h 383544"/>
                  <a:gd name="connsiteX11" fmla="*/ 90943 w 409909"/>
                  <a:gd name="connsiteY11" fmla="*/ 292890 h 383544"/>
                  <a:gd name="connsiteX12" fmla="*/ 115002 w 409909"/>
                  <a:gd name="connsiteY12" fmla="*/ 268830 h 383544"/>
                  <a:gd name="connsiteX13" fmla="*/ 115002 w 409909"/>
                  <a:gd name="connsiteY13" fmla="*/ 227771 h 383544"/>
                  <a:gd name="connsiteX14" fmla="*/ 73799 w 409909"/>
                  <a:gd name="connsiteY14" fmla="*/ 227771 h 383544"/>
                  <a:gd name="connsiteX15" fmla="*/ 49740 w 409909"/>
                  <a:gd name="connsiteY15" fmla="*/ 251830 h 383544"/>
                  <a:gd name="connsiteX16" fmla="*/ 49740 w 409909"/>
                  <a:gd name="connsiteY16" fmla="*/ 251830 h 383544"/>
                  <a:gd name="connsiteX17" fmla="*/ 49740 w 409909"/>
                  <a:gd name="connsiteY17" fmla="*/ 251830 h 383544"/>
                  <a:gd name="connsiteX18" fmla="*/ 90943 w 409909"/>
                  <a:gd name="connsiteY18" fmla="*/ 292890 h 383544"/>
                  <a:gd name="connsiteX19" fmla="*/ 90943 w 409909"/>
                  <a:gd name="connsiteY19" fmla="*/ 333949 h 383544"/>
                  <a:gd name="connsiteX20" fmla="*/ 132146 w 409909"/>
                  <a:gd name="connsiteY20" fmla="*/ 333949 h 383544"/>
                  <a:gd name="connsiteX21" fmla="*/ 156206 w 409909"/>
                  <a:gd name="connsiteY21" fmla="*/ 309890 h 383544"/>
                  <a:gd name="connsiteX22" fmla="*/ 156206 w 409909"/>
                  <a:gd name="connsiteY22" fmla="*/ 268830 h 383544"/>
                  <a:gd name="connsiteX23" fmla="*/ 115002 w 409909"/>
                  <a:gd name="connsiteY23" fmla="*/ 268830 h 383544"/>
                  <a:gd name="connsiteX24" fmla="*/ 90943 w 409909"/>
                  <a:gd name="connsiteY24" fmla="*/ 292890 h 383544"/>
                  <a:gd name="connsiteX25" fmla="*/ 90943 w 409909"/>
                  <a:gd name="connsiteY25" fmla="*/ 292890 h 383544"/>
                  <a:gd name="connsiteX26" fmla="*/ 90943 w 409909"/>
                  <a:gd name="connsiteY26" fmla="*/ 292890 h 383544"/>
                  <a:gd name="connsiteX27" fmla="*/ 132146 w 409909"/>
                  <a:gd name="connsiteY27" fmla="*/ 333949 h 383544"/>
                  <a:gd name="connsiteX28" fmla="*/ 132146 w 409909"/>
                  <a:gd name="connsiteY28" fmla="*/ 375008 h 383544"/>
                  <a:gd name="connsiteX29" fmla="*/ 173350 w 409909"/>
                  <a:gd name="connsiteY29" fmla="*/ 375008 h 383544"/>
                  <a:gd name="connsiteX30" fmla="*/ 197409 w 409909"/>
                  <a:gd name="connsiteY30" fmla="*/ 350949 h 383544"/>
                  <a:gd name="connsiteX31" fmla="*/ 197409 w 409909"/>
                  <a:gd name="connsiteY31" fmla="*/ 309890 h 383544"/>
                  <a:gd name="connsiteX32" fmla="*/ 156206 w 409909"/>
                  <a:gd name="connsiteY32" fmla="*/ 309890 h 383544"/>
                  <a:gd name="connsiteX33" fmla="*/ 132146 w 409909"/>
                  <a:gd name="connsiteY33" fmla="*/ 333949 h 383544"/>
                  <a:gd name="connsiteX34" fmla="*/ 132146 w 409909"/>
                  <a:gd name="connsiteY34" fmla="*/ 333949 h 383544"/>
                  <a:gd name="connsiteX35" fmla="*/ 132146 w 409909"/>
                  <a:gd name="connsiteY35" fmla="*/ 333949 h 383544"/>
                  <a:gd name="connsiteX36" fmla="*/ 350121 w 409909"/>
                  <a:gd name="connsiteY36" fmla="*/ 198669 h 383544"/>
                  <a:gd name="connsiteX37" fmla="*/ 408613 w 409909"/>
                  <a:gd name="connsiteY37" fmla="*/ 140178 h 383544"/>
                  <a:gd name="connsiteX38" fmla="*/ 408613 w 409909"/>
                  <a:gd name="connsiteY38" fmla="*/ 133551 h 383544"/>
                  <a:gd name="connsiteX39" fmla="*/ 274630 w 409909"/>
                  <a:gd name="connsiteY39" fmla="*/ 0 h 383544"/>
                  <a:gd name="connsiteX40" fmla="*/ 274630 w 409909"/>
                  <a:gd name="connsiteY40" fmla="*/ 0 h 383544"/>
                  <a:gd name="connsiteX41" fmla="*/ 154909 w 409909"/>
                  <a:gd name="connsiteY41" fmla="*/ 39763 h 383544"/>
                  <a:gd name="connsiteX42" fmla="*/ 152316 w 409909"/>
                  <a:gd name="connsiteY42" fmla="*/ 42212 h 383544"/>
                  <a:gd name="connsiteX43" fmla="*/ 113274 w 409909"/>
                  <a:gd name="connsiteY43" fmla="*/ 119864 h 383544"/>
                  <a:gd name="connsiteX44" fmla="*/ 109816 w 409909"/>
                  <a:gd name="connsiteY44" fmla="*/ 137008 h 383544"/>
                  <a:gd name="connsiteX45" fmla="*/ 117884 w 409909"/>
                  <a:gd name="connsiteY45" fmla="*/ 156457 h 383544"/>
                  <a:gd name="connsiteX46" fmla="*/ 137333 w 409909"/>
                  <a:gd name="connsiteY46" fmla="*/ 164525 h 383544"/>
                  <a:gd name="connsiteX47" fmla="*/ 178536 w 409909"/>
                  <a:gd name="connsiteY47" fmla="*/ 123466 h 383544"/>
                  <a:gd name="connsiteX48" fmla="*/ 219740 w 409909"/>
                  <a:gd name="connsiteY48" fmla="*/ 82407 h 383544"/>
                  <a:gd name="connsiteX49" fmla="*/ 240342 w 409909"/>
                  <a:gd name="connsiteY49" fmla="*/ 89322 h 383544"/>
                  <a:gd name="connsiteX50" fmla="*/ 350121 w 409909"/>
                  <a:gd name="connsiteY50" fmla="*/ 198669 h 383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09909" h="383544">
                    <a:moveTo>
                      <a:pt x="8536" y="210627"/>
                    </a:moveTo>
                    <a:cubicBezTo>
                      <a:pt x="-2845" y="222008"/>
                      <a:pt x="-2845" y="240449"/>
                      <a:pt x="8536" y="251686"/>
                    </a:cubicBezTo>
                    <a:cubicBezTo>
                      <a:pt x="19917" y="263068"/>
                      <a:pt x="38358" y="263068"/>
                      <a:pt x="49740" y="251686"/>
                    </a:cubicBezTo>
                    <a:cubicBezTo>
                      <a:pt x="73799" y="227627"/>
                      <a:pt x="73799" y="227627"/>
                      <a:pt x="73799" y="227627"/>
                    </a:cubicBezTo>
                    <a:cubicBezTo>
                      <a:pt x="85180" y="216246"/>
                      <a:pt x="85180" y="197805"/>
                      <a:pt x="73799" y="186568"/>
                    </a:cubicBezTo>
                    <a:cubicBezTo>
                      <a:pt x="62417" y="175186"/>
                      <a:pt x="43977" y="175186"/>
                      <a:pt x="32595" y="186568"/>
                    </a:cubicBezTo>
                    <a:lnTo>
                      <a:pt x="8536" y="210627"/>
                    </a:lnTo>
                    <a:lnTo>
                      <a:pt x="8536" y="210627"/>
                    </a:lnTo>
                    <a:lnTo>
                      <a:pt x="8536" y="210627"/>
                    </a:lnTo>
                    <a:close/>
                    <a:moveTo>
                      <a:pt x="49740" y="251830"/>
                    </a:moveTo>
                    <a:cubicBezTo>
                      <a:pt x="38358" y="263212"/>
                      <a:pt x="38358" y="281652"/>
                      <a:pt x="49740" y="292890"/>
                    </a:cubicBezTo>
                    <a:cubicBezTo>
                      <a:pt x="61121" y="304271"/>
                      <a:pt x="79562" y="304271"/>
                      <a:pt x="90943" y="292890"/>
                    </a:cubicBezTo>
                    <a:cubicBezTo>
                      <a:pt x="115002" y="268830"/>
                      <a:pt x="115002" y="268830"/>
                      <a:pt x="115002" y="268830"/>
                    </a:cubicBezTo>
                    <a:cubicBezTo>
                      <a:pt x="126384" y="257449"/>
                      <a:pt x="126384" y="239008"/>
                      <a:pt x="115002" y="227771"/>
                    </a:cubicBezTo>
                    <a:cubicBezTo>
                      <a:pt x="103621" y="216390"/>
                      <a:pt x="85180" y="216390"/>
                      <a:pt x="73799" y="227771"/>
                    </a:cubicBezTo>
                    <a:lnTo>
                      <a:pt x="49740" y="251830"/>
                    </a:lnTo>
                    <a:lnTo>
                      <a:pt x="49740" y="251830"/>
                    </a:lnTo>
                    <a:lnTo>
                      <a:pt x="49740" y="251830"/>
                    </a:lnTo>
                    <a:close/>
                    <a:moveTo>
                      <a:pt x="90943" y="292890"/>
                    </a:moveTo>
                    <a:cubicBezTo>
                      <a:pt x="79562" y="304271"/>
                      <a:pt x="79562" y="322712"/>
                      <a:pt x="90943" y="333949"/>
                    </a:cubicBezTo>
                    <a:cubicBezTo>
                      <a:pt x="102324" y="345330"/>
                      <a:pt x="120765" y="345330"/>
                      <a:pt x="132146" y="333949"/>
                    </a:cubicBezTo>
                    <a:cubicBezTo>
                      <a:pt x="156206" y="309890"/>
                      <a:pt x="156206" y="309890"/>
                      <a:pt x="156206" y="309890"/>
                    </a:cubicBezTo>
                    <a:cubicBezTo>
                      <a:pt x="167587" y="298508"/>
                      <a:pt x="167587" y="280068"/>
                      <a:pt x="156206" y="268830"/>
                    </a:cubicBezTo>
                    <a:cubicBezTo>
                      <a:pt x="144824" y="257449"/>
                      <a:pt x="126384" y="257449"/>
                      <a:pt x="115002" y="268830"/>
                    </a:cubicBezTo>
                    <a:lnTo>
                      <a:pt x="90943" y="292890"/>
                    </a:lnTo>
                    <a:lnTo>
                      <a:pt x="90943" y="292890"/>
                    </a:lnTo>
                    <a:lnTo>
                      <a:pt x="90943" y="292890"/>
                    </a:lnTo>
                    <a:close/>
                    <a:moveTo>
                      <a:pt x="132146" y="333949"/>
                    </a:moveTo>
                    <a:cubicBezTo>
                      <a:pt x="120765" y="345330"/>
                      <a:pt x="120765" y="363771"/>
                      <a:pt x="132146" y="375008"/>
                    </a:cubicBezTo>
                    <a:cubicBezTo>
                      <a:pt x="143528" y="386390"/>
                      <a:pt x="161969" y="386390"/>
                      <a:pt x="173350" y="375008"/>
                    </a:cubicBezTo>
                    <a:cubicBezTo>
                      <a:pt x="197409" y="350949"/>
                      <a:pt x="197409" y="350949"/>
                      <a:pt x="197409" y="350949"/>
                    </a:cubicBezTo>
                    <a:cubicBezTo>
                      <a:pt x="208791" y="339568"/>
                      <a:pt x="208791" y="321127"/>
                      <a:pt x="197409" y="309890"/>
                    </a:cubicBezTo>
                    <a:cubicBezTo>
                      <a:pt x="186028" y="298508"/>
                      <a:pt x="167587" y="298508"/>
                      <a:pt x="156206" y="309890"/>
                    </a:cubicBezTo>
                    <a:lnTo>
                      <a:pt x="132146" y="333949"/>
                    </a:lnTo>
                    <a:lnTo>
                      <a:pt x="132146" y="333949"/>
                    </a:lnTo>
                    <a:lnTo>
                      <a:pt x="132146" y="333949"/>
                    </a:lnTo>
                    <a:close/>
                    <a:moveTo>
                      <a:pt x="350121" y="198669"/>
                    </a:moveTo>
                    <a:lnTo>
                      <a:pt x="408613" y="140178"/>
                    </a:lnTo>
                    <a:cubicBezTo>
                      <a:pt x="410342" y="138449"/>
                      <a:pt x="410342" y="135424"/>
                      <a:pt x="408613" y="133551"/>
                    </a:cubicBezTo>
                    <a:cubicBezTo>
                      <a:pt x="274630" y="0"/>
                      <a:pt x="274630" y="0"/>
                      <a:pt x="274630" y="0"/>
                    </a:cubicBezTo>
                    <a:lnTo>
                      <a:pt x="274630" y="0"/>
                    </a:lnTo>
                    <a:cubicBezTo>
                      <a:pt x="154909" y="39763"/>
                      <a:pt x="154909" y="39763"/>
                      <a:pt x="154909" y="39763"/>
                    </a:cubicBezTo>
                    <a:cubicBezTo>
                      <a:pt x="153757" y="40195"/>
                      <a:pt x="152892" y="41059"/>
                      <a:pt x="152316" y="42212"/>
                    </a:cubicBezTo>
                    <a:cubicBezTo>
                      <a:pt x="113274" y="119864"/>
                      <a:pt x="113274" y="119864"/>
                      <a:pt x="113274" y="119864"/>
                    </a:cubicBezTo>
                    <a:cubicBezTo>
                      <a:pt x="111113" y="125195"/>
                      <a:pt x="109816" y="130958"/>
                      <a:pt x="109816" y="137008"/>
                    </a:cubicBezTo>
                    <a:cubicBezTo>
                      <a:pt x="109816" y="144500"/>
                      <a:pt x="112841" y="151415"/>
                      <a:pt x="117884" y="156457"/>
                    </a:cubicBezTo>
                    <a:cubicBezTo>
                      <a:pt x="122782" y="161356"/>
                      <a:pt x="129697" y="164525"/>
                      <a:pt x="137333" y="164525"/>
                    </a:cubicBezTo>
                    <a:cubicBezTo>
                      <a:pt x="160096" y="164525"/>
                      <a:pt x="178536" y="146085"/>
                      <a:pt x="178536" y="123466"/>
                    </a:cubicBezTo>
                    <a:cubicBezTo>
                      <a:pt x="178536" y="100847"/>
                      <a:pt x="196977" y="82407"/>
                      <a:pt x="219740" y="82407"/>
                    </a:cubicBezTo>
                    <a:cubicBezTo>
                      <a:pt x="227231" y="82407"/>
                      <a:pt x="235155" y="84136"/>
                      <a:pt x="240342" y="89322"/>
                    </a:cubicBezTo>
                    <a:cubicBezTo>
                      <a:pt x="350121" y="198669"/>
                      <a:pt x="350121" y="198669"/>
                      <a:pt x="350121" y="198669"/>
                    </a:cubicBezTo>
                    <a:close/>
                  </a:path>
                </a:pathLst>
              </a:custGeom>
              <a:solidFill>
                <a:srgbClr val="0078D3"/>
              </a:solidFill>
              <a:ln w="1437"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endParaRPr>
              </a:p>
            </p:txBody>
          </p:sp>
        </p:grpSp>
        <p:sp>
          <p:nvSpPr>
            <p:cNvPr id="229" name="Oval 228">
              <a:extLst>
                <a:ext uri="{FF2B5EF4-FFF2-40B4-BE49-F238E27FC236}">
                  <a16:creationId xmlns:a16="http://schemas.microsoft.com/office/drawing/2014/main" id="{32D102BD-054E-4C5A-B705-1F3F1747024C}"/>
                </a:ext>
              </a:extLst>
            </p:cNvPr>
            <p:cNvSpPr/>
            <p:nvPr/>
          </p:nvSpPr>
          <p:spPr bwMode="auto">
            <a:xfrm>
              <a:off x="4585312" y="1864423"/>
              <a:ext cx="721070" cy="721070"/>
            </a:xfrm>
            <a:prstGeom prst="ellipse">
              <a:avLst/>
            </a:prstGeom>
            <a:solidFill>
              <a:srgbClr val="FFFFFF"/>
            </a:solidFill>
            <a:ln w="19050" cap="flat" cmpd="sng" algn="ctr">
              <a:solidFill>
                <a:srgbClr val="0078D3"/>
              </a:solidFill>
              <a:prstDash val="solid"/>
            </a:ln>
            <a:effectLst>
              <a:outerShdw blurRad="114300" dir="2700000" algn="tl" rotWithShape="0">
                <a:prstClr val="black">
                  <a:alpha val="35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ts val="600"/>
                </a:spcAft>
                <a:buClrTx/>
                <a:buSzTx/>
                <a:buFontTx/>
                <a:buNone/>
                <a:tabLst/>
                <a:defRPr/>
              </a:pPr>
              <a:endParaRPr kumimoji="0" lang="en-US" sz="1100" b="1" i="0" u="none" strike="noStrike" kern="0" cap="none" spc="0" normalizeH="0" baseline="0" noProof="0" err="1">
                <a:ln>
                  <a:noFill/>
                </a:ln>
                <a:gradFill>
                  <a:gsLst>
                    <a:gs pos="0">
                      <a:srgbClr val="0078D3"/>
                    </a:gs>
                    <a:gs pos="100000">
                      <a:srgbClr val="0078D3"/>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230" name="Rectangle 229">
              <a:extLst>
                <a:ext uri="{FF2B5EF4-FFF2-40B4-BE49-F238E27FC236}">
                  <a16:creationId xmlns:a16="http://schemas.microsoft.com/office/drawing/2014/main" id="{EC81A531-3E10-42AF-B986-7893F58BDF8D}"/>
                </a:ext>
              </a:extLst>
            </p:cNvPr>
            <p:cNvSpPr/>
            <p:nvPr/>
          </p:nvSpPr>
          <p:spPr bwMode="auto">
            <a:xfrm>
              <a:off x="5543070" y="3328653"/>
              <a:ext cx="2434500" cy="2432770"/>
            </a:xfrm>
            <a:prstGeom prst="rect">
              <a:avLst/>
            </a:prstGeom>
            <a:solidFill>
              <a:srgbClr val="FFFFFF"/>
            </a:solidFill>
            <a:ln w="9525" cap="flat" cmpd="sng" algn="ctr">
              <a:noFill/>
              <a:prstDash val="solid"/>
            </a:ln>
            <a:effectLst>
              <a:outerShdw blurRad="114300" dir="2700000" algn="tl" rotWithShape="0">
                <a:prstClr val="black">
                  <a:alpha val="3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000000"/>
                    </a:gs>
                    <a:gs pos="100000">
                      <a:srgbClr val="000000"/>
                    </a:gs>
                  </a:gsLst>
                  <a:lin ang="5400000" scaled="0"/>
                </a:gradFill>
                <a:effectLst/>
                <a:uLnTx/>
                <a:uFillTx/>
                <a:latin typeface="Segoe UI"/>
                <a:ea typeface="Segoe UI" pitchFamily="34" charset="0"/>
                <a:cs typeface="Segoe UI" pitchFamily="34" charset="0"/>
              </a:endParaRPr>
            </a:p>
          </p:txBody>
        </p:sp>
        <p:sp>
          <p:nvSpPr>
            <p:cNvPr id="232" name="Rectangle 231">
              <a:extLst>
                <a:ext uri="{FF2B5EF4-FFF2-40B4-BE49-F238E27FC236}">
                  <a16:creationId xmlns:a16="http://schemas.microsoft.com/office/drawing/2014/main" id="{EABE2075-BD45-4458-AD8D-17736C374231}"/>
                </a:ext>
              </a:extLst>
            </p:cNvPr>
            <p:cNvSpPr/>
            <p:nvPr/>
          </p:nvSpPr>
          <p:spPr bwMode="auto">
            <a:xfrm>
              <a:off x="5405446" y="5318121"/>
              <a:ext cx="2709074" cy="20955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a:noFill/>
                  </a:ln>
                  <a:gradFill>
                    <a:gsLst>
                      <a:gs pos="0">
                        <a:srgbClr val="0078D3"/>
                      </a:gs>
                      <a:gs pos="100000">
                        <a:srgbClr val="0078D3"/>
                      </a:gs>
                    </a:gsLst>
                    <a:lin ang="5400000" scaled="0"/>
                  </a:gradFill>
                  <a:effectLst/>
                  <a:uLnTx/>
                  <a:uFillTx/>
                  <a:latin typeface="Segoe UI Semibold" panose="020B0702040204020203" pitchFamily="34" charset="0"/>
                  <a:ea typeface="+mn-ea"/>
                  <a:cs typeface="Segoe UI Semibold" panose="020B0702040204020203" pitchFamily="34" charset="0"/>
                </a:rPr>
                <a:t>Microsoft 365 Defender</a:t>
              </a:r>
            </a:p>
          </p:txBody>
        </p:sp>
        <p:sp>
          <p:nvSpPr>
            <p:cNvPr id="233" name="Rectangle 232">
              <a:extLst>
                <a:ext uri="{FF2B5EF4-FFF2-40B4-BE49-F238E27FC236}">
                  <a16:creationId xmlns:a16="http://schemas.microsoft.com/office/drawing/2014/main" id="{1CC2676D-DF26-4112-82D1-0C09202C2614}"/>
                </a:ext>
              </a:extLst>
            </p:cNvPr>
            <p:cNvSpPr/>
            <p:nvPr/>
          </p:nvSpPr>
          <p:spPr bwMode="auto">
            <a:xfrm>
              <a:off x="5864969" y="3929991"/>
              <a:ext cx="95732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Email/docs</a:t>
              </a:r>
            </a:p>
          </p:txBody>
        </p:sp>
        <p:sp>
          <p:nvSpPr>
            <p:cNvPr id="234" name="Rectangle 233">
              <a:extLst>
                <a:ext uri="{FF2B5EF4-FFF2-40B4-BE49-F238E27FC236}">
                  <a16:creationId xmlns:a16="http://schemas.microsoft.com/office/drawing/2014/main" id="{ABB7F244-F437-4245-8EAE-CE34609C124C}"/>
                </a:ext>
              </a:extLst>
            </p:cNvPr>
            <p:cNvSpPr/>
            <p:nvPr/>
          </p:nvSpPr>
          <p:spPr bwMode="auto">
            <a:xfrm>
              <a:off x="6759983" y="3929991"/>
              <a:ext cx="95732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Endpoints</a:t>
              </a:r>
            </a:p>
          </p:txBody>
        </p:sp>
        <p:sp>
          <p:nvSpPr>
            <p:cNvPr id="235" name="Rectangle 234">
              <a:extLst>
                <a:ext uri="{FF2B5EF4-FFF2-40B4-BE49-F238E27FC236}">
                  <a16:creationId xmlns:a16="http://schemas.microsoft.com/office/drawing/2014/main" id="{285953D9-04CB-4F5A-BF5F-125CD084CB3A}"/>
                </a:ext>
              </a:extLst>
            </p:cNvPr>
            <p:cNvSpPr/>
            <p:nvPr/>
          </p:nvSpPr>
          <p:spPr bwMode="auto">
            <a:xfrm>
              <a:off x="5864969" y="4818990"/>
              <a:ext cx="95732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Identities</a:t>
              </a:r>
            </a:p>
          </p:txBody>
        </p:sp>
        <p:sp>
          <p:nvSpPr>
            <p:cNvPr id="237" name="Rectangle 236">
              <a:extLst>
                <a:ext uri="{FF2B5EF4-FFF2-40B4-BE49-F238E27FC236}">
                  <a16:creationId xmlns:a16="http://schemas.microsoft.com/office/drawing/2014/main" id="{2309A4AE-B940-4BA3-BB68-1A04F4FB2F65}"/>
                </a:ext>
              </a:extLst>
            </p:cNvPr>
            <p:cNvSpPr/>
            <p:nvPr/>
          </p:nvSpPr>
          <p:spPr bwMode="auto">
            <a:xfrm>
              <a:off x="6759983" y="4818990"/>
              <a:ext cx="95732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Apps</a:t>
              </a:r>
            </a:p>
          </p:txBody>
        </p:sp>
        <p:grpSp>
          <p:nvGrpSpPr>
            <p:cNvPr id="238" name="Group 237">
              <a:extLst>
                <a:ext uri="{FF2B5EF4-FFF2-40B4-BE49-F238E27FC236}">
                  <a16:creationId xmlns:a16="http://schemas.microsoft.com/office/drawing/2014/main" id="{D9199938-B253-4E46-8F99-39871960CC33}"/>
                </a:ext>
              </a:extLst>
            </p:cNvPr>
            <p:cNvGrpSpPr/>
            <p:nvPr/>
          </p:nvGrpSpPr>
          <p:grpSpPr>
            <a:xfrm>
              <a:off x="6128400" y="3594004"/>
              <a:ext cx="430465" cy="304247"/>
              <a:chOff x="7377646" y="5010903"/>
              <a:chExt cx="515446" cy="375235"/>
            </a:xfrm>
            <a:solidFill>
              <a:srgbClr val="D2D2D2"/>
            </a:solidFill>
          </p:grpSpPr>
          <p:grpSp>
            <p:nvGrpSpPr>
              <p:cNvPr id="239" name="Group 238">
                <a:extLst>
                  <a:ext uri="{FF2B5EF4-FFF2-40B4-BE49-F238E27FC236}">
                    <a16:creationId xmlns:a16="http://schemas.microsoft.com/office/drawing/2014/main" id="{9F1BA8FE-C07C-41A2-8F9A-4CA85985A160}"/>
                  </a:ext>
                </a:extLst>
              </p:cNvPr>
              <p:cNvGrpSpPr/>
              <p:nvPr/>
            </p:nvGrpSpPr>
            <p:grpSpPr>
              <a:xfrm>
                <a:off x="7377646" y="5010903"/>
                <a:ext cx="388321" cy="241786"/>
                <a:chOff x="2218894" y="4259430"/>
                <a:chExt cx="564176" cy="351279"/>
              </a:xfrm>
              <a:grpFill/>
            </p:grpSpPr>
            <p:sp>
              <p:nvSpPr>
                <p:cNvPr id="243" name="Freeform 12">
                  <a:extLst>
                    <a:ext uri="{FF2B5EF4-FFF2-40B4-BE49-F238E27FC236}">
                      <a16:creationId xmlns:a16="http://schemas.microsoft.com/office/drawing/2014/main" id="{30D2F68A-761C-494F-95A3-9F906FB5E408}"/>
                    </a:ext>
                  </a:extLst>
                </p:cNvPr>
                <p:cNvSpPr>
                  <a:spLocks noEditPoints="1"/>
                </p:cNvSpPr>
                <p:nvPr/>
              </p:nvSpPr>
              <p:spPr bwMode="auto">
                <a:xfrm>
                  <a:off x="2218898" y="4297752"/>
                  <a:ext cx="562049" cy="312957"/>
                </a:xfrm>
                <a:custGeom>
                  <a:avLst/>
                  <a:gdLst>
                    <a:gd name="T0" fmla="*/ 403 w 426"/>
                    <a:gd name="T1" fmla="*/ 12 h 236"/>
                    <a:gd name="T2" fmla="*/ 403 w 426"/>
                    <a:gd name="T3" fmla="*/ 12 h 236"/>
                    <a:gd name="T4" fmla="*/ 213 w 426"/>
                    <a:gd name="T5" fmla="*/ 107 h 236"/>
                    <a:gd name="T6" fmla="*/ 23 w 426"/>
                    <a:gd name="T7" fmla="*/ 12 h 236"/>
                    <a:gd name="T8" fmla="*/ 0 w 426"/>
                    <a:gd name="T9" fmla="*/ 0 h 236"/>
                    <a:gd name="T10" fmla="*/ 0 w 426"/>
                    <a:gd name="T11" fmla="*/ 12 h 236"/>
                    <a:gd name="T12" fmla="*/ 0 w 426"/>
                    <a:gd name="T13" fmla="*/ 236 h 236"/>
                    <a:gd name="T14" fmla="*/ 426 w 426"/>
                    <a:gd name="T15" fmla="*/ 236 h 236"/>
                    <a:gd name="T16" fmla="*/ 426 w 426"/>
                    <a:gd name="T17" fmla="*/ 12 h 236"/>
                    <a:gd name="T18" fmla="*/ 426 w 426"/>
                    <a:gd name="T19" fmla="*/ 0 h 236"/>
                    <a:gd name="T20" fmla="*/ 403 w 426"/>
                    <a:gd name="T21" fmla="*/ 12 h 236"/>
                    <a:gd name="T22" fmla="*/ 53 w 426"/>
                    <a:gd name="T23" fmla="*/ 130 h 236"/>
                    <a:gd name="T24" fmla="*/ 53 w 426"/>
                    <a:gd name="T25" fmla="*/ 130 h 236"/>
                    <a:gd name="T26" fmla="*/ 105 w 426"/>
                    <a:gd name="T27" fmla="*/ 130 h 236"/>
                    <a:gd name="T28" fmla="*/ 105 w 426"/>
                    <a:gd name="T29" fmla="*/ 182 h 236"/>
                    <a:gd name="T30" fmla="*/ 53 w 426"/>
                    <a:gd name="T31" fmla="*/ 182 h 236"/>
                    <a:gd name="T32" fmla="*/ 53 w 426"/>
                    <a:gd name="T33" fmla="*/ 13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6" h="236">
                      <a:moveTo>
                        <a:pt x="403" y="12"/>
                      </a:moveTo>
                      <a:lnTo>
                        <a:pt x="403" y="12"/>
                      </a:lnTo>
                      <a:lnTo>
                        <a:pt x="213" y="107"/>
                      </a:lnTo>
                      <a:lnTo>
                        <a:pt x="23" y="12"/>
                      </a:lnTo>
                      <a:lnTo>
                        <a:pt x="0" y="0"/>
                      </a:lnTo>
                      <a:lnTo>
                        <a:pt x="0" y="12"/>
                      </a:lnTo>
                      <a:lnTo>
                        <a:pt x="0" y="236"/>
                      </a:lnTo>
                      <a:lnTo>
                        <a:pt x="426" y="236"/>
                      </a:lnTo>
                      <a:lnTo>
                        <a:pt x="426" y="12"/>
                      </a:lnTo>
                      <a:lnTo>
                        <a:pt x="426" y="0"/>
                      </a:lnTo>
                      <a:lnTo>
                        <a:pt x="403" y="12"/>
                      </a:lnTo>
                      <a:close/>
                      <a:moveTo>
                        <a:pt x="53" y="130"/>
                      </a:moveTo>
                      <a:lnTo>
                        <a:pt x="53" y="130"/>
                      </a:lnTo>
                      <a:lnTo>
                        <a:pt x="105" y="130"/>
                      </a:lnTo>
                      <a:lnTo>
                        <a:pt x="105" y="182"/>
                      </a:lnTo>
                      <a:lnTo>
                        <a:pt x="53" y="182"/>
                      </a:lnTo>
                      <a:lnTo>
                        <a:pt x="53" y="130"/>
                      </a:ln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sp>
              <p:nvSpPr>
                <p:cNvPr id="244" name="Rectangle 13">
                  <a:extLst>
                    <a:ext uri="{FF2B5EF4-FFF2-40B4-BE49-F238E27FC236}">
                      <a16:creationId xmlns:a16="http://schemas.microsoft.com/office/drawing/2014/main" id="{C6205AE5-EC1F-411B-8EDF-98CED50F172A}"/>
                    </a:ext>
                  </a:extLst>
                </p:cNvPr>
                <p:cNvSpPr>
                  <a:spLocks noChangeArrowheads="1"/>
                </p:cNvSpPr>
                <p:nvPr/>
              </p:nvSpPr>
              <p:spPr bwMode="auto">
                <a:xfrm>
                  <a:off x="2780941" y="4297752"/>
                  <a:ext cx="2129" cy="2129"/>
                </a:xfrm>
                <a:prstGeom prst="rect">
                  <a:avLst/>
                </a:prstGeom>
                <a:grpFill/>
                <a:ln w="0">
                  <a:no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sp>
              <p:nvSpPr>
                <p:cNvPr id="245" name="Rectangle 14">
                  <a:extLst>
                    <a:ext uri="{FF2B5EF4-FFF2-40B4-BE49-F238E27FC236}">
                      <a16:creationId xmlns:a16="http://schemas.microsoft.com/office/drawing/2014/main" id="{443BCA64-5053-498F-AFD0-8BE8BA738D40}"/>
                    </a:ext>
                  </a:extLst>
                </p:cNvPr>
                <p:cNvSpPr>
                  <a:spLocks noChangeArrowheads="1"/>
                </p:cNvSpPr>
                <p:nvPr/>
              </p:nvSpPr>
              <p:spPr bwMode="auto">
                <a:xfrm>
                  <a:off x="2218894" y="4297752"/>
                  <a:ext cx="2129" cy="2129"/>
                </a:xfrm>
                <a:prstGeom prst="rect">
                  <a:avLst/>
                </a:prstGeom>
                <a:grpFill/>
                <a:ln w="0">
                  <a:no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sp>
              <p:nvSpPr>
                <p:cNvPr id="246" name="Freeform 15">
                  <a:extLst>
                    <a:ext uri="{FF2B5EF4-FFF2-40B4-BE49-F238E27FC236}">
                      <a16:creationId xmlns:a16="http://schemas.microsoft.com/office/drawing/2014/main" id="{22B2157B-5EAC-4C4A-B221-ED4BAFF03C19}"/>
                    </a:ext>
                  </a:extLst>
                </p:cNvPr>
                <p:cNvSpPr>
                  <a:spLocks/>
                </p:cNvSpPr>
                <p:nvPr/>
              </p:nvSpPr>
              <p:spPr bwMode="auto">
                <a:xfrm>
                  <a:off x="2218894" y="4259430"/>
                  <a:ext cx="562047" cy="140512"/>
                </a:xfrm>
                <a:custGeom>
                  <a:avLst/>
                  <a:gdLst>
                    <a:gd name="T0" fmla="*/ 0 w 426"/>
                    <a:gd name="T1" fmla="*/ 0 h 107"/>
                    <a:gd name="T2" fmla="*/ 0 w 426"/>
                    <a:gd name="T3" fmla="*/ 0 h 107"/>
                    <a:gd name="T4" fmla="*/ 0 w 426"/>
                    <a:gd name="T5" fmla="*/ 0 h 107"/>
                    <a:gd name="T6" fmla="*/ 23 w 426"/>
                    <a:gd name="T7" fmla="*/ 12 h 107"/>
                    <a:gd name="T8" fmla="*/ 213 w 426"/>
                    <a:gd name="T9" fmla="*/ 107 h 107"/>
                    <a:gd name="T10" fmla="*/ 403 w 426"/>
                    <a:gd name="T11" fmla="*/ 12 h 107"/>
                    <a:gd name="T12" fmla="*/ 426 w 426"/>
                    <a:gd name="T13" fmla="*/ 0 h 107"/>
                    <a:gd name="T14" fmla="*/ 426 w 426"/>
                    <a:gd name="T15" fmla="*/ 0 h 107"/>
                    <a:gd name="T16" fmla="*/ 0 w 426"/>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107">
                      <a:moveTo>
                        <a:pt x="0" y="0"/>
                      </a:moveTo>
                      <a:lnTo>
                        <a:pt x="0" y="0"/>
                      </a:lnTo>
                      <a:lnTo>
                        <a:pt x="0" y="0"/>
                      </a:lnTo>
                      <a:lnTo>
                        <a:pt x="23" y="12"/>
                      </a:lnTo>
                      <a:lnTo>
                        <a:pt x="213" y="107"/>
                      </a:lnTo>
                      <a:lnTo>
                        <a:pt x="403" y="12"/>
                      </a:lnTo>
                      <a:lnTo>
                        <a:pt x="426" y="0"/>
                      </a:lnTo>
                      <a:lnTo>
                        <a:pt x="426" y="0"/>
                      </a:lnTo>
                      <a:lnTo>
                        <a:pt x="0" y="0"/>
                      </a:ln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sp>
              <p:nvSpPr>
                <p:cNvPr id="247" name="Freeform 16">
                  <a:extLst>
                    <a:ext uri="{FF2B5EF4-FFF2-40B4-BE49-F238E27FC236}">
                      <a16:creationId xmlns:a16="http://schemas.microsoft.com/office/drawing/2014/main" id="{86CA4818-0E55-410F-AC97-A74FE6E5D8BB}"/>
                    </a:ext>
                  </a:extLst>
                </p:cNvPr>
                <p:cNvSpPr>
                  <a:spLocks/>
                </p:cNvSpPr>
                <p:nvPr/>
              </p:nvSpPr>
              <p:spPr bwMode="auto">
                <a:xfrm>
                  <a:off x="2269989" y="4446779"/>
                  <a:ext cx="106448" cy="106448"/>
                </a:xfrm>
                <a:custGeom>
                  <a:avLst/>
                  <a:gdLst>
                    <a:gd name="T0" fmla="*/ 0 w 52"/>
                    <a:gd name="T1" fmla="*/ 52 h 52"/>
                    <a:gd name="T2" fmla="*/ 0 w 52"/>
                    <a:gd name="T3" fmla="*/ 52 h 52"/>
                    <a:gd name="T4" fmla="*/ 52 w 52"/>
                    <a:gd name="T5" fmla="*/ 52 h 52"/>
                    <a:gd name="T6" fmla="*/ 52 w 52"/>
                    <a:gd name="T7" fmla="*/ 0 h 52"/>
                    <a:gd name="T8" fmla="*/ 0 w 52"/>
                    <a:gd name="T9" fmla="*/ 0 h 52"/>
                    <a:gd name="T10" fmla="*/ 0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0" y="52"/>
                      </a:moveTo>
                      <a:lnTo>
                        <a:pt x="0" y="52"/>
                      </a:lnTo>
                      <a:lnTo>
                        <a:pt x="52" y="52"/>
                      </a:lnTo>
                      <a:lnTo>
                        <a:pt x="52" y="0"/>
                      </a:lnTo>
                      <a:lnTo>
                        <a:pt x="0" y="0"/>
                      </a:lnTo>
                      <a:lnTo>
                        <a:pt x="0" y="52"/>
                      </a:ln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grpSp>
          <p:grpSp>
            <p:nvGrpSpPr>
              <p:cNvPr id="240" name="Group 239">
                <a:extLst>
                  <a:ext uri="{FF2B5EF4-FFF2-40B4-BE49-F238E27FC236}">
                    <a16:creationId xmlns:a16="http://schemas.microsoft.com/office/drawing/2014/main" id="{17C8DFC9-14FC-4A27-88BA-D7FF7B896E0B}"/>
                  </a:ext>
                </a:extLst>
              </p:cNvPr>
              <p:cNvGrpSpPr/>
              <p:nvPr/>
            </p:nvGrpSpPr>
            <p:grpSpPr>
              <a:xfrm>
                <a:off x="7650864" y="5148114"/>
                <a:ext cx="242228" cy="238024"/>
                <a:chOff x="7486346" y="4848919"/>
                <a:chExt cx="450846" cy="443021"/>
              </a:xfrm>
              <a:grpFill/>
            </p:grpSpPr>
            <p:sp>
              <p:nvSpPr>
                <p:cNvPr id="241" name="Rectangle 240">
                  <a:extLst>
                    <a:ext uri="{FF2B5EF4-FFF2-40B4-BE49-F238E27FC236}">
                      <a16:creationId xmlns:a16="http://schemas.microsoft.com/office/drawing/2014/main" id="{C8394F0E-D90A-4E31-A9A8-A95E9B5252EF}"/>
                    </a:ext>
                  </a:extLst>
                </p:cNvPr>
                <p:cNvSpPr/>
                <p:nvPr/>
              </p:nvSpPr>
              <p:spPr bwMode="auto">
                <a:xfrm>
                  <a:off x="7486346" y="4848919"/>
                  <a:ext cx="450846" cy="44302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42" name="Graphic 241">
                  <a:extLst>
                    <a:ext uri="{FF2B5EF4-FFF2-40B4-BE49-F238E27FC236}">
                      <a16:creationId xmlns:a16="http://schemas.microsoft.com/office/drawing/2014/main" id="{2407C17C-3A73-47AD-BABB-76C83D271E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30979" y="4906543"/>
                  <a:ext cx="380217" cy="330623"/>
                </a:xfrm>
                <a:prstGeom prst="rect">
                  <a:avLst/>
                </a:prstGeom>
              </p:spPr>
            </p:pic>
          </p:grpSp>
        </p:grpSp>
        <p:grpSp>
          <p:nvGrpSpPr>
            <p:cNvPr id="248" name="Group 247">
              <a:extLst>
                <a:ext uri="{FF2B5EF4-FFF2-40B4-BE49-F238E27FC236}">
                  <a16:creationId xmlns:a16="http://schemas.microsoft.com/office/drawing/2014/main" id="{99687E5E-E7B0-4857-8C54-07E08D2542F2}"/>
                </a:ext>
              </a:extLst>
            </p:cNvPr>
            <p:cNvGrpSpPr/>
            <p:nvPr/>
          </p:nvGrpSpPr>
          <p:grpSpPr>
            <a:xfrm>
              <a:off x="7078059" y="3585895"/>
              <a:ext cx="321175" cy="264580"/>
              <a:chOff x="5230386" y="4132421"/>
              <a:chExt cx="339443" cy="279629"/>
            </a:xfrm>
          </p:grpSpPr>
          <p:sp>
            <p:nvSpPr>
              <p:cNvPr id="249" name="Freeform 17">
                <a:extLst>
                  <a:ext uri="{FF2B5EF4-FFF2-40B4-BE49-F238E27FC236}">
                    <a16:creationId xmlns:a16="http://schemas.microsoft.com/office/drawing/2014/main" id="{F3F99926-E493-450C-B85C-D8C2B0884008}"/>
                  </a:ext>
                </a:extLst>
              </p:cNvPr>
              <p:cNvSpPr>
                <a:spLocks noEditPoints="1"/>
              </p:cNvSpPr>
              <p:nvPr/>
            </p:nvSpPr>
            <p:spPr bwMode="auto">
              <a:xfrm>
                <a:off x="5452824" y="4132421"/>
                <a:ext cx="117005" cy="199735"/>
              </a:xfrm>
              <a:custGeom>
                <a:avLst/>
                <a:gdLst>
                  <a:gd name="T0" fmla="*/ 92 w 147"/>
                  <a:gd name="T1" fmla="*/ 238 h 257"/>
                  <a:gd name="T2" fmla="*/ 92 w 147"/>
                  <a:gd name="T3" fmla="*/ 238 h 257"/>
                  <a:gd name="T4" fmla="*/ 55 w 147"/>
                  <a:gd name="T5" fmla="*/ 238 h 257"/>
                  <a:gd name="T6" fmla="*/ 55 w 147"/>
                  <a:gd name="T7" fmla="*/ 220 h 257"/>
                  <a:gd name="T8" fmla="*/ 92 w 147"/>
                  <a:gd name="T9" fmla="*/ 220 h 257"/>
                  <a:gd name="T10" fmla="*/ 92 w 147"/>
                  <a:gd name="T11" fmla="*/ 238 h 257"/>
                  <a:gd name="T12" fmla="*/ 138 w 147"/>
                  <a:gd name="T13" fmla="*/ 0 h 257"/>
                  <a:gd name="T14" fmla="*/ 138 w 147"/>
                  <a:gd name="T15" fmla="*/ 0 h 257"/>
                  <a:gd name="T16" fmla="*/ 10 w 147"/>
                  <a:gd name="T17" fmla="*/ 0 h 257"/>
                  <a:gd name="T18" fmla="*/ 0 w 147"/>
                  <a:gd name="T19" fmla="*/ 9 h 257"/>
                  <a:gd name="T20" fmla="*/ 0 w 147"/>
                  <a:gd name="T21" fmla="*/ 248 h 257"/>
                  <a:gd name="T22" fmla="*/ 10 w 147"/>
                  <a:gd name="T23" fmla="*/ 257 h 257"/>
                  <a:gd name="T24" fmla="*/ 138 w 147"/>
                  <a:gd name="T25" fmla="*/ 257 h 257"/>
                  <a:gd name="T26" fmla="*/ 147 w 147"/>
                  <a:gd name="T27" fmla="*/ 248 h 257"/>
                  <a:gd name="T28" fmla="*/ 147 w 147"/>
                  <a:gd name="T29" fmla="*/ 9 h 257"/>
                  <a:gd name="T30" fmla="*/ 138 w 147"/>
                  <a:gd name="T31"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57">
                    <a:moveTo>
                      <a:pt x="92" y="238"/>
                    </a:moveTo>
                    <a:lnTo>
                      <a:pt x="92" y="238"/>
                    </a:lnTo>
                    <a:lnTo>
                      <a:pt x="55" y="238"/>
                    </a:lnTo>
                    <a:lnTo>
                      <a:pt x="55" y="220"/>
                    </a:lnTo>
                    <a:lnTo>
                      <a:pt x="92" y="220"/>
                    </a:lnTo>
                    <a:lnTo>
                      <a:pt x="92" y="238"/>
                    </a:lnTo>
                    <a:close/>
                    <a:moveTo>
                      <a:pt x="138" y="0"/>
                    </a:moveTo>
                    <a:lnTo>
                      <a:pt x="138" y="0"/>
                    </a:lnTo>
                    <a:lnTo>
                      <a:pt x="10" y="0"/>
                    </a:lnTo>
                    <a:cubicBezTo>
                      <a:pt x="5" y="0"/>
                      <a:pt x="0" y="4"/>
                      <a:pt x="0" y="9"/>
                    </a:cubicBezTo>
                    <a:lnTo>
                      <a:pt x="0" y="248"/>
                    </a:lnTo>
                    <a:cubicBezTo>
                      <a:pt x="0" y="253"/>
                      <a:pt x="5" y="257"/>
                      <a:pt x="10" y="257"/>
                    </a:cubicBezTo>
                    <a:lnTo>
                      <a:pt x="138" y="257"/>
                    </a:lnTo>
                    <a:cubicBezTo>
                      <a:pt x="143" y="257"/>
                      <a:pt x="147" y="253"/>
                      <a:pt x="147" y="248"/>
                    </a:cubicBezTo>
                    <a:lnTo>
                      <a:pt x="147" y="9"/>
                    </a:lnTo>
                    <a:cubicBezTo>
                      <a:pt x="147" y="4"/>
                      <a:pt x="143" y="0"/>
                      <a:pt x="138" y="0"/>
                    </a:cubicBezTo>
                    <a:close/>
                  </a:path>
                </a:pathLst>
              </a:custGeom>
              <a:solidFill>
                <a:srgbClr val="D2D2D2"/>
              </a:solidFill>
              <a:ln w="0">
                <a:noFill/>
                <a:prstDash val="solid"/>
                <a:round/>
                <a:headEnd/>
                <a:tailEnd/>
              </a:ln>
            </p:spPr>
            <p:txBody>
              <a:bodyPr vert="horz" wrap="square" lIns="105456" tIns="52728" rIns="105456" bIns="52728"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sp>
            <p:nvSpPr>
              <p:cNvPr id="250" name="Freeform 18">
                <a:extLst>
                  <a:ext uri="{FF2B5EF4-FFF2-40B4-BE49-F238E27FC236}">
                    <a16:creationId xmlns:a16="http://schemas.microsoft.com/office/drawing/2014/main" id="{4BE10A7E-3295-4531-BF14-CDF3E46DFEA7}"/>
                  </a:ext>
                </a:extLst>
              </p:cNvPr>
              <p:cNvSpPr>
                <a:spLocks noEditPoints="1"/>
              </p:cNvSpPr>
              <p:nvPr/>
            </p:nvSpPr>
            <p:spPr bwMode="auto">
              <a:xfrm>
                <a:off x="5230386" y="4206073"/>
                <a:ext cx="298298" cy="205977"/>
              </a:xfrm>
              <a:custGeom>
                <a:avLst/>
                <a:gdLst>
                  <a:gd name="T0" fmla="*/ 159 w 373"/>
                  <a:gd name="T1" fmla="*/ 213 h 266"/>
                  <a:gd name="T2" fmla="*/ 159 w 373"/>
                  <a:gd name="T3" fmla="*/ 213 h 266"/>
                  <a:gd name="T4" fmla="*/ 213 w 373"/>
                  <a:gd name="T5" fmla="*/ 213 h 266"/>
                  <a:gd name="T6" fmla="*/ 213 w 373"/>
                  <a:gd name="T7" fmla="*/ 240 h 266"/>
                  <a:gd name="T8" fmla="*/ 159 w 373"/>
                  <a:gd name="T9" fmla="*/ 240 h 266"/>
                  <a:gd name="T10" fmla="*/ 159 w 373"/>
                  <a:gd name="T11" fmla="*/ 213 h 266"/>
                  <a:gd name="T12" fmla="*/ 12 w 373"/>
                  <a:gd name="T13" fmla="*/ 266 h 266"/>
                  <a:gd name="T14" fmla="*/ 12 w 373"/>
                  <a:gd name="T15" fmla="*/ 266 h 266"/>
                  <a:gd name="T16" fmla="*/ 360 w 373"/>
                  <a:gd name="T17" fmla="*/ 266 h 266"/>
                  <a:gd name="T18" fmla="*/ 373 w 373"/>
                  <a:gd name="T19" fmla="*/ 254 h 266"/>
                  <a:gd name="T20" fmla="*/ 373 w 373"/>
                  <a:gd name="T21" fmla="*/ 189 h 266"/>
                  <a:gd name="T22" fmla="*/ 289 w 373"/>
                  <a:gd name="T23" fmla="*/ 189 h 266"/>
                  <a:gd name="T24" fmla="*/ 253 w 373"/>
                  <a:gd name="T25" fmla="*/ 154 h 266"/>
                  <a:gd name="T26" fmla="*/ 253 w 373"/>
                  <a:gd name="T27" fmla="*/ 0 h 266"/>
                  <a:gd name="T28" fmla="*/ 12 w 373"/>
                  <a:gd name="T29" fmla="*/ 0 h 266"/>
                  <a:gd name="T30" fmla="*/ 0 w 373"/>
                  <a:gd name="T31" fmla="*/ 13 h 266"/>
                  <a:gd name="T32" fmla="*/ 0 w 373"/>
                  <a:gd name="T33" fmla="*/ 254 h 266"/>
                  <a:gd name="T34" fmla="*/ 12 w 373"/>
                  <a:gd name="T35"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3" h="266">
                    <a:moveTo>
                      <a:pt x="159" y="213"/>
                    </a:moveTo>
                    <a:lnTo>
                      <a:pt x="159" y="213"/>
                    </a:lnTo>
                    <a:lnTo>
                      <a:pt x="213" y="213"/>
                    </a:lnTo>
                    <a:lnTo>
                      <a:pt x="213" y="240"/>
                    </a:lnTo>
                    <a:lnTo>
                      <a:pt x="159" y="240"/>
                    </a:lnTo>
                    <a:lnTo>
                      <a:pt x="159" y="213"/>
                    </a:lnTo>
                    <a:close/>
                    <a:moveTo>
                      <a:pt x="12" y="266"/>
                    </a:moveTo>
                    <a:lnTo>
                      <a:pt x="12" y="266"/>
                    </a:lnTo>
                    <a:lnTo>
                      <a:pt x="360" y="266"/>
                    </a:lnTo>
                    <a:cubicBezTo>
                      <a:pt x="367" y="266"/>
                      <a:pt x="373" y="261"/>
                      <a:pt x="373" y="254"/>
                    </a:cubicBezTo>
                    <a:lnTo>
                      <a:pt x="373" y="189"/>
                    </a:lnTo>
                    <a:lnTo>
                      <a:pt x="289" y="189"/>
                    </a:lnTo>
                    <a:cubicBezTo>
                      <a:pt x="269" y="189"/>
                      <a:pt x="253" y="173"/>
                      <a:pt x="253" y="154"/>
                    </a:cubicBezTo>
                    <a:lnTo>
                      <a:pt x="253" y="0"/>
                    </a:lnTo>
                    <a:lnTo>
                      <a:pt x="12" y="0"/>
                    </a:lnTo>
                    <a:cubicBezTo>
                      <a:pt x="5" y="0"/>
                      <a:pt x="0" y="6"/>
                      <a:pt x="0" y="13"/>
                    </a:cubicBezTo>
                    <a:lnTo>
                      <a:pt x="0" y="254"/>
                    </a:lnTo>
                    <a:cubicBezTo>
                      <a:pt x="0" y="261"/>
                      <a:pt x="5" y="266"/>
                      <a:pt x="12" y="266"/>
                    </a:cubicBezTo>
                    <a:close/>
                  </a:path>
                </a:pathLst>
              </a:custGeom>
              <a:solidFill>
                <a:srgbClr val="0078D4"/>
              </a:solidFill>
              <a:ln w="0">
                <a:noFill/>
                <a:prstDash val="solid"/>
                <a:round/>
                <a:headEnd/>
                <a:tailEnd/>
              </a:ln>
            </p:spPr>
            <p:txBody>
              <a:bodyPr vert="horz" wrap="square" lIns="105456" tIns="52728" rIns="105456" bIns="52728"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grpSp>
        <p:grpSp>
          <p:nvGrpSpPr>
            <p:cNvPr id="251" name="Group 250">
              <a:extLst>
                <a:ext uri="{FF2B5EF4-FFF2-40B4-BE49-F238E27FC236}">
                  <a16:creationId xmlns:a16="http://schemas.microsoft.com/office/drawing/2014/main" id="{E86A1D4F-D6DC-41E1-95A0-49FA07C980FF}"/>
                </a:ext>
              </a:extLst>
            </p:cNvPr>
            <p:cNvGrpSpPr/>
            <p:nvPr/>
          </p:nvGrpSpPr>
          <p:grpSpPr>
            <a:xfrm>
              <a:off x="7082004" y="4517377"/>
              <a:ext cx="313285" cy="247698"/>
              <a:chOff x="19906669" y="4851206"/>
              <a:chExt cx="362764" cy="295426"/>
            </a:xfrm>
          </p:grpSpPr>
          <p:sp>
            <p:nvSpPr>
              <p:cNvPr id="252" name="Freeform 161">
                <a:extLst>
                  <a:ext uri="{FF2B5EF4-FFF2-40B4-BE49-F238E27FC236}">
                    <a16:creationId xmlns:a16="http://schemas.microsoft.com/office/drawing/2014/main" id="{6C176096-1914-4355-A771-DF40FCBBC7C5}"/>
                  </a:ext>
                </a:extLst>
              </p:cNvPr>
              <p:cNvSpPr>
                <a:spLocks/>
              </p:cNvSpPr>
              <p:nvPr/>
            </p:nvSpPr>
            <p:spPr bwMode="auto">
              <a:xfrm>
                <a:off x="19906669" y="4851206"/>
                <a:ext cx="362764" cy="23360"/>
              </a:xfrm>
              <a:custGeom>
                <a:avLst/>
                <a:gdLst>
                  <a:gd name="T0" fmla="*/ 0 w 426"/>
                  <a:gd name="T1" fmla="*/ 0 h 27"/>
                  <a:gd name="T2" fmla="*/ 0 w 426"/>
                  <a:gd name="T3" fmla="*/ 0 h 27"/>
                  <a:gd name="T4" fmla="*/ 0 w 426"/>
                  <a:gd name="T5" fmla="*/ 27 h 27"/>
                  <a:gd name="T6" fmla="*/ 426 w 426"/>
                  <a:gd name="T7" fmla="*/ 27 h 27"/>
                  <a:gd name="T8" fmla="*/ 426 w 426"/>
                  <a:gd name="T9" fmla="*/ 27 h 27"/>
                  <a:gd name="T10" fmla="*/ 426 w 426"/>
                  <a:gd name="T11" fmla="*/ 0 h 27"/>
                  <a:gd name="T12" fmla="*/ 0 w 426"/>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426" h="27">
                    <a:moveTo>
                      <a:pt x="0" y="0"/>
                    </a:moveTo>
                    <a:lnTo>
                      <a:pt x="0" y="0"/>
                    </a:lnTo>
                    <a:lnTo>
                      <a:pt x="0" y="27"/>
                    </a:lnTo>
                    <a:lnTo>
                      <a:pt x="426" y="27"/>
                    </a:lnTo>
                    <a:lnTo>
                      <a:pt x="426" y="27"/>
                    </a:lnTo>
                    <a:lnTo>
                      <a:pt x="426" y="0"/>
                    </a:lnTo>
                    <a:lnTo>
                      <a:pt x="0" y="0"/>
                    </a:lnTo>
                    <a:close/>
                  </a:path>
                </a:pathLst>
              </a:custGeom>
              <a:solidFill>
                <a:srgbClr val="0078D4"/>
              </a:solidFill>
              <a:ln w="0">
                <a:noFill/>
                <a:prstDash val="solid"/>
                <a:round/>
                <a:headEnd/>
                <a:tailEnd/>
              </a:ln>
            </p:spPr>
            <p:txBody>
              <a:bodyPr vert="horz" wrap="square" lIns="107571" tIns="53785" rIns="107571" bIns="537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sp>
            <p:nvSpPr>
              <p:cNvPr id="253" name="Freeform 163">
                <a:extLst>
                  <a:ext uri="{FF2B5EF4-FFF2-40B4-BE49-F238E27FC236}">
                    <a16:creationId xmlns:a16="http://schemas.microsoft.com/office/drawing/2014/main" id="{0EDE34B6-0465-48E5-8A77-31CF968A4279}"/>
                  </a:ext>
                </a:extLst>
              </p:cNvPr>
              <p:cNvSpPr>
                <a:spLocks noEditPoints="1"/>
              </p:cNvSpPr>
              <p:nvPr/>
            </p:nvSpPr>
            <p:spPr bwMode="auto">
              <a:xfrm>
                <a:off x="19906669" y="4896545"/>
                <a:ext cx="362764" cy="250087"/>
              </a:xfrm>
              <a:custGeom>
                <a:avLst/>
                <a:gdLst>
                  <a:gd name="T0" fmla="*/ 0 w 426"/>
                  <a:gd name="T1" fmla="*/ 293 h 293"/>
                  <a:gd name="T2" fmla="*/ 0 w 426"/>
                  <a:gd name="T3" fmla="*/ 293 h 293"/>
                  <a:gd name="T4" fmla="*/ 426 w 426"/>
                  <a:gd name="T5" fmla="*/ 293 h 293"/>
                  <a:gd name="T6" fmla="*/ 426 w 426"/>
                  <a:gd name="T7" fmla="*/ 0 h 293"/>
                  <a:gd name="T8" fmla="*/ 0 w 426"/>
                  <a:gd name="T9" fmla="*/ 0 h 293"/>
                  <a:gd name="T10" fmla="*/ 0 w 426"/>
                  <a:gd name="T11" fmla="*/ 293 h 293"/>
                  <a:gd name="T12" fmla="*/ 106 w 426"/>
                  <a:gd name="T13" fmla="*/ 28 h 293"/>
                  <a:gd name="T14" fmla="*/ 106 w 426"/>
                  <a:gd name="T15" fmla="*/ 28 h 293"/>
                  <a:gd name="T16" fmla="*/ 399 w 426"/>
                  <a:gd name="T17" fmla="*/ 28 h 293"/>
                  <a:gd name="T18" fmla="*/ 399 w 426"/>
                  <a:gd name="T19" fmla="*/ 267 h 293"/>
                  <a:gd name="T20" fmla="*/ 106 w 426"/>
                  <a:gd name="T21" fmla="*/ 267 h 293"/>
                  <a:gd name="T22" fmla="*/ 106 w 426"/>
                  <a:gd name="T23" fmla="*/ 28 h 293"/>
                  <a:gd name="T24" fmla="*/ 27 w 426"/>
                  <a:gd name="T25" fmla="*/ 28 h 293"/>
                  <a:gd name="T26" fmla="*/ 27 w 426"/>
                  <a:gd name="T27" fmla="*/ 28 h 293"/>
                  <a:gd name="T28" fmla="*/ 80 w 426"/>
                  <a:gd name="T29" fmla="*/ 28 h 293"/>
                  <a:gd name="T30" fmla="*/ 80 w 426"/>
                  <a:gd name="T31" fmla="*/ 67 h 293"/>
                  <a:gd name="T32" fmla="*/ 27 w 426"/>
                  <a:gd name="T33" fmla="*/ 67 h 293"/>
                  <a:gd name="T34" fmla="*/ 27 w 426"/>
                  <a:gd name="T35" fmla="*/ 28 h 293"/>
                  <a:gd name="T36" fmla="*/ 27 w 426"/>
                  <a:gd name="T37" fmla="*/ 93 h 293"/>
                  <a:gd name="T38" fmla="*/ 27 w 426"/>
                  <a:gd name="T39" fmla="*/ 93 h 293"/>
                  <a:gd name="T40" fmla="*/ 80 w 426"/>
                  <a:gd name="T41" fmla="*/ 93 h 293"/>
                  <a:gd name="T42" fmla="*/ 80 w 426"/>
                  <a:gd name="T43" fmla="*/ 132 h 293"/>
                  <a:gd name="T44" fmla="*/ 27 w 426"/>
                  <a:gd name="T45" fmla="*/ 132 h 293"/>
                  <a:gd name="T46" fmla="*/ 27 w 426"/>
                  <a:gd name="T47" fmla="*/ 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293">
                    <a:moveTo>
                      <a:pt x="0" y="293"/>
                    </a:moveTo>
                    <a:lnTo>
                      <a:pt x="0" y="293"/>
                    </a:lnTo>
                    <a:lnTo>
                      <a:pt x="426" y="293"/>
                    </a:lnTo>
                    <a:lnTo>
                      <a:pt x="426" y="0"/>
                    </a:lnTo>
                    <a:lnTo>
                      <a:pt x="0" y="0"/>
                    </a:lnTo>
                    <a:lnTo>
                      <a:pt x="0" y="293"/>
                    </a:lnTo>
                    <a:close/>
                    <a:moveTo>
                      <a:pt x="106" y="28"/>
                    </a:moveTo>
                    <a:lnTo>
                      <a:pt x="106" y="28"/>
                    </a:lnTo>
                    <a:lnTo>
                      <a:pt x="399" y="28"/>
                    </a:lnTo>
                    <a:lnTo>
                      <a:pt x="399" y="267"/>
                    </a:lnTo>
                    <a:lnTo>
                      <a:pt x="106" y="267"/>
                    </a:lnTo>
                    <a:lnTo>
                      <a:pt x="106" y="28"/>
                    </a:lnTo>
                    <a:close/>
                    <a:moveTo>
                      <a:pt x="27" y="28"/>
                    </a:moveTo>
                    <a:lnTo>
                      <a:pt x="27" y="28"/>
                    </a:lnTo>
                    <a:lnTo>
                      <a:pt x="80" y="28"/>
                    </a:lnTo>
                    <a:lnTo>
                      <a:pt x="80" y="67"/>
                    </a:lnTo>
                    <a:lnTo>
                      <a:pt x="27" y="67"/>
                    </a:lnTo>
                    <a:lnTo>
                      <a:pt x="27" y="28"/>
                    </a:lnTo>
                    <a:close/>
                    <a:moveTo>
                      <a:pt x="27" y="93"/>
                    </a:moveTo>
                    <a:lnTo>
                      <a:pt x="27" y="93"/>
                    </a:lnTo>
                    <a:lnTo>
                      <a:pt x="80" y="93"/>
                    </a:lnTo>
                    <a:lnTo>
                      <a:pt x="80" y="132"/>
                    </a:lnTo>
                    <a:lnTo>
                      <a:pt x="27" y="132"/>
                    </a:lnTo>
                    <a:lnTo>
                      <a:pt x="27" y="93"/>
                    </a:lnTo>
                    <a:close/>
                  </a:path>
                </a:pathLst>
              </a:custGeom>
              <a:solidFill>
                <a:srgbClr val="D2D2D2"/>
              </a:solidFill>
              <a:ln w="0">
                <a:noFill/>
                <a:prstDash val="solid"/>
                <a:round/>
                <a:headEnd/>
                <a:tailEnd/>
              </a:ln>
            </p:spPr>
            <p:txBody>
              <a:bodyPr vert="horz" wrap="square" lIns="107571" tIns="53785" rIns="107571" bIns="537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grpSp>
        <p:grpSp>
          <p:nvGrpSpPr>
            <p:cNvPr id="254" name="Group 80">
              <a:extLst>
                <a:ext uri="{FF2B5EF4-FFF2-40B4-BE49-F238E27FC236}">
                  <a16:creationId xmlns:a16="http://schemas.microsoft.com/office/drawing/2014/main" id="{658E3FD7-3145-47E1-9213-2B87F2059DFC}"/>
                </a:ext>
              </a:extLst>
            </p:cNvPr>
            <p:cNvGrpSpPr>
              <a:grpSpLocks noChangeAspect="1"/>
            </p:cNvGrpSpPr>
            <p:nvPr/>
          </p:nvGrpSpPr>
          <p:grpSpPr bwMode="auto">
            <a:xfrm>
              <a:off x="6113588" y="4509343"/>
              <a:ext cx="460089" cy="263766"/>
              <a:chOff x="695" y="1513"/>
              <a:chExt cx="210" cy="124"/>
            </a:xfrm>
            <a:solidFill>
              <a:srgbClr val="D2D2D2"/>
            </a:solidFill>
          </p:grpSpPr>
          <p:sp>
            <p:nvSpPr>
              <p:cNvPr id="255" name="Freeform 81">
                <a:extLst>
                  <a:ext uri="{FF2B5EF4-FFF2-40B4-BE49-F238E27FC236}">
                    <a16:creationId xmlns:a16="http://schemas.microsoft.com/office/drawing/2014/main" id="{1E46CC56-2EAB-46C2-ACC2-945A6AA759F0}"/>
                  </a:ext>
                </a:extLst>
              </p:cNvPr>
              <p:cNvSpPr>
                <a:spLocks/>
              </p:cNvSpPr>
              <p:nvPr/>
            </p:nvSpPr>
            <p:spPr bwMode="auto">
              <a:xfrm>
                <a:off x="695" y="1604"/>
                <a:ext cx="46" cy="33"/>
              </a:xfrm>
              <a:custGeom>
                <a:avLst/>
                <a:gdLst>
                  <a:gd name="T0" fmla="*/ 0 w 75"/>
                  <a:gd name="T1" fmla="*/ 53 h 53"/>
                  <a:gd name="T2" fmla="*/ 0 w 75"/>
                  <a:gd name="T3" fmla="*/ 53 h 53"/>
                  <a:gd name="T4" fmla="*/ 63 w 75"/>
                  <a:gd name="T5" fmla="*/ 53 h 53"/>
                  <a:gd name="T6" fmla="*/ 63 w 75"/>
                  <a:gd name="T7" fmla="*/ 53 h 53"/>
                  <a:gd name="T8" fmla="*/ 75 w 75"/>
                  <a:gd name="T9" fmla="*/ 4 h 53"/>
                  <a:gd name="T10" fmla="*/ 54 w 75"/>
                  <a:gd name="T11" fmla="*/ 0 h 53"/>
                  <a:gd name="T12" fmla="*/ 0 w 75"/>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75" h="53">
                    <a:moveTo>
                      <a:pt x="0" y="53"/>
                    </a:moveTo>
                    <a:lnTo>
                      <a:pt x="0" y="53"/>
                    </a:lnTo>
                    <a:lnTo>
                      <a:pt x="63" y="53"/>
                    </a:lnTo>
                    <a:lnTo>
                      <a:pt x="63" y="53"/>
                    </a:lnTo>
                    <a:cubicBezTo>
                      <a:pt x="63" y="35"/>
                      <a:pt x="67" y="19"/>
                      <a:pt x="75" y="4"/>
                    </a:cubicBezTo>
                    <a:cubicBezTo>
                      <a:pt x="69" y="1"/>
                      <a:pt x="61" y="0"/>
                      <a:pt x="54" y="0"/>
                    </a:cubicBezTo>
                    <a:cubicBezTo>
                      <a:pt x="24" y="0"/>
                      <a:pt x="0" y="24"/>
                      <a:pt x="0" y="53"/>
                    </a:cubicBezTo>
                    <a:close/>
                  </a:path>
                </a:pathLst>
              </a:custGeom>
              <a:grpFill/>
              <a:ln w="0">
                <a:noFill/>
                <a:prstDash val="solid"/>
                <a:round/>
                <a:headEnd/>
                <a:tailEnd/>
              </a:ln>
            </p:spPr>
            <p:txBody>
              <a:bodyPr vert="horz" wrap="square" lIns="105456" tIns="52728" rIns="105456" bIns="52728"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sp>
            <p:nvSpPr>
              <p:cNvPr id="256" name="Freeform 82">
                <a:extLst>
                  <a:ext uri="{FF2B5EF4-FFF2-40B4-BE49-F238E27FC236}">
                    <a16:creationId xmlns:a16="http://schemas.microsoft.com/office/drawing/2014/main" id="{765601BB-B050-4AAE-8D86-EDC841A220D8}"/>
                  </a:ext>
                </a:extLst>
              </p:cNvPr>
              <p:cNvSpPr>
                <a:spLocks/>
              </p:cNvSpPr>
              <p:nvPr/>
            </p:nvSpPr>
            <p:spPr bwMode="auto">
              <a:xfrm>
                <a:off x="751" y="1588"/>
                <a:ext cx="85" cy="49"/>
              </a:xfrm>
              <a:custGeom>
                <a:avLst/>
                <a:gdLst>
                  <a:gd name="T0" fmla="*/ 22 w 138"/>
                  <a:gd name="T1" fmla="*/ 25 h 80"/>
                  <a:gd name="T2" fmla="*/ 22 w 138"/>
                  <a:gd name="T3" fmla="*/ 25 h 80"/>
                  <a:gd name="T4" fmla="*/ 13 w 138"/>
                  <a:gd name="T5" fmla="*/ 36 h 80"/>
                  <a:gd name="T6" fmla="*/ 6 w 138"/>
                  <a:gd name="T7" fmla="*/ 48 h 80"/>
                  <a:gd name="T8" fmla="*/ 0 w 138"/>
                  <a:gd name="T9" fmla="*/ 80 h 80"/>
                  <a:gd name="T10" fmla="*/ 17 w 138"/>
                  <a:gd name="T11" fmla="*/ 80 h 80"/>
                  <a:gd name="T12" fmla="*/ 30 w 138"/>
                  <a:gd name="T13" fmla="*/ 80 h 80"/>
                  <a:gd name="T14" fmla="*/ 44 w 138"/>
                  <a:gd name="T15" fmla="*/ 80 h 80"/>
                  <a:gd name="T16" fmla="*/ 116 w 138"/>
                  <a:gd name="T17" fmla="*/ 80 h 80"/>
                  <a:gd name="T18" fmla="*/ 138 w 138"/>
                  <a:gd name="T19" fmla="*/ 25 h 80"/>
                  <a:gd name="T20" fmla="*/ 80 w 138"/>
                  <a:gd name="T21" fmla="*/ 0 h 80"/>
                  <a:gd name="T22" fmla="*/ 22 w 138"/>
                  <a:gd name="T23" fmla="*/ 2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80">
                    <a:moveTo>
                      <a:pt x="22" y="25"/>
                    </a:moveTo>
                    <a:lnTo>
                      <a:pt x="22" y="25"/>
                    </a:lnTo>
                    <a:cubicBezTo>
                      <a:pt x="19" y="28"/>
                      <a:pt x="16" y="32"/>
                      <a:pt x="13" y="36"/>
                    </a:cubicBezTo>
                    <a:cubicBezTo>
                      <a:pt x="11" y="40"/>
                      <a:pt x="8" y="44"/>
                      <a:pt x="6" y="48"/>
                    </a:cubicBezTo>
                    <a:cubicBezTo>
                      <a:pt x="2" y="58"/>
                      <a:pt x="0" y="69"/>
                      <a:pt x="0" y="80"/>
                    </a:cubicBezTo>
                    <a:lnTo>
                      <a:pt x="17" y="80"/>
                    </a:lnTo>
                    <a:lnTo>
                      <a:pt x="30" y="80"/>
                    </a:lnTo>
                    <a:lnTo>
                      <a:pt x="44" y="80"/>
                    </a:lnTo>
                    <a:lnTo>
                      <a:pt x="116" y="80"/>
                    </a:lnTo>
                    <a:cubicBezTo>
                      <a:pt x="116" y="58"/>
                      <a:pt x="124" y="39"/>
                      <a:pt x="138" y="25"/>
                    </a:cubicBezTo>
                    <a:cubicBezTo>
                      <a:pt x="123" y="9"/>
                      <a:pt x="103" y="0"/>
                      <a:pt x="80" y="0"/>
                    </a:cubicBezTo>
                    <a:cubicBezTo>
                      <a:pt x="57" y="0"/>
                      <a:pt x="36" y="9"/>
                      <a:pt x="22" y="25"/>
                    </a:cubicBezTo>
                    <a:close/>
                  </a:path>
                </a:pathLst>
              </a:custGeom>
              <a:solidFill>
                <a:srgbClr val="0078D3"/>
              </a:solidFill>
              <a:ln w="0">
                <a:noFill/>
                <a:prstDash val="solid"/>
                <a:round/>
                <a:headEnd/>
                <a:tailEnd/>
              </a:ln>
            </p:spPr>
            <p:txBody>
              <a:bodyPr vert="horz" wrap="square" lIns="105456" tIns="52728" rIns="105456" bIns="52728"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sp>
            <p:nvSpPr>
              <p:cNvPr id="257" name="Freeform 83">
                <a:extLst>
                  <a:ext uri="{FF2B5EF4-FFF2-40B4-BE49-F238E27FC236}">
                    <a16:creationId xmlns:a16="http://schemas.microsoft.com/office/drawing/2014/main" id="{FD7A1854-1050-4FDE-8836-20D65D2E974D}"/>
                  </a:ext>
                </a:extLst>
              </p:cNvPr>
              <p:cNvSpPr>
                <a:spLocks/>
              </p:cNvSpPr>
              <p:nvPr/>
            </p:nvSpPr>
            <p:spPr bwMode="auto">
              <a:xfrm>
                <a:off x="839" y="1604"/>
                <a:ext cx="66" cy="33"/>
              </a:xfrm>
              <a:custGeom>
                <a:avLst/>
                <a:gdLst>
                  <a:gd name="T0" fmla="*/ 53 w 106"/>
                  <a:gd name="T1" fmla="*/ 0 h 54"/>
                  <a:gd name="T2" fmla="*/ 53 w 106"/>
                  <a:gd name="T3" fmla="*/ 0 h 54"/>
                  <a:gd name="T4" fmla="*/ 32 w 106"/>
                  <a:gd name="T5" fmla="*/ 5 h 54"/>
                  <a:gd name="T6" fmla="*/ 20 w 106"/>
                  <a:gd name="T7" fmla="*/ 12 h 54"/>
                  <a:gd name="T8" fmla="*/ 10 w 106"/>
                  <a:gd name="T9" fmla="*/ 22 h 54"/>
                  <a:gd name="T10" fmla="*/ 0 w 106"/>
                  <a:gd name="T11" fmla="*/ 54 h 54"/>
                  <a:gd name="T12" fmla="*/ 17 w 106"/>
                  <a:gd name="T13" fmla="*/ 54 h 54"/>
                  <a:gd name="T14" fmla="*/ 30 w 106"/>
                  <a:gd name="T15" fmla="*/ 54 h 54"/>
                  <a:gd name="T16" fmla="*/ 44 w 106"/>
                  <a:gd name="T17" fmla="*/ 54 h 54"/>
                  <a:gd name="T18" fmla="*/ 106 w 106"/>
                  <a:gd name="T19" fmla="*/ 54 h 54"/>
                  <a:gd name="T20" fmla="*/ 53 w 10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54">
                    <a:moveTo>
                      <a:pt x="53" y="0"/>
                    </a:moveTo>
                    <a:lnTo>
                      <a:pt x="53" y="0"/>
                    </a:lnTo>
                    <a:cubicBezTo>
                      <a:pt x="45" y="0"/>
                      <a:pt x="38" y="2"/>
                      <a:pt x="32" y="5"/>
                    </a:cubicBezTo>
                    <a:cubicBezTo>
                      <a:pt x="27" y="7"/>
                      <a:pt x="24" y="9"/>
                      <a:pt x="20" y="12"/>
                    </a:cubicBezTo>
                    <a:cubicBezTo>
                      <a:pt x="16" y="15"/>
                      <a:pt x="13" y="18"/>
                      <a:pt x="10" y="22"/>
                    </a:cubicBezTo>
                    <a:cubicBezTo>
                      <a:pt x="4" y="31"/>
                      <a:pt x="0" y="42"/>
                      <a:pt x="0" y="54"/>
                    </a:cubicBezTo>
                    <a:lnTo>
                      <a:pt x="17" y="54"/>
                    </a:lnTo>
                    <a:lnTo>
                      <a:pt x="30" y="54"/>
                    </a:lnTo>
                    <a:lnTo>
                      <a:pt x="44" y="54"/>
                    </a:lnTo>
                    <a:lnTo>
                      <a:pt x="106" y="54"/>
                    </a:lnTo>
                    <a:cubicBezTo>
                      <a:pt x="106" y="24"/>
                      <a:pt x="82" y="0"/>
                      <a:pt x="53" y="0"/>
                    </a:cubicBezTo>
                    <a:close/>
                  </a:path>
                </a:pathLst>
              </a:custGeom>
              <a:grpFill/>
              <a:ln w="0">
                <a:noFill/>
                <a:prstDash val="solid"/>
                <a:round/>
                <a:headEnd/>
                <a:tailEnd/>
              </a:ln>
            </p:spPr>
            <p:txBody>
              <a:bodyPr vert="horz" wrap="square" lIns="105456" tIns="52728" rIns="105456" bIns="52728"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sp>
            <p:nvSpPr>
              <p:cNvPr id="258" name="Freeform 84">
                <a:extLst>
                  <a:ext uri="{FF2B5EF4-FFF2-40B4-BE49-F238E27FC236}">
                    <a16:creationId xmlns:a16="http://schemas.microsoft.com/office/drawing/2014/main" id="{4D846835-340E-4EB2-9714-7981B2CA67A4}"/>
                  </a:ext>
                </a:extLst>
              </p:cNvPr>
              <p:cNvSpPr>
                <a:spLocks/>
              </p:cNvSpPr>
              <p:nvPr/>
            </p:nvSpPr>
            <p:spPr bwMode="auto">
              <a:xfrm>
                <a:off x="852" y="1555"/>
                <a:ext cx="41" cy="41"/>
              </a:xfrm>
              <a:custGeom>
                <a:avLst/>
                <a:gdLst>
                  <a:gd name="T0" fmla="*/ 31 w 66"/>
                  <a:gd name="T1" fmla="*/ 66 h 67"/>
                  <a:gd name="T2" fmla="*/ 31 w 66"/>
                  <a:gd name="T3" fmla="*/ 66 h 67"/>
                  <a:gd name="T4" fmla="*/ 33 w 66"/>
                  <a:gd name="T5" fmla="*/ 67 h 67"/>
                  <a:gd name="T6" fmla="*/ 35 w 66"/>
                  <a:gd name="T7" fmla="*/ 66 h 67"/>
                  <a:gd name="T8" fmla="*/ 57 w 66"/>
                  <a:gd name="T9" fmla="*/ 56 h 67"/>
                  <a:gd name="T10" fmla="*/ 66 w 66"/>
                  <a:gd name="T11" fmla="*/ 33 h 67"/>
                  <a:gd name="T12" fmla="*/ 33 w 66"/>
                  <a:gd name="T13" fmla="*/ 0 h 67"/>
                  <a:gd name="T14" fmla="*/ 0 w 66"/>
                  <a:gd name="T15" fmla="*/ 33 h 67"/>
                  <a:gd name="T16" fmla="*/ 9 w 66"/>
                  <a:gd name="T17" fmla="*/ 56 h 67"/>
                  <a:gd name="T18" fmla="*/ 31 w 66"/>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7">
                    <a:moveTo>
                      <a:pt x="31" y="66"/>
                    </a:moveTo>
                    <a:lnTo>
                      <a:pt x="31" y="66"/>
                    </a:lnTo>
                    <a:cubicBezTo>
                      <a:pt x="31" y="66"/>
                      <a:pt x="32" y="67"/>
                      <a:pt x="33" y="67"/>
                    </a:cubicBezTo>
                    <a:cubicBezTo>
                      <a:pt x="34" y="67"/>
                      <a:pt x="34" y="66"/>
                      <a:pt x="35" y="66"/>
                    </a:cubicBezTo>
                    <a:cubicBezTo>
                      <a:pt x="44" y="66"/>
                      <a:pt x="51" y="62"/>
                      <a:pt x="57" y="56"/>
                    </a:cubicBezTo>
                    <a:cubicBezTo>
                      <a:pt x="63" y="50"/>
                      <a:pt x="66" y="42"/>
                      <a:pt x="66" y="33"/>
                    </a:cubicBezTo>
                    <a:cubicBezTo>
                      <a:pt x="66" y="15"/>
                      <a:pt x="51" y="0"/>
                      <a:pt x="33" y="0"/>
                    </a:cubicBezTo>
                    <a:cubicBezTo>
                      <a:pt x="14" y="0"/>
                      <a:pt x="0" y="15"/>
                      <a:pt x="0" y="33"/>
                    </a:cubicBezTo>
                    <a:cubicBezTo>
                      <a:pt x="0" y="42"/>
                      <a:pt x="3" y="50"/>
                      <a:pt x="9" y="56"/>
                    </a:cubicBezTo>
                    <a:cubicBezTo>
                      <a:pt x="15" y="62"/>
                      <a:pt x="22" y="66"/>
                      <a:pt x="31" y="66"/>
                    </a:cubicBezTo>
                    <a:close/>
                  </a:path>
                </a:pathLst>
              </a:custGeom>
              <a:grpFill/>
              <a:ln w="0">
                <a:noFill/>
                <a:prstDash val="solid"/>
                <a:round/>
                <a:headEnd/>
                <a:tailEnd/>
              </a:ln>
            </p:spPr>
            <p:txBody>
              <a:bodyPr vert="horz" wrap="square" lIns="105456" tIns="52728" rIns="105456" bIns="52728"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sp>
            <p:nvSpPr>
              <p:cNvPr id="259" name="Freeform 85">
                <a:extLst>
                  <a:ext uri="{FF2B5EF4-FFF2-40B4-BE49-F238E27FC236}">
                    <a16:creationId xmlns:a16="http://schemas.microsoft.com/office/drawing/2014/main" id="{9DB21EFE-C940-4500-88DB-B7939953507D}"/>
                  </a:ext>
                </a:extLst>
              </p:cNvPr>
              <p:cNvSpPr>
                <a:spLocks/>
              </p:cNvSpPr>
              <p:nvPr/>
            </p:nvSpPr>
            <p:spPr bwMode="auto">
              <a:xfrm>
                <a:off x="767" y="1513"/>
                <a:ext cx="66" cy="66"/>
              </a:xfrm>
              <a:custGeom>
                <a:avLst/>
                <a:gdLst>
                  <a:gd name="T0" fmla="*/ 23 w 106"/>
                  <a:gd name="T1" fmla="*/ 98 h 107"/>
                  <a:gd name="T2" fmla="*/ 23 w 106"/>
                  <a:gd name="T3" fmla="*/ 98 h 107"/>
                  <a:gd name="T4" fmla="*/ 49 w 106"/>
                  <a:gd name="T5" fmla="*/ 107 h 107"/>
                  <a:gd name="T6" fmla="*/ 53 w 106"/>
                  <a:gd name="T7" fmla="*/ 107 h 107"/>
                  <a:gd name="T8" fmla="*/ 57 w 106"/>
                  <a:gd name="T9" fmla="*/ 107 h 107"/>
                  <a:gd name="T10" fmla="*/ 83 w 106"/>
                  <a:gd name="T11" fmla="*/ 98 h 107"/>
                  <a:gd name="T12" fmla="*/ 106 w 106"/>
                  <a:gd name="T13" fmla="*/ 54 h 107"/>
                  <a:gd name="T14" fmla="*/ 75 w 106"/>
                  <a:gd name="T15" fmla="*/ 5 h 107"/>
                  <a:gd name="T16" fmla="*/ 53 w 106"/>
                  <a:gd name="T17" fmla="*/ 0 h 107"/>
                  <a:gd name="T18" fmla="*/ 31 w 106"/>
                  <a:gd name="T19" fmla="*/ 5 h 107"/>
                  <a:gd name="T20" fmla="*/ 31 w 106"/>
                  <a:gd name="T21" fmla="*/ 5 h 107"/>
                  <a:gd name="T22" fmla="*/ 0 w 106"/>
                  <a:gd name="T23" fmla="*/ 54 h 107"/>
                  <a:gd name="T24" fmla="*/ 23 w 106"/>
                  <a:gd name="T25" fmla="*/ 9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7">
                    <a:moveTo>
                      <a:pt x="23" y="98"/>
                    </a:moveTo>
                    <a:lnTo>
                      <a:pt x="23" y="98"/>
                    </a:lnTo>
                    <a:cubicBezTo>
                      <a:pt x="30" y="103"/>
                      <a:pt x="39" y="106"/>
                      <a:pt x="49" y="107"/>
                    </a:cubicBezTo>
                    <a:cubicBezTo>
                      <a:pt x="50" y="107"/>
                      <a:pt x="52" y="107"/>
                      <a:pt x="53" y="107"/>
                    </a:cubicBezTo>
                    <a:cubicBezTo>
                      <a:pt x="54" y="107"/>
                      <a:pt x="55" y="107"/>
                      <a:pt x="57" y="107"/>
                    </a:cubicBezTo>
                    <a:cubicBezTo>
                      <a:pt x="66" y="106"/>
                      <a:pt x="76" y="103"/>
                      <a:pt x="83" y="98"/>
                    </a:cubicBezTo>
                    <a:cubicBezTo>
                      <a:pt x="97" y="88"/>
                      <a:pt x="106" y="72"/>
                      <a:pt x="106" y="54"/>
                    </a:cubicBezTo>
                    <a:cubicBezTo>
                      <a:pt x="106" y="32"/>
                      <a:pt x="93" y="14"/>
                      <a:pt x="75" y="5"/>
                    </a:cubicBezTo>
                    <a:cubicBezTo>
                      <a:pt x="68" y="2"/>
                      <a:pt x="61" y="0"/>
                      <a:pt x="53" y="0"/>
                    </a:cubicBezTo>
                    <a:cubicBezTo>
                      <a:pt x="45" y="0"/>
                      <a:pt x="38" y="2"/>
                      <a:pt x="31" y="5"/>
                    </a:cubicBezTo>
                    <a:lnTo>
                      <a:pt x="31" y="5"/>
                    </a:lnTo>
                    <a:cubicBezTo>
                      <a:pt x="12" y="14"/>
                      <a:pt x="0" y="32"/>
                      <a:pt x="0" y="54"/>
                    </a:cubicBezTo>
                    <a:cubicBezTo>
                      <a:pt x="0" y="72"/>
                      <a:pt x="9" y="88"/>
                      <a:pt x="23" y="98"/>
                    </a:cubicBezTo>
                    <a:close/>
                  </a:path>
                </a:pathLst>
              </a:custGeom>
              <a:solidFill>
                <a:srgbClr val="0078D3"/>
              </a:solidFill>
              <a:ln w="0">
                <a:noFill/>
                <a:prstDash val="solid"/>
                <a:round/>
                <a:headEnd/>
                <a:tailEnd/>
              </a:ln>
            </p:spPr>
            <p:txBody>
              <a:bodyPr vert="horz" wrap="square" lIns="105456" tIns="52728" rIns="105456" bIns="52728"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sp>
            <p:nvSpPr>
              <p:cNvPr id="260" name="Freeform 86">
                <a:extLst>
                  <a:ext uri="{FF2B5EF4-FFF2-40B4-BE49-F238E27FC236}">
                    <a16:creationId xmlns:a16="http://schemas.microsoft.com/office/drawing/2014/main" id="{BF2F2D89-5210-40DF-A58F-7A292E48F813}"/>
                  </a:ext>
                </a:extLst>
              </p:cNvPr>
              <p:cNvSpPr>
                <a:spLocks/>
              </p:cNvSpPr>
              <p:nvPr/>
            </p:nvSpPr>
            <p:spPr bwMode="auto">
              <a:xfrm>
                <a:off x="703" y="1547"/>
                <a:ext cx="50" cy="49"/>
              </a:xfrm>
              <a:custGeom>
                <a:avLst/>
                <a:gdLst>
                  <a:gd name="T0" fmla="*/ 40 w 80"/>
                  <a:gd name="T1" fmla="*/ 0 h 80"/>
                  <a:gd name="T2" fmla="*/ 40 w 80"/>
                  <a:gd name="T3" fmla="*/ 0 h 80"/>
                  <a:gd name="T4" fmla="*/ 0 w 80"/>
                  <a:gd name="T5" fmla="*/ 40 h 80"/>
                  <a:gd name="T6" fmla="*/ 14 w 80"/>
                  <a:gd name="T7" fmla="*/ 70 h 80"/>
                  <a:gd name="T8" fmla="*/ 37 w 80"/>
                  <a:gd name="T9" fmla="*/ 80 h 80"/>
                  <a:gd name="T10" fmla="*/ 40 w 80"/>
                  <a:gd name="T11" fmla="*/ 80 h 80"/>
                  <a:gd name="T12" fmla="*/ 42 w 80"/>
                  <a:gd name="T13" fmla="*/ 80 h 80"/>
                  <a:gd name="T14" fmla="*/ 65 w 80"/>
                  <a:gd name="T15" fmla="*/ 70 h 80"/>
                  <a:gd name="T16" fmla="*/ 80 w 80"/>
                  <a:gd name="T17" fmla="*/ 40 h 80"/>
                  <a:gd name="T18" fmla="*/ 40 w 80"/>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lnTo>
                      <a:pt x="40" y="0"/>
                    </a:lnTo>
                    <a:cubicBezTo>
                      <a:pt x="18" y="0"/>
                      <a:pt x="0" y="18"/>
                      <a:pt x="0" y="40"/>
                    </a:cubicBezTo>
                    <a:cubicBezTo>
                      <a:pt x="0" y="52"/>
                      <a:pt x="5" y="63"/>
                      <a:pt x="14" y="70"/>
                    </a:cubicBezTo>
                    <a:cubicBezTo>
                      <a:pt x="21" y="76"/>
                      <a:pt x="29" y="79"/>
                      <a:pt x="37" y="80"/>
                    </a:cubicBezTo>
                    <a:cubicBezTo>
                      <a:pt x="38" y="80"/>
                      <a:pt x="39" y="80"/>
                      <a:pt x="40" y="80"/>
                    </a:cubicBezTo>
                    <a:cubicBezTo>
                      <a:pt x="41" y="80"/>
                      <a:pt x="41" y="80"/>
                      <a:pt x="42" y="80"/>
                    </a:cubicBezTo>
                    <a:cubicBezTo>
                      <a:pt x="51" y="79"/>
                      <a:pt x="59" y="76"/>
                      <a:pt x="65" y="70"/>
                    </a:cubicBezTo>
                    <a:cubicBezTo>
                      <a:pt x="74" y="63"/>
                      <a:pt x="80" y="52"/>
                      <a:pt x="80" y="40"/>
                    </a:cubicBezTo>
                    <a:cubicBezTo>
                      <a:pt x="80" y="18"/>
                      <a:pt x="62" y="0"/>
                      <a:pt x="40" y="0"/>
                    </a:cubicBezTo>
                    <a:close/>
                  </a:path>
                </a:pathLst>
              </a:custGeom>
              <a:grpFill/>
              <a:ln w="0">
                <a:noFill/>
                <a:prstDash val="solid"/>
                <a:round/>
                <a:headEnd/>
                <a:tailEnd/>
              </a:ln>
            </p:spPr>
            <p:txBody>
              <a:bodyPr vert="horz" wrap="square" lIns="105456" tIns="52728" rIns="105456" bIns="52728"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3C3C41"/>
                  </a:solidFill>
                  <a:effectLst/>
                  <a:uLnTx/>
                  <a:uFillTx/>
                </a:endParaRPr>
              </a:p>
            </p:txBody>
          </p:sp>
        </p:grpSp>
        <p:grpSp>
          <p:nvGrpSpPr>
            <p:cNvPr id="306" name="Group 161">
              <a:extLst>
                <a:ext uri="{FF2B5EF4-FFF2-40B4-BE49-F238E27FC236}">
                  <a16:creationId xmlns:a16="http://schemas.microsoft.com/office/drawing/2014/main" id="{4D99EDF5-15DC-4077-BB91-77E1991F821C}"/>
                </a:ext>
              </a:extLst>
            </p:cNvPr>
            <p:cNvGrpSpPr>
              <a:grpSpLocks noChangeAspect="1"/>
            </p:cNvGrpSpPr>
            <p:nvPr/>
          </p:nvGrpSpPr>
          <p:grpSpPr bwMode="auto">
            <a:xfrm>
              <a:off x="4712647" y="2086499"/>
              <a:ext cx="466401" cy="276919"/>
              <a:chOff x="5010" y="2147"/>
              <a:chExt cx="260" cy="159"/>
            </a:xfrm>
            <a:solidFill>
              <a:srgbClr val="FFFFFF"/>
            </a:solidFill>
          </p:grpSpPr>
          <p:sp>
            <p:nvSpPr>
              <p:cNvPr id="307" name="Freeform 162">
                <a:extLst>
                  <a:ext uri="{FF2B5EF4-FFF2-40B4-BE49-F238E27FC236}">
                    <a16:creationId xmlns:a16="http://schemas.microsoft.com/office/drawing/2014/main" id="{7DBC98BB-F049-4A55-AA67-6D03BFB02052}"/>
                  </a:ext>
                </a:extLst>
              </p:cNvPr>
              <p:cNvSpPr>
                <a:spLocks/>
              </p:cNvSpPr>
              <p:nvPr/>
            </p:nvSpPr>
            <p:spPr bwMode="auto">
              <a:xfrm>
                <a:off x="5010" y="2147"/>
                <a:ext cx="204" cy="147"/>
              </a:xfrm>
              <a:custGeom>
                <a:avLst/>
                <a:gdLst>
                  <a:gd name="T0" fmla="*/ 35 w 329"/>
                  <a:gd name="T1" fmla="*/ 124 h 236"/>
                  <a:gd name="T2" fmla="*/ 35 w 329"/>
                  <a:gd name="T3" fmla="*/ 124 h 236"/>
                  <a:gd name="T4" fmla="*/ 9 w 329"/>
                  <a:gd name="T5" fmla="*/ 146 h 236"/>
                  <a:gd name="T6" fmla="*/ 0 w 329"/>
                  <a:gd name="T7" fmla="*/ 179 h 236"/>
                  <a:gd name="T8" fmla="*/ 5 w 329"/>
                  <a:gd name="T9" fmla="*/ 201 h 236"/>
                  <a:gd name="T10" fmla="*/ 17 w 329"/>
                  <a:gd name="T11" fmla="*/ 219 h 236"/>
                  <a:gd name="T12" fmla="*/ 36 w 329"/>
                  <a:gd name="T13" fmla="*/ 232 h 236"/>
                  <a:gd name="T14" fmla="*/ 57 w 329"/>
                  <a:gd name="T15" fmla="*/ 236 h 236"/>
                  <a:gd name="T16" fmla="*/ 85 w 329"/>
                  <a:gd name="T17" fmla="*/ 236 h 236"/>
                  <a:gd name="T18" fmla="*/ 80 w 329"/>
                  <a:gd name="T19" fmla="*/ 219 h 236"/>
                  <a:gd name="T20" fmla="*/ 79 w 329"/>
                  <a:gd name="T21" fmla="*/ 202 h 236"/>
                  <a:gd name="T22" fmla="*/ 83 w 329"/>
                  <a:gd name="T23" fmla="*/ 176 h 236"/>
                  <a:gd name="T24" fmla="*/ 96 w 329"/>
                  <a:gd name="T25" fmla="*/ 155 h 236"/>
                  <a:gd name="T26" fmla="*/ 115 w 329"/>
                  <a:gd name="T27" fmla="*/ 139 h 236"/>
                  <a:gd name="T28" fmla="*/ 140 w 329"/>
                  <a:gd name="T29" fmla="*/ 130 h 236"/>
                  <a:gd name="T30" fmla="*/ 140 w 329"/>
                  <a:gd name="T31" fmla="*/ 130 h 236"/>
                  <a:gd name="T32" fmla="*/ 153 w 329"/>
                  <a:gd name="T33" fmla="*/ 100 h 236"/>
                  <a:gd name="T34" fmla="*/ 174 w 329"/>
                  <a:gd name="T35" fmla="*/ 76 h 236"/>
                  <a:gd name="T36" fmla="*/ 201 w 329"/>
                  <a:gd name="T37" fmla="*/ 61 h 236"/>
                  <a:gd name="T38" fmla="*/ 233 w 329"/>
                  <a:gd name="T39" fmla="*/ 55 h 236"/>
                  <a:gd name="T40" fmla="*/ 252 w 329"/>
                  <a:gd name="T41" fmla="*/ 58 h 236"/>
                  <a:gd name="T42" fmla="*/ 270 w 329"/>
                  <a:gd name="T43" fmla="*/ 64 h 236"/>
                  <a:gd name="T44" fmla="*/ 286 w 329"/>
                  <a:gd name="T45" fmla="*/ 74 h 236"/>
                  <a:gd name="T46" fmla="*/ 299 w 329"/>
                  <a:gd name="T47" fmla="*/ 89 h 236"/>
                  <a:gd name="T48" fmla="*/ 314 w 329"/>
                  <a:gd name="T49" fmla="*/ 83 h 236"/>
                  <a:gd name="T50" fmla="*/ 329 w 329"/>
                  <a:gd name="T51" fmla="*/ 82 h 236"/>
                  <a:gd name="T52" fmla="*/ 319 w 329"/>
                  <a:gd name="T53" fmla="*/ 50 h 236"/>
                  <a:gd name="T54" fmla="*/ 298 w 329"/>
                  <a:gd name="T55" fmla="*/ 24 h 236"/>
                  <a:gd name="T56" fmla="*/ 269 w 329"/>
                  <a:gd name="T57" fmla="*/ 6 h 236"/>
                  <a:gd name="T58" fmla="*/ 235 w 329"/>
                  <a:gd name="T59" fmla="*/ 0 h 236"/>
                  <a:gd name="T60" fmla="*/ 211 w 329"/>
                  <a:gd name="T61" fmla="*/ 3 h 236"/>
                  <a:gd name="T62" fmla="*/ 190 w 329"/>
                  <a:gd name="T63" fmla="*/ 13 h 236"/>
                  <a:gd name="T64" fmla="*/ 171 w 329"/>
                  <a:gd name="T65" fmla="*/ 28 h 236"/>
                  <a:gd name="T66" fmla="*/ 157 w 329"/>
                  <a:gd name="T67" fmla="*/ 47 h 236"/>
                  <a:gd name="T68" fmla="*/ 149 w 329"/>
                  <a:gd name="T69" fmla="*/ 44 h 236"/>
                  <a:gd name="T70" fmla="*/ 140 w 329"/>
                  <a:gd name="T71" fmla="*/ 41 h 236"/>
                  <a:gd name="T72" fmla="*/ 131 w 329"/>
                  <a:gd name="T73" fmla="*/ 39 h 236"/>
                  <a:gd name="T74" fmla="*/ 123 w 329"/>
                  <a:gd name="T75" fmla="*/ 38 h 236"/>
                  <a:gd name="T76" fmla="*/ 95 w 329"/>
                  <a:gd name="T77" fmla="*/ 44 h 236"/>
                  <a:gd name="T78" fmla="*/ 72 w 329"/>
                  <a:gd name="T79" fmla="*/ 60 h 236"/>
                  <a:gd name="T80" fmla="*/ 57 w 329"/>
                  <a:gd name="T81" fmla="*/ 84 h 236"/>
                  <a:gd name="T82" fmla="*/ 52 w 329"/>
                  <a:gd name="T83" fmla="*/ 112 h 236"/>
                  <a:gd name="T84" fmla="*/ 52 w 329"/>
                  <a:gd name="T85" fmla="*/ 116 h 236"/>
                  <a:gd name="T86" fmla="*/ 52 w 329"/>
                  <a:gd name="T87" fmla="*/ 120 h 236"/>
                  <a:gd name="T88" fmla="*/ 43 w 329"/>
                  <a:gd name="T89" fmla="*/ 121 h 236"/>
                  <a:gd name="T90" fmla="*/ 35 w 329"/>
                  <a:gd name="T91" fmla="*/ 12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9" h="236">
                    <a:moveTo>
                      <a:pt x="35" y="124"/>
                    </a:moveTo>
                    <a:lnTo>
                      <a:pt x="35" y="124"/>
                    </a:lnTo>
                    <a:cubicBezTo>
                      <a:pt x="23" y="129"/>
                      <a:pt x="14" y="136"/>
                      <a:pt x="9" y="146"/>
                    </a:cubicBezTo>
                    <a:cubicBezTo>
                      <a:pt x="3" y="155"/>
                      <a:pt x="0" y="166"/>
                      <a:pt x="0" y="179"/>
                    </a:cubicBezTo>
                    <a:cubicBezTo>
                      <a:pt x="0" y="186"/>
                      <a:pt x="2" y="194"/>
                      <a:pt x="5" y="201"/>
                    </a:cubicBezTo>
                    <a:cubicBezTo>
                      <a:pt x="8" y="207"/>
                      <a:pt x="12" y="214"/>
                      <a:pt x="17" y="219"/>
                    </a:cubicBezTo>
                    <a:cubicBezTo>
                      <a:pt x="23" y="224"/>
                      <a:pt x="29" y="228"/>
                      <a:pt x="36" y="232"/>
                    </a:cubicBezTo>
                    <a:cubicBezTo>
                      <a:pt x="43" y="235"/>
                      <a:pt x="50" y="236"/>
                      <a:pt x="57" y="236"/>
                    </a:cubicBezTo>
                    <a:lnTo>
                      <a:pt x="85" y="236"/>
                    </a:lnTo>
                    <a:cubicBezTo>
                      <a:pt x="83" y="231"/>
                      <a:pt x="81" y="225"/>
                      <a:pt x="80" y="219"/>
                    </a:cubicBezTo>
                    <a:cubicBezTo>
                      <a:pt x="79" y="214"/>
                      <a:pt x="79" y="208"/>
                      <a:pt x="79" y="202"/>
                    </a:cubicBezTo>
                    <a:cubicBezTo>
                      <a:pt x="79" y="192"/>
                      <a:pt x="80" y="184"/>
                      <a:pt x="83" y="176"/>
                    </a:cubicBezTo>
                    <a:cubicBezTo>
                      <a:pt x="86" y="168"/>
                      <a:pt x="90" y="161"/>
                      <a:pt x="96" y="155"/>
                    </a:cubicBezTo>
                    <a:cubicBezTo>
                      <a:pt x="101" y="148"/>
                      <a:pt x="108" y="143"/>
                      <a:pt x="115" y="139"/>
                    </a:cubicBezTo>
                    <a:cubicBezTo>
                      <a:pt x="123" y="135"/>
                      <a:pt x="131" y="132"/>
                      <a:pt x="140" y="130"/>
                    </a:cubicBezTo>
                    <a:lnTo>
                      <a:pt x="140" y="130"/>
                    </a:lnTo>
                    <a:cubicBezTo>
                      <a:pt x="143" y="119"/>
                      <a:pt x="147" y="109"/>
                      <a:pt x="153" y="100"/>
                    </a:cubicBezTo>
                    <a:cubicBezTo>
                      <a:pt x="159" y="91"/>
                      <a:pt x="166" y="83"/>
                      <a:pt x="174" y="76"/>
                    </a:cubicBezTo>
                    <a:cubicBezTo>
                      <a:pt x="182" y="70"/>
                      <a:pt x="191" y="65"/>
                      <a:pt x="201" y="61"/>
                    </a:cubicBezTo>
                    <a:cubicBezTo>
                      <a:pt x="211" y="57"/>
                      <a:pt x="222" y="55"/>
                      <a:pt x="233" y="55"/>
                    </a:cubicBezTo>
                    <a:cubicBezTo>
                      <a:pt x="240" y="55"/>
                      <a:pt x="246" y="56"/>
                      <a:pt x="252" y="58"/>
                    </a:cubicBezTo>
                    <a:cubicBezTo>
                      <a:pt x="259" y="59"/>
                      <a:pt x="265" y="61"/>
                      <a:pt x="270" y="64"/>
                    </a:cubicBezTo>
                    <a:cubicBezTo>
                      <a:pt x="276" y="67"/>
                      <a:pt x="281" y="70"/>
                      <a:pt x="286" y="74"/>
                    </a:cubicBezTo>
                    <a:cubicBezTo>
                      <a:pt x="291" y="78"/>
                      <a:pt x="295" y="83"/>
                      <a:pt x="299" y="89"/>
                    </a:cubicBezTo>
                    <a:cubicBezTo>
                      <a:pt x="303" y="86"/>
                      <a:pt x="308" y="84"/>
                      <a:pt x="314" y="83"/>
                    </a:cubicBezTo>
                    <a:cubicBezTo>
                      <a:pt x="319" y="83"/>
                      <a:pt x="324" y="82"/>
                      <a:pt x="329" y="82"/>
                    </a:cubicBezTo>
                    <a:cubicBezTo>
                      <a:pt x="328" y="71"/>
                      <a:pt x="324" y="60"/>
                      <a:pt x="319" y="50"/>
                    </a:cubicBezTo>
                    <a:cubicBezTo>
                      <a:pt x="313" y="40"/>
                      <a:pt x="306" y="31"/>
                      <a:pt x="298" y="24"/>
                    </a:cubicBezTo>
                    <a:cubicBezTo>
                      <a:pt x="289" y="16"/>
                      <a:pt x="280" y="10"/>
                      <a:pt x="269" y="6"/>
                    </a:cubicBezTo>
                    <a:cubicBezTo>
                      <a:pt x="258" y="2"/>
                      <a:pt x="247" y="0"/>
                      <a:pt x="235" y="0"/>
                    </a:cubicBezTo>
                    <a:cubicBezTo>
                      <a:pt x="227" y="0"/>
                      <a:pt x="219" y="1"/>
                      <a:pt x="211" y="3"/>
                    </a:cubicBezTo>
                    <a:cubicBezTo>
                      <a:pt x="204" y="5"/>
                      <a:pt x="196" y="9"/>
                      <a:pt x="190" y="13"/>
                    </a:cubicBezTo>
                    <a:cubicBezTo>
                      <a:pt x="183" y="17"/>
                      <a:pt x="177" y="22"/>
                      <a:pt x="171" y="28"/>
                    </a:cubicBezTo>
                    <a:cubicBezTo>
                      <a:pt x="166" y="34"/>
                      <a:pt x="161" y="40"/>
                      <a:pt x="157" y="47"/>
                    </a:cubicBezTo>
                    <a:cubicBezTo>
                      <a:pt x="155" y="46"/>
                      <a:pt x="152" y="45"/>
                      <a:pt x="149" y="44"/>
                    </a:cubicBezTo>
                    <a:cubicBezTo>
                      <a:pt x="146" y="42"/>
                      <a:pt x="143" y="41"/>
                      <a:pt x="140" y="41"/>
                    </a:cubicBezTo>
                    <a:cubicBezTo>
                      <a:pt x="137" y="40"/>
                      <a:pt x="134" y="39"/>
                      <a:pt x="131" y="39"/>
                    </a:cubicBezTo>
                    <a:cubicBezTo>
                      <a:pt x="128" y="39"/>
                      <a:pt x="125" y="38"/>
                      <a:pt x="123" y="38"/>
                    </a:cubicBezTo>
                    <a:cubicBezTo>
                      <a:pt x="113" y="38"/>
                      <a:pt x="103" y="40"/>
                      <a:pt x="95" y="44"/>
                    </a:cubicBezTo>
                    <a:cubicBezTo>
                      <a:pt x="86" y="48"/>
                      <a:pt x="79" y="54"/>
                      <a:pt x="72" y="60"/>
                    </a:cubicBezTo>
                    <a:cubicBezTo>
                      <a:pt x="66" y="67"/>
                      <a:pt x="61" y="75"/>
                      <a:pt x="57" y="84"/>
                    </a:cubicBezTo>
                    <a:cubicBezTo>
                      <a:pt x="54" y="93"/>
                      <a:pt x="52" y="102"/>
                      <a:pt x="52" y="112"/>
                    </a:cubicBezTo>
                    <a:cubicBezTo>
                      <a:pt x="52" y="113"/>
                      <a:pt x="52" y="114"/>
                      <a:pt x="52" y="116"/>
                    </a:cubicBezTo>
                    <a:cubicBezTo>
                      <a:pt x="52" y="117"/>
                      <a:pt x="52" y="118"/>
                      <a:pt x="52" y="120"/>
                    </a:cubicBezTo>
                    <a:cubicBezTo>
                      <a:pt x="49" y="120"/>
                      <a:pt x="46" y="120"/>
                      <a:pt x="43" y="121"/>
                    </a:cubicBezTo>
                    <a:cubicBezTo>
                      <a:pt x="40" y="122"/>
                      <a:pt x="38" y="123"/>
                      <a:pt x="35" y="124"/>
                    </a:cubicBezTo>
                    <a:close/>
                  </a:path>
                </a:pathLst>
              </a:custGeom>
              <a:grpFill/>
              <a:ln w="0">
                <a:noFill/>
                <a:prstDash val="solid"/>
                <a:round/>
                <a:headEnd/>
                <a:tailEnd/>
              </a:ln>
            </p:spPr>
            <p:txBody>
              <a:bodyPr vert="horz" wrap="square" lIns="107571" tIns="53785" rIns="107571" bIns="537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C3C41"/>
                  </a:solidFill>
                  <a:effectLst/>
                  <a:uLnTx/>
                  <a:uFillTx/>
                </a:endParaRPr>
              </a:p>
            </p:txBody>
          </p:sp>
          <p:sp>
            <p:nvSpPr>
              <p:cNvPr id="308" name="Freeform 163">
                <a:extLst>
                  <a:ext uri="{FF2B5EF4-FFF2-40B4-BE49-F238E27FC236}">
                    <a16:creationId xmlns:a16="http://schemas.microsoft.com/office/drawing/2014/main" id="{A25BF211-B778-46C7-9D68-2B1E7BE889E6}"/>
                  </a:ext>
                </a:extLst>
              </p:cNvPr>
              <p:cNvSpPr>
                <a:spLocks/>
              </p:cNvSpPr>
              <p:nvPr/>
            </p:nvSpPr>
            <p:spPr bwMode="auto">
              <a:xfrm>
                <a:off x="5076" y="2199"/>
                <a:ext cx="194" cy="107"/>
              </a:xfrm>
              <a:custGeom>
                <a:avLst/>
                <a:gdLst>
                  <a:gd name="T0" fmla="*/ 270 w 313"/>
                  <a:gd name="T1" fmla="*/ 60 h 172"/>
                  <a:gd name="T2" fmla="*/ 270 w 313"/>
                  <a:gd name="T3" fmla="*/ 60 h 172"/>
                  <a:gd name="T4" fmla="*/ 260 w 313"/>
                  <a:gd name="T5" fmla="*/ 43 h 172"/>
                  <a:gd name="T6" fmla="*/ 243 w 313"/>
                  <a:gd name="T7" fmla="*/ 31 h 172"/>
                  <a:gd name="T8" fmla="*/ 207 w 313"/>
                  <a:gd name="T9" fmla="*/ 29 h 172"/>
                  <a:gd name="T10" fmla="*/ 193 w 313"/>
                  <a:gd name="T11" fmla="*/ 34 h 172"/>
                  <a:gd name="T12" fmla="*/ 187 w 313"/>
                  <a:gd name="T13" fmla="*/ 37 h 172"/>
                  <a:gd name="T14" fmla="*/ 183 w 313"/>
                  <a:gd name="T15" fmla="*/ 31 h 172"/>
                  <a:gd name="T16" fmla="*/ 159 w 313"/>
                  <a:gd name="T17" fmla="*/ 8 h 172"/>
                  <a:gd name="T18" fmla="*/ 127 w 313"/>
                  <a:gd name="T19" fmla="*/ 0 h 172"/>
                  <a:gd name="T20" fmla="*/ 108 w 313"/>
                  <a:gd name="T21" fmla="*/ 3 h 172"/>
                  <a:gd name="T22" fmla="*/ 89 w 313"/>
                  <a:gd name="T23" fmla="*/ 11 h 172"/>
                  <a:gd name="T24" fmla="*/ 74 w 313"/>
                  <a:gd name="T25" fmla="*/ 25 h 172"/>
                  <a:gd name="T26" fmla="*/ 63 w 313"/>
                  <a:gd name="T27" fmla="*/ 44 h 172"/>
                  <a:gd name="T28" fmla="*/ 58 w 313"/>
                  <a:gd name="T29" fmla="*/ 65 h 172"/>
                  <a:gd name="T30" fmla="*/ 58 w 313"/>
                  <a:gd name="T31" fmla="*/ 71 h 172"/>
                  <a:gd name="T32" fmla="*/ 51 w 313"/>
                  <a:gd name="T33" fmla="*/ 72 h 172"/>
                  <a:gd name="T34" fmla="*/ 31 w 313"/>
                  <a:gd name="T35" fmla="*/ 75 h 172"/>
                  <a:gd name="T36" fmla="*/ 15 w 313"/>
                  <a:gd name="T37" fmla="*/ 85 h 172"/>
                  <a:gd name="T38" fmla="*/ 4 w 313"/>
                  <a:gd name="T39" fmla="*/ 99 h 172"/>
                  <a:gd name="T40" fmla="*/ 0 w 313"/>
                  <a:gd name="T41" fmla="*/ 118 h 172"/>
                  <a:gd name="T42" fmla="*/ 4 w 313"/>
                  <a:gd name="T43" fmla="*/ 141 h 172"/>
                  <a:gd name="T44" fmla="*/ 14 w 313"/>
                  <a:gd name="T45" fmla="*/ 158 h 172"/>
                  <a:gd name="T46" fmla="*/ 30 w 313"/>
                  <a:gd name="T47" fmla="*/ 168 h 172"/>
                  <a:gd name="T48" fmla="*/ 53 w 313"/>
                  <a:gd name="T49" fmla="*/ 172 h 172"/>
                  <a:gd name="T50" fmla="*/ 279 w 313"/>
                  <a:gd name="T51" fmla="*/ 172 h 172"/>
                  <a:gd name="T52" fmla="*/ 292 w 313"/>
                  <a:gd name="T53" fmla="*/ 169 h 172"/>
                  <a:gd name="T54" fmla="*/ 303 w 313"/>
                  <a:gd name="T55" fmla="*/ 160 h 172"/>
                  <a:gd name="T56" fmla="*/ 311 w 313"/>
                  <a:gd name="T57" fmla="*/ 147 h 172"/>
                  <a:gd name="T58" fmla="*/ 313 w 313"/>
                  <a:gd name="T59" fmla="*/ 133 h 172"/>
                  <a:gd name="T60" fmla="*/ 311 w 313"/>
                  <a:gd name="T61" fmla="*/ 119 h 172"/>
                  <a:gd name="T62" fmla="*/ 304 w 313"/>
                  <a:gd name="T63" fmla="*/ 107 h 172"/>
                  <a:gd name="T64" fmla="*/ 294 w 313"/>
                  <a:gd name="T65" fmla="*/ 98 h 172"/>
                  <a:gd name="T66" fmla="*/ 281 w 313"/>
                  <a:gd name="T67" fmla="*/ 94 h 172"/>
                  <a:gd name="T68" fmla="*/ 273 w 313"/>
                  <a:gd name="T69" fmla="*/ 94 h 172"/>
                  <a:gd name="T70" fmla="*/ 274 w 313"/>
                  <a:gd name="T71" fmla="*/ 82 h 172"/>
                  <a:gd name="T72" fmla="*/ 270 w 313"/>
                  <a:gd name="T73" fmla="*/ 6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3" h="172">
                    <a:moveTo>
                      <a:pt x="270" y="60"/>
                    </a:moveTo>
                    <a:lnTo>
                      <a:pt x="270" y="60"/>
                    </a:lnTo>
                    <a:cubicBezTo>
                      <a:pt x="268" y="53"/>
                      <a:pt x="264" y="47"/>
                      <a:pt x="260" y="43"/>
                    </a:cubicBezTo>
                    <a:cubicBezTo>
                      <a:pt x="255" y="38"/>
                      <a:pt x="250" y="34"/>
                      <a:pt x="243" y="31"/>
                    </a:cubicBezTo>
                    <a:cubicBezTo>
                      <a:pt x="233" y="27"/>
                      <a:pt x="222" y="25"/>
                      <a:pt x="207" y="29"/>
                    </a:cubicBezTo>
                    <a:cubicBezTo>
                      <a:pt x="201" y="30"/>
                      <a:pt x="197" y="32"/>
                      <a:pt x="193" y="34"/>
                    </a:cubicBezTo>
                    <a:lnTo>
                      <a:pt x="187" y="37"/>
                    </a:lnTo>
                    <a:lnTo>
                      <a:pt x="183" y="31"/>
                    </a:lnTo>
                    <a:cubicBezTo>
                      <a:pt x="176" y="21"/>
                      <a:pt x="168" y="14"/>
                      <a:pt x="159" y="8"/>
                    </a:cubicBezTo>
                    <a:cubicBezTo>
                      <a:pt x="150" y="3"/>
                      <a:pt x="139" y="0"/>
                      <a:pt x="127" y="0"/>
                    </a:cubicBezTo>
                    <a:cubicBezTo>
                      <a:pt x="121" y="0"/>
                      <a:pt x="114" y="1"/>
                      <a:pt x="108" y="3"/>
                    </a:cubicBezTo>
                    <a:cubicBezTo>
                      <a:pt x="101" y="4"/>
                      <a:pt x="94" y="7"/>
                      <a:pt x="89" y="11"/>
                    </a:cubicBezTo>
                    <a:cubicBezTo>
                      <a:pt x="83" y="15"/>
                      <a:pt x="78" y="20"/>
                      <a:pt x="74" y="25"/>
                    </a:cubicBezTo>
                    <a:cubicBezTo>
                      <a:pt x="69" y="31"/>
                      <a:pt x="66" y="37"/>
                      <a:pt x="63" y="44"/>
                    </a:cubicBezTo>
                    <a:cubicBezTo>
                      <a:pt x="60" y="50"/>
                      <a:pt x="59" y="57"/>
                      <a:pt x="58" y="65"/>
                    </a:cubicBezTo>
                    <a:lnTo>
                      <a:pt x="58" y="71"/>
                    </a:lnTo>
                    <a:lnTo>
                      <a:pt x="51" y="72"/>
                    </a:lnTo>
                    <a:cubicBezTo>
                      <a:pt x="44" y="72"/>
                      <a:pt x="37" y="73"/>
                      <a:pt x="31" y="75"/>
                    </a:cubicBezTo>
                    <a:cubicBezTo>
                      <a:pt x="25" y="77"/>
                      <a:pt x="20" y="81"/>
                      <a:pt x="15" y="85"/>
                    </a:cubicBezTo>
                    <a:cubicBezTo>
                      <a:pt x="11" y="89"/>
                      <a:pt x="7" y="93"/>
                      <a:pt x="4" y="99"/>
                    </a:cubicBezTo>
                    <a:cubicBezTo>
                      <a:pt x="2" y="104"/>
                      <a:pt x="0" y="111"/>
                      <a:pt x="0" y="118"/>
                    </a:cubicBezTo>
                    <a:cubicBezTo>
                      <a:pt x="0" y="127"/>
                      <a:pt x="2" y="134"/>
                      <a:pt x="4" y="141"/>
                    </a:cubicBezTo>
                    <a:cubicBezTo>
                      <a:pt x="6" y="147"/>
                      <a:pt x="10" y="153"/>
                      <a:pt x="14" y="158"/>
                    </a:cubicBezTo>
                    <a:cubicBezTo>
                      <a:pt x="18" y="162"/>
                      <a:pt x="24" y="166"/>
                      <a:pt x="30" y="168"/>
                    </a:cubicBezTo>
                    <a:cubicBezTo>
                      <a:pt x="37" y="171"/>
                      <a:pt x="44" y="172"/>
                      <a:pt x="53" y="172"/>
                    </a:cubicBezTo>
                    <a:lnTo>
                      <a:pt x="279" y="172"/>
                    </a:lnTo>
                    <a:cubicBezTo>
                      <a:pt x="284" y="172"/>
                      <a:pt x="288" y="171"/>
                      <a:pt x="292" y="169"/>
                    </a:cubicBezTo>
                    <a:cubicBezTo>
                      <a:pt x="296" y="166"/>
                      <a:pt x="300" y="164"/>
                      <a:pt x="303" y="160"/>
                    </a:cubicBezTo>
                    <a:cubicBezTo>
                      <a:pt x="306" y="156"/>
                      <a:pt x="309" y="152"/>
                      <a:pt x="311" y="147"/>
                    </a:cubicBezTo>
                    <a:cubicBezTo>
                      <a:pt x="312" y="143"/>
                      <a:pt x="313" y="138"/>
                      <a:pt x="313" y="133"/>
                    </a:cubicBezTo>
                    <a:cubicBezTo>
                      <a:pt x="313" y="128"/>
                      <a:pt x="312" y="123"/>
                      <a:pt x="311" y="119"/>
                    </a:cubicBezTo>
                    <a:cubicBezTo>
                      <a:pt x="309" y="114"/>
                      <a:pt x="307" y="110"/>
                      <a:pt x="304" y="107"/>
                    </a:cubicBezTo>
                    <a:cubicBezTo>
                      <a:pt x="302" y="103"/>
                      <a:pt x="298" y="100"/>
                      <a:pt x="294" y="98"/>
                    </a:cubicBezTo>
                    <a:cubicBezTo>
                      <a:pt x="290" y="96"/>
                      <a:pt x="286" y="95"/>
                      <a:pt x="281" y="94"/>
                    </a:cubicBezTo>
                    <a:lnTo>
                      <a:pt x="273" y="94"/>
                    </a:lnTo>
                    <a:lnTo>
                      <a:pt x="274" y="82"/>
                    </a:lnTo>
                    <a:cubicBezTo>
                      <a:pt x="274" y="74"/>
                      <a:pt x="273" y="67"/>
                      <a:pt x="270" y="60"/>
                    </a:cubicBezTo>
                    <a:close/>
                  </a:path>
                </a:pathLst>
              </a:custGeom>
              <a:solidFill>
                <a:srgbClr val="0078D3"/>
              </a:solidFill>
              <a:ln w="0">
                <a:noFill/>
                <a:prstDash val="solid"/>
                <a:round/>
                <a:headEnd/>
                <a:tailEnd/>
              </a:ln>
            </p:spPr>
            <p:txBody>
              <a:bodyPr vert="horz" wrap="square" lIns="107571" tIns="53785" rIns="107571" bIns="537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C3C41"/>
                  </a:solidFill>
                  <a:effectLst/>
                  <a:uLnTx/>
                  <a:uFillTx/>
                </a:endParaRPr>
              </a:p>
            </p:txBody>
          </p:sp>
        </p:grpSp>
        <p:sp>
          <p:nvSpPr>
            <p:cNvPr id="8" name="Rectangle 7">
              <a:extLst>
                <a:ext uri="{FF2B5EF4-FFF2-40B4-BE49-F238E27FC236}">
                  <a16:creationId xmlns:a16="http://schemas.microsoft.com/office/drawing/2014/main" id="{6FFE8126-0C32-4FDA-B60A-F0D6830E8152}"/>
                </a:ext>
              </a:extLst>
            </p:cNvPr>
            <p:cNvSpPr/>
            <p:nvPr/>
          </p:nvSpPr>
          <p:spPr bwMode="auto">
            <a:xfrm>
              <a:off x="5065882" y="3292892"/>
              <a:ext cx="3148343" cy="2710959"/>
            </a:xfrm>
            <a:prstGeom prst="rect">
              <a:avLst/>
            </a:prstGeom>
            <a:solidFill>
              <a:schemeClr val="bg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A1F3659-AEFE-4093-9009-87D9D3671999}"/>
                </a:ext>
              </a:extLst>
            </p:cNvPr>
            <p:cNvSpPr/>
            <p:nvPr/>
          </p:nvSpPr>
          <p:spPr bwMode="auto">
            <a:xfrm>
              <a:off x="4329451" y="1770990"/>
              <a:ext cx="8050530" cy="1705583"/>
            </a:xfrm>
            <a:prstGeom prst="rect">
              <a:avLst/>
            </a:prstGeom>
            <a:solidFill>
              <a:schemeClr val="bg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solidFill>
                  <a:srgbClr val="FFFFFF"/>
                </a:solidFill>
                <a:ea typeface="Segoe UI" pitchFamily="34" charset="0"/>
                <a:cs typeface="Segoe UI" pitchFamily="34" charset="0"/>
              </a:endParaRPr>
            </a:p>
          </p:txBody>
        </p:sp>
        <p:sp>
          <p:nvSpPr>
            <p:cNvPr id="217" name="Rectangle 216">
              <a:extLst>
                <a:ext uri="{FF2B5EF4-FFF2-40B4-BE49-F238E27FC236}">
                  <a16:creationId xmlns:a16="http://schemas.microsoft.com/office/drawing/2014/main" id="{F7819451-25E8-458B-A3AC-98C62BEFA376}"/>
                </a:ext>
              </a:extLst>
            </p:cNvPr>
            <p:cNvSpPr/>
            <p:nvPr/>
          </p:nvSpPr>
          <p:spPr bwMode="auto">
            <a:xfrm>
              <a:off x="5355346" y="3212252"/>
              <a:ext cx="5865398" cy="3050412"/>
            </a:xfrm>
            <a:prstGeom prst="rect">
              <a:avLst/>
            </a:prstGeom>
            <a:noFill/>
            <a:ln w="19050" cap="rnd" cmpd="sng" algn="ctr">
              <a:solidFill>
                <a:srgbClr val="D2D2D2"/>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31" name="Rectangle 230">
              <a:extLst>
                <a:ext uri="{FF2B5EF4-FFF2-40B4-BE49-F238E27FC236}">
                  <a16:creationId xmlns:a16="http://schemas.microsoft.com/office/drawing/2014/main" id="{573E03CF-D797-4F02-A974-E5D021EEFCE9}"/>
                </a:ext>
              </a:extLst>
            </p:cNvPr>
            <p:cNvSpPr/>
            <p:nvPr/>
          </p:nvSpPr>
          <p:spPr bwMode="auto">
            <a:xfrm>
              <a:off x="8360305" y="3328653"/>
              <a:ext cx="2709074" cy="2432770"/>
            </a:xfrm>
            <a:prstGeom prst="rect">
              <a:avLst/>
            </a:prstGeom>
            <a:solidFill>
              <a:srgbClr val="FFFFFF"/>
            </a:solidFill>
            <a:ln w="9525" cap="flat" cmpd="sng" algn="ctr">
              <a:noFill/>
              <a:prstDash val="solid"/>
            </a:ln>
            <a:effectLst>
              <a:outerShdw blurRad="114300" dir="2700000" algn="tl" rotWithShape="0">
                <a:prstClr val="black">
                  <a:alpha val="3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000000"/>
                    </a:gs>
                    <a:gs pos="100000">
                      <a:srgbClr val="000000"/>
                    </a:gs>
                  </a:gsLst>
                  <a:lin ang="5400000" scaled="0"/>
                </a:gradFill>
                <a:effectLst/>
                <a:uLnTx/>
                <a:uFillTx/>
                <a:latin typeface="Segoe UI"/>
                <a:ea typeface="+mn-ea"/>
                <a:cs typeface="Segoe UI" pitchFamily="34" charset="0"/>
              </a:endParaRPr>
            </a:p>
          </p:txBody>
        </p:sp>
        <p:sp>
          <p:nvSpPr>
            <p:cNvPr id="236" name="Rectangle 235">
              <a:extLst>
                <a:ext uri="{FF2B5EF4-FFF2-40B4-BE49-F238E27FC236}">
                  <a16:creationId xmlns:a16="http://schemas.microsoft.com/office/drawing/2014/main" id="{70FED3FE-021D-4369-B210-8A94410EC070}"/>
                </a:ext>
              </a:extLst>
            </p:cNvPr>
            <p:cNvSpPr/>
            <p:nvPr/>
          </p:nvSpPr>
          <p:spPr bwMode="auto">
            <a:xfrm>
              <a:off x="8360305" y="5288314"/>
              <a:ext cx="2709074" cy="20955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a:noFill/>
                  </a:ln>
                  <a:gradFill>
                    <a:gsLst>
                      <a:gs pos="0">
                        <a:srgbClr val="0078D3"/>
                      </a:gs>
                      <a:gs pos="100000">
                        <a:srgbClr val="0078D3"/>
                      </a:gs>
                    </a:gsLst>
                    <a:lin ang="5400000" scaled="0"/>
                  </a:gradFill>
                  <a:effectLst/>
                  <a:uLnTx/>
                  <a:uFillTx/>
                  <a:latin typeface="Segoe UI Semibold" panose="020B0702040204020203" pitchFamily="34" charset="0"/>
                  <a:ea typeface="+mn-ea"/>
                  <a:cs typeface="Segoe UI Semibold" panose="020B0702040204020203" pitchFamily="34" charset="0"/>
                </a:rPr>
                <a:t>Azure Defender</a:t>
              </a:r>
            </a:p>
          </p:txBody>
        </p:sp>
        <p:grpSp>
          <p:nvGrpSpPr>
            <p:cNvPr id="261" name="Group 260">
              <a:extLst>
                <a:ext uri="{FF2B5EF4-FFF2-40B4-BE49-F238E27FC236}">
                  <a16:creationId xmlns:a16="http://schemas.microsoft.com/office/drawing/2014/main" id="{069EA108-F502-435F-B4F3-54873D10EC47}"/>
                </a:ext>
              </a:extLst>
            </p:cNvPr>
            <p:cNvGrpSpPr/>
            <p:nvPr/>
          </p:nvGrpSpPr>
          <p:grpSpPr>
            <a:xfrm>
              <a:off x="8560428" y="3587313"/>
              <a:ext cx="2308829" cy="1456430"/>
              <a:chOff x="6408928" y="3221583"/>
              <a:chExt cx="2308829" cy="1456430"/>
            </a:xfrm>
          </p:grpSpPr>
          <p:sp>
            <p:nvSpPr>
              <p:cNvPr id="262" name="Rectangle 261">
                <a:extLst>
                  <a:ext uri="{FF2B5EF4-FFF2-40B4-BE49-F238E27FC236}">
                    <a16:creationId xmlns:a16="http://schemas.microsoft.com/office/drawing/2014/main" id="{8E876623-BCE8-440E-823B-C4EBA157593A}"/>
                  </a:ext>
                </a:extLst>
              </p:cNvPr>
              <p:cNvSpPr/>
              <p:nvPr/>
            </p:nvSpPr>
            <p:spPr bwMode="auto">
              <a:xfrm>
                <a:off x="6408928" y="3564261"/>
                <a:ext cx="68978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SQL</a:t>
                </a:r>
              </a:p>
            </p:txBody>
          </p:sp>
          <p:sp>
            <p:nvSpPr>
              <p:cNvPr id="263" name="Rectangle 262">
                <a:extLst>
                  <a:ext uri="{FF2B5EF4-FFF2-40B4-BE49-F238E27FC236}">
                    <a16:creationId xmlns:a16="http://schemas.microsoft.com/office/drawing/2014/main" id="{3139D4E6-DDA4-4A89-9448-BA86C6B9D078}"/>
                  </a:ext>
                </a:extLst>
              </p:cNvPr>
              <p:cNvSpPr/>
              <p:nvPr/>
            </p:nvSpPr>
            <p:spPr bwMode="auto">
              <a:xfrm>
                <a:off x="7223108" y="3564261"/>
                <a:ext cx="68978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Server</a:t>
                </a:r>
                <a:b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br>
                <a:r>
                  <a:rPr kumimoji="0" lang="en-US" sz="900" b="0" i="0" u="none" strike="noStrike" kern="0" cap="none" spc="0" normalizeH="0" baseline="0" noProof="0" err="1">
                    <a:ln>
                      <a:noFill/>
                    </a:ln>
                    <a:gradFill>
                      <a:gsLst>
                        <a:gs pos="0">
                          <a:srgbClr val="000000"/>
                        </a:gs>
                        <a:gs pos="100000">
                          <a:srgbClr val="000000"/>
                        </a:gs>
                      </a:gsLst>
                      <a:lin ang="5400000" scaled="0"/>
                    </a:gradFill>
                    <a:effectLst/>
                    <a:uLnTx/>
                    <a:uFillTx/>
                    <a:latin typeface="Segoe UI Semibold"/>
                    <a:ea typeface="+mn-ea"/>
                    <a:cs typeface="Segoe UI" pitchFamily="34" charset="0"/>
                  </a:rPr>
                  <a:t>VMs</a:t>
                </a:r>
                <a:endPar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endParaRPr>
              </a:p>
            </p:txBody>
          </p:sp>
          <p:sp>
            <p:nvSpPr>
              <p:cNvPr id="264" name="Rectangle 263">
                <a:extLst>
                  <a:ext uri="{FF2B5EF4-FFF2-40B4-BE49-F238E27FC236}">
                    <a16:creationId xmlns:a16="http://schemas.microsoft.com/office/drawing/2014/main" id="{AE7A6EB5-BEFE-4BD5-A226-08347A4A77F8}"/>
                  </a:ext>
                </a:extLst>
              </p:cNvPr>
              <p:cNvSpPr/>
              <p:nvPr/>
            </p:nvSpPr>
            <p:spPr bwMode="auto">
              <a:xfrm>
                <a:off x="8027971" y="3564261"/>
                <a:ext cx="68978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Containers</a:t>
                </a:r>
              </a:p>
            </p:txBody>
          </p:sp>
          <p:sp>
            <p:nvSpPr>
              <p:cNvPr id="265" name="Rectangle 264">
                <a:extLst>
                  <a:ext uri="{FF2B5EF4-FFF2-40B4-BE49-F238E27FC236}">
                    <a16:creationId xmlns:a16="http://schemas.microsoft.com/office/drawing/2014/main" id="{F0D3AABC-810F-4E96-AD18-BBB1F0221E4B}"/>
                  </a:ext>
                </a:extLst>
              </p:cNvPr>
              <p:cNvSpPr/>
              <p:nvPr/>
            </p:nvSpPr>
            <p:spPr bwMode="auto">
              <a:xfrm>
                <a:off x="6408928" y="4453260"/>
                <a:ext cx="68978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Network</a:t>
                </a:r>
                <a:b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b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traffic</a:t>
                </a:r>
              </a:p>
            </p:txBody>
          </p:sp>
          <p:sp>
            <p:nvSpPr>
              <p:cNvPr id="266" name="Rectangle 265">
                <a:extLst>
                  <a:ext uri="{FF2B5EF4-FFF2-40B4-BE49-F238E27FC236}">
                    <a16:creationId xmlns:a16="http://schemas.microsoft.com/office/drawing/2014/main" id="{9BC9CBDD-F172-43C3-B9C9-7A3278B9C77D}"/>
                  </a:ext>
                </a:extLst>
              </p:cNvPr>
              <p:cNvSpPr/>
              <p:nvPr/>
            </p:nvSpPr>
            <p:spPr bwMode="auto">
              <a:xfrm>
                <a:off x="7223108" y="4453260"/>
                <a:ext cx="68978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IoT </a:t>
                </a:r>
                <a:b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b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&amp; OT</a:t>
                </a:r>
              </a:p>
            </p:txBody>
          </p:sp>
          <p:sp>
            <p:nvSpPr>
              <p:cNvPr id="267" name="Rectangle 266">
                <a:extLst>
                  <a:ext uri="{FF2B5EF4-FFF2-40B4-BE49-F238E27FC236}">
                    <a16:creationId xmlns:a16="http://schemas.microsoft.com/office/drawing/2014/main" id="{38C33894-94DA-4464-8A8A-93133A84F8F9}"/>
                  </a:ext>
                </a:extLst>
              </p:cNvPr>
              <p:cNvSpPr/>
              <p:nvPr/>
            </p:nvSpPr>
            <p:spPr bwMode="auto">
              <a:xfrm>
                <a:off x="8027971" y="4453260"/>
                <a:ext cx="689786" cy="22475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900" b="0" i="0" u="none" strike="noStrike" kern="0" cap="none" spc="0" normalizeH="0" baseline="0" noProof="0">
                    <a:ln>
                      <a:noFill/>
                    </a:ln>
                    <a:gradFill>
                      <a:gsLst>
                        <a:gs pos="0">
                          <a:srgbClr val="000000"/>
                        </a:gs>
                        <a:gs pos="100000">
                          <a:srgbClr val="000000"/>
                        </a:gs>
                      </a:gsLst>
                      <a:lin ang="5400000" scaled="0"/>
                    </a:gradFill>
                    <a:effectLst/>
                    <a:uLnTx/>
                    <a:uFillTx/>
                    <a:latin typeface="Segoe UI Semibold"/>
                    <a:ea typeface="+mn-ea"/>
                    <a:cs typeface="Segoe UI" pitchFamily="34" charset="0"/>
                  </a:rPr>
                  <a:t> Apps</a:t>
                </a:r>
              </a:p>
            </p:txBody>
          </p:sp>
          <p:grpSp>
            <p:nvGrpSpPr>
              <p:cNvPr id="268" name="Group 267">
                <a:extLst>
                  <a:ext uri="{FF2B5EF4-FFF2-40B4-BE49-F238E27FC236}">
                    <a16:creationId xmlns:a16="http://schemas.microsoft.com/office/drawing/2014/main" id="{F18FA634-232C-4C79-92DF-AA89DAFDA19A}"/>
                  </a:ext>
                </a:extLst>
              </p:cNvPr>
              <p:cNvGrpSpPr/>
              <p:nvPr/>
            </p:nvGrpSpPr>
            <p:grpSpPr>
              <a:xfrm>
                <a:off x="8240236" y="3221583"/>
                <a:ext cx="265257" cy="261744"/>
                <a:chOff x="8051303" y="5878037"/>
                <a:chExt cx="596865" cy="523037"/>
              </a:xfrm>
            </p:grpSpPr>
            <p:sp>
              <p:nvSpPr>
                <p:cNvPr id="304" name="Freeform: Shape 303">
                  <a:extLst>
                    <a:ext uri="{FF2B5EF4-FFF2-40B4-BE49-F238E27FC236}">
                      <a16:creationId xmlns:a16="http://schemas.microsoft.com/office/drawing/2014/main" id="{B0BA4A0A-6A75-47EB-9E79-A68A3221F2C1}"/>
                    </a:ext>
                  </a:extLst>
                </p:cNvPr>
                <p:cNvSpPr/>
                <p:nvPr/>
              </p:nvSpPr>
              <p:spPr>
                <a:xfrm>
                  <a:off x="8301788" y="5878037"/>
                  <a:ext cx="346380" cy="519572"/>
                </a:xfrm>
                <a:custGeom>
                  <a:avLst/>
                  <a:gdLst>
                    <a:gd name="connsiteX0" fmla="*/ 458354 w 485031"/>
                    <a:gd name="connsiteY0" fmla="*/ 550510 h 727546"/>
                    <a:gd name="connsiteX1" fmla="*/ 36377 w 485031"/>
                    <a:gd name="connsiteY1" fmla="*/ 715421 h 727546"/>
                    <a:gd name="connsiteX2" fmla="*/ 36377 w 485031"/>
                    <a:gd name="connsiteY2" fmla="*/ 36377 h 727546"/>
                    <a:gd name="connsiteX3" fmla="*/ 458354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0510"/>
                      </a:moveTo>
                      <a:lnTo>
                        <a:pt x="36377" y="715421"/>
                      </a:lnTo>
                      <a:lnTo>
                        <a:pt x="36377" y="36377"/>
                      </a:lnTo>
                      <a:lnTo>
                        <a:pt x="458354" y="181887"/>
                      </a:lnTo>
                      <a:close/>
                    </a:path>
                  </a:pathLst>
                </a:custGeom>
                <a:solidFill>
                  <a:srgbClr val="D2D2D2"/>
                </a:solidFill>
                <a:ln w="9525" cap="flat">
                  <a:noFill/>
                  <a:prstDash val="solid"/>
                  <a:miter/>
                </a:ln>
              </p:spPr>
              <p:txBody>
                <a:bodyPr rtlCol="0" anchor="ct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1A1A1A"/>
                    </a:solidFill>
                    <a:effectLst/>
                    <a:uLnTx/>
                    <a:uFillTx/>
                  </a:endParaRPr>
                </a:p>
              </p:txBody>
            </p:sp>
            <p:sp>
              <p:nvSpPr>
                <p:cNvPr id="305" name="Freeform: Shape 304">
                  <a:extLst>
                    <a:ext uri="{FF2B5EF4-FFF2-40B4-BE49-F238E27FC236}">
                      <a16:creationId xmlns:a16="http://schemas.microsoft.com/office/drawing/2014/main" id="{ACD8982B-C822-4431-8AA1-F6B4ED0519FE}"/>
                    </a:ext>
                  </a:extLst>
                </p:cNvPr>
                <p:cNvSpPr/>
                <p:nvPr/>
              </p:nvSpPr>
              <p:spPr>
                <a:xfrm flipH="1">
                  <a:off x="8051303" y="5881501"/>
                  <a:ext cx="261721" cy="519573"/>
                </a:xfrm>
                <a:custGeom>
                  <a:avLst/>
                  <a:gdLst>
                    <a:gd name="connsiteX0" fmla="*/ 458354 w 485031"/>
                    <a:gd name="connsiteY0" fmla="*/ 550510 h 727546"/>
                    <a:gd name="connsiteX1" fmla="*/ 36377 w 485031"/>
                    <a:gd name="connsiteY1" fmla="*/ 715421 h 727546"/>
                    <a:gd name="connsiteX2" fmla="*/ 36377 w 485031"/>
                    <a:gd name="connsiteY2" fmla="*/ 36377 h 727546"/>
                    <a:gd name="connsiteX3" fmla="*/ 458354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0510"/>
                      </a:moveTo>
                      <a:lnTo>
                        <a:pt x="36377" y="715421"/>
                      </a:lnTo>
                      <a:lnTo>
                        <a:pt x="36377" y="36377"/>
                      </a:lnTo>
                      <a:lnTo>
                        <a:pt x="458354" y="181887"/>
                      </a:lnTo>
                      <a:close/>
                    </a:path>
                  </a:pathLst>
                </a:custGeom>
                <a:solidFill>
                  <a:srgbClr val="0078D3"/>
                </a:solidFill>
                <a:ln w="9525" cap="flat">
                  <a:noFill/>
                  <a:prstDash val="solid"/>
                  <a:miter/>
                </a:ln>
              </p:spPr>
              <p:txBody>
                <a:bodyPr rtlCol="0" anchor="ct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1A1A1A"/>
                    </a:solidFill>
                    <a:effectLst/>
                    <a:uLnTx/>
                    <a:uFillTx/>
                  </a:endParaRPr>
                </a:p>
              </p:txBody>
            </p:sp>
          </p:grpSp>
          <p:grpSp>
            <p:nvGrpSpPr>
              <p:cNvPr id="269" name="Graphic 33">
                <a:extLst>
                  <a:ext uri="{FF2B5EF4-FFF2-40B4-BE49-F238E27FC236}">
                    <a16:creationId xmlns:a16="http://schemas.microsoft.com/office/drawing/2014/main" id="{052114FE-4C50-4C1A-BC2B-C3F3C5751CF6}"/>
                  </a:ext>
                </a:extLst>
              </p:cNvPr>
              <p:cNvGrpSpPr/>
              <p:nvPr/>
            </p:nvGrpSpPr>
            <p:grpSpPr>
              <a:xfrm>
                <a:off x="7431143" y="3247073"/>
                <a:ext cx="273716" cy="210764"/>
                <a:chOff x="9214624" y="5352522"/>
                <a:chExt cx="755282" cy="599017"/>
              </a:xfrm>
            </p:grpSpPr>
            <p:sp>
              <p:nvSpPr>
                <p:cNvPr id="299" name="Freeform: Shape 298">
                  <a:extLst>
                    <a:ext uri="{FF2B5EF4-FFF2-40B4-BE49-F238E27FC236}">
                      <a16:creationId xmlns:a16="http://schemas.microsoft.com/office/drawing/2014/main" id="{C3D895A1-6C86-4873-9402-D2D1D6239DA0}"/>
                    </a:ext>
                  </a:extLst>
                </p:cNvPr>
                <p:cNvSpPr/>
                <p:nvPr/>
              </p:nvSpPr>
              <p:spPr>
                <a:xfrm>
                  <a:off x="9214624" y="5352522"/>
                  <a:ext cx="755282" cy="599017"/>
                </a:xfrm>
                <a:custGeom>
                  <a:avLst/>
                  <a:gdLst>
                    <a:gd name="connsiteX0" fmla="*/ 0 w 755282"/>
                    <a:gd name="connsiteY0" fmla="*/ 20835 h 599017"/>
                    <a:gd name="connsiteX1" fmla="*/ 0 w 755282"/>
                    <a:gd name="connsiteY1" fmla="*/ 20835 h 599017"/>
                    <a:gd name="connsiteX2" fmla="*/ 0 w 755282"/>
                    <a:gd name="connsiteY2" fmla="*/ 458378 h 599017"/>
                    <a:gd name="connsiteX3" fmla="*/ 20835 w 755282"/>
                    <a:gd name="connsiteY3" fmla="*/ 481818 h 599017"/>
                    <a:gd name="connsiteX4" fmla="*/ 348992 w 755282"/>
                    <a:gd name="connsiteY4" fmla="*/ 481818 h 599017"/>
                    <a:gd name="connsiteX5" fmla="*/ 348992 w 755282"/>
                    <a:gd name="connsiteY5" fmla="*/ 549533 h 599017"/>
                    <a:gd name="connsiteX6" fmla="*/ 231793 w 755282"/>
                    <a:gd name="connsiteY6" fmla="*/ 549533 h 599017"/>
                    <a:gd name="connsiteX7" fmla="*/ 231793 w 755282"/>
                    <a:gd name="connsiteY7" fmla="*/ 599017 h 599017"/>
                    <a:gd name="connsiteX8" fmla="*/ 523489 w 755282"/>
                    <a:gd name="connsiteY8" fmla="*/ 599017 h 599017"/>
                    <a:gd name="connsiteX9" fmla="*/ 523489 w 755282"/>
                    <a:gd name="connsiteY9" fmla="*/ 549533 h 599017"/>
                    <a:gd name="connsiteX10" fmla="*/ 406290 w 755282"/>
                    <a:gd name="connsiteY10" fmla="*/ 549533 h 599017"/>
                    <a:gd name="connsiteX11" fmla="*/ 406290 w 755282"/>
                    <a:gd name="connsiteY11" fmla="*/ 481818 h 599017"/>
                    <a:gd name="connsiteX12" fmla="*/ 737051 w 755282"/>
                    <a:gd name="connsiteY12" fmla="*/ 481818 h 599017"/>
                    <a:gd name="connsiteX13" fmla="*/ 760491 w 755282"/>
                    <a:gd name="connsiteY13" fmla="*/ 458378 h 599017"/>
                    <a:gd name="connsiteX14" fmla="*/ 760491 w 755282"/>
                    <a:gd name="connsiteY14" fmla="*/ 20835 h 599017"/>
                    <a:gd name="connsiteX15" fmla="*/ 737051 w 755282"/>
                    <a:gd name="connsiteY15" fmla="*/ 0 h 599017"/>
                    <a:gd name="connsiteX16" fmla="*/ 20835 w 755282"/>
                    <a:gd name="connsiteY16" fmla="*/ 0 h 599017"/>
                    <a:gd name="connsiteX17" fmla="*/ 0 w 755282"/>
                    <a:gd name="connsiteY17" fmla="*/ 20835 h 599017"/>
                    <a:gd name="connsiteX18" fmla="*/ 0 w 755282"/>
                    <a:gd name="connsiteY18" fmla="*/ 20835 h 59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82" h="599017">
                      <a:moveTo>
                        <a:pt x="0" y="20835"/>
                      </a:moveTo>
                      <a:lnTo>
                        <a:pt x="0" y="20835"/>
                      </a:lnTo>
                      <a:lnTo>
                        <a:pt x="0" y="458378"/>
                      </a:lnTo>
                      <a:cubicBezTo>
                        <a:pt x="0" y="471400"/>
                        <a:pt x="7813" y="481818"/>
                        <a:pt x="20835" y="481818"/>
                      </a:cubicBezTo>
                      <a:lnTo>
                        <a:pt x="348992" y="481818"/>
                      </a:lnTo>
                      <a:lnTo>
                        <a:pt x="348992" y="549533"/>
                      </a:lnTo>
                      <a:lnTo>
                        <a:pt x="231793" y="549533"/>
                      </a:lnTo>
                      <a:lnTo>
                        <a:pt x="231793" y="599017"/>
                      </a:lnTo>
                      <a:lnTo>
                        <a:pt x="523489" y="599017"/>
                      </a:lnTo>
                      <a:lnTo>
                        <a:pt x="523489" y="549533"/>
                      </a:lnTo>
                      <a:lnTo>
                        <a:pt x="406290" y="549533"/>
                      </a:lnTo>
                      <a:lnTo>
                        <a:pt x="406290" y="481818"/>
                      </a:lnTo>
                      <a:lnTo>
                        <a:pt x="737051" y="481818"/>
                      </a:lnTo>
                      <a:cubicBezTo>
                        <a:pt x="750073" y="481818"/>
                        <a:pt x="760491" y="471400"/>
                        <a:pt x="760491" y="458378"/>
                      </a:cubicBezTo>
                      <a:lnTo>
                        <a:pt x="760491" y="20835"/>
                      </a:lnTo>
                      <a:cubicBezTo>
                        <a:pt x="760491" y="7813"/>
                        <a:pt x="750073" y="0"/>
                        <a:pt x="737051" y="0"/>
                      </a:cubicBezTo>
                      <a:lnTo>
                        <a:pt x="20835" y="0"/>
                      </a:lnTo>
                      <a:cubicBezTo>
                        <a:pt x="7813" y="0"/>
                        <a:pt x="0" y="7813"/>
                        <a:pt x="0" y="20835"/>
                      </a:cubicBezTo>
                      <a:lnTo>
                        <a:pt x="0" y="20835"/>
                      </a:lnTo>
                      <a:close/>
                    </a:path>
                  </a:pathLst>
                </a:custGeom>
                <a:solidFill>
                  <a:srgbClr val="0078D4"/>
                </a:solidFill>
                <a:ln w="25947" cap="flat">
                  <a:noFill/>
                  <a:prstDash val="solid"/>
                  <a:miter/>
                </a:ln>
              </p:spPr>
              <p:txBody>
                <a:bodyPr rot="0" spcFirstLastPara="0" vertOverflow="overflow" horzOverflow="overflow" vert="horz" wrap="square" lIns="87880" tIns="43940" rIns="87880" bIns="43940" numCol="1" spcCol="0" rtlCol="0" fromWordArt="0" anchor="ctr" anchorCtr="0" forceAA="0" compatLnSpc="1">
                  <a:prstTxWarp prst="textNoShape">
                    <a:avLst/>
                  </a:prstTxWarp>
                  <a:noAutofit/>
                </a:bodyPr>
                <a:lstStyle/>
                <a:p>
                  <a:pPr marL="0" marR="0" lvl="0" indent="0" algn="ctr"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grpSp>
              <p:nvGrpSpPr>
                <p:cNvPr id="300" name="Graphic 33">
                  <a:extLst>
                    <a:ext uri="{FF2B5EF4-FFF2-40B4-BE49-F238E27FC236}">
                      <a16:creationId xmlns:a16="http://schemas.microsoft.com/office/drawing/2014/main" id="{09DA758B-5A78-4837-BDD9-7616CC3FFF31}"/>
                    </a:ext>
                  </a:extLst>
                </p:cNvPr>
                <p:cNvGrpSpPr/>
                <p:nvPr/>
              </p:nvGrpSpPr>
              <p:grpSpPr>
                <a:xfrm>
                  <a:off x="9469857" y="5451490"/>
                  <a:ext cx="244816" cy="270860"/>
                  <a:chOff x="9469857" y="5451490"/>
                  <a:chExt cx="244816" cy="270860"/>
                </a:xfrm>
                <a:solidFill>
                  <a:srgbClr val="FFFFFF"/>
                </a:solidFill>
              </p:grpSpPr>
              <p:sp>
                <p:nvSpPr>
                  <p:cNvPr id="301" name="Freeform: Shape 300">
                    <a:extLst>
                      <a:ext uri="{FF2B5EF4-FFF2-40B4-BE49-F238E27FC236}">
                        <a16:creationId xmlns:a16="http://schemas.microsoft.com/office/drawing/2014/main" id="{8B148FB9-BA94-4291-80E7-6535244998D3}"/>
                      </a:ext>
                    </a:extLst>
                  </p:cNvPr>
                  <p:cNvSpPr/>
                  <p:nvPr/>
                </p:nvSpPr>
                <p:spPr>
                  <a:xfrm>
                    <a:off x="9482879" y="5451490"/>
                    <a:ext cx="208354" cy="130221"/>
                  </a:xfrm>
                  <a:custGeom>
                    <a:avLst/>
                    <a:gdLst>
                      <a:gd name="connsiteX0" fmla="*/ 229189 w 208353"/>
                      <a:gd name="connsiteY0" fmla="*/ 67715 h 130221"/>
                      <a:gd name="connsiteX1" fmla="*/ 114595 w 208353"/>
                      <a:gd name="connsiteY1" fmla="*/ 0 h 130221"/>
                      <a:gd name="connsiteX2" fmla="*/ 0 w 208353"/>
                      <a:gd name="connsiteY2" fmla="*/ 67715 h 130221"/>
                      <a:gd name="connsiteX3" fmla="*/ 0 w 208353"/>
                      <a:gd name="connsiteY3" fmla="*/ 70319 h 130221"/>
                      <a:gd name="connsiteX4" fmla="*/ 114595 w 208353"/>
                      <a:gd name="connsiteY4" fmla="*/ 135430 h 130221"/>
                      <a:gd name="connsiteX5" fmla="*/ 229189 w 208353"/>
                      <a:gd name="connsiteY5" fmla="*/ 70319 h 130221"/>
                      <a:gd name="connsiteX6" fmla="*/ 229189 w 208353"/>
                      <a:gd name="connsiteY6" fmla="*/ 67715 h 13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353" h="130221">
                        <a:moveTo>
                          <a:pt x="229189" y="67715"/>
                        </a:moveTo>
                        <a:lnTo>
                          <a:pt x="114595" y="0"/>
                        </a:lnTo>
                        <a:lnTo>
                          <a:pt x="0" y="67715"/>
                        </a:lnTo>
                        <a:lnTo>
                          <a:pt x="0" y="70319"/>
                        </a:lnTo>
                        <a:lnTo>
                          <a:pt x="114595" y="135430"/>
                        </a:lnTo>
                        <a:lnTo>
                          <a:pt x="229189" y="70319"/>
                        </a:lnTo>
                        <a:lnTo>
                          <a:pt x="229189" y="67715"/>
                        </a:lnTo>
                        <a:close/>
                      </a:path>
                    </a:pathLst>
                  </a:custGeom>
                  <a:solidFill>
                    <a:srgbClr val="FFFFFF"/>
                  </a:solidFill>
                  <a:ln w="25947" cap="flat">
                    <a:noFill/>
                    <a:prstDash val="solid"/>
                    <a:miter/>
                  </a:ln>
                </p:spPr>
                <p:txBody>
                  <a:bodyPr rot="0" spcFirstLastPara="0" vertOverflow="overflow" horzOverflow="overflow" vert="horz" wrap="square" lIns="87880" tIns="43940" rIns="87880" bIns="43940" numCol="1" spcCol="0" rtlCol="0" fromWordArt="0" anchor="ctr" anchorCtr="0" forceAA="0" compatLnSpc="1">
                    <a:prstTxWarp prst="textNoShape">
                      <a:avLst/>
                    </a:prstTxWarp>
                    <a:noAutofit/>
                  </a:bodyPr>
                  <a:lstStyle/>
                  <a:p>
                    <a:pPr marL="0" marR="0" lvl="0" indent="0" algn="ctr"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sp>
                <p:nvSpPr>
                  <p:cNvPr id="302" name="Freeform: Shape 301">
                    <a:extLst>
                      <a:ext uri="{FF2B5EF4-FFF2-40B4-BE49-F238E27FC236}">
                        <a16:creationId xmlns:a16="http://schemas.microsoft.com/office/drawing/2014/main" id="{A18C6727-E081-4497-AE87-8268DD81E2C2}"/>
                      </a:ext>
                    </a:extLst>
                  </p:cNvPr>
                  <p:cNvSpPr/>
                  <p:nvPr/>
                </p:nvSpPr>
                <p:spPr>
                  <a:xfrm>
                    <a:off x="9610496" y="5540040"/>
                    <a:ext cx="104177" cy="182310"/>
                  </a:xfrm>
                  <a:custGeom>
                    <a:avLst/>
                    <a:gdLst>
                      <a:gd name="connsiteX0" fmla="*/ 0 w 104176"/>
                      <a:gd name="connsiteY0" fmla="*/ 67715 h 182309"/>
                      <a:gd name="connsiteX1" fmla="*/ 0 w 104176"/>
                      <a:gd name="connsiteY1" fmla="*/ 197936 h 182309"/>
                      <a:gd name="connsiteX2" fmla="*/ 114595 w 104176"/>
                      <a:gd name="connsiteY2" fmla="*/ 132826 h 182309"/>
                      <a:gd name="connsiteX3" fmla="*/ 114595 w 104176"/>
                      <a:gd name="connsiteY3" fmla="*/ 0 h 182309"/>
                      <a:gd name="connsiteX4" fmla="*/ 0 w 104176"/>
                      <a:gd name="connsiteY4" fmla="*/ 67715 h 182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76" h="182309">
                        <a:moveTo>
                          <a:pt x="0" y="67715"/>
                        </a:moveTo>
                        <a:lnTo>
                          <a:pt x="0" y="197936"/>
                        </a:lnTo>
                        <a:lnTo>
                          <a:pt x="114595" y="132826"/>
                        </a:lnTo>
                        <a:lnTo>
                          <a:pt x="114595" y="0"/>
                        </a:lnTo>
                        <a:lnTo>
                          <a:pt x="0" y="67715"/>
                        </a:lnTo>
                        <a:close/>
                      </a:path>
                    </a:pathLst>
                  </a:custGeom>
                  <a:solidFill>
                    <a:srgbClr val="FFFFFF"/>
                  </a:solidFill>
                  <a:ln w="25947" cap="flat">
                    <a:noFill/>
                    <a:prstDash val="solid"/>
                    <a:miter/>
                  </a:ln>
                </p:spPr>
                <p:txBody>
                  <a:bodyPr rot="0" spcFirstLastPara="0" vertOverflow="overflow" horzOverflow="overflow" vert="horz" wrap="square" lIns="87880" tIns="43940" rIns="87880" bIns="43940" numCol="1" spcCol="0" rtlCol="0" fromWordArt="0" anchor="ctr" anchorCtr="0" forceAA="0" compatLnSpc="1">
                    <a:prstTxWarp prst="textNoShape">
                      <a:avLst/>
                    </a:prstTxWarp>
                    <a:noAutofit/>
                  </a:bodyPr>
                  <a:lstStyle/>
                  <a:p>
                    <a:pPr marL="0" marR="0" lvl="0" indent="0" algn="ctr"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sp>
                <p:nvSpPr>
                  <p:cNvPr id="303" name="Freeform: Shape 302">
                    <a:extLst>
                      <a:ext uri="{FF2B5EF4-FFF2-40B4-BE49-F238E27FC236}">
                        <a16:creationId xmlns:a16="http://schemas.microsoft.com/office/drawing/2014/main" id="{14780A6F-71DB-4D5F-9284-479AE4179DEC}"/>
                      </a:ext>
                    </a:extLst>
                  </p:cNvPr>
                  <p:cNvSpPr/>
                  <p:nvPr/>
                </p:nvSpPr>
                <p:spPr>
                  <a:xfrm>
                    <a:off x="9469857" y="5540040"/>
                    <a:ext cx="104177" cy="182310"/>
                  </a:xfrm>
                  <a:custGeom>
                    <a:avLst/>
                    <a:gdLst>
                      <a:gd name="connsiteX0" fmla="*/ 117199 w 104176"/>
                      <a:gd name="connsiteY0" fmla="*/ 67715 h 182309"/>
                      <a:gd name="connsiteX1" fmla="*/ 0 w 104176"/>
                      <a:gd name="connsiteY1" fmla="*/ 0 h 182309"/>
                      <a:gd name="connsiteX2" fmla="*/ 0 w 104176"/>
                      <a:gd name="connsiteY2" fmla="*/ 132826 h 182309"/>
                      <a:gd name="connsiteX3" fmla="*/ 114595 w 104176"/>
                      <a:gd name="connsiteY3" fmla="*/ 197936 h 182309"/>
                      <a:gd name="connsiteX4" fmla="*/ 117199 w 104176"/>
                      <a:gd name="connsiteY4" fmla="*/ 67715 h 182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76" h="182309">
                        <a:moveTo>
                          <a:pt x="117199" y="67715"/>
                        </a:moveTo>
                        <a:lnTo>
                          <a:pt x="0" y="0"/>
                        </a:lnTo>
                        <a:lnTo>
                          <a:pt x="0" y="132826"/>
                        </a:lnTo>
                        <a:lnTo>
                          <a:pt x="114595" y="197936"/>
                        </a:lnTo>
                        <a:lnTo>
                          <a:pt x="117199" y="67715"/>
                        </a:lnTo>
                        <a:close/>
                      </a:path>
                    </a:pathLst>
                  </a:custGeom>
                  <a:solidFill>
                    <a:srgbClr val="FFFFFF"/>
                  </a:solidFill>
                  <a:ln w="25947" cap="flat">
                    <a:noFill/>
                    <a:prstDash val="solid"/>
                    <a:miter/>
                  </a:ln>
                </p:spPr>
                <p:txBody>
                  <a:bodyPr rot="0" spcFirstLastPara="0" vertOverflow="overflow" horzOverflow="overflow" vert="horz" wrap="square" lIns="87880" tIns="43940" rIns="87880" bIns="43940" numCol="1" spcCol="0" rtlCol="0" fromWordArt="0" anchor="ctr" anchorCtr="0" forceAA="0" compatLnSpc="1">
                    <a:prstTxWarp prst="textNoShape">
                      <a:avLst/>
                    </a:prstTxWarp>
                    <a:noAutofit/>
                  </a:bodyPr>
                  <a:lstStyle/>
                  <a:p>
                    <a:pPr marL="0" marR="0" lvl="0" indent="0" algn="ctr" defTabSz="896354"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grpSp>
          </p:grpSp>
          <p:grpSp>
            <p:nvGrpSpPr>
              <p:cNvPr id="270" name="Group 269">
                <a:extLst>
                  <a:ext uri="{FF2B5EF4-FFF2-40B4-BE49-F238E27FC236}">
                    <a16:creationId xmlns:a16="http://schemas.microsoft.com/office/drawing/2014/main" id="{B96D2052-E303-47DE-89A5-B76928CAB641}"/>
                  </a:ext>
                </a:extLst>
              </p:cNvPr>
              <p:cNvGrpSpPr/>
              <p:nvPr/>
            </p:nvGrpSpPr>
            <p:grpSpPr>
              <a:xfrm>
                <a:off x="7430706" y="4141048"/>
                <a:ext cx="274590" cy="268896"/>
                <a:chOff x="10854228" y="3989686"/>
                <a:chExt cx="379602" cy="382863"/>
              </a:xfrm>
            </p:grpSpPr>
            <p:sp>
              <p:nvSpPr>
                <p:cNvPr id="287" name="Rectangle 286">
                  <a:extLst>
                    <a:ext uri="{FF2B5EF4-FFF2-40B4-BE49-F238E27FC236}">
                      <a16:creationId xmlns:a16="http://schemas.microsoft.com/office/drawing/2014/main" id="{1BBC2C51-E866-4296-A93D-06A12FED9D4D}"/>
                    </a:ext>
                  </a:extLst>
                </p:cNvPr>
                <p:cNvSpPr/>
                <p:nvPr/>
              </p:nvSpPr>
              <p:spPr bwMode="auto">
                <a:xfrm rot="19125560" flipH="1">
                  <a:off x="10978090" y="4049972"/>
                  <a:ext cx="18288" cy="133937"/>
                </a:xfrm>
                <a:prstGeom prst="rect">
                  <a:avLst/>
                </a:prstGeom>
                <a:solidFill>
                  <a:srgbClr val="C1C1C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sp>
              <p:nvSpPr>
                <p:cNvPr id="288" name="Rectangle 287">
                  <a:extLst>
                    <a:ext uri="{FF2B5EF4-FFF2-40B4-BE49-F238E27FC236}">
                      <a16:creationId xmlns:a16="http://schemas.microsoft.com/office/drawing/2014/main" id="{019925C9-675D-4A88-81B8-3FEA24742958}"/>
                    </a:ext>
                  </a:extLst>
                </p:cNvPr>
                <p:cNvSpPr/>
                <p:nvPr/>
              </p:nvSpPr>
              <p:spPr bwMode="auto">
                <a:xfrm rot="2161206" flipH="1">
                  <a:off x="11091916" y="4024737"/>
                  <a:ext cx="18288" cy="133937"/>
                </a:xfrm>
                <a:prstGeom prst="rect">
                  <a:avLst/>
                </a:prstGeom>
                <a:solidFill>
                  <a:srgbClr val="C1C1C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sp>
              <p:nvSpPr>
                <p:cNvPr id="289" name="Rectangle 288">
                  <a:extLst>
                    <a:ext uri="{FF2B5EF4-FFF2-40B4-BE49-F238E27FC236}">
                      <a16:creationId xmlns:a16="http://schemas.microsoft.com/office/drawing/2014/main" id="{EF09A892-7859-4A15-8AB8-67590745B3C0}"/>
                    </a:ext>
                  </a:extLst>
                </p:cNvPr>
                <p:cNvSpPr/>
                <p:nvPr/>
              </p:nvSpPr>
              <p:spPr bwMode="auto">
                <a:xfrm rot="3931757" flipH="1">
                  <a:off x="10953277" y="4159000"/>
                  <a:ext cx="18287" cy="133939"/>
                </a:xfrm>
                <a:prstGeom prst="rect">
                  <a:avLst/>
                </a:prstGeom>
                <a:solidFill>
                  <a:srgbClr val="C1C1C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sp>
              <p:nvSpPr>
                <p:cNvPr id="290" name="Rectangle 289">
                  <a:extLst>
                    <a:ext uri="{FF2B5EF4-FFF2-40B4-BE49-F238E27FC236}">
                      <a16:creationId xmlns:a16="http://schemas.microsoft.com/office/drawing/2014/main" id="{CA017918-F831-4396-9473-DFE2344023D2}"/>
                    </a:ext>
                  </a:extLst>
                </p:cNvPr>
                <p:cNvSpPr/>
                <p:nvPr/>
              </p:nvSpPr>
              <p:spPr bwMode="auto">
                <a:xfrm rot="16538738" flipH="1">
                  <a:off x="11108130" y="4124703"/>
                  <a:ext cx="18287" cy="133939"/>
                </a:xfrm>
                <a:prstGeom prst="rect">
                  <a:avLst/>
                </a:prstGeom>
                <a:solidFill>
                  <a:srgbClr val="C1C1C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sp>
              <p:nvSpPr>
                <p:cNvPr id="291" name="Rectangle 290">
                  <a:extLst>
                    <a:ext uri="{FF2B5EF4-FFF2-40B4-BE49-F238E27FC236}">
                      <a16:creationId xmlns:a16="http://schemas.microsoft.com/office/drawing/2014/main" id="{A1017A99-3D71-40DE-9F62-9781C0C3A1FD}"/>
                    </a:ext>
                  </a:extLst>
                </p:cNvPr>
                <p:cNvSpPr/>
                <p:nvPr/>
              </p:nvSpPr>
              <p:spPr bwMode="auto">
                <a:xfrm rot="20658908" flipH="1">
                  <a:off x="11059269" y="4195199"/>
                  <a:ext cx="18288" cy="133937"/>
                </a:xfrm>
                <a:prstGeom prst="rect">
                  <a:avLst/>
                </a:prstGeom>
                <a:solidFill>
                  <a:srgbClr val="C1C1C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grpSp>
              <p:nvGrpSpPr>
                <p:cNvPr id="292" name="Group 291">
                  <a:extLst>
                    <a:ext uri="{FF2B5EF4-FFF2-40B4-BE49-F238E27FC236}">
                      <a16:creationId xmlns:a16="http://schemas.microsoft.com/office/drawing/2014/main" id="{51C31234-C856-4456-B442-3AC8085EA653}"/>
                    </a:ext>
                  </a:extLst>
                </p:cNvPr>
                <p:cNvGrpSpPr/>
                <p:nvPr/>
              </p:nvGrpSpPr>
              <p:grpSpPr>
                <a:xfrm>
                  <a:off x="10854228" y="3989686"/>
                  <a:ext cx="379602" cy="382863"/>
                  <a:chOff x="10854228" y="3989686"/>
                  <a:chExt cx="379602" cy="382863"/>
                </a:xfrm>
              </p:grpSpPr>
              <p:sp>
                <p:nvSpPr>
                  <p:cNvPr id="293" name="Oval 292">
                    <a:extLst>
                      <a:ext uri="{FF2B5EF4-FFF2-40B4-BE49-F238E27FC236}">
                        <a16:creationId xmlns:a16="http://schemas.microsoft.com/office/drawing/2014/main" id="{232C059D-18B7-48C8-B841-374F30241773}"/>
                      </a:ext>
                    </a:extLst>
                  </p:cNvPr>
                  <p:cNvSpPr/>
                  <p:nvPr/>
                </p:nvSpPr>
                <p:spPr bwMode="auto">
                  <a:xfrm>
                    <a:off x="10974270" y="4114134"/>
                    <a:ext cx="139622" cy="139620"/>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sp>
                <p:nvSpPr>
                  <p:cNvPr id="294" name="Oval 293">
                    <a:extLst>
                      <a:ext uri="{FF2B5EF4-FFF2-40B4-BE49-F238E27FC236}">
                        <a16:creationId xmlns:a16="http://schemas.microsoft.com/office/drawing/2014/main" id="{305EDB37-490E-4865-B0C7-44DFBAF6D1F3}"/>
                      </a:ext>
                    </a:extLst>
                  </p:cNvPr>
                  <p:cNvSpPr/>
                  <p:nvPr/>
                </p:nvSpPr>
                <p:spPr bwMode="auto">
                  <a:xfrm>
                    <a:off x="11101607" y="3989686"/>
                    <a:ext cx="85242" cy="85244"/>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sp>
                <p:nvSpPr>
                  <p:cNvPr id="295" name="Oval 294">
                    <a:extLst>
                      <a:ext uri="{FF2B5EF4-FFF2-40B4-BE49-F238E27FC236}">
                        <a16:creationId xmlns:a16="http://schemas.microsoft.com/office/drawing/2014/main" id="{A1B979C7-03F3-494F-95BC-CF083AB0994B}"/>
                      </a:ext>
                    </a:extLst>
                  </p:cNvPr>
                  <p:cNvSpPr/>
                  <p:nvPr/>
                </p:nvSpPr>
                <p:spPr bwMode="auto">
                  <a:xfrm>
                    <a:off x="10902749" y="4016582"/>
                    <a:ext cx="85244" cy="85244"/>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sp>
                <p:nvSpPr>
                  <p:cNvPr id="296" name="Oval 295">
                    <a:extLst>
                      <a:ext uri="{FF2B5EF4-FFF2-40B4-BE49-F238E27FC236}">
                        <a16:creationId xmlns:a16="http://schemas.microsoft.com/office/drawing/2014/main" id="{A746349D-F640-4F4A-A606-729FA66AE714}"/>
                      </a:ext>
                    </a:extLst>
                  </p:cNvPr>
                  <p:cNvSpPr/>
                  <p:nvPr/>
                </p:nvSpPr>
                <p:spPr bwMode="auto">
                  <a:xfrm>
                    <a:off x="10854228" y="4211133"/>
                    <a:ext cx="85244" cy="85244"/>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sp>
                <p:nvSpPr>
                  <p:cNvPr id="297" name="Oval 296">
                    <a:extLst>
                      <a:ext uri="{FF2B5EF4-FFF2-40B4-BE49-F238E27FC236}">
                        <a16:creationId xmlns:a16="http://schemas.microsoft.com/office/drawing/2014/main" id="{B823B265-E3C8-4408-A748-D8F797CDFD26}"/>
                      </a:ext>
                    </a:extLst>
                  </p:cNvPr>
                  <p:cNvSpPr/>
                  <p:nvPr/>
                </p:nvSpPr>
                <p:spPr bwMode="auto">
                  <a:xfrm>
                    <a:off x="11148586" y="4161163"/>
                    <a:ext cx="85244" cy="85244"/>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sp>
                <p:nvSpPr>
                  <p:cNvPr id="298" name="Oval 297">
                    <a:extLst>
                      <a:ext uri="{FF2B5EF4-FFF2-40B4-BE49-F238E27FC236}">
                        <a16:creationId xmlns:a16="http://schemas.microsoft.com/office/drawing/2014/main" id="{A5ABA15E-F533-48E1-B1A3-3ADC36734AF9}"/>
                      </a:ext>
                    </a:extLst>
                  </p:cNvPr>
                  <p:cNvSpPr/>
                  <p:nvPr/>
                </p:nvSpPr>
                <p:spPr bwMode="auto">
                  <a:xfrm>
                    <a:off x="11051501" y="4287305"/>
                    <a:ext cx="85242" cy="85244"/>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err="1">
                      <a:ln>
                        <a:noFill/>
                      </a:ln>
                      <a:solidFill>
                        <a:srgbClr val="FFFFFF"/>
                      </a:solidFill>
                      <a:effectLst/>
                      <a:uLnTx/>
                      <a:uFillTx/>
                    </a:endParaRPr>
                  </a:p>
                </p:txBody>
              </p:sp>
            </p:grpSp>
          </p:grpSp>
          <p:grpSp>
            <p:nvGrpSpPr>
              <p:cNvPr id="271" name="Group 5">
                <a:extLst>
                  <a:ext uri="{FF2B5EF4-FFF2-40B4-BE49-F238E27FC236}">
                    <a16:creationId xmlns:a16="http://schemas.microsoft.com/office/drawing/2014/main" id="{0D9B945C-1BDA-4A52-8DB7-7350F5CE42E1}"/>
                  </a:ext>
                </a:extLst>
              </p:cNvPr>
              <p:cNvGrpSpPr>
                <a:grpSpLocks noChangeAspect="1"/>
              </p:cNvGrpSpPr>
              <p:nvPr/>
            </p:nvGrpSpPr>
            <p:grpSpPr bwMode="auto">
              <a:xfrm>
                <a:off x="6550295" y="4072296"/>
                <a:ext cx="406400" cy="406400"/>
                <a:chOff x="4145" y="2612"/>
                <a:chExt cx="256" cy="256"/>
              </a:xfrm>
            </p:grpSpPr>
            <p:sp>
              <p:nvSpPr>
                <p:cNvPr id="284" name="AutoShape 4">
                  <a:extLst>
                    <a:ext uri="{FF2B5EF4-FFF2-40B4-BE49-F238E27FC236}">
                      <a16:creationId xmlns:a16="http://schemas.microsoft.com/office/drawing/2014/main" id="{9D250B79-FBE5-483F-8F99-326E5A9619E6}"/>
                    </a:ext>
                  </a:extLst>
                </p:cNvPr>
                <p:cNvSpPr>
                  <a:spLocks noChangeAspect="1" noChangeArrowheads="1" noTextEdit="1"/>
                </p:cNvSpPr>
                <p:nvPr/>
              </p:nvSpPr>
              <p:spPr bwMode="auto">
                <a:xfrm>
                  <a:off x="4145" y="2612"/>
                  <a:ext cx="256" cy="2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solidFill>
                    <a:effectLst/>
                    <a:uLnTx/>
                    <a:uFillTx/>
                  </a:endParaRPr>
                </a:p>
              </p:txBody>
            </p:sp>
            <p:sp>
              <p:nvSpPr>
                <p:cNvPr id="285" name="Freeform 6">
                  <a:extLst>
                    <a:ext uri="{FF2B5EF4-FFF2-40B4-BE49-F238E27FC236}">
                      <a16:creationId xmlns:a16="http://schemas.microsoft.com/office/drawing/2014/main" id="{2F58E9BB-A959-4F76-A5A3-468A0AC4C49D}"/>
                    </a:ext>
                  </a:extLst>
                </p:cNvPr>
                <p:cNvSpPr>
                  <a:spLocks/>
                </p:cNvSpPr>
                <p:nvPr/>
              </p:nvSpPr>
              <p:spPr bwMode="auto">
                <a:xfrm>
                  <a:off x="4276" y="2634"/>
                  <a:ext cx="101" cy="137"/>
                </a:xfrm>
                <a:custGeom>
                  <a:avLst/>
                  <a:gdLst>
                    <a:gd name="T0" fmla="*/ 55 w 163"/>
                    <a:gd name="T1" fmla="*/ 0 h 221"/>
                    <a:gd name="T2" fmla="*/ 55 w 163"/>
                    <a:gd name="T3" fmla="*/ 0 h 221"/>
                    <a:gd name="T4" fmla="*/ 55 w 163"/>
                    <a:gd name="T5" fmla="*/ 107 h 221"/>
                    <a:gd name="T6" fmla="*/ 0 w 163"/>
                    <a:gd name="T7" fmla="*/ 107 h 221"/>
                    <a:gd name="T8" fmla="*/ 82 w 163"/>
                    <a:gd name="T9" fmla="*/ 221 h 221"/>
                    <a:gd name="T10" fmla="*/ 163 w 163"/>
                    <a:gd name="T11" fmla="*/ 107 h 221"/>
                    <a:gd name="T12" fmla="*/ 108 w 163"/>
                    <a:gd name="T13" fmla="*/ 107 h 221"/>
                    <a:gd name="T14" fmla="*/ 108 w 163"/>
                    <a:gd name="T15" fmla="*/ 0 h 221"/>
                    <a:gd name="T16" fmla="*/ 55 w 163"/>
                    <a:gd name="T1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221">
                      <a:moveTo>
                        <a:pt x="55" y="0"/>
                      </a:moveTo>
                      <a:lnTo>
                        <a:pt x="55" y="0"/>
                      </a:lnTo>
                      <a:lnTo>
                        <a:pt x="55" y="107"/>
                      </a:lnTo>
                      <a:lnTo>
                        <a:pt x="0" y="107"/>
                      </a:lnTo>
                      <a:lnTo>
                        <a:pt x="82" y="221"/>
                      </a:lnTo>
                      <a:lnTo>
                        <a:pt x="163" y="107"/>
                      </a:lnTo>
                      <a:lnTo>
                        <a:pt x="108" y="107"/>
                      </a:lnTo>
                      <a:lnTo>
                        <a:pt x="108" y="0"/>
                      </a:lnTo>
                      <a:lnTo>
                        <a:pt x="55" y="0"/>
                      </a:lnTo>
                      <a:close/>
                    </a:path>
                  </a:pathLst>
                </a:custGeom>
                <a:solidFill>
                  <a:srgbClr val="D2D2D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solidFill>
                    <a:effectLst/>
                    <a:uLnTx/>
                    <a:uFillTx/>
                  </a:endParaRPr>
                </a:p>
              </p:txBody>
            </p:sp>
            <p:sp>
              <p:nvSpPr>
                <p:cNvPr id="286" name="Freeform 7">
                  <a:extLst>
                    <a:ext uri="{FF2B5EF4-FFF2-40B4-BE49-F238E27FC236}">
                      <a16:creationId xmlns:a16="http://schemas.microsoft.com/office/drawing/2014/main" id="{65847E8D-6D5C-4547-B0BD-15EC16067155}"/>
                    </a:ext>
                  </a:extLst>
                </p:cNvPr>
                <p:cNvSpPr>
                  <a:spLocks/>
                </p:cNvSpPr>
                <p:nvPr/>
              </p:nvSpPr>
              <p:spPr bwMode="auto">
                <a:xfrm>
                  <a:off x="4177" y="2728"/>
                  <a:ext cx="101" cy="137"/>
                </a:xfrm>
                <a:custGeom>
                  <a:avLst/>
                  <a:gdLst>
                    <a:gd name="T0" fmla="*/ 0 w 163"/>
                    <a:gd name="T1" fmla="*/ 115 h 221"/>
                    <a:gd name="T2" fmla="*/ 0 w 163"/>
                    <a:gd name="T3" fmla="*/ 115 h 221"/>
                    <a:gd name="T4" fmla="*/ 55 w 163"/>
                    <a:gd name="T5" fmla="*/ 115 h 221"/>
                    <a:gd name="T6" fmla="*/ 55 w 163"/>
                    <a:gd name="T7" fmla="*/ 221 h 221"/>
                    <a:gd name="T8" fmla="*/ 108 w 163"/>
                    <a:gd name="T9" fmla="*/ 221 h 221"/>
                    <a:gd name="T10" fmla="*/ 108 w 163"/>
                    <a:gd name="T11" fmla="*/ 115 h 221"/>
                    <a:gd name="T12" fmla="*/ 163 w 163"/>
                    <a:gd name="T13" fmla="*/ 115 h 221"/>
                    <a:gd name="T14" fmla="*/ 82 w 163"/>
                    <a:gd name="T15" fmla="*/ 0 h 221"/>
                    <a:gd name="T16" fmla="*/ 0 w 163"/>
                    <a:gd name="T17" fmla="*/ 1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221">
                      <a:moveTo>
                        <a:pt x="0" y="115"/>
                      </a:moveTo>
                      <a:lnTo>
                        <a:pt x="0" y="115"/>
                      </a:lnTo>
                      <a:lnTo>
                        <a:pt x="55" y="115"/>
                      </a:lnTo>
                      <a:lnTo>
                        <a:pt x="55" y="221"/>
                      </a:lnTo>
                      <a:lnTo>
                        <a:pt x="108" y="221"/>
                      </a:lnTo>
                      <a:lnTo>
                        <a:pt x="108" y="115"/>
                      </a:lnTo>
                      <a:lnTo>
                        <a:pt x="163" y="115"/>
                      </a:lnTo>
                      <a:lnTo>
                        <a:pt x="82" y="0"/>
                      </a:lnTo>
                      <a:lnTo>
                        <a:pt x="0" y="115"/>
                      </a:lnTo>
                      <a:close/>
                    </a:path>
                  </a:pathLst>
                </a:custGeom>
                <a:solidFill>
                  <a:srgbClr val="0078D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solidFill>
                    <a:effectLst/>
                    <a:uLnTx/>
                    <a:uFillTx/>
                  </a:endParaRPr>
                </a:p>
              </p:txBody>
            </p:sp>
          </p:grpSp>
          <p:grpSp>
            <p:nvGrpSpPr>
              <p:cNvPr id="272" name="Group 10">
                <a:extLst>
                  <a:ext uri="{FF2B5EF4-FFF2-40B4-BE49-F238E27FC236}">
                    <a16:creationId xmlns:a16="http://schemas.microsoft.com/office/drawing/2014/main" id="{B33F4B9C-C578-4477-AFF2-5CB4D85E0611}"/>
                  </a:ext>
                </a:extLst>
              </p:cNvPr>
              <p:cNvGrpSpPr>
                <a:grpSpLocks noChangeAspect="1"/>
              </p:cNvGrpSpPr>
              <p:nvPr/>
            </p:nvGrpSpPr>
            <p:grpSpPr bwMode="auto">
              <a:xfrm>
                <a:off x="6651898" y="3238155"/>
                <a:ext cx="214313" cy="228600"/>
                <a:chOff x="4209" y="2118"/>
                <a:chExt cx="135" cy="144"/>
              </a:xfrm>
              <a:solidFill>
                <a:srgbClr val="0078D3"/>
              </a:solidFill>
            </p:grpSpPr>
            <p:sp>
              <p:nvSpPr>
                <p:cNvPr id="280" name="Freeform 11">
                  <a:extLst>
                    <a:ext uri="{FF2B5EF4-FFF2-40B4-BE49-F238E27FC236}">
                      <a16:creationId xmlns:a16="http://schemas.microsoft.com/office/drawing/2014/main" id="{74E262D7-48DE-40A4-8473-724035BCBF43}"/>
                    </a:ext>
                  </a:extLst>
                </p:cNvPr>
                <p:cNvSpPr>
                  <a:spLocks/>
                </p:cNvSpPr>
                <p:nvPr/>
              </p:nvSpPr>
              <p:spPr bwMode="auto">
                <a:xfrm>
                  <a:off x="4209" y="2225"/>
                  <a:ext cx="135" cy="37"/>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4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2"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4"/>
                        <a:pt x="42" y="75"/>
                      </a:cubicBezTo>
                      <a:cubicBezTo>
                        <a:pt x="51" y="79"/>
                        <a:pt x="61" y="81"/>
                        <a:pt x="71" y="83"/>
                      </a:cubicBezTo>
                      <a:cubicBezTo>
                        <a:pt x="82" y="85"/>
                        <a:pt x="92" y="87"/>
                        <a:pt x="103" y="88"/>
                      </a:cubicBezTo>
                      <a:cubicBezTo>
                        <a:pt x="114" y="90"/>
                        <a:pt x="125" y="91"/>
                        <a:pt x="135" y="91"/>
                      </a:cubicBezTo>
                      <a:cubicBezTo>
                        <a:pt x="146" y="92"/>
                        <a:pt x="156" y="92"/>
                        <a:pt x="166" y="92"/>
                      </a:cubicBezTo>
                      <a:cubicBezTo>
                        <a:pt x="176" y="92"/>
                        <a:pt x="186" y="92"/>
                        <a:pt x="196" y="91"/>
                      </a:cubicBezTo>
                      <a:cubicBezTo>
                        <a:pt x="207" y="91"/>
                        <a:pt x="218" y="90"/>
                        <a:pt x="229" y="88"/>
                      </a:cubicBezTo>
                      <a:cubicBezTo>
                        <a:pt x="239" y="87"/>
                        <a:pt x="250" y="85"/>
                        <a:pt x="260" y="83"/>
                      </a:cubicBezTo>
                      <a:cubicBezTo>
                        <a:pt x="271" y="81"/>
                        <a:pt x="280" y="79"/>
                        <a:pt x="289" y="75"/>
                      </a:cubicBezTo>
                      <a:cubicBezTo>
                        <a:pt x="292" y="74"/>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4" y="15"/>
                      </a:cubicBezTo>
                      <a:cubicBezTo>
                        <a:pt x="281" y="19"/>
                        <a:pt x="266" y="22"/>
                        <a:pt x="252" y="25"/>
                      </a:cubicBezTo>
                      <a:close/>
                    </a:path>
                  </a:pathLst>
                </a:custGeom>
                <a:solidFill>
                  <a:srgbClr val="D2D2D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solidFill>
                    <a:effectLst/>
                    <a:uLnTx/>
                    <a:uFillTx/>
                  </a:endParaRPr>
                </a:p>
              </p:txBody>
            </p:sp>
            <p:sp>
              <p:nvSpPr>
                <p:cNvPr id="281" name="Freeform 12">
                  <a:extLst>
                    <a:ext uri="{FF2B5EF4-FFF2-40B4-BE49-F238E27FC236}">
                      <a16:creationId xmlns:a16="http://schemas.microsoft.com/office/drawing/2014/main" id="{B0027E3A-B08D-4F3C-B20B-CAE8A8FC9B01}"/>
                    </a:ext>
                  </a:extLst>
                </p:cNvPr>
                <p:cNvSpPr>
                  <a:spLocks/>
                </p:cNvSpPr>
                <p:nvPr/>
              </p:nvSpPr>
              <p:spPr bwMode="auto">
                <a:xfrm>
                  <a:off x="4209" y="2154"/>
                  <a:ext cx="134" cy="36"/>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2 w 332"/>
                    <a:gd name="T27" fmla="*/ 83 h 92"/>
                    <a:gd name="T28" fmla="*/ 103 w 332"/>
                    <a:gd name="T29" fmla="*/ 88 h 92"/>
                    <a:gd name="T30" fmla="*/ 135 w 332"/>
                    <a:gd name="T31" fmla="*/ 91 h 92"/>
                    <a:gd name="T32" fmla="*/ 166 w 332"/>
                    <a:gd name="T33" fmla="*/ 92 h 92"/>
                    <a:gd name="T34" fmla="*/ 197 w 332"/>
                    <a:gd name="T35" fmla="*/ 91 h 92"/>
                    <a:gd name="T36" fmla="*/ 228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5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3"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5"/>
                        <a:pt x="42" y="75"/>
                      </a:cubicBezTo>
                      <a:cubicBezTo>
                        <a:pt x="52" y="79"/>
                        <a:pt x="61" y="81"/>
                        <a:pt x="72" y="83"/>
                      </a:cubicBezTo>
                      <a:cubicBezTo>
                        <a:pt x="82" y="85"/>
                        <a:pt x="93" y="87"/>
                        <a:pt x="103" y="88"/>
                      </a:cubicBezTo>
                      <a:cubicBezTo>
                        <a:pt x="114" y="90"/>
                        <a:pt x="125" y="91"/>
                        <a:pt x="135" y="91"/>
                      </a:cubicBezTo>
                      <a:cubicBezTo>
                        <a:pt x="146" y="92"/>
                        <a:pt x="156" y="92"/>
                        <a:pt x="166" y="92"/>
                      </a:cubicBezTo>
                      <a:cubicBezTo>
                        <a:pt x="176" y="92"/>
                        <a:pt x="186" y="92"/>
                        <a:pt x="197" y="91"/>
                      </a:cubicBezTo>
                      <a:cubicBezTo>
                        <a:pt x="207" y="91"/>
                        <a:pt x="218" y="90"/>
                        <a:pt x="228" y="88"/>
                      </a:cubicBezTo>
                      <a:cubicBezTo>
                        <a:pt x="239" y="87"/>
                        <a:pt x="250" y="85"/>
                        <a:pt x="260" y="83"/>
                      </a:cubicBezTo>
                      <a:cubicBezTo>
                        <a:pt x="270" y="81"/>
                        <a:pt x="280" y="79"/>
                        <a:pt x="289" y="75"/>
                      </a:cubicBezTo>
                      <a:cubicBezTo>
                        <a:pt x="292" y="75"/>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5" y="15"/>
                      </a:cubicBezTo>
                      <a:cubicBezTo>
                        <a:pt x="281" y="19"/>
                        <a:pt x="267" y="22"/>
                        <a:pt x="252" y="25"/>
                      </a:cubicBezTo>
                      <a:close/>
                    </a:path>
                  </a:pathLst>
                </a:custGeom>
                <a:solidFill>
                  <a:srgbClr val="D2D2D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solidFill>
                    <a:effectLst/>
                    <a:uLnTx/>
                    <a:uFillTx/>
                  </a:endParaRPr>
                </a:p>
              </p:txBody>
            </p:sp>
            <p:sp>
              <p:nvSpPr>
                <p:cNvPr id="282" name="Freeform 13">
                  <a:extLst>
                    <a:ext uri="{FF2B5EF4-FFF2-40B4-BE49-F238E27FC236}">
                      <a16:creationId xmlns:a16="http://schemas.microsoft.com/office/drawing/2014/main" id="{C7DC4759-2815-4A2E-BE6B-F4D6F0214EBC}"/>
                    </a:ext>
                  </a:extLst>
                </p:cNvPr>
                <p:cNvSpPr>
                  <a:spLocks/>
                </p:cNvSpPr>
                <p:nvPr/>
              </p:nvSpPr>
              <p:spPr bwMode="auto">
                <a:xfrm>
                  <a:off x="4209" y="2118"/>
                  <a:ext cx="134" cy="36"/>
                </a:xfrm>
                <a:custGeom>
                  <a:avLst/>
                  <a:gdLst>
                    <a:gd name="T0" fmla="*/ 315 w 332"/>
                    <a:gd name="T1" fmla="*/ 28 h 92"/>
                    <a:gd name="T2" fmla="*/ 315 w 332"/>
                    <a:gd name="T3" fmla="*/ 28 h 92"/>
                    <a:gd name="T4" fmla="*/ 301 w 332"/>
                    <a:gd name="T5" fmla="*/ 21 h 92"/>
                    <a:gd name="T6" fmla="*/ 289 w 332"/>
                    <a:gd name="T7" fmla="*/ 17 h 92"/>
                    <a:gd name="T8" fmla="*/ 260 w 332"/>
                    <a:gd name="T9" fmla="*/ 9 h 92"/>
                    <a:gd name="T10" fmla="*/ 228 w 332"/>
                    <a:gd name="T11" fmla="*/ 4 h 92"/>
                    <a:gd name="T12" fmla="*/ 196 w 332"/>
                    <a:gd name="T13" fmla="*/ 1 h 92"/>
                    <a:gd name="T14" fmla="*/ 166 w 332"/>
                    <a:gd name="T15" fmla="*/ 0 h 92"/>
                    <a:gd name="T16" fmla="*/ 135 w 332"/>
                    <a:gd name="T17" fmla="*/ 1 h 92"/>
                    <a:gd name="T18" fmla="*/ 103 w 332"/>
                    <a:gd name="T19" fmla="*/ 4 h 92"/>
                    <a:gd name="T20" fmla="*/ 72 w 332"/>
                    <a:gd name="T21" fmla="*/ 9 h 92"/>
                    <a:gd name="T22" fmla="*/ 42 w 332"/>
                    <a:gd name="T23" fmla="*/ 17 h 92"/>
                    <a:gd name="T24" fmla="*/ 31 w 332"/>
                    <a:gd name="T25" fmla="*/ 21 h 92"/>
                    <a:gd name="T26" fmla="*/ 17 w 332"/>
                    <a:gd name="T27" fmla="*/ 28 h 92"/>
                    <a:gd name="T28" fmla="*/ 5 w 332"/>
                    <a:gd name="T29" fmla="*/ 37 h 92"/>
                    <a:gd name="T30" fmla="*/ 0 w 332"/>
                    <a:gd name="T31" fmla="*/ 46 h 92"/>
                    <a:gd name="T32" fmla="*/ 1 w 332"/>
                    <a:gd name="T33" fmla="*/ 50 h 92"/>
                    <a:gd name="T34" fmla="*/ 3 w 332"/>
                    <a:gd name="T35" fmla="*/ 53 h 92"/>
                    <a:gd name="T36" fmla="*/ 21 w 332"/>
                    <a:gd name="T37" fmla="*/ 66 h 92"/>
                    <a:gd name="T38" fmla="*/ 46 w 332"/>
                    <a:gd name="T39" fmla="*/ 76 h 92"/>
                    <a:gd name="T40" fmla="*/ 77 w 332"/>
                    <a:gd name="T41" fmla="*/ 84 h 92"/>
                    <a:gd name="T42" fmla="*/ 109 w 332"/>
                    <a:gd name="T43" fmla="*/ 88 h 92"/>
                    <a:gd name="T44" fmla="*/ 140 w 332"/>
                    <a:gd name="T45" fmla="*/ 91 h 92"/>
                    <a:gd name="T46" fmla="*/ 166 w 332"/>
                    <a:gd name="T47" fmla="*/ 92 h 92"/>
                    <a:gd name="T48" fmla="*/ 192 w 332"/>
                    <a:gd name="T49" fmla="*/ 91 h 92"/>
                    <a:gd name="T50" fmla="*/ 223 w 332"/>
                    <a:gd name="T51" fmla="*/ 88 h 92"/>
                    <a:gd name="T52" fmla="*/ 255 w 332"/>
                    <a:gd name="T53" fmla="*/ 84 h 92"/>
                    <a:gd name="T54" fmla="*/ 285 w 332"/>
                    <a:gd name="T55" fmla="*/ 76 h 92"/>
                    <a:gd name="T56" fmla="*/ 311 w 332"/>
                    <a:gd name="T57" fmla="*/ 66 h 92"/>
                    <a:gd name="T58" fmla="*/ 328 w 332"/>
                    <a:gd name="T59" fmla="*/ 53 h 92"/>
                    <a:gd name="T60" fmla="*/ 331 w 332"/>
                    <a:gd name="T61" fmla="*/ 50 h 92"/>
                    <a:gd name="T62" fmla="*/ 332 w 332"/>
                    <a:gd name="T63" fmla="*/ 46 h 92"/>
                    <a:gd name="T64" fmla="*/ 327 w 332"/>
                    <a:gd name="T65" fmla="*/ 37 h 92"/>
                    <a:gd name="T66" fmla="*/ 315 w 332"/>
                    <a:gd name="T6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92">
                      <a:moveTo>
                        <a:pt x="315" y="28"/>
                      </a:moveTo>
                      <a:lnTo>
                        <a:pt x="315" y="28"/>
                      </a:lnTo>
                      <a:cubicBezTo>
                        <a:pt x="310" y="26"/>
                        <a:pt x="306" y="23"/>
                        <a:pt x="301" y="21"/>
                      </a:cubicBezTo>
                      <a:cubicBezTo>
                        <a:pt x="296" y="19"/>
                        <a:pt x="292" y="18"/>
                        <a:pt x="289" y="17"/>
                      </a:cubicBezTo>
                      <a:cubicBezTo>
                        <a:pt x="280" y="14"/>
                        <a:pt x="270" y="11"/>
                        <a:pt x="260" y="9"/>
                      </a:cubicBezTo>
                      <a:cubicBezTo>
                        <a:pt x="250" y="7"/>
                        <a:pt x="239" y="5"/>
                        <a:pt x="228" y="4"/>
                      </a:cubicBezTo>
                      <a:cubicBezTo>
                        <a:pt x="218" y="3"/>
                        <a:pt x="207" y="2"/>
                        <a:pt x="196" y="1"/>
                      </a:cubicBezTo>
                      <a:cubicBezTo>
                        <a:pt x="186" y="1"/>
                        <a:pt x="176" y="0"/>
                        <a:pt x="166" y="0"/>
                      </a:cubicBezTo>
                      <a:cubicBezTo>
                        <a:pt x="156" y="0"/>
                        <a:pt x="146" y="1"/>
                        <a:pt x="135" y="1"/>
                      </a:cubicBezTo>
                      <a:cubicBezTo>
                        <a:pt x="125" y="2"/>
                        <a:pt x="114" y="3"/>
                        <a:pt x="103" y="4"/>
                      </a:cubicBezTo>
                      <a:cubicBezTo>
                        <a:pt x="93" y="5"/>
                        <a:pt x="82" y="7"/>
                        <a:pt x="72" y="9"/>
                      </a:cubicBezTo>
                      <a:cubicBezTo>
                        <a:pt x="61" y="11"/>
                        <a:pt x="52" y="14"/>
                        <a:pt x="42" y="17"/>
                      </a:cubicBezTo>
                      <a:cubicBezTo>
                        <a:pt x="40" y="18"/>
                        <a:pt x="36" y="19"/>
                        <a:pt x="31" y="21"/>
                      </a:cubicBezTo>
                      <a:cubicBezTo>
                        <a:pt x="26" y="23"/>
                        <a:pt x="21" y="26"/>
                        <a:pt x="17" y="28"/>
                      </a:cubicBezTo>
                      <a:cubicBezTo>
                        <a:pt x="12" y="31"/>
                        <a:pt x="8" y="34"/>
                        <a:pt x="5" y="37"/>
                      </a:cubicBezTo>
                      <a:cubicBezTo>
                        <a:pt x="2" y="40"/>
                        <a:pt x="0" y="43"/>
                        <a:pt x="0" y="46"/>
                      </a:cubicBezTo>
                      <a:cubicBezTo>
                        <a:pt x="0" y="47"/>
                        <a:pt x="0" y="48"/>
                        <a:pt x="1" y="50"/>
                      </a:cubicBezTo>
                      <a:cubicBezTo>
                        <a:pt x="2" y="51"/>
                        <a:pt x="2" y="52"/>
                        <a:pt x="3" y="53"/>
                      </a:cubicBezTo>
                      <a:cubicBezTo>
                        <a:pt x="7" y="58"/>
                        <a:pt x="13" y="62"/>
                        <a:pt x="21" y="66"/>
                      </a:cubicBezTo>
                      <a:cubicBezTo>
                        <a:pt x="28" y="70"/>
                        <a:pt x="37" y="73"/>
                        <a:pt x="46" y="76"/>
                      </a:cubicBezTo>
                      <a:cubicBezTo>
                        <a:pt x="56" y="79"/>
                        <a:pt x="66" y="82"/>
                        <a:pt x="77" y="84"/>
                      </a:cubicBezTo>
                      <a:cubicBezTo>
                        <a:pt x="87" y="86"/>
                        <a:pt x="98" y="87"/>
                        <a:pt x="109" y="88"/>
                      </a:cubicBezTo>
                      <a:cubicBezTo>
                        <a:pt x="120" y="89"/>
                        <a:pt x="130" y="90"/>
                        <a:pt x="140" y="91"/>
                      </a:cubicBezTo>
                      <a:cubicBezTo>
                        <a:pt x="149" y="91"/>
                        <a:pt x="158" y="92"/>
                        <a:pt x="166" y="92"/>
                      </a:cubicBezTo>
                      <a:cubicBezTo>
                        <a:pt x="173" y="92"/>
                        <a:pt x="182" y="91"/>
                        <a:pt x="192" y="91"/>
                      </a:cubicBezTo>
                      <a:cubicBezTo>
                        <a:pt x="202" y="90"/>
                        <a:pt x="212" y="89"/>
                        <a:pt x="223" y="88"/>
                      </a:cubicBezTo>
                      <a:cubicBezTo>
                        <a:pt x="234" y="87"/>
                        <a:pt x="244" y="86"/>
                        <a:pt x="255" y="84"/>
                      </a:cubicBezTo>
                      <a:cubicBezTo>
                        <a:pt x="266" y="82"/>
                        <a:pt x="276" y="79"/>
                        <a:pt x="285" y="76"/>
                      </a:cubicBezTo>
                      <a:cubicBezTo>
                        <a:pt x="295" y="73"/>
                        <a:pt x="303" y="70"/>
                        <a:pt x="311" y="66"/>
                      </a:cubicBezTo>
                      <a:cubicBezTo>
                        <a:pt x="319" y="62"/>
                        <a:pt x="324" y="58"/>
                        <a:pt x="328" y="53"/>
                      </a:cubicBezTo>
                      <a:cubicBezTo>
                        <a:pt x="329" y="52"/>
                        <a:pt x="330" y="51"/>
                        <a:pt x="331" y="50"/>
                      </a:cubicBezTo>
                      <a:cubicBezTo>
                        <a:pt x="331" y="48"/>
                        <a:pt x="332" y="47"/>
                        <a:pt x="332" y="46"/>
                      </a:cubicBezTo>
                      <a:cubicBezTo>
                        <a:pt x="332" y="43"/>
                        <a:pt x="330" y="40"/>
                        <a:pt x="327" y="37"/>
                      </a:cubicBezTo>
                      <a:cubicBezTo>
                        <a:pt x="323" y="34"/>
                        <a:pt x="319" y="31"/>
                        <a:pt x="315" y="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solidFill>
                    <a:effectLst/>
                    <a:uLnTx/>
                    <a:uFillTx/>
                  </a:endParaRPr>
                </a:p>
              </p:txBody>
            </p:sp>
            <p:sp>
              <p:nvSpPr>
                <p:cNvPr id="283" name="Freeform 14">
                  <a:extLst>
                    <a:ext uri="{FF2B5EF4-FFF2-40B4-BE49-F238E27FC236}">
                      <a16:creationId xmlns:a16="http://schemas.microsoft.com/office/drawing/2014/main" id="{D9514833-B9DC-4D09-A510-C730826A3A24}"/>
                    </a:ext>
                  </a:extLst>
                </p:cNvPr>
                <p:cNvSpPr>
                  <a:spLocks/>
                </p:cNvSpPr>
                <p:nvPr/>
              </p:nvSpPr>
              <p:spPr bwMode="auto">
                <a:xfrm>
                  <a:off x="4209" y="2190"/>
                  <a:ext cx="134" cy="36"/>
                </a:xfrm>
                <a:custGeom>
                  <a:avLst/>
                  <a:gdLst>
                    <a:gd name="T0" fmla="*/ 252 w 332"/>
                    <a:gd name="T1" fmla="*/ 24 h 92"/>
                    <a:gd name="T2" fmla="*/ 252 w 332"/>
                    <a:gd name="T3" fmla="*/ 24 h 92"/>
                    <a:gd name="T4" fmla="*/ 207 w 332"/>
                    <a:gd name="T5" fmla="*/ 29 h 92"/>
                    <a:gd name="T6" fmla="*/ 166 w 332"/>
                    <a:gd name="T7" fmla="*/ 31 h 92"/>
                    <a:gd name="T8" fmla="*/ 124 w 332"/>
                    <a:gd name="T9" fmla="*/ 29 h 92"/>
                    <a:gd name="T10" fmla="*/ 80 w 332"/>
                    <a:gd name="T11" fmla="*/ 24 h 92"/>
                    <a:gd name="T12" fmla="*/ 37 w 332"/>
                    <a:gd name="T13" fmla="*/ 15 h 92"/>
                    <a:gd name="T14" fmla="*/ 0 w 332"/>
                    <a:gd name="T15" fmla="*/ 0 h 92"/>
                    <a:gd name="T16" fmla="*/ 0 w 332"/>
                    <a:gd name="T17" fmla="*/ 46 h 92"/>
                    <a:gd name="T18" fmla="*/ 5 w 332"/>
                    <a:gd name="T19" fmla="*/ 55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5 h 92"/>
                    <a:gd name="T48" fmla="*/ 332 w 332"/>
                    <a:gd name="T49" fmla="*/ 46 h 92"/>
                    <a:gd name="T50" fmla="*/ 332 w 332"/>
                    <a:gd name="T51" fmla="*/ 0 h 92"/>
                    <a:gd name="T52" fmla="*/ 294 w 332"/>
                    <a:gd name="T53" fmla="*/ 15 h 92"/>
                    <a:gd name="T54" fmla="*/ 252 w 332"/>
                    <a:gd name="T55" fmla="*/ 2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4"/>
                      </a:moveTo>
                      <a:lnTo>
                        <a:pt x="252" y="24"/>
                      </a:lnTo>
                      <a:cubicBezTo>
                        <a:pt x="237" y="27"/>
                        <a:pt x="222" y="28"/>
                        <a:pt x="207" y="29"/>
                      </a:cubicBezTo>
                      <a:cubicBezTo>
                        <a:pt x="192" y="30"/>
                        <a:pt x="179" y="31"/>
                        <a:pt x="166" y="31"/>
                      </a:cubicBezTo>
                      <a:cubicBezTo>
                        <a:pt x="153" y="31"/>
                        <a:pt x="139" y="30"/>
                        <a:pt x="124" y="29"/>
                      </a:cubicBezTo>
                      <a:cubicBezTo>
                        <a:pt x="110" y="28"/>
                        <a:pt x="95" y="27"/>
                        <a:pt x="80" y="24"/>
                      </a:cubicBezTo>
                      <a:cubicBezTo>
                        <a:pt x="65" y="22"/>
                        <a:pt x="51" y="19"/>
                        <a:pt x="37" y="15"/>
                      </a:cubicBezTo>
                      <a:cubicBezTo>
                        <a:pt x="23" y="11"/>
                        <a:pt x="11" y="6"/>
                        <a:pt x="0" y="0"/>
                      </a:cubicBezTo>
                      <a:lnTo>
                        <a:pt x="0" y="46"/>
                      </a:lnTo>
                      <a:cubicBezTo>
                        <a:pt x="0" y="49"/>
                        <a:pt x="2" y="52"/>
                        <a:pt x="5" y="55"/>
                      </a:cubicBezTo>
                      <a:cubicBezTo>
                        <a:pt x="8" y="58"/>
                        <a:pt x="12" y="61"/>
                        <a:pt x="17" y="64"/>
                      </a:cubicBezTo>
                      <a:cubicBezTo>
                        <a:pt x="21" y="66"/>
                        <a:pt x="26" y="69"/>
                        <a:pt x="31" y="71"/>
                      </a:cubicBezTo>
                      <a:cubicBezTo>
                        <a:pt x="36" y="73"/>
                        <a:pt x="40" y="74"/>
                        <a:pt x="42" y="75"/>
                      </a:cubicBezTo>
                      <a:cubicBezTo>
                        <a:pt x="51" y="78"/>
                        <a:pt x="61" y="81"/>
                        <a:pt x="71" y="83"/>
                      </a:cubicBezTo>
                      <a:cubicBezTo>
                        <a:pt x="82" y="85"/>
                        <a:pt x="92" y="87"/>
                        <a:pt x="103" y="88"/>
                      </a:cubicBezTo>
                      <a:cubicBezTo>
                        <a:pt x="114" y="89"/>
                        <a:pt x="125" y="90"/>
                        <a:pt x="135" y="91"/>
                      </a:cubicBezTo>
                      <a:cubicBezTo>
                        <a:pt x="146" y="91"/>
                        <a:pt x="156" y="92"/>
                        <a:pt x="166" y="92"/>
                      </a:cubicBezTo>
                      <a:cubicBezTo>
                        <a:pt x="176" y="92"/>
                        <a:pt x="186" y="91"/>
                        <a:pt x="196" y="91"/>
                      </a:cubicBezTo>
                      <a:cubicBezTo>
                        <a:pt x="207" y="90"/>
                        <a:pt x="218" y="89"/>
                        <a:pt x="229" y="88"/>
                      </a:cubicBezTo>
                      <a:cubicBezTo>
                        <a:pt x="239" y="87"/>
                        <a:pt x="250" y="85"/>
                        <a:pt x="260" y="83"/>
                      </a:cubicBezTo>
                      <a:cubicBezTo>
                        <a:pt x="271" y="81"/>
                        <a:pt x="280" y="78"/>
                        <a:pt x="289" y="75"/>
                      </a:cubicBezTo>
                      <a:cubicBezTo>
                        <a:pt x="292" y="74"/>
                        <a:pt x="296" y="73"/>
                        <a:pt x="301" y="71"/>
                      </a:cubicBezTo>
                      <a:cubicBezTo>
                        <a:pt x="306" y="69"/>
                        <a:pt x="310" y="66"/>
                        <a:pt x="315" y="64"/>
                      </a:cubicBezTo>
                      <a:cubicBezTo>
                        <a:pt x="319" y="61"/>
                        <a:pt x="323" y="58"/>
                        <a:pt x="327" y="55"/>
                      </a:cubicBezTo>
                      <a:cubicBezTo>
                        <a:pt x="330" y="52"/>
                        <a:pt x="332" y="49"/>
                        <a:pt x="332" y="46"/>
                      </a:cubicBezTo>
                      <a:lnTo>
                        <a:pt x="332" y="0"/>
                      </a:lnTo>
                      <a:cubicBezTo>
                        <a:pt x="321" y="6"/>
                        <a:pt x="308" y="11"/>
                        <a:pt x="294" y="15"/>
                      </a:cubicBezTo>
                      <a:cubicBezTo>
                        <a:pt x="281" y="19"/>
                        <a:pt x="266" y="22"/>
                        <a:pt x="252" y="2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solidFill>
                    <a:effectLst/>
                    <a:uLnTx/>
                    <a:uFillTx/>
                  </a:endParaRPr>
                </a:p>
              </p:txBody>
            </p:sp>
          </p:grpSp>
          <p:grpSp>
            <p:nvGrpSpPr>
              <p:cNvPr id="273" name="Group 272">
                <a:extLst>
                  <a:ext uri="{FF2B5EF4-FFF2-40B4-BE49-F238E27FC236}">
                    <a16:creationId xmlns:a16="http://schemas.microsoft.com/office/drawing/2014/main" id="{85467153-695B-4439-B0B1-4F57FD45CF84}"/>
                  </a:ext>
                </a:extLst>
              </p:cNvPr>
              <p:cNvGrpSpPr/>
              <p:nvPr/>
            </p:nvGrpSpPr>
            <p:grpSpPr>
              <a:xfrm>
                <a:off x="8191510" y="4100142"/>
                <a:ext cx="362708" cy="350709"/>
                <a:chOff x="8212085" y="4168556"/>
                <a:chExt cx="362708" cy="350709"/>
              </a:xfrm>
            </p:grpSpPr>
            <p:grpSp>
              <p:nvGrpSpPr>
                <p:cNvPr id="274" name="Group 273">
                  <a:extLst>
                    <a:ext uri="{FF2B5EF4-FFF2-40B4-BE49-F238E27FC236}">
                      <a16:creationId xmlns:a16="http://schemas.microsoft.com/office/drawing/2014/main" id="{B83C708A-C8DF-4755-9D9D-B3AE0557283C}"/>
                    </a:ext>
                  </a:extLst>
                </p:cNvPr>
                <p:cNvGrpSpPr/>
                <p:nvPr/>
              </p:nvGrpSpPr>
              <p:grpSpPr>
                <a:xfrm>
                  <a:off x="8212085" y="4168556"/>
                  <a:ext cx="362708" cy="350709"/>
                  <a:chOff x="1279612" y="4807225"/>
                  <a:chExt cx="583544" cy="581158"/>
                </a:xfrm>
              </p:grpSpPr>
              <p:grpSp>
                <p:nvGrpSpPr>
                  <p:cNvPr id="276" name="Group 275">
                    <a:extLst>
                      <a:ext uri="{FF2B5EF4-FFF2-40B4-BE49-F238E27FC236}">
                        <a16:creationId xmlns:a16="http://schemas.microsoft.com/office/drawing/2014/main" id="{9A3466F1-CBFC-4CD8-844E-D3E425B28B20}"/>
                      </a:ext>
                    </a:extLst>
                  </p:cNvPr>
                  <p:cNvGrpSpPr/>
                  <p:nvPr/>
                </p:nvGrpSpPr>
                <p:grpSpPr>
                  <a:xfrm>
                    <a:off x="1279612" y="4807225"/>
                    <a:ext cx="583544" cy="581158"/>
                    <a:chOff x="1279612" y="4807225"/>
                    <a:chExt cx="583544" cy="581158"/>
                  </a:xfrm>
                </p:grpSpPr>
                <p:sp>
                  <p:nvSpPr>
                    <p:cNvPr id="278" name="Arc 277">
                      <a:extLst>
                        <a:ext uri="{FF2B5EF4-FFF2-40B4-BE49-F238E27FC236}">
                          <a16:creationId xmlns:a16="http://schemas.microsoft.com/office/drawing/2014/main" id="{B89DA23F-2776-4CCF-A56B-5BA47B167C10}"/>
                        </a:ext>
                      </a:extLst>
                    </p:cNvPr>
                    <p:cNvSpPr/>
                    <p:nvPr/>
                  </p:nvSpPr>
                  <p:spPr>
                    <a:xfrm rot="2748877">
                      <a:off x="1279612" y="4825601"/>
                      <a:ext cx="562782" cy="562782"/>
                    </a:xfrm>
                    <a:prstGeom prst="arc">
                      <a:avLst>
                        <a:gd name="adj1" fmla="val 12163244"/>
                        <a:gd name="adj2" fmla="val 19573220"/>
                      </a:avLst>
                    </a:prstGeom>
                    <a:noFill/>
                    <a:ln w="19050" cap="flat" cmpd="sng" algn="ctr">
                      <a:solidFill>
                        <a:srgbClr val="0078D4"/>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sp>
                  <p:nvSpPr>
                    <p:cNvPr id="279" name="Arc 278">
                      <a:extLst>
                        <a:ext uri="{FF2B5EF4-FFF2-40B4-BE49-F238E27FC236}">
                          <a16:creationId xmlns:a16="http://schemas.microsoft.com/office/drawing/2014/main" id="{35C0B285-3E72-4A6B-A9AF-FF749929227A}"/>
                        </a:ext>
                      </a:extLst>
                    </p:cNvPr>
                    <p:cNvSpPr/>
                    <p:nvPr/>
                  </p:nvSpPr>
                  <p:spPr>
                    <a:xfrm rot="9672494">
                      <a:off x="1300374" y="4807225"/>
                      <a:ext cx="562782" cy="562782"/>
                    </a:xfrm>
                    <a:prstGeom prst="arc">
                      <a:avLst>
                        <a:gd name="adj1" fmla="val 13606772"/>
                        <a:gd name="adj2" fmla="val 19573220"/>
                      </a:avLst>
                    </a:prstGeom>
                    <a:noFill/>
                    <a:ln w="19050" cap="flat" cmpd="sng" algn="ctr">
                      <a:solidFill>
                        <a:srgbClr val="0078D4"/>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grpSp>
              <p:sp>
                <p:nvSpPr>
                  <p:cNvPr id="277" name="Arc 276">
                    <a:extLst>
                      <a:ext uri="{FF2B5EF4-FFF2-40B4-BE49-F238E27FC236}">
                        <a16:creationId xmlns:a16="http://schemas.microsoft.com/office/drawing/2014/main" id="{DA2FDBFB-D67F-408A-9CE2-6185523A7207}"/>
                      </a:ext>
                    </a:extLst>
                  </p:cNvPr>
                  <p:cNvSpPr/>
                  <p:nvPr/>
                </p:nvSpPr>
                <p:spPr>
                  <a:xfrm rot="16358996">
                    <a:off x="1286043" y="4815336"/>
                    <a:ext cx="562782" cy="562782"/>
                  </a:xfrm>
                  <a:prstGeom prst="arc">
                    <a:avLst>
                      <a:gd name="adj1" fmla="val 13267384"/>
                      <a:gd name="adj2" fmla="val 19573220"/>
                    </a:avLst>
                  </a:prstGeom>
                  <a:noFill/>
                  <a:ln w="19050" cap="flat" cmpd="sng" algn="ctr">
                    <a:solidFill>
                      <a:srgbClr val="0078D4"/>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82828"/>
                      </a:solidFill>
                      <a:effectLst/>
                      <a:uLnTx/>
                      <a:uFillTx/>
                    </a:endParaRPr>
                  </a:p>
                </p:txBody>
              </p:sp>
            </p:grpSp>
            <p:sp>
              <p:nvSpPr>
                <p:cNvPr id="275" name="Freeform 18">
                  <a:extLst>
                    <a:ext uri="{FF2B5EF4-FFF2-40B4-BE49-F238E27FC236}">
                      <a16:creationId xmlns:a16="http://schemas.microsoft.com/office/drawing/2014/main" id="{31F183CF-DB38-43B4-ADD2-A1201F4659C4}"/>
                    </a:ext>
                  </a:extLst>
                </p:cNvPr>
                <p:cNvSpPr>
                  <a:spLocks noEditPoints="1"/>
                </p:cNvSpPr>
                <p:nvPr/>
              </p:nvSpPr>
              <p:spPr bwMode="auto">
                <a:xfrm>
                  <a:off x="8271995" y="4226435"/>
                  <a:ext cx="242888" cy="234950"/>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D2D2D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solidFill>
                    <a:effectLst/>
                    <a:uLnTx/>
                    <a:uFillTx/>
                  </a:endParaRPr>
                </a:p>
              </p:txBody>
            </p:sp>
          </p:grpSp>
        </p:grpSp>
        <p:sp>
          <p:nvSpPr>
            <p:cNvPr id="309" name="Rectangle 308">
              <a:extLst>
                <a:ext uri="{FF2B5EF4-FFF2-40B4-BE49-F238E27FC236}">
                  <a16:creationId xmlns:a16="http://schemas.microsoft.com/office/drawing/2014/main" id="{42BFB7FD-206B-4E41-9807-4BAD101EDECE}"/>
                </a:ext>
              </a:extLst>
            </p:cNvPr>
            <p:cNvSpPr/>
            <p:nvPr/>
          </p:nvSpPr>
          <p:spPr bwMode="auto">
            <a:xfrm>
              <a:off x="7179113" y="6003852"/>
              <a:ext cx="1979648" cy="499272"/>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a:noFill/>
                  </a:ln>
                  <a:gradFill>
                    <a:gsLst>
                      <a:gs pos="0">
                        <a:srgbClr val="0078D3"/>
                      </a:gs>
                      <a:gs pos="100000">
                        <a:srgbClr val="0078D3"/>
                      </a:gs>
                    </a:gsLst>
                    <a:lin ang="5400000" scaled="0"/>
                  </a:gradFill>
                  <a:effectLst/>
                  <a:uLnTx/>
                  <a:uFillTx/>
                  <a:latin typeface="Segoe UI Semibold" panose="020B0702040204020203" pitchFamily="34" charset="0"/>
                  <a:ea typeface="+mn-ea"/>
                  <a:cs typeface="Segoe UI Semibold" panose="020B0702040204020203" pitchFamily="34" charset="0"/>
                </a:rPr>
                <a:t>Microsoft Defender</a:t>
              </a:r>
            </a:p>
          </p:txBody>
        </p:sp>
        <p:sp>
          <p:nvSpPr>
            <p:cNvPr id="310" name="Rectangle 309">
              <a:extLst>
                <a:ext uri="{FF2B5EF4-FFF2-40B4-BE49-F238E27FC236}">
                  <a16:creationId xmlns:a16="http://schemas.microsoft.com/office/drawing/2014/main" id="{FD7827ED-DA48-4579-9664-523D7B7D84A6}"/>
                </a:ext>
              </a:extLst>
            </p:cNvPr>
            <p:cNvSpPr/>
            <p:nvPr/>
          </p:nvSpPr>
          <p:spPr>
            <a:xfrm>
              <a:off x="7912624" y="5861916"/>
              <a:ext cx="509298" cy="289405"/>
            </a:xfrm>
            <a:prstGeom prst="rect">
              <a:avLst/>
            </a:prstGeom>
          </p:spPr>
          <p:txBody>
            <a:bodyPr wrap="none">
              <a:spAutoFit/>
            </a:bodyPr>
            <a:lstStyle/>
            <a:p>
              <a:pPr algn="ctr" defTabSz="932472" fontAlgn="base">
                <a:spcBef>
                  <a:spcPct val="0"/>
                </a:spcBef>
                <a:spcAft>
                  <a:spcPts val="600"/>
                </a:spcAft>
                <a:defRPr/>
              </a:pPr>
              <a:r>
                <a:rPr lang="en-US" sz="1100" b="1">
                  <a:gradFill>
                    <a:gsLst>
                      <a:gs pos="0">
                        <a:srgbClr val="0078D3"/>
                      </a:gs>
                      <a:gs pos="100000">
                        <a:srgbClr val="0078D3"/>
                      </a:gs>
                    </a:gsLst>
                    <a:lin ang="5400000" scaled="0"/>
                  </a:gradFill>
                  <a:latin typeface="Segoe UI Semibold" panose="020B0702040204020203" pitchFamily="34" charset="0"/>
                  <a:cs typeface="Segoe UI Semibold" panose="020B0702040204020203" pitchFamily="34" charset="0"/>
                </a:rPr>
                <a:t>XDR</a:t>
              </a:r>
            </a:p>
          </p:txBody>
        </p:sp>
      </p:grpSp>
      <p:sp>
        <p:nvSpPr>
          <p:cNvPr id="23" name="Rectangle 22">
            <a:extLst>
              <a:ext uri="{FF2B5EF4-FFF2-40B4-BE49-F238E27FC236}">
                <a16:creationId xmlns:a16="http://schemas.microsoft.com/office/drawing/2014/main" id="{9397F700-328B-42B0-AFC9-55CE8C9E95F7}"/>
              </a:ext>
            </a:extLst>
          </p:cNvPr>
          <p:cNvSpPr/>
          <p:nvPr/>
        </p:nvSpPr>
        <p:spPr bwMode="auto">
          <a:xfrm>
            <a:off x="1533950" y="5029118"/>
            <a:ext cx="1529953" cy="909564"/>
          </a:xfrm>
          <a:prstGeom prst="rect">
            <a:avLst/>
          </a:prstGeom>
          <a:solidFill>
            <a:schemeClr val="bg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solidFill>
                <a:srgbClr val="FFFFFF"/>
              </a:soli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F9A23CF9-A782-4821-81C6-B186895C9C21}"/>
              </a:ext>
            </a:extLst>
          </p:cNvPr>
          <p:cNvGrpSpPr/>
          <p:nvPr/>
        </p:nvGrpSpPr>
        <p:grpSpPr>
          <a:xfrm>
            <a:off x="1636703" y="2578661"/>
            <a:ext cx="1305140" cy="712335"/>
            <a:chOff x="1438477" y="2529564"/>
            <a:chExt cx="1305140" cy="712335"/>
          </a:xfrm>
        </p:grpSpPr>
        <p:sp>
          <p:nvSpPr>
            <p:cNvPr id="6" name="Rectangle 5">
              <a:extLst>
                <a:ext uri="{FF2B5EF4-FFF2-40B4-BE49-F238E27FC236}">
                  <a16:creationId xmlns:a16="http://schemas.microsoft.com/office/drawing/2014/main" id="{FF0A5B76-8A72-46F8-B436-B00BE33E49C7}"/>
                </a:ext>
              </a:extLst>
            </p:cNvPr>
            <p:cNvSpPr/>
            <p:nvPr/>
          </p:nvSpPr>
          <p:spPr bwMode="auto">
            <a:xfrm>
              <a:off x="1438477" y="2529564"/>
              <a:ext cx="1305140" cy="712335"/>
            </a:xfrm>
            <a:prstGeom prst="rect">
              <a:avLst/>
            </a:prstGeom>
            <a:solidFill>
              <a:schemeClr val="bg1"/>
            </a:solidFill>
            <a:ln>
              <a:noFill/>
              <a:headEnd type="none" w="med" len="med"/>
              <a:tailEnd type="none" w="med" len="med"/>
            </a:ln>
            <a:effectLst>
              <a:outerShdw blurRad="127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lang="en-US" sz="900">
                  <a:ln w="3175">
                    <a:noFill/>
                  </a:ln>
                  <a:solidFill>
                    <a:schemeClr val="tx1"/>
                  </a:solidFill>
                  <a:latin typeface="Segoe UI Semibold"/>
                  <a:ea typeface="Segoe UI" pitchFamily="34" charset="0"/>
                  <a:cs typeface="Segoe UI" pitchFamily="34" charset="0"/>
                </a:rPr>
                <a:t>Firewall</a:t>
              </a:r>
              <a:endParaRPr kumimoji="0" lang="en-US" sz="900" b="0" i="0" u="none" strike="noStrike" kern="1200" cap="none" spc="0" normalizeH="0" baseline="0" noProof="0">
                <a:ln>
                  <a:noFill/>
                </a:ln>
                <a:solidFill>
                  <a:schemeClr val="tx1"/>
                </a:solidFill>
                <a:effectLst/>
                <a:uLnTx/>
                <a:uFillTx/>
                <a:latin typeface="Segoe UI"/>
                <a:ea typeface="Segoe UI" pitchFamily="34" charset="0"/>
                <a:cs typeface="Segoe UI" pitchFamily="34" charset="0"/>
              </a:endParaRPr>
            </a:p>
          </p:txBody>
        </p:sp>
        <p:pic>
          <p:nvPicPr>
            <p:cNvPr id="25" name="Graphic 24">
              <a:extLst>
                <a:ext uri="{FF2B5EF4-FFF2-40B4-BE49-F238E27FC236}">
                  <a16:creationId xmlns:a16="http://schemas.microsoft.com/office/drawing/2014/main" id="{80E2CDBA-1A7B-4173-9209-2CD46FF0D7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12425" y="2598116"/>
              <a:ext cx="376938" cy="376938"/>
            </a:xfrm>
            <a:prstGeom prst="rect">
              <a:avLst/>
            </a:prstGeom>
          </p:spPr>
        </p:pic>
      </p:grpSp>
      <p:grpSp>
        <p:nvGrpSpPr>
          <p:cNvPr id="35" name="Group 34">
            <a:extLst>
              <a:ext uri="{FF2B5EF4-FFF2-40B4-BE49-F238E27FC236}">
                <a16:creationId xmlns:a16="http://schemas.microsoft.com/office/drawing/2014/main" id="{DAF11268-2D0B-4123-B1FD-463874E69F03}"/>
              </a:ext>
            </a:extLst>
          </p:cNvPr>
          <p:cNvGrpSpPr/>
          <p:nvPr/>
        </p:nvGrpSpPr>
        <p:grpSpPr>
          <a:xfrm>
            <a:off x="1636703" y="3410496"/>
            <a:ext cx="1305140" cy="712334"/>
            <a:chOff x="-8047" y="3037780"/>
            <a:chExt cx="1305140" cy="712334"/>
          </a:xfrm>
        </p:grpSpPr>
        <p:sp>
          <p:nvSpPr>
            <p:cNvPr id="7" name="Rectangle 6">
              <a:extLst>
                <a:ext uri="{FF2B5EF4-FFF2-40B4-BE49-F238E27FC236}">
                  <a16:creationId xmlns:a16="http://schemas.microsoft.com/office/drawing/2014/main" id="{CC8F9989-B88E-49E8-A548-58BACC197A0E}"/>
                </a:ext>
              </a:extLst>
            </p:cNvPr>
            <p:cNvSpPr/>
            <p:nvPr/>
          </p:nvSpPr>
          <p:spPr bwMode="auto">
            <a:xfrm>
              <a:off x="-8047" y="3037780"/>
              <a:ext cx="1305140" cy="712334"/>
            </a:xfrm>
            <a:prstGeom prst="rect">
              <a:avLst/>
            </a:prstGeom>
            <a:solidFill>
              <a:schemeClr val="bg1"/>
            </a:solidFill>
            <a:ln>
              <a:noFill/>
              <a:headEnd type="none" w="med" len="med"/>
              <a:tailEnd type="none" w="med" len="med"/>
            </a:ln>
            <a:effectLst>
              <a:outerShdw blurRad="127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lang="en-US" sz="900">
                  <a:ln w="3175">
                    <a:noFill/>
                  </a:ln>
                  <a:solidFill>
                    <a:schemeClr val="tx1"/>
                  </a:solidFill>
                  <a:latin typeface="Segoe UI Semibold"/>
                  <a:cs typeface="Segoe UI" pitchFamily="34" charset="0"/>
                </a:rPr>
                <a:t>WAF</a:t>
              </a:r>
              <a:endParaRPr kumimoji="0" lang="en-US" sz="900" b="0" i="0" u="none" strike="noStrike" kern="1200" cap="none" spc="0" normalizeH="0" baseline="0" noProof="0">
                <a:ln w="3175">
                  <a:noFill/>
                </a:ln>
                <a:solidFill>
                  <a:schemeClr val="tx1"/>
                </a:solidFill>
                <a:effectLst/>
                <a:uLnTx/>
                <a:uFillTx/>
                <a:latin typeface="Segoe UI Semibold"/>
                <a:ea typeface="+mn-ea"/>
                <a:cs typeface="Segoe UI" pitchFamily="34" charset="0"/>
              </a:endParaRPr>
            </a:p>
          </p:txBody>
        </p:sp>
        <p:pic>
          <p:nvPicPr>
            <p:cNvPr id="27" name="Graphic 26">
              <a:extLst>
                <a:ext uri="{FF2B5EF4-FFF2-40B4-BE49-F238E27FC236}">
                  <a16:creationId xmlns:a16="http://schemas.microsoft.com/office/drawing/2014/main" id="{7CA3E811-6D75-4BD1-A308-5D80A3DD71B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424" y="3164262"/>
              <a:ext cx="305348" cy="305348"/>
            </a:xfrm>
            <a:prstGeom prst="rect">
              <a:avLst/>
            </a:prstGeom>
          </p:spPr>
        </p:pic>
      </p:grpSp>
      <p:grpSp>
        <p:nvGrpSpPr>
          <p:cNvPr id="33" name="Group 32">
            <a:extLst>
              <a:ext uri="{FF2B5EF4-FFF2-40B4-BE49-F238E27FC236}">
                <a16:creationId xmlns:a16="http://schemas.microsoft.com/office/drawing/2014/main" id="{1D1DF090-3296-45A1-BD33-F7C09ED403CB}"/>
              </a:ext>
            </a:extLst>
          </p:cNvPr>
          <p:cNvGrpSpPr/>
          <p:nvPr/>
        </p:nvGrpSpPr>
        <p:grpSpPr>
          <a:xfrm>
            <a:off x="1634072" y="1752551"/>
            <a:ext cx="1305140" cy="706610"/>
            <a:chOff x="1438854" y="3037780"/>
            <a:chExt cx="1305140" cy="706610"/>
          </a:xfrm>
        </p:grpSpPr>
        <p:sp>
          <p:nvSpPr>
            <p:cNvPr id="9" name="Rectangle 8">
              <a:extLst>
                <a:ext uri="{FF2B5EF4-FFF2-40B4-BE49-F238E27FC236}">
                  <a16:creationId xmlns:a16="http://schemas.microsoft.com/office/drawing/2014/main" id="{FDE032A1-7BAF-46B9-95D6-D2C94FE8CD85}"/>
                </a:ext>
              </a:extLst>
            </p:cNvPr>
            <p:cNvSpPr/>
            <p:nvPr/>
          </p:nvSpPr>
          <p:spPr bwMode="auto">
            <a:xfrm>
              <a:off x="1438854" y="3037780"/>
              <a:ext cx="1305140" cy="706610"/>
            </a:xfrm>
            <a:prstGeom prst="rect">
              <a:avLst/>
            </a:prstGeom>
            <a:solidFill>
              <a:schemeClr val="bg1"/>
            </a:solidFill>
            <a:ln>
              <a:noFill/>
              <a:headEnd type="none" w="med" len="med"/>
              <a:tailEnd type="none" w="med" len="med"/>
            </a:ln>
            <a:effectLst>
              <a:outerShdw blurRad="127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a:ln w="3175">
                    <a:noFill/>
                  </a:ln>
                  <a:solidFill>
                    <a:schemeClr val="tx1"/>
                  </a:solidFill>
                  <a:effectLst/>
                  <a:uLnTx/>
                  <a:uFillTx/>
                  <a:latin typeface="Segoe UI Semibold"/>
                  <a:ea typeface="+mn-ea"/>
                  <a:cs typeface="Segoe UI" pitchFamily="34" charset="0"/>
                </a:rPr>
                <a:t>ASC/Secure Score</a:t>
              </a:r>
            </a:p>
          </p:txBody>
        </p:sp>
        <p:pic>
          <p:nvPicPr>
            <p:cNvPr id="28" name="Graphic 27">
              <a:extLst>
                <a:ext uri="{FF2B5EF4-FFF2-40B4-BE49-F238E27FC236}">
                  <a16:creationId xmlns:a16="http://schemas.microsoft.com/office/drawing/2014/main" id="{FEDD2613-AD58-4CB0-A1C5-CC6F8E379EA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946811" y="3134639"/>
              <a:ext cx="351811" cy="351811"/>
            </a:xfrm>
            <a:prstGeom prst="rect">
              <a:avLst/>
            </a:prstGeom>
          </p:spPr>
        </p:pic>
      </p:grpSp>
      <p:grpSp>
        <p:nvGrpSpPr>
          <p:cNvPr id="38" name="Group 37">
            <a:extLst>
              <a:ext uri="{FF2B5EF4-FFF2-40B4-BE49-F238E27FC236}">
                <a16:creationId xmlns:a16="http://schemas.microsoft.com/office/drawing/2014/main" id="{75BB90A4-74B2-461B-B742-2EF14401EC1E}"/>
              </a:ext>
            </a:extLst>
          </p:cNvPr>
          <p:cNvGrpSpPr/>
          <p:nvPr/>
        </p:nvGrpSpPr>
        <p:grpSpPr>
          <a:xfrm>
            <a:off x="1641724" y="4242330"/>
            <a:ext cx="1300168" cy="736017"/>
            <a:chOff x="1486750" y="4776458"/>
            <a:chExt cx="1300168" cy="736017"/>
          </a:xfrm>
        </p:grpSpPr>
        <p:sp>
          <p:nvSpPr>
            <p:cNvPr id="11" name="Rectangle 10">
              <a:extLst>
                <a:ext uri="{FF2B5EF4-FFF2-40B4-BE49-F238E27FC236}">
                  <a16:creationId xmlns:a16="http://schemas.microsoft.com/office/drawing/2014/main" id="{8C0A71F2-6335-4D5B-83D7-487B12821E0D}"/>
                </a:ext>
              </a:extLst>
            </p:cNvPr>
            <p:cNvSpPr/>
            <p:nvPr/>
          </p:nvSpPr>
          <p:spPr bwMode="auto">
            <a:xfrm>
              <a:off x="1486750" y="4776458"/>
              <a:ext cx="1300168" cy="736017"/>
            </a:xfrm>
            <a:prstGeom prst="rect">
              <a:avLst/>
            </a:prstGeom>
            <a:solidFill>
              <a:schemeClr val="bg1"/>
            </a:solidFill>
            <a:ln>
              <a:noFill/>
              <a:headEnd type="none" w="med" len="med"/>
              <a:tailEnd type="none" w="med" len="med"/>
            </a:ln>
            <a:effectLst>
              <a:outerShdw blurRad="127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b"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a:ln w="3175">
                    <a:noFill/>
                  </a:ln>
                  <a:solidFill>
                    <a:schemeClr val="tx1"/>
                  </a:solidFill>
                  <a:effectLst/>
                  <a:uLnTx/>
                  <a:uFillTx/>
                  <a:latin typeface="Segoe UI Semibold"/>
                  <a:ea typeface="+mn-ea"/>
                  <a:cs typeface="Segoe UI" pitchFamily="34" charset="0"/>
                </a:rPr>
                <a:t>SQL Protection</a:t>
              </a:r>
            </a:p>
          </p:txBody>
        </p:sp>
        <p:grpSp>
          <p:nvGrpSpPr>
            <p:cNvPr id="317" name="Group 316">
              <a:extLst>
                <a:ext uri="{FF2B5EF4-FFF2-40B4-BE49-F238E27FC236}">
                  <a16:creationId xmlns:a16="http://schemas.microsoft.com/office/drawing/2014/main" id="{03DADB08-C7D3-4267-8F67-D0C0235B846B}"/>
                </a:ext>
              </a:extLst>
            </p:cNvPr>
            <p:cNvGrpSpPr/>
            <p:nvPr/>
          </p:nvGrpSpPr>
          <p:grpSpPr>
            <a:xfrm>
              <a:off x="1930732" y="4833451"/>
              <a:ext cx="728443" cy="398861"/>
              <a:chOff x="3970397" y="4186191"/>
              <a:chExt cx="728443" cy="398861"/>
            </a:xfrm>
          </p:grpSpPr>
          <p:pic>
            <p:nvPicPr>
              <p:cNvPr id="318" name="Graphic 317">
                <a:extLst>
                  <a:ext uri="{FF2B5EF4-FFF2-40B4-BE49-F238E27FC236}">
                    <a16:creationId xmlns:a16="http://schemas.microsoft.com/office/drawing/2014/main" id="{871DC135-304D-458A-BBB9-CCC20507329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70397" y="4186191"/>
                <a:ext cx="343237" cy="343237"/>
              </a:xfrm>
              <a:prstGeom prst="rect">
                <a:avLst/>
              </a:prstGeom>
            </p:spPr>
          </p:pic>
          <p:sp>
            <p:nvSpPr>
              <p:cNvPr id="319" name="Freeform: Shape 318">
                <a:extLst>
                  <a:ext uri="{FF2B5EF4-FFF2-40B4-BE49-F238E27FC236}">
                    <a16:creationId xmlns:a16="http://schemas.microsoft.com/office/drawing/2014/main" id="{E4611777-BE86-4337-8DB1-23D9168E460B}"/>
                  </a:ext>
                </a:extLst>
              </p:cNvPr>
              <p:cNvSpPr/>
              <p:nvPr/>
            </p:nvSpPr>
            <p:spPr>
              <a:xfrm>
                <a:off x="4566180" y="4425723"/>
                <a:ext cx="132660" cy="159329"/>
              </a:xfrm>
              <a:custGeom>
                <a:avLst/>
                <a:gdLst>
                  <a:gd name="connsiteX0" fmla="*/ 132660 w 132660"/>
                  <a:gd name="connsiteY0" fmla="*/ 74387 h 159329"/>
                  <a:gd name="connsiteX1" fmla="*/ 68485 w 132660"/>
                  <a:gd name="connsiteY1" fmla="*/ 158705 h 159329"/>
                  <a:gd name="connsiteX2" fmla="*/ 64175 w 132660"/>
                  <a:gd name="connsiteY2" fmla="*/ 158705 h 159329"/>
                  <a:gd name="connsiteX3" fmla="*/ 0 w 132660"/>
                  <a:gd name="connsiteY3" fmla="*/ 74387 h 159329"/>
                  <a:gd name="connsiteX4" fmla="*/ 0 w 132660"/>
                  <a:gd name="connsiteY4" fmla="*/ 22860 h 159329"/>
                  <a:gd name="connsiteX5" fmla="*/ 4029 w 132660"/>
                  <a:gd name="connsiteY5" fmla="*/ 18737 h 159329"/>
                  <a:gd name="connsiteX6" fmla="*/ 66330 w 132660"/>
                  <a:gd name="connsiteY6" fmla="*/ 0 h 159329"/>
                  <a:gd name="connsiteX7" fmla="*/ 128632 w 132660"/>
                  <a:gd name="connsiteY7" fmla="*/ 18737 h 159329"/>
                  <a:gd name="connsiteX8" fmla="*/ 132660 w 132660"/>
                  <a:gd name="connsiteY8" fmla="*/ 22860 h 1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660" h="159329">
                    <a:moveTo>
                      <a:pt x="132660" y="74387"/>
                    </a:moveTo>
                    <a:cubicBezTo>
                      <a:pt x="132660" y="117202"/>
                      <a:pt x="80008" y="151679"/>
                      <a:pt x="68485" y="158705"/>
                    </a:cubicBezTo>
                    <a:cubicBezTo>
                      <a:pt x="67169" y="159538"/>
                      <a:pt x="65491" y="159538"/>
                      <a:pt x="64175" y="158705"/>
                    </a:cubicBezTo>
                    <a:cubicBezTo>
                      <a:pt x="52652" y="151772"/>
                      <a:pt x="0" y="117296"/>
                      <a:pt x="0" y="74387"/>
                    </a:cubicBezTo>
                    <a:lnTo>
                      <a:pt x="0" y="22860"/>
                    </a:lnTo>
                    <a:cubicBezTo>
                      <a:pt x="-1" y="20619"/>
                      <a:pt x="1789" y="18788"/>
                      <a:pt x="4029" y="18737"/>
                    </a:cubicBezTo>
                    <a:cubicBezTo>
                      <a:pt x="45063" y="17707"/>
                      <a:pt x="35601" y="0"/>
                      <a:pt x="66330" y="0"/>
                    </a:cubicBezTo>
                    <a:cubicBezTo>
                      <a:pt x="97059" y="0"/>
                      <a:pt x="87597" y="17707"/>
                      <a:pt x="128632" y="18737"/>
                    </a:cubicBezTo>
                    <a:cubicBezTo>
                      <a:pt x="130872" y="18788"/>
                      <a:pt x="132661" y="20619"/>
                      <a:pt x="132660" y="22860"/>
                    </a:cubicBezTo>
                    <a:close/>
                  </a:path>
                </a:pathLst>
              </a:custGeom>
              <a:solidFill>
                <a:schemeClr val="bg1"/>
              </a:solidFill>
              <a:ln w="899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320" name="Graphic 319">
                <a:extLst>
                  <a:ext uri="{FF2B5EF4-FFF2-40B4-BE49-F238E27FC236}">
                    <a16:creationId xmlns:a16="http://schemas.microsoft.com/office/drawing/2014/main" id="{0FE0E005-BEDE-47FB-BA29-7D15DEEAFA2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3618" y="4413314"/>
                <a:ext cx="168636" cy="168636"/>
              </a:xfrm>
              <a:prstGeom prst="rect">
                <a:avLst/>
              </a:prstGeom>
            </p:spPr>
          </p:pic>
        </p:grpSp>
      </p:grpSp>
    </p:spTree>
    <p:extLst>
      <p:ext uri="{BB962C8B-B14F-4D97-AF65-F5344CB8AC3E}">
        <p14:creationId xmlns:p14="http://schemas.microsoft.com/office/powerpoint/2010/main" val="497873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Azure Use">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2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M_TT_White_SoftBlack_Jan_26_2018" id="{8C2B2DB0-CA94-4312-A852-89275F4C41DC}" vid="{4904910A-0348-489F-A9AA-56F184D31B0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8FAB0D9740D247A3A97BBF56ADB745" ma:contentTypeVersion="13" ma:contentTypeDescription="Create a new document." ma:contentTypeScope="" ma:versionID="390b7d350f1bebba724a4ae3ce463ca1">
  <xsd:schema xmlns:xsd="http://www.w3.org/2001/XMLSchema" xmlns:xs="http://www.w3.org/2001/XMLSchema" xmlns:p="http://schemas.microsoft.com/office/2006/metadata/properties" xmlns:ns1="http://schemas.microsoft.com/sharepoint/v3" xmlns:ns2="f10274d8-cfcc-4875-b950-1584ce3f830e" xmlns:ns3="538583c0-32b6-479a-bda6-a472e55e0e99" targetNamespace="http://schemas.microsoft.com/office/2006/metadata/properties" ma:root="true" ma:fieldsID="fafc08d79ca796a6188d962305a618a4" ns1:_="" ns2:_="" ns3:_="">
    <xsd:import namespace="http://schemas.microsoft.com/sharepoint/v3"/>
    <xsd:import namespace="f10274d8-cfcc-4875-b950-1584ce3f830e"/>
    <xsd:import namespace="538583c0-32b6-479a-bda6-a472e55e0e9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0274d8-cfcc-4875-b950-1584ce3f83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fals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8583c0-32b6-479a-bda6-a472e55e0e99"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f10274d8-cfcc-4875-b950-1584ce3f830e" xsi:nil="true"/>
  </documentManagement>
</p:properties>
</file>

<file path=customXml/itemProps1.xml><?xml version="1.0" encoding="utf-8"?>
<ds:datastoreItem xmlns:ds="http://schemas.openxmlformats.org/officeDocument/2006/customXml" ds:itemID="{D23139A8-07F3-44F8-B3CF-781418284092}"/>
</file>

<file path=customXml/itemProps2.xml><?xml version="1.0" encoding="utf-8"?>
<ds:datastoreItem xmlns:ds="http://schemas.openxmlformats.org/officeDocument/2006/customXml" ds:itemID="{3ADDB0E8-7400-43A3-9B28-CB995372B145}"/>
</file>

<file path=customXml/itemProps3.xml><?xml version="1.0" encoding="utf-8"?>
<ds:datastoreItem xmlns:ds="http://schemas.openxmlformats.org/officeDocument/2006/customXml" ds:itemID="{82EAC8F0-7964-4284-9EAC-67E45CCB07C8}"/>
</file>

<file path=docProps/app.xml><?xml version="1.0" encoding="utf-8"?>
<Properties xmlns="http://schemas.openxmlformats.org/officeDocument/2006/extended-properties" xmlns:vt="http://schemas.openxmlformats.org/officeDocument/2006/docPropsVTypes">
  <Template>Blue_accent_white_background_Microsoft_template</Template>
  <TotalTime>0</TotalTime>
  <Words>6229</Words>
  <Application>Microsoft Office PowerPoint</Application>
  <PresentationFormat>Widescreen</PresentationFormat>
  <Paragraphs>640</Paragraphs>
  <Slides>13</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Arial</vt:lpstr>
      <vt:lpstr>Calibri</vt:lpstr>
      <vt:lpstr>Calibri Light</vt:lpstr>
      <vt:lpstr>Consolas</vt:lpstr>
      <vt:lpstr>Segoe UI</vt:lpstr>
      <vt:lpstr>Segoe UI Light</vt:lpstr>
      <vt:lpstr>Segoe UI Semibold</vt:lpstr>
      <vt:lpstr>Segoe UI Semilight</vt:lpstr>
      <vt:lpstr>Wingdings</vt:lpstr>
      <vt:lpstr>White Template</vt:lpstr>
      <vt:lpstr>Azure Use</vt:lpstr>
      <vt:lpstr>2_WHITE TEMPLATE</vt:lpstr>
      <vt:lpstr>Top 10 Azure Security Best Practices</vt:lpstr>
      <vt:lpstr>For sale in “bad neighborhoods” on the internet</vt:lpstr>
      <vt:lpstr>Azure Security Capabilities and Guidance</vt:lpstr>
      <vt:lpstr> - Essential Cloud Security Actionable, Holistic, Short- and long-term</vt:lpstr>
      <vt:lpstr>Planning transformation requires perspective</vt:lpstr>
      <vt:lpstr>Education on Critical Topics</vt:lpstr>
      <vt:lpstr>Clarify and Streamline security</vt:lpstr>
      <vt:lpstr>Strengthen and Simplify Security</vt:lpstr>
      <vt:lpstr>Demo – Where to Find Native Security Capabilities</vt:lpstr>
      <vt:lpstr>Get it right the first time (because they are really tough to fix later)</vt:lpstr>
      <vt:lpstr>Native Security for Azure</vt:lpstr>
      <vt:lpstr>Top 10 (+1) Best Practices</vt:lpstr>
      <vt:lpstr>Start Early: Integrate Native Security in Azure Architectures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2020-10-14T22:27:26Z</dcterms:created>
  <dcterms:modified xsi:type="dcterms:W3CDTF">2020-10-14T22:29:55Z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0x010100AA8FAB0D9740D247A3A97BBF56ADB745</vt:lpwstr>
  </property>
</Properties>
</file>