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media/image3.bin" ContentType="image/png"/>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15" r:id="rId3"/>
    <p:sldMasterId id="2147483740" r:id="rId4"/>
    <p:sldMasterId id="2147483762" r:id="rId5"/>
    <p:sldMasterId id="2147483766" r:id="rId6"/>
    <p:sldMasterId id="2147483804" r:id="rId7"/>
    <p:sldMasterId id="2147483827" r:id="rId8"/>
    <p:sldMasterId id="2147483862" r:id="rId9"/>
  </p:sldMasterIdLst>
  <p:notesMasterIdLst>
    <p:notesMasterId r:id="rId12"/>
  </p:notesMasterIdLst>
  <p:sldIdLst>
    <p:sldId id="4403" r:id="rId10"/>
    <p:sldId id="44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ference Architecture" id="{B76BD95B-89AF-4ECB-A6C9-D25085D5D5D7}">
          <p14:sldIdLst>
            <p14:sldId id="4403"/>
          </p14:sldIdLst>
        </p14:section>
        <p14:section name="Reference Architecture (Build)" id="{CC3F4995-7195-4327-8A28-1281D8C383AF}">
          <p14:sldIdLst>
            <p14:sldId id="44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tts" initials="W" lastIdx="12" clrIdx="0">
    <p:extLst>
      <p:ext uri="{19B8F6BF-5375-455C-9EA6-DF929625EA0E}">
        <p15:presenceInfo xmlns:p15="http://schemas.microsoft.com/office/powerpoint/2012/main" userId="Watts" providerId="None"/>
      </p:ext>
    </p:extLst>
  </p:cmAuthor>
  <p:cmAuthor id="2" name="Carrie Pogorelc" initials="CP" lastIdx="34" clrIdx="1">
    <p:extLst>
      <p:ext uri="{19B8F6BF-5375-455C-9EA6-DF929625EA0E}">
        <p15:presenceInfo xmlns:p15="http://schemas.microsoft.com/office/powerpoint/2012/main" userId="S-1-5-21-3498805899-2376028649-3634713762-1001" providerId="AD"/>
      </p:ext>
    </p:extLst>
  </p:cmAuthor>
  <p:cmAuthor id="3" name="Seema Kathuria" initials="SK" lastIdx="1" clrIdx="2">
    <p:extLst>
      <p:ext uri="{19B8F6BF-5375-455C-9EA6-DF929625EA0E}">
        <p15:presenceInfo xmlns:p15="http://schemas.microsoft.com/office/powerpoint/2012/main" userId="S::sekathur@microsoft.com::0a6191db-3f9f-48b4-8847-49ac2f3af4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F9084"/>
    <a:srgbClr val="73413C"/>
    <a:srgbClr val="DCDCDC"/>
    <a:srgbClr val="F0F0F0"/>
    <a:srgbClr val="F2F2F2"/>
    <a:srgbClr val="969696"/>
    <a:srgbClr val="7FBA00"/>
    <a:srgbClr val="0C5D0C"/>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8CF442-4C52-4D58-9EDC-E6A5B5885F42}" v="8" dt="2018-06-08T11:23:00.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178" autoAdjust="0"/>
  </p:normalViewPr>
  <p:slideViewPr>
    <p:cSldViewPr snapToGrid="0">
      <p:cViewPr>
        <p:scale>
          <a:sx n="75" d="100"/>
          <a:sy n="75" d="100"/>
        </p:scale>
        <p:origin x="183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1.xml"/><Relationship Id="rId19"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Simos" userId="c67dffaa-54a4-4aef-b866-523fd9eef58d" providerId="ADAL" clId="{831A36F3-3AA2-4E2A-8A63-0603D9A1C0F0}"/>
    <pc:docChg chg="modSld">
      <pc:chgData name="Mark Simos" userId="c67dffaa-54a4-4aef-b866-523fd9eef58d" providerId="ADAL" clId="{831A36F3-3AA2-4E2A-8A63-0603D9A1C0F0}" dt="2018-06-05T15:07:24.783" v="0"/>
      <pc:docMkLst>
        <pc:docMk/>
      </pc:docMkLst>
      <pc:sldChg chg="modTransition">
        <pc:chgData name="Mark Simos" userId="c67dffaa-54a4-4aef-b866-523fd9eef58d" providerId="ADAL" clId="{831A36F3-3AA2-4E2A-8A63-0603D9A1C0F0}" dt="2018-06-05T15:07:24.783" v="0"/>
        <pc:sldMkLst>
          <pc:docMk/>
          <pc:sldMk cId="1326098399" sldId="2789"/>
        </pc:sldMkLst>
      </pc:sldChg>
    </pc:docChg>
  </pc:docChgLst>
  <pc:docChgLst>
    <pc:chgData name="Mark Simos" userId="c67dffaa-54a4-4aef-b866-523fd9eef58d" providerId="ADAL" clId="{D48CF442-4C52-4D58-9EDC-E6A5B5885F42}"/>
    <pc:docChg chg="custSel modSld">
      <pc:chgData name="Mark Simos" userId="c67dffaa-54a4-4aef-b866-523fd9eef58d" providerId="ADAL" clId="{D48CF442-4C52-4D58-9EDC-E6A5B5885F42}" dt="2018-06-08T11:23:00.354" v="2"/>
      <pc:docMkLst>
        <pc:docMk/>
      </pc:docMkLst>
      <pc:sldChg chg="modSp">
        <pc:chgData name="Mark Simos" userId="c67dffaa-54a4-4aef-b866-523fd9eef58d" providerId="ADAL" clId="{D48CF442-4C52-4D58-9EDC-E6A5B5885F42}" dt="2018-06-08T11:23:00.354" v="2"/>
        <pc:sldMkLst>
          <pc:docMk/>
          <pc:sldMk cId="1326098399" sldId="2789"/>
        </pc:sldMkLst>
        <pc:spChg chg="mod">
          <ac:chgData name="Mark Simos" userId="c67dffaa-54a4-4aef-b866-523fd9eef58d" providerId="ADAL" clId="{D48CF442-4C52-4D58-9EDC-E6A5B5885F42}" dt="2018-06-08T11:23:00.354" v="2"/>
          <ac:spMkLst>
            <pc:docMk/>
            <pc:sldMk cId="1326098399" sldId="2789"/>
            <ac:spMk id="484" creationId="{0FB216A9-3129-4AEB-A2B6-3D81424FA0D1}"/>
          </ac:spMkLst>
        </pc:spChg>
      </pc:sldChg>
      <pc:sldChg chg="delSp modSp">
        <pc:chgData name="Mark Simos" userId="c67dffaa-54a4-4aef-b866-523fd9eef58d" providerId="ADAL" clId="{D48CF442-4C52-4D58-9EDC-E6A5B5885F42}" dt="2018-06-08T11:22:40.471" v="1"/>
        <pc:sldMkLst>
          <pc:docMk/>
          <pc:sldMk cId="2480417488" sldId="2790"/>
        </pc:sldMkLst>
        <pc:spChg chg="del">
          <ac:chgData name="Mark Simos" userId="c67dffaa-54a4-4aef-b866-523fd9eef58d" providerId="ADAL" clId="{D48CF442-4C52-4D58-9EDC-E6A5B5885F42}" dt="2018-06-05T17:55:59.090" v="0" actId="478"/>
          <ac:spMkLst>
            <pc:docMk/>
            <pc:sldMk cId="2480417488" sldId="2790"/>
            <ac:spMk id="88" creationId="{987F34E1-CFDD-4657-9AD4-1390ADFC515C}"/>
          </ac:spMkLst>
        </pc:spChg>
        <pc:spChg chg="mod">
          <ac:chgData name="Mark Simos" userId="c67dffaa-54a4-4aef-b866-523fd9eef58d" providerId="ADAL" clId="{D48CF442-4C52-4D58-9EDC-E6A5B5885F42}" dt="2018-06-08T11:22:40.471" v="1"/>
          <ac:spMkLst>
            <pc:docMk/>
            <pc:sldMk cId="2480417488" sldId="2790"/>
            <ac:spMk id="484" creationId="{0FB216A9-3129-4AEB-A2B6-3D81424FA0D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73270-904A-4C00-9E05-4374D3EFE54F}" type="datetimeFigureOut">
              <a:rPr lang="en-US" smtClean="0"/>
              <a:t>4/15/2019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4FE22-94F8-4D93-820B-89FCE526CE4F}" type="slidenum">
              <a:rPr lang="en-US" smtClean="0"/>
              <a:t>‹#›</a:t>
            </a:fld>
            <a:endParaRPr lang="en-US"/>
          </a:p>
        </p:txBody>
      </p:sp>
    </p:spTree>
    <p:extLst>
      <p:ext uri="{BB962C8B-B14F-4D97-AF65-F5344CB8AC3E}">
        <p14:creationId xmlns:p14="http://schemas.microsoft.com/office/powerpoint/2010/main" val="247749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ka.ms/MCRA"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aka.ms/markslist" TargetMode="External"/><Relationship Id="rId5" Type="http://schemas.openxmlformats.org/officeDocument/2006/relationships/hyperlink" Target="https://azure.microsoft.com/en-us/blog/introducing-microsoft-azure-sphere-secure-and-power-the-intelligent-edge/" TargetMode="External"/><Relationship Id="rId4" Type="http://schemas.openxmlformats.org/officeDocument/2006/relationships/hyperlink" Target="https://blogs.microsoft.com/iot/2018/04/04/microsoft-will-invest-5-billion-in-iot-heres-why/"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ka.ms/MCRA"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aka.ms/markslis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dirty="0">
                <a:solidFill>
                  <a:schemeClr val="tx1"/>
                </a:solidFill>
                <a:effectLst/>
                <a:latin typeface="+mn-lt"/>
                <a:ea typeface="+mn-ea"/>
                <a:cs typeface="+mn-cs"/>
              </a:rPr>
              <a:t>STATIC SLIDE VERSION (No Animations)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Microsoft Cybersecurity Reference Architecture (</a:t>
            </a:r>
            <a:r>
              <a:rPr lang="en-US" sz="1200" u="sng" kern="1200" dirty="0">
                <a:solidFill>
                  <a:schemeClr val="tx1"/>
                </a:solidFill>
                <a:effectLst/>
                <a:latin typeface="+mn-lt"/>
                <a:ea typeface="+mn-ea"/>
                <a:cs typeface="+mn-cs"/>
                <a:hlinkClick r:id="rId3"/>
              </a:rPr>
              <a:t>https://aka.ms/MCRA</a:t>
            </a:r>
            <a:r>
              <a:rPr lang="en-US" sz="1200" kern="1200" dirty="0">
                <a:solidFill>
                  <a:schemeClr val="tx1"/>
                </a:solidFill>
                <a:effectLst/>
                <a:latin typeface="+mn-lt"/>
                <a:ea typeface="+mn-ea"/>
                <a:cs typeface="+mn-cs"/>
              </a:rPr>
              <a:t>) describes Microsoft’s cybersecurity capabilities and how they integrate with existing security architectures and capabilities. We recently updated this diagram and wanted to share a little bit about the changes and the document itself to help you better utilize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b="1" u="sng" kern="1200" dirty="0">
                <a:solidFill>
                  <a:schemeClr val="tx1"/>
                </a:solidFill>
                <a:effectLst/>
                <a:latin typeface="+mn-lt"/>
                <a:ea typeface="+mn-ea"/>
                <a:cs typeface="+mn-cs"/>
              </a:rPr>
              <a:t>How to use it </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seen this document used for several purposes by our customers and internal teams (beyond a geeky wall decoration to shock and impress your cubicle neighbors :-)</a:t>
            </a:r>
          </a:p>
          <a:p>
            <a:pPr lvl="0" fontAlgn="ctr"/>
            <a:r>
              <a:rPr lang="en-US" sz="1200" b="1" kern="1200" dirty="0">
                <a:solidFill>
                  <a:schemeClr val="tx1"/>
                </a:solidFill>
                <a:effectLst/>
                <a:latin typeface="+mn-lt"/>
                <a:ea typeface="+mn-ea"/>
                <a:cs typeface="+mn-cs"/>
              </a:rPr>
              <a:t>Starting template for a security architecture - </a:t>
            </a:r>
            <a:r>
              <a:rPr lang="en-US" sz="1200" kern="1200" dirty="0">
                <a:solidFill>
                  <a:schemeClr val="tx1"/>
                </a:solidFill>
                <a:effectLst/>
                <a:latin typeface="+mn-lt"/>
                <a:ea typeface="+mn-ea"/>
                <a:cs typeface="+mn-cs"/>
              </a:rPr>
              <a:t>The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most common use case we see is that organizations use the document to help define a target state for cybersecurity capabilities. Organizations find this architecture useful because it covers capabilities across the modern enterprise estate that now spans on-premise, mobile devices, many clouds, and IoT / Operational Technology. </a:t>
            </a:r>
          </a:p>
          <a:p>
            <a:pPr lvl="0" fontAlgn="ctr"/>
            <a:r>
              <a:rPr lang="en-US" sz="1200" b="1" kern="1200" dirty="0">
                <a:solidFill>
                  <a:schemeClr val="tx1"/>
                </a:solidFill>
                <a:effectLst/>
                <a:latin typeface="+mn-lt"/>
                <a:ea typeface="+mn-ea"/>
                <a:cs typeface="+mn-cs"/>
              </a:rPr>
              <a:t>Comparison reference for security capabilities - </a:t>
            </a:r>
            <a:r>
              <a:rPr lang="en-US" sz="1200" kern="1200" dirty="0">
                <a:solidFill>
                  <a:schemeClr val="tx1"/>
                </a:solidFill>
                <a:effectLst/>
                <a:latin typeface="+mn-lt"/>
                <a:ea typeface="+mn-ea"/>
                <a:cs typeface="+mn-cs"/>
              </a:rPr>
              <a:t>We know of several organizations that have marked up a printed copy with what capabilities they already own from various Microsoft license suites (many customers don't know they own quite a bit of this technology), which ones they already have in place (from Microsoft or partner/3rd party), and which ones are new and could fill a need. </a:t>
            </a:r>
          </a:p>
          <a:p>
            <a:pPr lvl="0" fontAlgn="ctr"/>
            <a:r>
              <a:rPr lang="en-US" sz="1200" b="1" kern="1200" dirty="0">
                <a:solidFill>
                  <a:schemeClr val="tx1"/>
                </a:solidFill>
                <a:effectLst/>
                <a:latin typeface="+mn-lt"/>
                <a:ea typeface="+mn-ea"/>
                <a:cs typeface="+mn-cs"/>
              </a:rPr>
              <a:t>Learn about Microsoft capabilities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In presentation mode, each capability has a "ScreenTip" with a short description of each capability + a link to documentation on that capability to learn more. </a:t>
            </a:r>
          </a:p>
          <a:p>
            <a:pPr lvl="0" fontAlgn="ctr"/>
            <a:r>
              <a:rPr lang="en-US" sz="1200" b="1" kern="1200" dirty="0">
                <a:solidFill>
                  <a:schemeClr val="tx1"/>
                </a:solidFill>
                <a:effectLst/>
                <a:latin typeface="+mn-lt"/>
                <a:ea typeface="+mn-ea"/>
                <a:cs typeface="+mn-cs"/>
              </a:rPr>
              <a:t>Learn about Microsoft's integration investments -</a:t>
            </a:r>
            <a:r>
              <a:rPr lang="en-US" sz="1200" kern="1200" dirty="0">
                <a:solidFill>
                  <a:schemeClr val="tx1"/>
                </a:solidFill>
                <a:effectLst/>
                <a:latin typeface="+mn-lt"/>
                <a:ea typeface="+mn-ea"/>
                <a:cs typeface="+mn-cs"/>
              </a:rPr>
              <a:t> The architecture includes visuals of key integration points with partner capabilities (e.g. SIEM/Log integration, Security Appliances in Azure, DLP integration, and more) and within our own product capabilities among (e.g. Advanced Threat Protection, Conditional Access, and more).</a:t>
            </a:r>
          </a:p>
          <a:p>
            <a:pPr lvl="0" fontAlgn="ctr"/>
            <a:r>
              <a:rPr lang="en-US" sz="1200" b="1" kern="1200" dirty="0">
                <a:solidFill>
                  <a:schemeClr val="tx1"/>
                </a:solidFill>
                <a:effectLst/>
                <a:latin typeface="+mn-lt"/>
                <a:ea typeface="+mn-ea"/>
                <a:cs typeface="+mn-cs"/>
              </a:rPr>
              <a:t>Learn about Cybersecurity</a:t>
            </a:r>
            <a:r>
              <a:rPr lang="en-US" sz="1200" kern="1200" dirty="0">
                <a:solidFill>
                  <a:schemeClr val="tx1"/>
                </a:solidFill>
                <a:effectLst/>
                <a:latin typeface="+mn-lt"/>
                <a:ea typeface="+mn-ea"/>
                <a:cs typeface="+mn-cs"/>
              </a:rPr>
              <a:t> - We have also heard reports of folks new to cybersecurity using this as a learning tool as they prepare for their first career or a career change. </a:t>
            </a:r>
          </a:p>
          <a:p>
            <a:r>
              <a:rPr lang="en-US" sz="1200" kern="1200" dirty="0">
                <a:solidFill>
                  <a:schemeClr val="tx1"/>
                </a:solidFill>
                <a:effectLst/>
                <a:latin typeface="+mn-lt"/>
                <a:ea typeface="+mn-ea"/>
                <a:cs typeface="+mn-cs"/>
              </a:rPr>
              <a:t>As you can see, Microsoft has been investing heavily in security for many years to secure our products and services as well as provide the capabilities our customers need to secure their assets. In many ways, this diagram reflects Microsoft massive ongoing investment into cyber security research and development, currently over $1 billion annually (not including acquisitions).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What has changed and why</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evolves over time, so here are a few highlights on what's changed as well as the underlying philosophy of how this document was built. </a:t>
            </a:r>
          </a:p>
          <a:p>
            <a:endParaRPr lang="en-US" sz="1200"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Version 3.1 (April 2019)</a:t>
            </a:r>
          </a:p>
          <a:p>
            <a:r>
              <a:rPr lang="en-US" sz="1200" kern="1200" dirty="0">
                <a:solidFill>
                  <a:schemeClr val="tx1"/>
                </a:solidFill>
                <a:effectLst/>
                <a:latin typeface="+mn-lt"/>
                <a:ea typeface="+mn-ea"/>
                <a:cs typeface="+mn-cs"/>
              </a:rPr>
              <a:t>Updated Windows Defender ATP to Microsoft Defender ATP</a:t>
            </a:r>
          </a:p>
          <a:p>
            <a:r>
              <a:rPr lang="en-US" sz="1200" kern="1200" dirty="0">
                <a:solidFill>
                  <a:schemeClr val="tx1"/>
                </a:solidFill>
                <a:effectLst/>
                <a:latin typeface="+mn-lt"/>
                <a:ea typeface="+mn-ea"/>
                <a:cs typeface="+mn-cs"/>
              </a:rPr>
              <a:t>Corrected links/descriptions for Azure AD B2B and B2C</a:t>
            </a:r>
          </a:p>
          <a:p>
            <a:r>
              <a:rPr lang="en-US" sz="1200" kern="1200" dirty="0">
                <a:solidFill>
                  <a:schemeClr val="tx1"/>
                </a:solidFill>
                <a:effectLst/>
                <a:latin typeface="+mn-lt"/>
                <a:ea typeface="+mn-ea"/>
                <a:cs typeface="+mn-cs"/>
              </a:rPr>
              <a:t>Corrected date on main slide</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Version 3 (March 2019)</a:t>
            </a:r>
          </a:p>
          <a:p>
            <a:r>
              <a:rPr lang="en-US" sz="1200" b="1" kern="1200" dirty="0">
                <a:solidFill>
                  <a:schemeClr val="tx1"/>
                </a:solidFill>
                <a:effectLst/>
                <a:latin typeface="+mn-lt"/>
                <a:ea typeface="+mn-ea"/>
                <a:cs typeface="+mn-cs"/>
              </a:rPr>
              <a:t>Added Azure Sentinel</a:t>
            </a:r>
            <a:r>
              <a:rPr lang="en-US" sz="1200" kern="1200" dirty="0">
                <a:solidFill>
                  <a:schemeClr val="tx1"/>
                </a:solidFill>
                <a:effectLst/>
                <a:latin typeface="+mn-lt"/>
                <a:ea typeface="+mn-ea"/>
                <a:cs typeface="+mn-cs"/>
              </a:rPr>
              <a:t> – This is the cloud native SIEM + SOAR solution that Microsoft built into Azure</a:t>
            </a:r>
          </a:p>
          <a:p>
            <a:r>
              <a:rPr lang="en-US" sz="1200" b="1" kern="1200" dirty="0">
                <a:solidFill>
                  <a:schemeClr val="tx1"/>
                </a:solidFill>
                <a:effectLst/>
                <a:latin typeface="+mn-lt"/>
                <a:ea typeface="+mn-ea"/>
                <a:cs typeface="+mn-cs"/>
              </a:rPr>
              <a:t>Added Defender ATP to information protection – </a:t>
            </a:r>
            <a:r>
              <a:rPr lang="en-US" sz="1200" b="0" kern="1200" dirty="0">
                <a:solidFill>
                  <a:schemeClr val="tx1"/>
                </a:solidFill>
                <a:effectLst/>
                <a:latin typeface="+mn-lt"/>
                <a:ea typeface="+mn-ea"/>
                <a:cs typeface="+mn-cs"/>
              </a:rPr>
              <a:t>Now that this capability is integrated with both Azure Information Protection and Microsoft Cloud App Security, it becomes a very compelling replacement for a traditional host based DLP solution. </a:t>
            </a:r>
          </a:p>
          <a:p>
            <a:pPr lvl="0"/>
            <a:r>
              <a:rPr lang="en-US" sz="1200" b="1" kern="1200" dirty="0">
                <a:solidFill>
                  <a:schemeClr val="tx1"/>
                </a:solidFill>
                <a:effectLst/>
                <a:latin typeface="+mn-lt"/>
                <a:ea typeface="+mn-ea"/>
                <a:cs typeface="+mn-cs"/>
              </a:rPr>
              <a:t>Added Azure Firewall – </a:t>
            </a:r>
            <a:r>
              <a:rPr lang="en-US" sz="1200" b="0" kern="1200" dirty="0">
                <a:solidFill>
                  <a:schemeClr val="tx1"/>
                </a:solidFill>
                <a:effectLst/>
                <a:latin typeface="+mn-lt"/>
                <a:ea typeface="+mn-ea"/>
                <a:cs typeface="+mn-cs"/>
              </a:rPr>
              <a:t>This technology is maturing quickly and becoming a potential replacement for traditional NGFWs in Azure for some scenarios</a:t>
            </a:r>
          </a:p>
          <a:p>
            <a:pPr lvl="0"/>
            <a:r>
              <a:rPr lang="en-US" sz="1200" b="1" kern="1200" dirty="0">
                <a:solidFill>
                  <a:schemeClr val="tx1"/>
                </a:solidFill>
                <a:effectLst/>
                <a:latin typeface="+mn-lt"/>
                <a:ea typeface="+mn-ea"/>
                <a:cs typeface="+mn-cs"/>
              </a:rPr>
              <a:t>Added lines </a:t>
            </a:r>
            <a:r>
              <a:rPr lang="en-US" sz="1200" kern="1200" dirty="0">
                <a:solidFill>
                  <a:schemeClr val="tx1"/>
                </a:solidFill>
                <a:effectLst/>
                <a:latin typeface="+mn-lt"/>
                <a:ea typeface="+mn-ea"/>
                <a:cs typeface="+mn-cs"/>
              </a:rPr>
              <a:t>to the various capabilities that integrate with the classification labels in information protection. </a:t>
            </a:r>
          </a:p>
          <a:p>
            <a:endParaRPr lang="en-US" sz="1200"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Version 2 (June 2018)</a:t>
            </a:r>
          </a:p>
          <a:p>
            <a:pPr lvl="0" fontAlgn="ctr"/>
            <a:r>
              <a:rPr lang="en-US" sz="1200" b="1" kern="1200" dirty="0">
                <a:solidFill>
                  <a:schemeClr val="tx1"/>
                </a:solidFill>
                <a:effectLst/>
                <a:latin typeface="+mn-lt"/>
                <a:ea typeface="+mn-ea"/>
                <a:cs typeface="+mn-cs"/>
              </a:rPr>
              <a:t>New visual style</a:t>
            </a:r>
            <a:r>
              <a:rPr lang="en-US" sz="1200" kern="1200" dirty="0">
                <a:solidFill>
                  <a:schemeClr val="tx1"/>
                </a:solidFill>
                <a:effectLst/>
                <a:latin typeface="+mn-lt"/>
                <a:ea typeface="+mn-ea"/>
                <a:cs typeface="+mn-cs"/>
              </a:rPr>
              <a:t> - The most obvious change for those familiar with the first version is the simplified visual style. While some may miss the "visual assault on the senses" effect from the bold colors in v1, we think this format works better for most people. </a:t>
            </a:r>
          </a:p>
          <a:p>
            <a:pPr lvl="0" fontAlgn="ctr"/>
            <a:r>
              <a:rPr lang="en-US" sz="1200" b="1" kern="1200" dirty="0">
                <a:solidFill>
                  <a:schemeClr val="tx1"/>
                </a:solidFill>
                <a:effectLst/>
                <a:latin typeface="+mn-lt"/>
                <a:ea typeface="+mn-ea"/>
                <a:cs typeface="+mn-cs"/>
              </a:rPr>
              <a:t>Interactivity instructions</a:t>
            </a:r>
            <a:r>
              <a:rPr lang="en-US" sz="1200" kern="1200" dirty="0">
                <a:solidFill>
                  <a:schemeClr val="tx1"/>
                </a:solidFill>
                <a:effectLst/>
                <a:latin typeface="+mn-lt"/>
                <a:ea typeface="+mn-ea"/>
                <a:cs typeface="+mn-cs"/>
              </a:rPr>
              <a:t> - Many people did not notice that each capability on the architecture has a quick description and link to more information, so we added instructions to call that out (and updated the descriptions themselves). </a:t>
            </a:r>
          </a:p>
          <a:p>
            <a:pPr lvl="0" fontAlgn="ctr"/>
            <a:r>
              <a:rPr lang="en-US" sz="1200" b="1" kern="1200" dirty="0">
                <a:solidFill>
                  <a:schemeClr val="tx1"/>
                </a:solidFill>
                <a:effectLst/>
                <a:latin typeface="+mn-lt"/>
                <a:ea typeface="+mn-ea"/>
                <a:cs typeface="+mn-cs"/>
              </a:rPr>
              <a:t>Complementary Content - </a:t>
            </a:r>
            <a:r>
              <a:rPr lang="en-US" sz="1200" kern="1200" dirty="0">
                <a:solidFill>
                  <a:schemeClr val="tx1"/>
                </a:solidFill>
                <a:effectLst/>
                <a:latin typeface="+mn-lt"/>
                <a:ea typeface="+mn-ea"/>
                <a:cs typeface="+mn-cs"/>
              </a:rPr>
              <a:t>Microsoft has invested in creating cybersecurity reference strategies (success criteria, recommended approaches, how our technology maps to them) as well as prescriptive guidance for addressing top customer challenges like Petya/WannaCrypt, Securing Privileged Access, and Securing Office 365. This content is now easier to find with links at the top of the document. </a:t>
            </a:r>
          </a:p>
          <a:p>
            <a:pPr lvl="0" fontAlgn="ctr"/>
            <a:r>
              <a:rPr lang="en-US" sz="1200" b="1" kern="1200" dirty="0">
                <a:solidFill>
                  <a:schemeClr val="tx1"/>
                </a:solidFill>
                <a:effectLst/>
                <a:latin typeface="+mn-lt"/>
                <a:ea typeface="+mn-ea"/>
                <a:cs typeface="+mn-cs"/>
              </a:rPr>
              <a:t>Added Section headers</a:t>
            </a:r>
            <a:r>
              <a:rPr lang="en-US" sz="1200" kern="1200" dirty="0">
                <a:solidFill>
                  <a:schemeClr val="tx1"/>
                </a:solidFill>
                <a:effectLst/>
                <a:latin typeface="+mn-lt"/>
                <a:ea typeface="+mn-ea"/>
                <a:cs typeface="+mn-cs"/>
              </a:rPr>
              <a:t> for each grouping of technology areas to make it easier to navigate, understand, and discuss as a focus area. </a:t>
            </a:r>
          </a:p>
          <a:p>
            <a:pPr lvl="0" fontAlgn="ctr"/>
            <a:r>
              <a:rPr lang="en-US" sz="1200" b="1" kern="1200" dirty="0">
                <a:solidFill>
                  <a:schemeClr val="tx1"/>
                </a:solidFill>
                <a:effectLst/>
                <a:latin typeface="+mn-lt"/>
                <a:ea typeface="+mn-ea"/>
                <a:cs typeface="+mn-cs"/>
              </a:rPr>
              <a:t>Added Foundational Elements - </a:t>
            </a:r>
            <a:r>
              <a:rPr lang="en-US" sz="1200" kern="1200" dirty="0">
                <a:solidFill>
                  <a:schemeClr val="tx1"/>
                </a:solidFill>
                <a:effectLst/>
                <a:latin typeface="+mn-lt"/>
                <a:ea typeface="+mn-ea"/>
                <a:cs typeface="+mn-cs"/>
              </a:rPr>
              <a:t>We added descriptions of some core foundational capabilities that are deeply integrated into how we secure our cloud services and build our cybersecurity capabilities that have been added to the bottom. These include</a:t>
            </a:r>
          </a:p>
          <a:p>
            <a:pPr lvl="1" fontAlgn="ctr"/>
            <a:r>
              <a:rPr lang="en-US" sz="1200" b="1" kern="1200" dirty="0">
                <a:solidFill>
                  <a:schemeClr val="tx1"/>
                </a:solidFill>
                <a:effectLst/>
                <a:latin typeface="+mn-lt"/>
                <a:ea typeface="+mn-ea"/>
                <a:cs typeface="+mn-cs"/>
              </a:rPr>
              <a:t>Trust Center</a:t>
            </a:r>
            <a:r>
              <a:rPr lang="en-US" sz="1200" kern="1200" dirty="0">
                <a:solidFill>
                  <a:schemeClr val="tx1"/>
                </a:solidFill>
                <a:effectLst/>
                <a:latin typeface="+mn-lt"/>
                <a:ea typeface="+mn-ea"/>
                <a:cs typeface="+mn-cs"/>
              </a:rPr>
              <a:t> - This is where describe how we secure our cloud and includes links to various compliance documents such as 3rd party auditor reports. </a:t>
            </a:r>
          </a:p>
          <a:p>
            <a:pPr lvl="1" fontAlgn="ctr"/>
            <a:r>
              <a:rPr lang="en-US" sz="1200" b="1" kern="1200" dirty="0">
                <a:solidFill>
                  <a:schemeClr val="tx1"/>
                </a:solidFill>
                <a:effectLst/>
                <a:latin typeface="+mn-lt"/>
                <a:ea typeface="+mn-ea"/>
                <a:cs typeface="+mn-cs"/>
              </a:rPr>
              <a:t>Compliance Manager </a:t>
            </a:r>
            <a:r>
              <a:rPr lang="en-US" sz="1200" kern="1200" dirty="0">
                <a:solidFill>
                  <a:schemeClr val="tx1"/>
                </a:solidFill>
                <a:effectLst/>
                <a:latin typeface="+mn-lt"/>
                <a:ea typeface="+mn-ea"/>
                <a:cs typeface="+mn-cs"/>
              </a:rPr>
              <a:t>is a powerful (new) capability to help you report on your compliance status for Azure, Office 365, and Dynamics 365 for General Data Protection Regulation (GDPR), NIST 800-53 and 800-171, ISO 27001 and 27018, and others. </a:t>
            </a:r>
          </a:p>
          <a:p>
            <a:pPr lvl="1" fontAlgn="ctr"/>
            <a:r>
              <a:rPr lang="en-US" sz="1200" b="1" kern="1200" dirty="0">
                <a:solidFill>
                  <a:schemeClr val="tx1"/>
                </a:solidFill>
                <a:effectLst/>
                <a:latin typeface="+mn-lt"/>
                <a:ea typeface="+mn-ea"/>
                <a:cs typeface="+mn-cs"/>
              </a:rPr>
              <a:t>Intelligent Security Graph</a:t>
            </a:r>
            <a:r>
              <a:rPr lang="en-US" sz="1200" kern="1200" dirty="0">
                <a:solidFill>
                  <a:schemeClr val="tx1"/>
                </a:solidFill>
                <a:effectLst/>
                <a:latin typeface="+mn-lt"/>
                <a:ea typeface="+mn-ea"/>
                <a:cs typeface="+mn-cs"/>
              </a:rPr>
              <a:t> is Microsoft threat intelligence system that we use to protect our cloud, our IT environment, and our customers. The graph is composed of trillions of signals, advanced analytics, and teams of experts hunting for malicious activities and is integrated into our threat detection and response capabilities. </a:t>
            </a:r>
          </a:p>
          <a:p>
            <a:pPr lvl="1" fontAlgn="ctr"/>
            <a:r>
              <a:rPr lang="en-US" sz="1200" b="1" kern="1200" dirty="0">
                <a:solidFill>
                  <a:schemeClr val="tx1"/>
                </a:solidFill>
                <a:effectLst/>
                <a:latin typeface="+mn-lt"/>
                <a:ea typeface="+mn-ea"/>
                <a:cs typeface="+mn-cs"/>
              </a:rPr>
              <a:t>Security Development Lifecycle (SDL)</a:t>
            </a:r>
            <a:r>
              <a:rPr lang="en-US" sz="1200" kern="1200" dirty="0">
                <a:solidFill>
                  <a:schemeClr val="tx1"/>
                </a:solidFill>
                <a:effectLst/>
                <a:latin typeface="+mn-lt"/>
                <a:ea typeface="+mn-ea"/>
                <a:cs typeface="+mn-cs"/>
              </a:rPr>
              <a:t> is foundational to how we develop software at Microsoft and has been published to help you secure your applications. Because of our early and deep commitment to secure development, we were able to quickly conform to ISO 27034 after it was released. </a:t>
            </a:r>
          </a:p>
          <a:p>
            <a:pPr lvl="0" fontAlgn="ctr"/>
            <a:r>
              <a:rPr lang="en-US" sz="1200" b="1" kern="1200" dirty="0">
                <a:solidFill>
                  <a:schemeClr val="tx1"/>
                </a:solidFill>
                <a:effectLst/>
                <a:latin typeface="+mn-lt"/>
                <a:ea typeface="+mn-ea"/>
                <a:cs typeface="+mn-cs"/>
              </a:rPr>
              <a:t>Moved Devices/Clients together</a:t>
            </a:r>
            <a:r>
              <a:rPr lang="en-US" sz="1200" kern="1200" dirty="0">
                <a:solidFill>
                  <a:schemeClr val="tx1"/>
                </a:solidFill>
                <a:effectLst/>
                <a:latin typeface="+mn-lt"/>
                <a:ea typeface="+mn-ea"/>
                <a:cs typeface="+mn-cs"/>
              </a:rPr>
              <a:t> - As device form factors and operating systems continue to expand and evolve, we are seeing security organizations view devices through the lens of trustworthiness/integrity vs. any other attribute. </a:t>
            </a:r>
          </a:p>
          <a:p>
            <a:pPr lvl="1" fontAlgn="ctr"/>
            <a:r>
              <a:rPr lang="en-US" sz="1200" kern="1200" dirty="0">
                <a:solidFill>
                  <a:schemeClr val="tx1"/>
                </a:solidFill>
                <a:effectLst/>
                <a:latin typeface="+mn-lt"/>
                <a:ea typeface="+mn-ea"/>
                <a:cs typeface="+mn-cs"/>
              </a:rPr>
              <a:t>We also re-organized the Windows 10 and Windows Defender ATP capabilities around outcomes vs. feature names for clarity. </a:t>
            </a:r>
          </a:p>
          <a:p>
            <a:pPr lvl="1" fontAlgn="ctr"/>
            <a:r>
              <a:rPr lang="en-US" sz="1200" kern="1200" dirty="0">
                <a:solidFill>
                  <a:schemeClr val="tx1"/>
                </a:solidFill>
                <a:effectLst/>
                <a:latin typeface="+mn-lt"/>
                <a:ea typeface="+mn-ea"/>
                <a:cs typeface="+mn-cs"/>
              </a:rPr>
              <a:t>We also reorganized windows security icons and text to reflect that Windows Defender ATP describes all the platform capabilities working together to prevent, detect, and (automatically) respond and recover to attacks. We also added icons to show the cross-platform support for Endpoint Detection and Response (EDR) capabilities that now extend across Windows 10, Windows 7/8.1, Windows Server, Mac OS, Linux, iOS, and Android platforms. </a:t>
            </a:r>
          </a:p>
          <a:p>
            <a:pPr lvl="1" fontAlgn="ctr"/>
            <a:r>
              <a:rPr lang="en-US" sz="1200" kern="1200" dirty="0">
                <a:solidFill>
                  <a:schemeClr val="tx1"/>
                </a:solidFill>
                <a:effectLst/>
                <a:latin typeface="+mn-lt"/>
                <a:ea typeface="+mn-ea"/>
                <a:cs typeface="+mn-cs"/>
              </a:rPr>
              <a:t>We also faded the intranet border around these devices because of the ongoing success of phishing, watering hole, and other techniques that have weakened the network boundary. </a:t>
            </a:r>
          </a:p>
          <a:p>
            <a:pPr lvl="0" fontAlgn="ctr"/>
            <a:r>
              <a:rPr lang="en-US" sz="1200" b="1" kern="1200" dirty="0">
                <a:solidFill>
                  <a:schemeClr val="tx1"/>
                </a:solidFill>
                <a:effectLst/>
                <a:latin typeface="+mn-lt"/>
                <a:ea typeface="+mn-ea"/>
                <a:cs typeface="+mn-cs"/>
              </a:rPr>
              <a:t>Updated SOC section - </a:t>
            </a:r>
            <a:r>
              <a:rPr lang="en-US" sz="1200" kern="1200" dirty="0">
                <a:solidFill>
                  <a:schemeClr val="tx1"/>
                </a:solidFill>
                <a:effectLst/>
                <a:latin typeface="+mn-lt"/>
                <a:ea typeface="+mn-ea"/>
                <a:cs typeface="+mn-cs"/>
              </a:rPr>
              <a:t>We moved several capabilities from their previous locations around the architecture into the Security Operations Center (SOC) as this is where they are primarily used. This move enabled us to show a clearer vision of a modern SOC that can monitor and protect the hybrid of everything estate. We also added the Graph Security API (in public preview) as this API is designed to help you integrate existing SOC components and Microsoft capabilities. </a:t>
            </a:r>
          </a:p>
          <a:p>
            <a:pPr lvl="0" fontAlgn="ctr"/>
            <a:r>
              <a:rPr lang="en-US" sz="1200" b="1" kern="1200" dirty="0">
                <a:solidFill>
                  <a:schemeClr val="tx1"/>
                </a:solidFill>
                <a:effectLst/>
                <a:latin typeface="+mn-lt"/>
                <a:ea typeface="+mn-ea"/>
                <a:cs typeface="+mn-cs"/>
              </a:rPr>
              <a:t>Simplified server/datacenter view - </a:t>
            </a:r>
            <a:r>
              <a:rPr lang="en-US" sz="1200" kern="1200" dirty="0">
                <a:solidFill>
                  <a:schemeClr val="tx1"/>
                </a:solidFill>
                <a:effectLst/>
                <a:latin typeface="+mn-lt"/>
                <a:ea typeface="+mn-ea"/>
                <a:cs typeface="+mn-cs"/>
              </a:rPr>
              <a:t>We simplified the datacenter section to recover the space being taken up by duplicate server icons. We retained the visual of extranets and intranets spanning on-premises datacenters and multiple cloud provider(s). Organizations see Infrastructure as a Service (IaaS) cloud providers as another datacenter for the intranet generation of applications, though they find Azure is much easier to manage and secure than physical datacenters. We also added Azure Stack capability that allows customers to securely operate Azure services in their datacenter.  </a:t>
            </a:r>
          </a:p>
          <a:p>
            <a:pPr lvl="0" fontAlgn="ctr"/>
            <a:r>
              <a:rPr lang="en-US" sz="1200" b="1" kern="1200" dirty="0">
                <a:solidFill>
                  <a:schemeClr val="tx1"/>
                </a:solidFill>
                <a:effectLst/>
                <a:latin typeface="+mn-lt"/>
                <a:ea typeface="+mn-ea"/>
                <a:cs typeface="+mn-cs"/>
              </a:rPr>
              <a:t>New IoT/OT section - </a:t>
            </a:r>
            <a:r>
              <a:rPr lang="en-US" sz="1200" kern="1200" dirty="0">
                <a:solidFill>
                  <a:schemeClr val="tx1"/>
                </a:solidFill>
                <a:effectLst/>
                <a:latin typeface="+mn-lt"/>
                <a:ea typeface="+mn-ea"/>
                <a:cs typeface="+mn-cs"/>
              </a:rPr>
              <a:t>IoT is on the rise on many enterprises due to digital transformation initiatives. While the attacks and defenses for this area are still evolving quickly, Microsoft continues to invest deeply to provide security for existing and new deployments of Internet of Things (IoT) and Operational Technology (OT). Microsoft has announced </a:t>
            </a:r>
            <a:r>
              <a:rPr lang="en-US" sz="1200" u="sng" kern="1200" dirty="0">
                <a:solidFill>
                  <a:schemeClr val="tx1"/>
                </a:solidFill>
                <a:effectLst/>
                <a:latin typeface="+mn-lt"/>
                <a:ea typeface="+mn-ea"/>
                <a:cs typeface="+mn-cs"/>
                <a:hlinkClick r:id="rId4"/>
              </a:rPr>
              <a:t>$5 billion of investment over the next four years for IoT</a:t>
            </a:r>
            <a:r>
              <a:rPr lang="en-US" sz="1200" kern="1200" dirty="0">
                <a:solidFill>
                  <a:schemeClr val="tx1"/>
                </a:solidFill>
                <a:effectLst/>
                <a:latin typeface="+mn-lt"/>
                <a:ea typeface="+mn-ea"/>
                <a:cs typeface="+mn-cs"/>
              </a:rPr>
              <a:t> and has also recently announced an end to end certification for a secure IoT platform from MCU to the cloud called </a:t>
            </a:r>
            <a:r>
              <a:rPr lang="en-US" sz="1200" u="sng" kern="1200" dirty="0">
                <a:solidFill>
                  <a:schemeClr val="tx1"/>
                </a:solidFill>
                <a:effectLst/>
                <a:latin typeface="+mn-lt"/>
                <a:ea typeface="+mn-ea"/>
                <a:cs typeface="+mn-cs"/>
                <a:hlinkClick r:id="rId5"/>
              </a:rPr>
              <a:t>Azure Sphere.</a:t>
            </a:r>
            <a:endParaRPr lang="en-US" sz="1200" kern="1200" dirty="0">
              <a:solidFill>
                <a:schemeClr val="tx1"/>
              </a:solidFill>
              <a:effectLst/>
              <a:latin typeface="+mn-lt"/>
              <a:ea typeface="+mn-ea"/>
              <a:cs typeface="+mn-cs"/>
            </a:endParaRPr>
          </a:p>
          <a:p>
            <a:pPr lvl="0" fontAlgn="ctr"/>
            <a:r>
              <a:rPr lang="en-US" sz="1200" b="1" kern="1200" dirty="0">
                <a:solidFill>
                  <a:schemeClr val="tx1"/>
                </a:solidFill>
                <a:effectLst/>
                <a:latin typeface="+mn-lt"/>
                <a:ea typeface="+mn-ea"/>
                <a:cs typeface="+mn-cs"/>
              </a:rPr>
              <a:t>Updated Azure Security Center</a:t>
            </a:r>
            <a:r>
              <a:rPr lang="en-US" sz="1200" kern="1200" dirty="0">
                <a:solidFill>
                  <a:schemeClr val="tx1"/>
                </a:solidFill>
                <a:effectLst/>
                <a:latin typeface="+mn-lt"/>
                <a:ea typeface="+mn-ea"/>
                <a:cs typeface="+mn-cs"/>
              </a:rPr>
              <a:t> - Azure Security Center grew to protect Windows and Linux operating system across Azure, on-premises datacenters, and other IaaS providers. Security Center has also added powerful new features like Just in Time access to VMs and applied machine learning to creating application whitelisting rules and North-South Network Security Group (NSG) network rules. </a:t>
            </a:r>
          </a:p>
          <a:p>
            <a:pPr lvl="0" fontAlgn="ctr"/>
            <a:r>
              <a:rPr lang="en-US" sz="1200" b="1" kern="1200" dirty="0">
                <a:solidFill>
                  <a:schemeClr val="tx1"/>
                </a:solidFill>
                <a:effectLst/>
                <a:latin typeface="+mn-lt"/>
                <a:ea typeface="+mn-ea"/>
                <a:cs typeface="+mn-cs"/>
              </a:rPr>
              <a:t>Added Azure capabilities</a:t>
            </a:r>
            <a:r>
              <a:rPr lang="en-US" sz="1200" kern="1200" dirty="0">
                <a:solidFill>
                  <a:schemeClr val="tx1"/>
                </a:solidFill>
                <a:effectLst/>
                <a:latin typeface="+mn-lt"/>
                <a:ea typeface="+mn-ea"/>
                <a:cs typeface="+mn-cs"/>
              </a:rPr>
              <a:t> including Azure Policy, Confidential Computing, and the new DDoS protection options. </a:t>
            </a:r>
          </a:p>
          <a:p>
            <a:pPr lvl="0" fontAlgn="ctr"/>
            <a:r>
              <a:rPr lang="en-US" sz="1200" b="1" kern="1200" dirty="0">
                <a:solidFill>
                  <a:schemeClr val="tx1"/>
                </a:solidFill>
                <a:effectLst/>
                <a:latin typeface="+mn-lt"/>
                <a:ea typeface="+mn-ea"/>
                <a:cs typeface="+mn-cs"/>
              </a:rPr>
              <a:t>Added Azure AD B2B and B2C</a:t>
            </a:r>
            <a:r>
              <a:rPr lang="en-US" sz="1200" kern="1200" dirty="0">
                <a:solidFill>
                  <a:schemeClr val="tx1"/>
                </a:solidFill>
                <a:effectLst/>
                <a:latin typeface="+mn-lt"/>
                <a:ea typeface="+mn-ea"/>
                <a:cs typeface="+mn-cs"/>
              </a:rPr>
              <a:t> - Many Security departments have found these capabilities useful in reducing risk by moving partner and customer accounts out of enterprise identity systems to leverage existing enterprise and consumer identity providers. </a:t>
            </a:r>
          </a:p>
          <a:p>
            <a:pPr lvl="0" fontAlgn="ctr"/>
            <a:r>
              <a:rPr lang="en-US" sz="1200" b="1" kern="1200" dirty="0">
                <a:solidFill>
                  <a:schemeClr val="tx1"/>
                </a:solidFill>
                <a:effectLst/>
                <a:latin typeface="+mn-lt"/>
                <a:ea typeface="+mn-ea"/>
                <a:cs typeface="+mn-cs"/>
              </a:rPr>
              <a:t>Added information protection</a:t>
            </a:r>
            <a:r>
              <a:rPr lang="en-US" sz="1200" kern="1200" dirty="0">
                <a:solidFill>
                  <a:schemeClr val="tx1"/>
                </a:solidFill>
                <a:effectLst/>
                <a:latin typeface="+mn-lt"/>
                <a:ea typeface="+mn-ea"/>
                <a:cs typeface="+mn-cs"/>
              </a:rPr>
              <a:t> capabilities for Office 365 as well as SQL Information Protection (preview). </a:t>
            </a:r>
          </a:p>
          <a:p>
            <a:pPr lvl="0" fontAlgn="ctr"/>
            <a:r>
              <a:rPr lang="en-US" sz="1200" b="1" kern="1200" dirty="0">
                <a:solidFill>
                  <a:schemeClr val="tx1"/>
                </a:solidFill>
                <a:effectLst/>
                <a:latin typeface="+mn-lt"/>
                <a:ea typeface="+mn-ea"/>
                <a:cs typeface="+mn-cs"/>
              </a:rPr>
              <a:t>Updated integration points</a:t>
            </a:r>
            <a:r>
              <a:rPr lang="en-US" sz="1200" kern="1200" dirty="0">
                <a:solidFill>
                  <a:schemeClr val="tx1"/>
                </a:solidFill>
                <a:effectLst/>
                <a:latin typeface="+mn-lt"/>
                <a:ea typeface="+mn-ea"/>
                <a:cs typeface="+mn-cs"/>
              </a:rPr>
              <a:t> - Microsoft invests heavily to integrate our capabilities together as well as to ensure use our technology with your existing security capabilities. This is a quick summary of some key integration points depicted in the reference architecture:</a:t>
            </a:r>
          </a:p>
          <a:p>
            <a:pPr lvl="1" fontAlgn="ctr"/>
            <a:r>
              <a:rPr lang="en-US" sz="1200" b="1" kern="1200" dirty="0">
                <a:solidFill>
                  <a:schemeClr val="tx1"/>
                </a:solidFill>
                <a:effectLst/>
                <a:latin typeface="+mn-lt"/>
                <a:ea typeface="+mn-ea"/>
                <a:cs typeface="+mn-cs"/>
              </a:rPr>
              <a:t>Conditional Access </a:t>
            </a:r>
            <a:r>
              <a:rPr lang="en-US" sz="1200" kern="1200" dirty="0">
                <a:solidFill>
                  <a:schemeClr val="tx1"/>
                </a:solidFill>
                <a:effectLst/>
                <a:latin typeface="+mn-lt"/>
                <a:ea typeface="+mn-ea"/>
                <a:cs typeface="+mn-cs"/>
              </a:rPr>
              <a:t>connecting info protection and threat protection with identity to ensure that authentications are coming from a secure/compliant device before accessing sensitive data. </a:t>
            </a:r>
          </a:p>
          <a:p>
            <a:pPr lvl="1" fontAlgn="ctr"/>
            <a:r>
              <a:rPr lang="en-US" sz="1200" b="1" kern="1200" dirty="0">
                <a:solidFill>
                  <a:schemeClr val="tx1"/>
                </a:solidFill>
                <a:effectLst/>
                <a:latin typeface="+mn-lt"/>
                <a:ea typeface="+mn-ea"/>
                <a:cs typeface="+mn-cs"/>
              </a:rPr>
              <a:t>Advanced Threat Protection </a:t>
            </a:r>
            <a:r>
              <a:rPr lang="en-US" sz="1200" kern="1200" dirty="0">
                <a:solidFill>
                  <a:schemeClr val="tx1"/>
                </a:solidFill>
                <a:effectLst/>
                <a:latin typeface="+mn-lt"/>
                <a:ea typeface="+mn-ea"/>
                <a:cs typeface="+mn-cs"/>
              </a:rPr>
              <a:t>integration across our SOC capabilities to streamline detection and response processes across Devices, Office 365, Azure, SaaS applications, and on Premises Active Directory.</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fontAlgn="ctr"/>
            <a:r>
              <a:rPr lang="en-US" sz="1200" b="1" kern="1200" dirty="0">
                <a:solidFill>
                  <a:schemeClr val="tx1"/>
                </a:solidFill>
                <a:effectLst/>
                <a:latin typeface="+mn-lt"/>
                <a:ea typeface="+mn-ea"/>
                <a:cs typeface="+mn-cs"/>
              </a:rPr>
              <a:t>Azure Information Protection</a:t>
            </a:r>
            <a:r>
              <a:rPr lang="en-US" sz="1200" kern="1200" dirty="0">
                <a:solidFill>
                  <a:schemeClr val="tx1"/>
                </a:solidFill>
                <a:effectLst/>
                <a:latin typeface="+mn-lt"/>
                <a:ea typeface="+mn-ea"/>
                <a:cs typeface="+mn-cs"/>
              </a:rPr>
              <a:t> discovering and protecting data on SaaS applications via </a:t>
            </a:r>
            <a:r>
              <a:rPr lang="en-US" sz="1200" b="1" kern="1200" dirty="0">
                <a:solidFill>
                  <a:schemeClr val="tx1"/>
                </a:solidFill>
                <a:effectLst/>
                <a:latin typeface="+mn-lt"/>
                <a:ea typeface="+mn-ea"/>
                <a:cs typeface="+mn-cs"/>
              </a:rPr>
              <a:t>Cloud App Security</a:t>
            </a:r>
            <a:r>
              <a:rPr lang="en-US" sz="1200" kern="1200" dirty="0">
                <a:solidFill>
                  <a:schemeClr val="tx1"/>
                </a:solidFill>
                <a:effectLst/>
                <a:latin typeface="+mn-lt"/>
                <a:ea typeface="+mn-ea"/>
                <a:cs typeface="+mn-cs"/>
              </a:rPr>
              <a:t>. </a:t>
            </a:r>
          </a:p>
          <a:p>
            <a:pPr lvl="1" fontAlgn="ctr"/>
            <a:r>
              <a:rPr lang="en-US" sz="1200" b="1" kern="1200" dirty="0">
                <a:solidFill>
                  <a:schemeClr val="tx1"/>
                </a:solidFill>
                <a:effectLst/>
                <a:latin typeface="+mn-lt"/>
                <a:ea typeface="+mn-ea"/>
                <a:cs typeface="+mn-cs"/>
              </a:rPr>
              <a:t>Data Loss Protection (DLP) </a:t>
            </a:r>
            <a:r>
              <a:rPr lang="en-US" sz="1200" kern="1200" dirty="0">
                <a:solidFill>
                  <a:schemeClr val="tx1"/>
                </a:solidFill>
                <a:effectLst/>
                <a:latin typeface="+mn-lt"/>
                <a:ea typeface="+mn-ea"/>
                <a:cs typeface="+mn-cs"/>
              </a:rPr>
              <a:t>integration with</a:t>
            </a:r>
            <a:r>
              <a:rPr lang="en-US" sz="1200" b="1" kern="1200" dirty="0">
                <a:solidFill>
                  <a:schemeClr val="tx1"/>
                </a:solidFill>
                <a:effectLst/>
                <a:latin typeface="+mn-lt"/>
                <a:ea typeface="+mn-ea"/>
                <a:cs typeface="+mn-cs"/>
              </a:rPr>
              <a:t> Cloud App Security </a:t>
            </a:r>
            <a:r>
              <a:rPr lang="en-US" sz="1200" kern="1200" dirty="0">
                <a:solidFill>
                  <a:schemeClr val="tx1"/>
                </a:solidFill>
                <a:effectLst/>
                <a:latin typeface="+mn-lt"/>
                <a:ea typeface="+mn-ea"/>
                <a:cs typeface="+mn-cs"/>
              </a:rPr>
              <a:t>to leverage existing DLP engines and with</a:t>
            </a:r>
            <a:r>
              <a:rPr lang="en-US" sz="1200" b="1" kern="1200" dirty="0">
                <a:solidFill>
                  <a:schemeClr val="tx1"/>
                </a:solidFill>
                <a:effectLst/>
                <a:latin typeface="+mn-lt"/>
                <a:ea typeface="+mn-ea"/>
                <a:cs typeface="+mn-cs"/>
              </a:rPr>
              <a:t> Azure Information Protection </a:t>
            </a:r>
            <a:r>
              <a:rPr lang="en-US" sz="1200" kern="1200" dirty="0">
                <a:solidFill>
                  <a:schemeClr val="tx1"/>
                </a:solidFill>
                <a:effectLst/>
                <a:latin typeface="+mn-lt"/>
                <a:ea typeface="+mn-ea"/>
                <a:cs typeface="+mn-cs"/>
              </a:rPr>
              <a:t>to consume labels on sensitive data.</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fontAlgn="ctr"/>
            <a:r>
              <a:rPr lang="en-US" sz="1200" b="1" kern="1200" dirty="0">
                <a:solidFill>
                  <a:schemeClr val="tx1"/>
                </a:solidFill>
                <a:effectLst/>
                <a:latin typeface="+mn-lt"/>
                <a:ea typeface="+mn-ea"/>
                <a:cs typeface="+mn-cs"/>
              </a:rPr>
              <a:t>Alert and Log Integration</a:t>
            </a:r>
            <a:r>
              <a:rPr lang="en-US" sz="1200" kern="1200" dirty="0">
                <a:solidFill>
                  <a:schemeClr val="tx1"/>
                </a:solidFill>
                <a:effectLst/>
                <a:latin typeface="+mn-lt"/>
                <a:ea typeface="+mn-ea"/>
                <a:cs typeface="+mn-cs"/>
              </a:rPr>
              <a:t> across Microsoft capabilities to help integrate with existing Security Information and Event Management (SIEM) solution investments. </a:t>
            </a:r>
          </a:p>
          <a:p>
            <a:r>
              <a:rPr lang="en-US" sz="1200" kern="1200" dirty="0">
                <a:solidFill>
                  <a:schemeClr val="tx1"/>
                </a:solidFill>
                <a:effectLst/>
                <a:latin typeface="+mn-lt"/>
                <a:ea typeface="+mn-ea"/>
                <a:cs typeface="+mn-cs"/>
              </a:rPr>
              <a:t> </a:t>
            </a:r>
          </a:p>
          <a:p>
            <a:r>
              <a:rPr lang="en-US" sz="1200" b="1" u="sng" kern="1200" dirty="0">
                <a:solidFill>
                  <a:schemeClr val="tx1"/>
                </a:solidFill>
                <a:effectLst/>
                <a:latin typeface="+mn-lt"/>
                <a:ea typeface="+mn-ea"/>
                <a:cs typeface="+mn-cs"/>
              </a:rPr>
              <a:t>Feedback</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are always trying to improve everything we do at Microsoft and we need your feedback to do it! You can contact the primary author (Mark Simos) directly on LinkedIn (</a:t>
            </a:r>
            <a:r>
              <a:rPr lang="en-US" sz="1200" u="sng" kern="1200" dirty="0">
                <a:solidFill>
                  <a:schemeClr val="tx1"/>
                </a:solidFill>
                <a:effectLst/>
                <a:latin typeface="+mn-lt"/>
                <a:ea typeface="+mn-ea"/>
                <a:cs typeface="+mn-cs"/>
                <a:hlinkClick r:id="rId6"/>
              </a:rPr>
              <a:t>https://aka.ms/markslist</a:t>
            </a:r>
            <a:r>
              <a:rPr lang="en-US" sz="1200" kern="1200" dirty="0">
                <a:solidFill>
                  <a:schemeClr val="tx1"/>
                </a:solidFill>
                <a:effectLst/>
                <a:latin typeface="+mn-lt"/>
                <a:ea typeface="+mn-ea"/>
                <a:cs typeface="+mn-cs"/>
              </a:rPr>
              <a:t>) with any feedback on how to improve it or how you use it, how it helps you, or any other thoughts you have. </a:t>
            </a:r>
          </a:p>
          <a:p>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980F55-CE2B-4E44-B628-FCCF0390B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1247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a:solidFill>
                  <a:schemeClr val="tx1"/>
                </a:solidFill>
                <a:effectLst/>
                <a:latin typeface="+mn-lt"/>
                <a:ea typeface="+mn-ea"/>
                <a:cs typeface="+mn-cs"/>
              </a:rPr>
              <a:t>BUILD SLIDE VERSION (Animated Build sequence that takes ~25 clicks)</a:t>
            </a:r>
          </a:p>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Key Takeaway:</a:t>
            </a:r>
            <a:r>
              <a:rPr lang="en-US" sz="1200" kern="1200">
                <a:solidFill>
                  <a:schemeClr val="tx1"/>
                </a:solidFill>
                <a:effectLst/>
                <a:latin typeface="+mn-lt"/>
                <a:ea typeface="+mn-ea"/>
                <a:cs typeface="+mn-cs"/>
              </a:rPr>
              <a:t> This is the Microsoft Cybersecurity Reference Architecture (</a:t>
            </a:r>
            <a:r>
              <a:rPr lang="en-US" sz="1200" u="sng" kern="1200">
                <a:solidFill>
                  <a:schemeClr val="tx1"/>
                </a:solidFill>
                <a:effectLst/>
                <a:latin typeface="+mn-lt"/>
                <a:ea typeface="+mn-ea"/>
                <a:cs typeface="+mn-cs"/>
                <a:hlinkClick r:id="rId3"/>
              </a:rPr>
              <a:t>https://aka.ms/MCRA</a:t>
            </a:r>
            <a:r>
              <a:rPr lang="en-US" sz="1200" kern="1200">
                <a:solidFill>
                  <a:schemeClr val="tx1"/>
                </a:solidFill>
                <a:effectLst/>
                <a:latin typeface="+mn-lt"/>
                <a:ea typeface="+mn-ea"/>
                <a:cs typeface="+mn-cs"/>
              </a:rPr>
              <a:t>) which describes Microsoft’s cybersecurity capabilities and how they integrate with existing security architectures and capabilities.</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The latest version of this diagram, associated presentation video (on v1 version currently), and the complementary cybersecurity reference strategies can be found at the links at the top. Links to key guidance are also included for important and complex initiatives like securing privileged access, Office 365, and protecting against attack like Petya/</a:t>
            </a:r>
            <a:r>
              <a:rPr lang="en-US" sz="1200" kern="1200" err="1">
                <a:solidFill>
                  <a:schemeClr val="tx1"/>
                </a:solidFill>
                <a:effectLst/>
                <a:latin typeface="+mn-lt"/>
                <a:ea typeface="+mn-ea"/>
                <a:cs typeface="+mn-cs"/>
              </a:rPr>
              <a:t>Wannacrypt</a:t>
            </a:r>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This diagram is interactive, you can hover over any of the capabilities for a quick description and then click on it for more documentation on the capability.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1</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Most enterprise organizations have Windows and Linux servers (and often applications containers) to protect. Most have also established a basic core set of security capabilities at the network edge / egress points to protect extranet and intranet resources.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2</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We also commonly find that enterprises also have a range of client devices to support and protect ranging from corporate issued PCs to Bring Your Own Device (BYOD) personally owned mobile devices.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3</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Many enterprise organizations have established an operational security capability that includes vulnerability management and incident management, which is typically provided by an on-premises Security Information Event Management (SIEM) capability or a Managed Security Services Provider (MSSP).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4</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Many have also deployed endpoint Data Loss Prevention (DLP) capability to help with information protection needs.</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5</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Most larger organizations have Active Directory as a primary enterprise directory (frequently as part of an identity system that includes other capabilities for identity lifecycle management, credential vaulting, and other needs)</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6</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Most enterprises estates include Software as a Service (SaaS) like Office 365 and other popular services. Some of these are sanctioned and configured by corporate IT, but others are “Shadow IT” adopted by business units and individual user without the knowledge or endorsement of corporate IT.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7</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Many organizations also operate traditional Industrial Control Systems (ICS) including Supervisory Control and Data Acquisition (SCADA) technology. Many are also operating or planning to adopt Internet of Things (IoT) technology for both internal systems and customer product offerings.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8</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Additionally, the scope of enterprise infrastructure has grown into a hybrid state that incorporates Infrastructure as a Service (IaaS) and Platform as a Service (PaaS) from Microsoft Azure as well as other IaaS providers. </a:t>
            </a:r>
          </a:p>
          <a:p>
            <a:r>
              <a:rPr lang="en-US" sz="1200" i="1" kern="1200">
                <a:solidFill>
                  <a:schemeClr val="tx1"/>
                </a:solidFill>
                <a:effectLst/>
                <a:latin typeface="+mn-lt"/>
                <a:ea typeface="+mn-ea"/>
                <a:cs typeface="+mn-cs"/>
              </a:rPr>
              <a:t>Pausing for a moment, this leaves most enterprises with a “hybrid of everything” estate to manage and secure, which is quite challenging given the steadily increasing volume and sophistication of cybersecurity threat actors.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9</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foundation of Microsoft’s cloud services and products starts with our investments in security and compliance, many of which have been made available to our customers in some form:</a:t>
            </a:r>
          </a:p>
          <a:p>
            <a:pPr marL="171450" lvl="0" indent="-171450">
              <a:buFont typeface="Arial" panose="020B0604020202020204" pitchFamily="34" charset="0"/>
              <a:buChar char="•"/>
            </a:pPr>
            <a:r>
              <a:rPr lang="en-US" sz="1200" b="1" kern="1200">
                <a:solidFill>
                  <a:schemeClr val="tx1"/>
                </a:solidFill>
                <a:effectLst/>
                <a:latin typeface="+mn-lt"/>
                <a:ea typeface="+mn-ea"/>
                <a:cs typeface="+mn-cs"/>
              </a:rPr>
              <a:t>Trust Center – </a:t>
            </a:r>
            <a:r>
              <a:rPr lang="en-US" sz="1200" kern="1200">
                <a:solidFill>
                  <a:schemeClr val="tx1"/>
                </a:solidFill>
                <a:effectLst/>
                <a:latin typeface="+mn-lt"/>
                <a:ea typeface="+mn-ea"/>
                <a:cs typeface="+mn-cs"/>
              </a:rPr>
              <a:t>Microsoft offers the most comprehensive set of compliance offerings of any cloud service provider. We transparently provide information on how we meet or exceed those standards in our trust center. </a:t>
            </a:r>
          </a:p>
          <a:p>
            <a:pPr marL="171450" lvl="0" indent="-171450">
              <a:buFont typeface="Arial" panose="020B0604020202020204" pitchFamily="34" charset="0"/>
              <a:buChar char="•"/>
            </a:pPr>
            <a:r>
              <a:rPr lang="en-US" sz="1200" b="1" kern="1200">
                <a:solidFill>
                  <a:schemeClr val="tx1"/>
                </a:solidFill>
                <a:effectLst/>
                <a:latin typeface="+mn-lt"/>
                <a:ea typeface="+mn-ea"/>
                <a:cs typeface="+mn-cs"/>
              </a:rPr>
              <a:t>Compliance Manager - </a:t>
            </a:r>
            <a:r>
              <a:rPr lang="en-US" sz="1200" kern="1200">
                <a:solidFill>
                  <a:schemeClr val="tx1"/>
                </a:solidFill>
                <a:effectLst/>
                <a:latin typeface="+mn-lt"/>
                <a:ea typeface="+mn-ea"/>
                <a:cs typeface="+mn-cs"/>
              </a:rPr>
              <a:t>We built a capability to help you manage your compliance requirements (based heavily on what we learned while managing compliance of our cloud services such as an extensive mapping of controls across standards)</a:t>
            </a:r>
          </a:p>
          <a:p>
            <a:pPr marL="171450" lvl="0" indent="-171450">
              <a:buFont typeface="Arial" panose="020B0604020202020204" pitchFamily="34" charset="0"/>
              <a:buChar char="•"/>
            </a:pPr>
            <a:r>
              <a:rPr lang="en-US" sz="1200" b="1" kern="1200">
                <a:solidFill>
                  <a:schemeClr val="tx1"/>
                </a:solidFill>
                <a:effectLst/>
                <a:latin typeface="+mn-lt"/>
                <a:ea typeface="+mn-ea"/>
                <a:cs typeface="+mn-cs"/>
              </a:rPr>
              <a:t>Security Development Lifecycle - </a:t>
            </a:r>
            <a:r>
              <a:rPr lang="en-US" sz="1200" kern="1200">
                <a:solidFill>
                  <a:schemeClr val="tx1"/>
                </a:solidFill>
                <a:effectLst/>
                <a:latin typeface="+mn-lt"/>
                <a:ea typeface="+mn-ea"/>
                <a:cs typeface="+mn-cs"/>
              </a:rPr>
              <a:t>We have also published documentation from our industry leading security development lifecycle openly to help you with securing your applications. This has recently evolved into a Secure DevOps toolkit for Azure - https://azsk.azurewebsites.net/</a:t>
            </a:r>
          </a:p>
          <a:p>
            <a:pPr marL="171450" lvl="0" indent="-171450">
              <a:buFont typeface="Arial" panose="020B0604020202020204" pitchFamily="34" charset="0"/>
              <a:buChar char="•"/>
            </a:pPr>
            <a:r>
              <a:rPr lang="en-US" sz="1200" b="1" kern="1200">
                <a:solidFill>
                  <a:schemeClr val="tx1"/>
                </a:solidFill>
                <a:effectLst/>
                <a:latin typeface="+mn-lt"/>
                <a:ea typeface="+mn-ea"/>
                <a:cs typeface="+mn-cs"/>
              </a:rPr>
              <a:t>Intelligence Security Graph –</a:t>
            </a:r>
            <a:r>
              <a:rPr lang="en-US" sz="1200" kern="1200">
                <a:solidFill>
                  <a:schemeClr val="tx1"/>
                </a:solidFill>
                <a:effectLst/>
                <a:latin typeface="+mn-lt"/>
                <a:ea typeface="+mn-ea"/>
                <a:cs typeface="+mn-cs"/>
              </a:rPr>
              <a:t> Through the course of supporting, operating, and securing our cloud services and Windows PCs, Microsoft has accumulated a massive set of first party threat intelligence (processes about 6.5 trillion signals per day) that we use to protect our cloud services, IT environment, and customers. Many of the products in this architecture have integrated intelligence and analytics from the security graph directly into threat detection and alert enrichment capabilities.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10</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Familiar security capabilities from popular vendors are available in the Azure Marketplace to enable customers to extend on premises controls to the cloud. Additionally, Microsoft has built </a:t>
            </a:r>
            <a:r>
              <a:rPr lang="en-US" sz="1200" b="1" kern="1200">
                <a:solidFill>
                  <a:schemeClr val="tx1"/>
                </a:solidFill>
                <a:effectLst/>
                <a:latin typeface="+mn-lt"/>
                <a:ea typeface="+mn-ea"/>
                <a:cs typeface="+mn-cs"/>
              </a:rPr>
              <a:t>Azure Firewall</a:t>
            </a:r>
            <a:r>
              <a:rPr lang="en-US" sz="1200" kern="1200">
                <a:solidFill>
                  <a:schemeClr val="tx1"/>
                </a:solidFill>
                <a:effectLst/>
                <a:latin typeface="+mn-lt"/>
                <a:ea typeface="+mn-ea"/>
                <a:cs typeface="+mn-cs"/>
              </a:rPr>
              <a:t>, a native “Firewall as a Service” capability in Azure that includes several advanced technologies and greatly simplifies firewall deployment and management.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11</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Microsoft has invested into </a:t>
            </a:r>
            <a:r>
              <a:rPr lang="en-US" sz="1200" b="1" kern="1200">
                <a:solidFill>
                  <a:schemeClr val="tx1"/>
                </a:solidFill>
                <a:effectLst/>
                <a:latin typeface="+mn-lt"/>
                <a:ea typeface="+mn-ea"/>
                <a:cs typeface="+mn-cs"/>
              </a:rPr>
              <a:t>Azure Security Center (ASC) </a:t>
            </a:r>
            <a:r>
              <a:rPr lang="en-US" sz="1200" kern="1200">
                <a:solidFill>
                  <a:schemeClr val="tx1"/>
                </a:solidFill>
                <a:effectLst/>
                <a:latin typeface="+mn-lt"/>
                <a:ea typeface="+mn-ea"/>
                <a:cs typeface="+mn-cs"/>
              </a:rPr>
              <a:t>to enable you to</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Protect servers and workloads</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Detect and correct common misconfiguration issues such as</a:t>
            </a:r>
          </a:p>
          <a:p>
            <a:pPr marL="628650" lvl="1" indent="-171450">
              <a:buFont typeface="Arial" panose="020B0604020202020204" pitchFamily="34" charset="0"/>
              <a:buChar char="•"/>
            </a:pPr>
            <a:r>
              <a:rPr lang="en-US" sz="1200" kern="1200">
                <a:solidFill>
                  <a:schemeClr val="tx1"/>
                </a:solidFill>
                <a:effectLst/>
                <a:latin typeface="+mn-lt"/>
                <a:ea typeface="+mn-ea"/>
                <a:cs typeface="+mn-cs"/>
              </a:rPr>
              <a:t>VMs exposed directly to the internet</a:t>
            </a:r>
          </a:p>
          <a:p>
            <a:pPr marL="628650" lvl="1" indent="-171450">
              <a:buFont typeface="Arial" panose="020B0604020202020204" pitchFamily="34" charset="0"/>
              <a:buChar char="•"/>
            </a:pPr>
            <a:r>
              <a:rPr lang="en-US" sz="1200" kern="1200">
                <a:solidFill>
                  <a:schemeClr val="tx1"/>
                </a:solidFill>
                <a:effectLst/>
                <a:latin typeface="+mn-lt"/>
                <a:ea typeface="+mn-ea"/>
                <a:cs typeface="+mn-cs"/>
              </a:rPr>
              <a:t>Missing Web Application Firewalls (WAFs) for web applications</a:t>
            </a:r>
          </a:p>
          <a:p>
            <a:pPr marL="628650" lvl="1" indent="-171450">
              <a:buFont typeface="Arial" panose="020B0604020202020204" pitchFamily="34" charset="0"/>
              <a:buChar char="•"/>
            </a:pPr>
            <a:r>
              <a:rPr lang="en-US" sz="1200" kern="1200">
                <a:solidFill>
                  <a:schemeClr val="tx1"/>
                </a:solidFill>
                <a:effectLst/>
                <a:latin typeface="+mn-lt"/>
                <a:ea typeface="+mn-ea"/>
                <a:cs typeface="+mn-cs"/>
              </a:rPr>
              <a:t>Out of date patches and antimalware signatures</a:t>
            </a:r>
          </a:p>
          <a:p>
            <a:pPr marL="628650" lvl="1" indent="-171450">
              <a:buFont typeface="Arial" panose="020B0604020202020204" pitchFamily="34" charset="0"/>
              <a:buChar char="•"/>
            </a:pPr>
            <a:r>
              <a:rPr lang="en-US" sz="1200" kern="1200">
                <a:solidFill>
                  <a:schemeClr val="tx1"/>
                </a:solidFill>
                <a:effectLst/>
                <a:latin typeface="+mn-lt"/>
                <a:ea typeface="+mn-ea"/>
                <a:cs typeface="+mn-cs"/>
              </a:rPr>
              <a:t>…and many others</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Leverage cutting edge capabilities in Azure like machine learning to suggest firewall rules and application whitelists (to allow/block which files can run on servers)</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12</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Microsoft has also invested heavily in other Azure security capabilities such as </a:t>
            </a:r>
            <a:r>
              <a:rPr lang="en-US" sz="1200" b="1" kern="1200">
                <a:solidFill>
                  <a:schemeClr val="tx1"/>
                </a:solidFill>
                <a:effectLst/>
                <a:latin typeface="+mn-lt"/>
                <a:ea typeface="+mn-ea"/>
                <a:cs typeface="+mn-cs"/>
              </a:rPr>
              <a:t>Distributed Denial of Service (DDoS) mitigations</a:t>
            </a:r>
            <a:r>
              <a:rPr lang="en-US" sz="1200" kern="1200">
                <a:solidFill>
                  <a:schemeClr val="tx1"/>
                </a:solidFill>
                <a:effectLst/>
                <a:latin typeface="+mn-lt"/>
                <a:ea typeface="+mn-ea"/>
                <a:cs typeface="+mn-cs"/>
              </a:rPr>
              <a:t>, key management, ransomware-resistant backup archives, confidential computing capabilities to protect data while its being processed, and many more.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13</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Microsoft has also continued to invest into on-premises security capabilities for </a:t>
            </a:r>
            <a:r>
              <a:rPr lang="en-US" sz="1200" b="1" kern="1200">
                <a:solidFill>
                  <a:schemeClr val="tx1"/>
                </a:solidFill>
                <a:effectLst/>
                <a:latin typeface="+mn-lt"/>
                <a:ea typeface="+mn-ea"/>
                <a:cs typeface="+mn-cs"/>
              </a:rPr>
              <a:t>Windows Server</a:t>
            </a:r>
            <a:r>
              <a:rPr lang="en-US" sz="1200" kern="1200">
                <a:solidFill>
                  <a:schemeClr val="tx1"/>
                </a:solidFill>
                <a:effectLst/>
                <a:latin typeface="+mn-lt"/>
                <a:ea typeface="+mn-ea"/>
                <a:cs typeface="+mn-cs"/>
              </a:rPr>
              <a:t> (including </a:t>
            </a:r>
            <a:r>
              <a:rPr lang="en-US" sz="1200" b="1" kern="1200">
                <a:solidFill>
                  <a:schemeClr val="tx1"/>
                </a:solidFill>
                <a:effectLst/>
                <a:latin typeface="+mn-lt"/>
                <a:ea typeface="+mn-ea"/>
                <a:cs typeface="+mn-cs"/>
              </a:rPr>
              <a:t>Shielded VMs</a:t>
            </a:r>
            <a:r>
              <a:rPr lang="en-US" sz="1200" kern="1200">
                <a:solidFill>
                  <a:schemeClr val="tx1"/>
                </a:solidFill>
                <a:effectLst/>
                <a:latin typeface="+mn-lt"/>
                <a:ea typeface="+mn-ea"/>
                <a:cs typeface="+mn-cs"/>
              </a:rPr>
              <a:t>) and </a:t>
            </a:r>
            <a:r>
              <a:rPr lang="en-US" sz="1200" b="1" kern="1200">
                <a:solidFill>
                  <a:schemeClr val="tx1"/>
                </a:solidFill>
                <a:effectLst/>
                <a:latin typeface="+mn-lt"/>
                <a:ea typeface="+mn-ea"/>
                <a:cs typeface="+mn-cs"/>
              </a:rPr>
              <a:t>Azure Stack</a:t>
            </a:r>
            <a:r>
              <a:rPr lang="en-US" sz="1200" kern="1200">
                <a:solidFill>
                  <a:schemeClr val="tx1"/>
                </a:solidFill>
                <a:effectLst/>
                <a:latin typeface="+mn-lt"/>
                <a:ea typeface="+mn-ea"/>
                <a:cs typeface="+mn-cs"/>
              </a:rPr>
              <a:t> (which provides the ability to run Azure services in your on-premises datacenter)</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14</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Microsoft has also focused heavily on device security with </a:t>
            </a:r>
          </a:p>
          <a:p>
            <a:pPr marL="171450" lvl="0" indent="-171450">
              <a:buFont typeface="Arial" panose="020B0604020202020204" pitchFamily="34" charset="0"/>
              <a:buChar char="•"/>
            </a:pPr>
            <a:r>
              <a:rPr lang="en-US" sz="1200" b="1" kern="1200">
                <a:solidFill>
                  <a:schemeClr val="tx1"/>
                </a:solidFill>
                <a:effectLst/>
                <a:latin typeface="+mn-lt"/>
                <a:ea typeface="+mn-ea"/>
                <a:cs typeface="+mn-cs"/>
              </a:rPr>
              <a:t>System Center Configuration Manager </a:t>
            </a:r>
            <a:r>
              <a:rPr lang="en-US" sz="1200" kern="1200">
                <a:solidFill>
                  <a:schemeClr val="tx1"/>
                </a:solidFill>
                <a:effectLst/>
                <a:latin typeface="+mn-lt"/>
                <a:ea typeface="+mn-ea"/>
                <a:cs typeface="+mn-cs"/>
              </a:rPr>
              <a:t>and</a:t>
            </a:r>
            <a:r>
              <a:rPr lang="en-US" sz="1200" b="1" kern="1200">
                <a:solidFill>
                  <a:schemeClr val="tx1"/>
                </a:solidFill>
                <a:effectLst/>
                <a:latin typeface="+mn-lt"/>
                <a:ea typeface="+mn-ea"/>
                <a:cs typeface="+mn-cs"/>
              </a:rPr>
              <a:t> Intune MDM/MAM </a:t>
            </a:r>
            <a:r>
              <a:rPr lang="en-US" sz="1200" kern="1200">
                <a:solidFill>
                  <a:schemeClr val="tx1"/>
                </a:solidFill>
                <a:effectLst/>
                <a:latin typeface="+mn-lt"/>
                <a:ea typeface="+mn-ea"/>
                <a:cs typeface="+mn-cs"/>
              </a:rPr>
              <a:t>for cross platform security and management across Windows, Linux, Mac, iOS, and Android</a:t>
            </a:r>
          </a:p>
          <a:p>
            <a:pPr marL="171450" lvl="0" indent="-171450">
              <a:buFont typeface="Arial" panose="020B0604020202020204" pitchFamily="34" charset="0"/>
              <a:buChar char="•"/>
            </a:pPr>
            <a:r>
              <a:rPr lang="en-US" sz="1200" b="1" kern="1200">
                <a:solidFill>
                  <a:schemeClr val="tx1"/>
                </a:solidFill>
                <a:effectLst/>
                <a:latin typeface="+mn-lt"/>
                <a:ea typeface="+mn-ea"/>
                <a:cs typeface="+mn-cs"/>
              </a:rPr>
              <a:t>Windows 10 Enterprise Security</a:t>
            </a:r>
            <a:r>
              <a:rPr lang="en-US" sz="1200" kern="1200">
                <a:solidFill>
                  <a:schemeClr val="tx1"/>
                </a:solidFill>
                <a:effectLst/>
                <a:latin typeface="+mn-lt"/>
                <a:ea typeface="+mn-ea"/>
                <a:cs typeface="+mn-cs"/>
              </a:rPr>
              <a:t> - An extensive set of platform capabilities to protect against ever-evolving attacks</a:t>
            </a:r>
          </a:p>
          <a:p>
            <a:pPr marL="171450" lvl="0" indent="-171450">
              <a:buFont typeface="Arial" panose="020B0604020202020204" pitchFamily="34" charset="0"/>
              <a:buChar char="•"/>
            </a:pPr>
            <a:r>
              <a:rPr lang="en-US" sz="1200" b="1" kern="1200">
                <a:solidFill>
                  <a:schemeClr val="tx1"/>
                </a:solidFill>
                <a:effectLst/>
                <a:latin typeface="+mn-lt"/>
                <a:ea typeface="+mn-ea"/>
                <a:cs typeface="+mn-cs"/>
              </a:rPr>
              <a:t>Windows Defender ATP</a:t>
            </a:r>
            <a:r>
              <a:rPr lang="en-US" sz="1200" kern="1200">
                <a:solidFill>
                  <a:schemeClr val="tx1"/>
                </a:solidFill>
                <a:effectLst/>
                <a:latin typeface="+mn-lt"/>
                <a:ea typeface="+mn-ea"/>
                <a:cs typeface="+mn-cs"/>
              </a:rPr>
              <a:t> – Advanced endpoint detection and response (EDR) capabilities to rapidly detect and recover from attacks as well as management, monitoring, and security planning capabilities to keep devices healthy and secure.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15</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Based on lessons learned from credential theft and similar attacks, Microsoft has invested in securing privilege access including privileged access management, advanced credential/identity attack detection and privileged access workstation (PAW) architectures. Our PAW investments includes </a:t>
            </a:r>
          </a:p>
          <a:p>
            <a:pPr marL="171450" lvl="0" indent="-171450">
              <a:buFont typeface="Arial" panose="020B0604020202020204" pitchFamily="34" charset="0"/>
              <a:buChar char="•"/>
            </a:pPr>
            <a:r>
              <a:rPr lang="en-US" sz="1200" b="1" kern="1200">
                <a:solidFill>
                  <a:schemeClr val="tx1"/>
                </a:solidFill>
                <a:effectLst/>
                <a:latin typeface="+mn-lt"/>
                <a:ea typeface="+mn-ea"/>
                <a:cs typeface="+mn-cs"/>
              </a:rPr>
              <a:t>Publishing Guidance </a:t>
            </a:r>
            <a:r>
              <a:rPr lang="en-US" sz="1200" kern="1200">
                <a:solidFill>
                  <a:schemeClr val="tx1"/>
                </a:solidFill>
                <a:effectLst/>
                <a:latin typeface="+mn-lt"/>
                <a:ea typeface="+mn-ea"/>
                <a:cs typeface="+mn-cs"/>
              </a:rPr>
              <a:t>– We have published detailed installation instructions for customers to build their own PAWs</a:t>
            </a:r>
          </a:p>
          <a:p>
            <a:pPr marL="171450" lvl="0" indent="-171450">
              <a:buFont typeface="Arial" panose="020B0604020202020204" pitchFamily="34" charset="0"/>
              <a:buChar char="•"/>
            </a:pPr>
            <a:r>
              <a:rPr lang="en-US" sz="1200" b="1" kern="1200">
                <a:solidFill>
                  <a:schemeClr val="tx1"/>
                </a:solidFill>
                <a:effectLst/>
                <a:latin typeface="+mn-lt"/>
                <a:ea typeface="+mn-ea"/>
                <a:cs typeface="+mn-cs"/>
              </a:rPr>
              <a:t>Platform Security </a:t>
            </a:r>
            <a:r>
              <a:rPr lang="en-US" sz="1200" kern="1200">
                <a:solidFill>
                  <a:schemeClr val="tx1"/>
                </a:solidFill>
                <a:effectLst/>
                <a:latin typeface="+mn-lt"/>
                <a:ea typeface="+mn-ea"/>
                <a:cs typeface="+mn-cs"/>
              </a:rPr>
              <a:t>– We protect our IT Environment and cloud services with a full admin workstation program (internally called Secure Access Workstations or SAWs)</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16</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Because of how critical identity is to security, Microsoft has invested heavily in security capabilities to protect and manage cloud and on-premises identities spanning multi-factor authentication, biometrics, hardware protection of credentials (via TPM and virtualization based security), applying threat intelligence + machine learning to authentication attempts, and more.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17</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Identity is also critical for protecting data and operational availability as it’s frequently the only control type available across modern IoT/mobile/etc. devices and cloud services. Organizations should focus on build an identity security perimeter to consolidate management of authentication and access controls and enforce consistency. Microsoft has invested into Conditional Access to enable simple (and powerful) visibility and policy control of this new perimeter. </a:t>
            </a:r>
          </a:p>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18</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Microsoft has invested across our tools to enable integration with your existing Security Information and Event Management (SIEM) solution.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19</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Microsoft has built </a:t>
            </a:r>
            <a:r>
              <a:rPr lang="en-US" sz="1200" b="1" kern="1200">
                <a:solidFill>
                  <a:schemeClr val="tx1"/>
                </a:solidFill>
                <a:effectLst/>
                <a:latin typeface="+mn-lt"/>
                <a:ea typeface="+mn-ea"/>
                <a:cs typeface="+mn-cs"/>
              </a:rPr>
              <a:t>Advanced Threat Protection</a:t>
            </a:r>
            <a:r>
              <a:rPr lang="en-US" sz="1200" kern="1200">
                <a:solidFill>
                  <a:schemeClr val="tx1"/>
                </a:solidFill>
                <a:effectLst/>
                <a:latin typeface="+mn-lt"/>
                <a:ea typeface="+mn-ea"/>
                <a:cs typeface="+mn-cs"/>
              </a:rPr>
              <a:t> (ATP) technology to provide deep context on key technical elements of the modern estate (Endpoint, Identity, Email, and more) to rapidly detect and remediate threats across them. Microsoft also offers professional services to help you investigate incidents in your environment as well as to hunt for potential existing threats. This will enable you to transform your SOC using the massive set of Microsoft threat intelligence in the intelligent security graph (bottom right of slide) and integrate these with your existing capabilities using the Graph Security API.</a:t>
            </a:r>
          </a:p>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20</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Microsoft also built </a:t>
            </a:r>
            <a:r>
              <a:rPr lang="en-US" sz="1200" b="1" kern="1200">
                <a:solidFill>
                  <a:schemeClr val="tx1"/>
                </a:solidFill>
                <a:effectLst/>
                <a:latin typeface="+mn-lt"/>
                <a:ea typeface="+mn-ea"/>
                <a:cs typeface="+mn-cs"/>
              </a:rPr>
              <a:t>Azure Sentinel</a:t>
            </a:r>
            <a:r>
              <a:rPr lang="en-US" sz="1200" kern="1200">
                <a:solidFill>
                  <a:schemeClr val="tx1"/>
                </a:solidFill>
                <a:effectLst/>
                <a:latin typeface="+mn-lt"/>
                <a:ea typeface="+mn-ea"/>
                <a:cs typeface="+mn-cs"/>
              </a:rPr>
              <a:t>, a cloud native SIEM and SOAR capability, into Azure to help you with breadth of visibility to collect security data from across your enterprise estate including Microsoft, AWS, other clouds, and on premises assets. Azure Sentinel uses machine learning to reduce alert fatigue (up to 90% in private preview) and native cloud capabilities (like automation) to simplify your data collection, SIEM maintenance, and incident investigation + remediation.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21</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Microsoft has built several Office 365 security capabilities to enhance your security planning </a:t>
            </a:r>
            <a:r>
              <a:rPr lang="en-US" sz="1200" b="1" kern="1200">
                <a:solidFill>
                  <a:schemeClr val="tx1"/>
                </a:solidFill>
                <a:effectLst/>
                <a:latin typeface="+mn-lt"/>
                <a:ea typeface="+mn-ea"/>
                <a:cs typeface="+mn-cs"/>
              </a:rPr>
              <a:t>(Secure Score)</a:t>
            </a:r>
            <a:r>
              <a:rPr lang="en-US" sz="1200" kern="1200">
                <a:solidFill>
                  <a:schemeClr val="tx1"/>
                </a:solidFill>
                <a:effectLst/>
                <a:latin typeface="+mn-lt"/>
                <a:ea typeface="+mn-ea"/>
                <a:cs typeface="+mn-cs"/>
              </a:rPr>
              <a:t>, add additional explicit approval steps before Microsoft support can access your data for support issues </a:t>
            </a:r>
            <a:r>
              <a:rPr lang="en-US" sz="1200" b="1" kern="1200">
                <a:solidFill>
                  <a:schemeClr val="tx1"/>
                </a:solidFill>
                <a:effectLst/>
                <a:latin typeface="+mn-lt"/>
                <a:ea typeface="+mn-ea"/>
                <a:cs typeface="+mn-cs"/>
              </a:rPr>
              <a:t>(Customer Lockbox)</a:t>
            </a:r>
            <a:r>
              <a:rPr lang="en-US" sz="1200" kern="1200">
                <a:solidFill>
                  <a:schemeClr val="tx1"/>
                </a:solidFill>
                <a:effectLst/>
                <a:latin typeface="+mn-lt"/>
                <a:ea typeface="+mn-ea"/>
                <a:cs typeface="+mn-cs"/>
              </a:rPr>
              <a:t>, and data protection technologies built into the platform.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22</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Azure Information Protection – </a:t>
            </a:r>
            <a:r>
              <a:rPr lang="en-US" sz="1200" kern="1200">
                <a:solidFill>
                  <a:schemeClr val="tx1"/>
                </a:solidFill>
                <a:effectLst/>
                <a:latin typeface="+mn-lt"/>
                <a:ea typeface="+mn-ea"/>
                <a:cs typeface="+mn-cs"/>
              </a:rPr>
              <a:t>Protects information at the file itself so the encryption and policy control can follow files wherever they go (Cloud, Devices, USB drives, etc.). </a:t>
            </a:r>
          </a:p>
          <a:p>
            <a:endParaRPr lang="en-US" sz="1200" b="1"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23</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Cloud App Security</a:t>
            </a:r>
            <a:r>
              <a:rPr lang="en-US" sz="1200" kern="1200">
                <a:solidFill>
                  <a:schemeClr val="tx1"/>
                </a:solidFill>
                <a:effectLst/>
                <a:latin typeface="+mn-lt"/>
                <a:ea typeface="+mn-ea"/>
                <a:cs typeface="+mn-cs"/>
              </a:rPr>
              <a:t> is a Microsoft Cloud Application Security Broker (CASB) offering that provides a wide array of security capabilities for SaaS including Shadow IT Risk management, Policy Monitoring and Enforcement, Information Protection, and incident detection/response/recovery.</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24</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Additionally, Microsoft has invested in advanced security capabilities for data in SQL to protect against common threats and simplify information protection management and policy.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25</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Microsoft is also investing heavily into OT and IoT security to help manage and secure existing (brownfield) platforms, provide secure (greenfield) platforms, and help manufacturers quickly determine what level of security they need and enable them to rapidly and easily achieve that. </a:t>
            </a: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CLICK 26</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We understand this is a lot of capabilities to plan for, so we have built several prescriptive roadmaps to help organizations quickly mitigate risk from critical and complex cybersecurity challenges.  </a:t>
            </a:r>
          </a:p>
          <a:p>
            <a:r>
              <a:rPr lang="en-US" sz="1200" b="1" u="none" strike="noStrike"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u="sng" kern="1200">
                <a:solidFill>
                  <a:schemeClr val="tx1"/>
                </a:solidFill>
                <a:effectLst/>
                <a:latin typeface="+mn-lt"/>
                <a:ea typeface="+mn-ea"/>
                <a:cs typeface="+mn-cs"/>
              </a:rPr>
              <a:t>Feedback</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We are always trying to improve everything we do at Microsoft and we need your feedback to do it! You can contact the primary author (Mark Simos) directly on LinkedIn (</a:t>
            </a:r>
            <a:r>
              <a:rPr lang="en-US" sz="1200" u="sng" kern="1200">
                <a:solidFill>
                  <a:schemeClr val="tx1"/>
                </a:solidFill>
                <a:effectLst/>
                <a:latin typeface="+mn-lt"/>
                <a:ea typeface="+mn-ea"/>
                <a:cs typeface="+mn-cs"/>
                <a:hlinkClick r:id="rId4"/>
              </a:rPr>
              <a:t>https://aka.ms/markslist</a:t>
            </a:r>
            <a:r>
              <a:rPr lang="en-US" sz="1200" kern="1200">
                <a:solidFill>
                  <a:schemeClr val="tx1"/>
                </a:solidFill>
                <a:effectLst/>
                <a:latin typeface="+mn-lt"/>
                <a:ea typeface="+mn-ea"/>
                <a:cs typeface="+mn-cs"/>
              </a:rPr>
              <a:t>) with any feedback on how to improve it or how you use it, how it helps you, or any other thoughts you have.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980F55-CE2B-4E44-B628-FCCF0390B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8868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37063" y="289513"/>
            <a:ext cx="11655840" cy="899665"/>
          </a:xfrm>
        </p:spPr>
        <p:txBody>
          <a:bodyPr tIns="45720" bIns="45720"/>
          <a:lstStyle>
            <a:lvl1pPr>
              <a:defRPr lang="en-US" sz="3600" b="0" kern="1200" cap="none" spc="0" baseline="0" dirty="0">
                <a:ln w="3175">
                  <a:noFill/>
                </a:ln>
                <a:gradFill>
                  <a:gsLst>
                    <a:gs pos="1250">
                      <a:schemeClr val="accent1"/>
                    </a:gs>
                    <a:gs pos="100000">
                      <a:schemeClr val="accent1"/>
                    </a:gs>
                  </a:gsLst>
                  <a:lin ang="5400000" scaled="0"/>
                </a:gradFill>
                <a:effectLst/>
                <a:latin typeface="+mj-lt"/>
                <a:ea typeface="+mn-ea"/>
                <a:cs typeface="Segoe UI" pitchFamily="34" charset="0"/>
              </a:defRPr>
            </a:lvl1pPr>
          </a:lstStyle>
          <a:p>
            <a:r>
              <a:rPr lang="en-US"/>
              <a:t>Title Text Style</a:t>
            </a:r>
          </a:p>
        </p:txBody>
      </p:sp>
      <p:sp>
        <p:nvSpPr>
          <p:cNvPr id="4" name="Content Placeholder 3"/>
          <p:cNvSpPr>
            <a:spLocks noGrp="1"/>
          </p:cNvSpPr>
          <p:nvPr>
            <p:ph sz="quarter" idx="10" hasCustomPrompt="1"/>
          </p:nvPr>
        </p:nvSpPr>
        <p:spPr>
          <a:xfrm>
            <a:off x="337063" y="1189178"/>
            <a:ext cx="11655078" cy="851323"/>
          </a:xfrm>
        </p:spPr>
        <p:txBody>
          <a:bodyPr/>
          <a:lstStyle>
            <a:lvl1pPr>
              <a:defRPr/>
            </a:lvl1pPr>
            <a:lvl2pPr>
              <a:defRPr/>
            </a:lvl2pPr>
            <a:lvl3pPr>
              <a:defRPr/>
            </a:lvl3pPr>
            <a:lvl4pPr>
              <a:defRPr sz="980" b="0"/>
            </a:lvl4pPr>
            <a:lvl5pPr>
              <a:defRPr sz="980" b="0"/>
            </a:lvl5pPr>
          </a:lstStyle>
          <a:p>
            <a:pPr lvl="0"/>
            <a:r>
              <a:rPr lang="en-US"/>
              <a:t>Subheading text style</a:t>
            </a:r>
          </a:p>
          <a:p>
            <a:pPr lvl="1"/>
            <a:r>
              <a:rPr lang="en-US"/>
              <a:t>Paragraph title text style</a:t>
            </a:r>
          </a:p>
          <a:p>
            <a:pPr lvl="2"/>
            <a:r>
              <a:rPr lang="en-US"/>
              <a:t>Body text style</a:t>
            </a:r>
          </a:p>
        </p:txBody>
      </p:sp>
    </p:spTree>
    <p:extLst>
      <p:ext uri="{BB962C8B-B14F-4D97-AF65-F5344CB8AC3E}">
        <p14:creationId xmlns:p14="http://schemas.microsoft.com/office/powerpoint/2010/main" val="43332458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vmlDrawing" Target="../drawings/vmlDrawing1.vml"/><Relationship Id="rId1" Type="http://schemas.openxmlformats.org/officeDocument/2006/relationships/theme" Target="../theme/theme3.xml"/><Relationship Id="rId6" Type="http://schemas.openxmlformats.org/officeDocument/2006/relationships/image" Target="../media/image3.bin"/><Relationship Id="rId5" Type="http://schemas.openxmlformats.org/officeDocument/2006/relationships/image" Target="../media/image2.emf"/><Relationship Id="rId4"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userDrawn="1">
            <p:ph type="title"/>
          </p:nvPr>
        </p:nvSpPr>
        <p:spPr>
          <a:xfrm>
            <a:off x="588263" y="457201"/>
            <a:ext cx="11018520" cy="5539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797231706"/>
      </p:ext>
    </p:extLst>
  </p:cSld>
  <p:clrMap bg1="lt1" tx1="dk1" bg2="lt2" tx2="dk2" accent1="accent1" accent2="accent2" accent3="accent3" accent4="accent4" accent5="accent5" accent6="accent6" hlink="hlink" folHlink="folHlink"/>
  <p:transition>
    <p:fade/>
  </p:transition>
  <p:hf sldNum="0" hdr="0" ftr="0" dt="0"/>
  <p:txStyles>
    <p:titleStyle>
      <a:lvl1pPr algn="l" defTabSz="932719" rtl="0" eaLnBrk="1" latinLnBrk="0" hangingPunct="1">
        <a:lnSpc>
          <a:spcPct val="100000"/>
        </a:lnSpc>
        <a:spcBef>
          <a:spcPct val="0"/>
        </a:spcBef>
        <a:buNone/>
        <a:defRPr lang="en-US" sz="3600"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Title text style</a:t>
            </a:r>
          </a:p>
        </p:txBody>
      </p:sp>
      <p:sp>
        <p:nvSpPr>
          <p:cNvPr id="4" name="Text Placeholder 3"/>
          <p:cNvSpPr>
            <a:spLocks noGrp="1"/>
          </p:cNvSpPr>
          <p:nvPr>
            <p:ph type="body" idx="1"/>
          </p:nvPr>
        </p:nvSpPr>
        <p:spPr>
          <a:xfrm>
            <a:off x="269240" y="1189177"/>
            <a:ext cx="11653521" cy="1237253"/>
          </a:xfrm>
          <a:prstGeom prst="rect">
            <a:avLst/>
          </a:prstGeom>
        </p:spPr>
        <p:txBody>
          <a:bodyPr vert="horz" wrap="square" lIns="146304" tIns="91440" rIns="146304" bIns="91440" rtlCol="0">
            <a:spAutoFit/>
          </a:bodyPr>
          <a:lstStyle/>
          <a:p>
            <a:pPr lvl="0"/>
            <a:r>
              <a:rPr lang="en-US"/>
              <a:t>Subheading text style</a:t>
            </a:r>
          </a:p>
          <a:p>
            <a:pPr lvl="1"/>
            <a:r>
              <a:rPr lang="en-US"/>
              <a:t>Paragraph title text style</a:t>
            </a:r>
          </a:p>
          <a:p>
            <a:pPr marL="840191" marR="0" lvl="2" indent="-280064" algn="l" defTabSz="914180" rtl="0" eaLnBrk="1" fontAlgn="auto" latinLnBrk="0" hangingPunct="1">
              <a:lnSpc>
                <a:spcPct val="90000"/>
              </a:lnSpc>
              <a:spcBef>
                <a:spcPct val="20000"/>
              </a:spcBef>
              <a:spcAft>
                <a:spcPts val="0"/>
              </a:spcAft>
              <a:buClrTx/>
              <a:buSzPct val="90000"/>
              <a:tabLst/>
              <a:defRPr/>
            </a:pPr>
            <a:r>
              <a:rPr lang="en-US"/>
              <a:t>Body text style</a:t>
            </a:r>
          </a:p>
          <a:p>
            <a:pPr lvl="2"/>
            <a:endParaRPr lang="en-US"/>
          </a:p>
          <a:p>
            <a:pPr lvl="2"/>
            <a:endParaRPr lang="en-US"/>
          </a:p>
        </p:txBody>
      </p:sp>
    </p:spTree>
    <p:extLst>
      <p:ext uri="{BB962C8B-B14F-4D97-AF65-F5344CB8AC3E}">
        <p14:creationId xmlns:p14="http://schemas.microsoft.com/office/powerpoint/2010/main" val="1230937831"/>
      </p:ext>
    </p:extLst>
  </p:cSld>
  <p:clrMap bg1="lt1" tx1="dk1" bg2="lt2" tx2="dk2" accent1="accent1" accent2="accent2" accent3="accent3" accent4="accent4" accent5="accent5" accent6="accent6" hlink="hlink" folHlink="folHlink"/>
  <p:sldLayoutIdLst>
    <p:sldLayoutId id="2147483696" r:id="rId1"/>
  </p:sldLayoutIdLst>
  <p:transition>
    <p:fade/>
  </p:transition>
  <p:txStyles>
    <p:titleStyle>
      <a:lvl1pPr algn="l" defTabSz="914180" rtl="0" eaLnBrk="1" latinLnBrk="0" hangingPunct="1">
        <a:lnSpc>
          <a:spcPct val="90000"/>
        </a:lnSpc>
        <a:spcBef>
          <a:spcPct val="0"/>
        </a:spcBef>
        <a:buNone/>
        <a:defRPr lang="en-US" sz="2940" b="0" kern="1200" cap="none" spc="0" baseline="0" dirty="0" smtClean="0">
          <a:ln w="3175">
            <a:noFill/>
          </a:ln>
          <a:gradFill>
            <a:gsLst>
              <a:gs pos="1250">
                <a:schemeClr val="accent1"/>
              </a:gs>
              <a:gs pos="100000">
                <a:schemeClr val="accent1"/>
              </a:gs>
            </a:gsLst>
            <a:lin ang="5400000" scaled="0"/>
          </a:gradFill>
          <a:effectLst/>
          <a:latin typeface="+mj-lt"/>
          <a:ea typeface="+mn-ea"/>
          <a:cs typeface="Segoe UI" pitchFamily="34" charset="0"/>
        </a:defRPr>
      </a:lvl1pPr>
    </p:titleStyle>
    <p:bodyStyle>
      <a:lvl1pPr marL="0" marR="0" indent="0" algn="l" defTabSz="914180" rtl="0" eaLnBrk="1" fontAlgn="auto" latinLnBrk="0" hangingPunct="1">
        <a:lnSpc>
          <a:spcPct val="100000"/>
        </a:lnSpc>
        <a:spcBef>
          <a:spcPts val="0"/>
        </a:spcBef>
        <a:spcAft>
          <a:spcPts val="588"/>
        </a:spcAft>
        <a:buClrTx/>
        <a:buSzPct val="90000"/>
        <a:buFont typeface="Arial" panose="020B0604020202020204" pitchFamily="34" charset="0"/>
        <a:buNone/>
        <a:tabLst/>
        <a:defRPr sz="1372"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72574" marR="0" indent="-236498" algn="l" defTabSz="914180" rtl="0" eaLnBrk="1" fontAlgn="auto" latinLnBrk="0" hangingPunct="1">
        <a:lnSpc>
          <a:spcPct val="100000"/>
        </a:lnSpc>
        <a:spcBef>
          <a:spcPts val="0"/>
        </a:spcBef>
        <a:spcAft>
          <a:spcPts val="588"/>
        </a:spcAft>
        <a:buClrTx/>
        <a:buSzPct val="90000"/>
        <a:buFont typeface="Arial" pitchFamily="34" charset="0"/>
        <a:buChar char="•"/>
        <a:tabLst/>
        <a:defRPr sz="980" b="0" kern="1200" spc="0" baseline="0">
          <a:gradFill>
            <a:gsLst>
              <a:gs pos="1250">
                <a:schemeClr val="tx1"/>
              </a:gs>
              <a:gs pos="100000">
                <a:schemeClr val="tx1"/>
              </a:gs>
            </a:gsLst>
            <a:lin ang="5400000" scaled="0"/>
          </a:gradFill>
          <a:latin typeface="Segoe UI Semibold"/>
          <a:ea typeface="+mn-ea"/>
          <a:cs typeface="Segoe UI Semibold"/>
        </a:defRPr>
      </a:lvl2pPr>
      <a:lvl3pPr marL="840191" marR="0" indent="-280064" algn="l" defTabSz="914180" rtl="0" eaLnBrk="1" fontAlgn="auto" latinLnBrk="0" hangingPunct="1">
        <a:lnSpc>
          <a:spcPct val="100000"/>
        </a:lnSpc>
        <a:spcBef>
          <a:spcPts val="0"/>
        </a:spcBef>
        <a:spcAft>
          <a:spcPts val="588"/>
        </a:spcAft>
        <a:buClrTx/>
        <a:buSzPct val="90000"/>
        <a:buFont typeface="Arial" panose="020B0604020202020204" pitchFamily="34" charset="0"/>
        <a:buChar char="•"/>
        <a:tabLst/>
        <a:defRPr sz="980" b="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372" kern="1200" spc="0" baseline="0">
          <a:solidFill>
            <a:schemeClr val="tx1">
              <a:lumMod val="75000"/>
            </a:schemeClr>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372" kern="1200" spc="0" baseline="0">
          <a:solidFill>
            <a:schemeClr val="tx1">
              <a:lumMod val="75000"/>
            </a:schemeClr>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nvPr>
        </p:nvGraphicFramePr>
        <p:xfrm>
          <a:off x="1558" y="1558"/>
          <a:ext cx="1556" cy="1556"/>
        </p:xfrm>
        <a:graphic>
          <a:graphicData uri="http://schemas.openxmlformats.org/presentationml/2006/ole">
            <mc:AlternateContent xmlns:mc="http://schemas.openxmlformats.org/markup-compatibility/2006">
              <mc:Choice xmlns:v="urn:schemas-microsoft-com:vml" Requires="v">
                <p:oleObj spid="_x0000_s1030" name="think-cell Slide" r:id="rId4" imgW="377" imgH="377" progId="TCLayout.ActiveDocument.1">
                  <p:embed/>
                </p:oleObj>
              </mc:Choice>
              <mc:Fallback>
                <p:oleObj name="think-cell Slide" r:id="rId4" imgW="377" imgH="377" progId="TCLayout.ActiveDocument.1">
                  <p:embed/>
                  <p:pic>
                    <p:nvPicPr>
                      <p:cNvPr id="3" name="Object 2" hidden="1"/>
                      <p:cNvPicPr/>
                      <p:nvPr/>
                    </p:nvPicPr>
                    <p:blipFill>
                      <a:blip r:embed="rId5"/>
                      <a:stretch>
                        <a:fillRect/>
                      </a:stretch>
                    </p:blipFill>
                    <p:spPr>
                      <a:xfrm>
                        <a:off x="1558" y="1558"/>
                        <a:ext cx="1556" cy="1556"/>
                      </a:xfrm>
                      <a:prstGeom prst="rect">
                        <a:avLst/>
                      </a:prstGeom>
                    </p:spPr>
                  </p:pic>
                </p:oleObj>
              </mc:Fallback>
            </mc:AlternateContent>
          </a:graphicData>
        </a:graphic>
      </p:graphicFrame>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297500"/>
            <a:ext cx="11653521" cy="1689907"/>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6"/>
          <a:stretch>
            <a:fillRect/>
          </a:stretch>
        </p:blipFill>
        <p:spPr>
          <a:xfrm rot="5400000">
            <a:off x="9208749" y="2991034"/>
            <a:ext cx="6858623" cy="876557"/>
          </a:xfrm>
          <a:prstGeom prst="rect">
            <a:avLst/>
          </a:prstGeom>
        </p:spPr>
      </p:pic>
      <p:sp>
        <p:nvSpPr>
          <p:cNvPr id="5" name="Slide Number Placeholder 4"/>
          <p:cNvSpPr>
            <a:spLocks noGrp="1"/>
          </p:cNvSpPr>
          <p:nvPr>
            <p:ph type="sldNum" sz="quarter" idx="4"/>
          </p:nvPr>
        </p:nvSpPr>
        <p:spPr>
          <a:xfrm>
            <a:off x="9388710" y="6536997"/>
            <a:ext cx="2742188" cy="191648"/>
          </a:xfrm>
          <a:prstGeom prst="rect">
            <a:avLst/>
          </a:prstGeom>
        </p:spPr>
        <p:txBody>
          <a:bodyPr vert="horz" lIns="91440" tIns="45720" rIns="91440" bIns="45720" rtlCol="0" anchor="ctr"/>
          <a:lstStyle>
            <a:lvl1pPr algn="r">
              <a:defRPr sz="1175">
                <a:solidFill>
                  <a:schemeClr val="tx1"/>
                </a:solidFill>
              </a:defRPr>
            </a:lvl1pPr>
          </a:lstStyle>
          <a:p>
            <a:fld id="{181750B2-C378-4896-80E6-341FDC8E0FED}" type="slidenum">
              <a:rPr lang="en-IN" smtClean="0"/>
              <a:pPr/>
              <a:t>‹#›</a:t>
            </a:fld>
            <a:endParaRPr lang="en-IN"/>
          </a:p>
        </p:txBody>
      </p:sp>
    </p:spTree>
    <p:extLst>
      <p:ext uri="{BB962C8B-B14F-4D97-AF65-F5344CB8AC3E}">
        <p14:creationId xmlns:p14="http://schemas.microsoft.com/office/powerpoint/2010/main" val="2724856314"/>
      </p:ext>
    </p:extLst>
  </p:cSld>
  <p:clrMap bg1="lt1" tx1="dk1" bg2="lt2" tx2="dk2" accent1="accent1" accent2="accent2" accent3="accent3" accent4="accent4" accent5="accent5" accent6="accent6" hlink="hlink" folHlink="folHlink"/>
  <p:transition>
    <p:fade/>
  </p:transition>
  <p:hf hdr="0" ftr="0" dt="0"/>
  <p:txStyles>
    <p:titleStyle>
      <a:lvl1pPr algn="l" defTabSz="914004" rtl="0" eaLnBrk="1" latinLnBrk="0" hangingPunct="1">
        <a:lnSpc>
          <a:spcPct val="90000"/>
        </a:lnSpc>
        <a:spcBef>
          <a:spcPct val="0"/>
        </a:spcBef>
        <a:buNone/>
        <a:defRPr lang="en-US" sz="3527"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14004" rtl="0" eaLnBrk="1" fontAlgn="auto" latinLnBrk="0" hangingPunct="1">
        <a:lnSpc>
          <a:spcPct val="90000"/>
        </a:lnSpc>
        <a:spcBef>
          <a:spcPct val="20000"/>
        </a:spcBef>
        <a:spcAft>
          <a:spcPts val="0"/>
        </a:spcAft>
        <a:buClrTx/>
        <a:buSzPct val="90000"/>
        <a:buFont typeface="Arial" pitchFamily="34" charset="0"/>
        <a:buNone/>
        <a:tabLst/>
        <a:defRPr sz="2744" kern="1200" spc="0" baseline="0">
          <a:solidFill>
            <a:schemeClr val="accent2"/>
          </a:solidFill>
          <a:latin typeface="+mj-lt"/>
          <a:ea typeface="+mn-ea"/>
          <a:cs typeface="+mn-cs"/>
        </a:defRPr>
      </a:lvl1pPr>
      <a:lvl2pPr marL="572464" marR="0" indent="-236452" algn="l" defTabSz="914004"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2pPr>
      <a:lvl3pPr marL="784027"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567" kern="1200" spc="0" baseline="0">
          <a:gradFill>
            <a:gsLst>
              <a:gs pos="1250">
                <a:schemeClr val="tx1"/>
              </a:gs>
              <a:gs pos="100000">
                <a:schemeClr val="tx1"/>
              </a:gs>
            </a:gsLst>
            <a:lin ang="5400000" scaled="0"/>
          </a:gradFill>
          <a:latin typeface="+mn-lt"/>
          <a:ea typeface="+mn-ea"/>
          <a:cs typeface="+mn-cs"/>
        </a:defRPr>
      </a:lvl3pPr>
      <a:lvl4pPr marL="1008036"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567" kern="1200" spc="0" baseline="0">
          <a:gradFill>
            <a:gsLst>
              <a:gs pos="1250">
                <a:schemeClr val="tx1"/>
              </a:gs>
              <a:gs pos="100000">
                <a:schemeClr val="tx1"/>
              </a:gs>
            </a:gsLst>
            <a:lin ang="5400000" scaled="0"/>
          </a:gradFill>
          <a:latin typeface="+mn-lt"/>
          <a:ea typeface="+mn-ea"/>
          <a:cs typeface="+mn-cs"/>
        </a:defRPr>
      </a:lvl4pPr>
      <a:lvl5pPr marL="1232043" marR="0" indent="-224008" algn="l" defTabSz="914004" rtl="0" eaLnBrk="1" fontAlgn="auto" latinLnBrk="0" hangingPunct="1">
        <a:lnSpc>
          <a:spcPct val="90000"/>
        </a:lnSpc>
        <a:spcBef>
          <a:spcPct val="20000"/>
        </a:spcBef>
        <a:spcAft>
          <a:spcPts val="0"/>
        </a:spcAft>
        <a:buClrTx/>
        <a:buSzPct val="90000"/>
        <a:buFont typeface="Arial" pitchFamily="34" charset="0"/>
        <a:buChar char="•"/>
        <a:tabLst/>
        <a:defRPr sz="1567" kern="1200" spc="0" baseline="0">
          <a:gradFill>
            <a:gsLst>
              <a:gs pos="1250">
                <a:schemeClr val="tx1"/>
              </a:gs>
              <a:gs pos="100000">
                <a:schemeClr val="tx1"/>
              </a:gs>
            </a:gsLst>
            <a:lin ang="5400000" scaled="0"/>
          </a:gradFill>
          <a:latin typeface="+mn-lt"/>
          <a:ea typeface="+mn-ea"/>
          <a:cs typeface="+mn-cs"/>
        </a:defRPr>
      </a:lvl5pPr>
      <a:lvl6pPr marL="2513514"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7"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2" algn="l" defTabSz="914004"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4" rtl="0" eaLnBrk="1" latinLnBrk="0" hangingPunct="1">
        <a:defRPr sz="1764" kern="1200">
          <a:solidFill>
            <a:schemeClr val="tx1"/>
          </a:solidFill>
          <a:latin typeface="+mn-lt"/>
          <a:ea typeface="+mn-ea"/>
          <a:cs typeface="+mn-cs"/>
        </a:defRPr>
      </a:lvl1pPr>
      <a:lvl2pPr marL="457002" algn="l" defTabSz="914004" rtl="0" eaLnBrk="1" latinLnBrk="0" hangingPunct="1">
        <a:defRPr sz="1764" kern="1200">
          <a:solidFill>
            <a:schemeClr val="tx1"/>
          </a:solidFill>
          <a:latin typeface="+mn-lt"/>
          <a:ea typeface="+mn-ea"/>
          <a:cs typeface="+mn-cs"/>
        </a:defRPr>
      </a:lvl2pPr>
      <a:lvl3pPr marL="914004" algn="l" defTabSz="914004" rtl="0" eaLnBrk="1" latinLnBrk="0" hangingPunct="1">
        <a:defRPr sz="1764" kern="1200">
          <a:solidFill>
            <a:schemeClr val="tx1"/>
          </a:solidFill>
          <a:latin typeface="+mn-lt"/>
          <a:ea typeface="+mn-ea"/>
          <a:cs typeface="+mn-cs"/>
        </a:defRPr>
      </a:lvl3pPr>
      <a:lvl4pPr marL="1371007" algn="l" defTabSz="914004" rtl="0" eaLnBrk="1" latinLnBrk="0" hangingPunct="1">
        <a:defRPr sz="1764" kern="1200">
          <a:solidFill>
            <a:schemeClr val="tx1"/>
          </a:solidFill>
          <a:latin typeface="+mn-lt"/>
          <a:ea typeface="+mn-ea"/>
          <a:cs typeface="+mn-cs"/>
        </a:defRPr>
      </a:lvl4pPr>
      <a:lvl5pPr marL="1828010" algn="l" defTabSz="914004" rtl="0" eaLnBrk="1" latinLnBrk="0" hangingPunct="1">
        <a:defRPr sz="1764" kern="1200">
          <a:solidFill>
            <a:schemeClr val="tx1"/>
          </a:solidFill>
          <a:latin typeface="+mn-lt"/>
          <a:ea typeface="+mn-ea"/>
          <a:cs typeface="+mn-cs"/>
        </a:defRPr>
      </a:lvl5pPr>
      <a:lvl6pPr marL="2285013" algn="l" defTabSz="914004" rtl="0" eaLnBrk="1" latinLnBrk="0" hangingPunct="1">
        <a:defRPr sz="1764" kern="1200">
          <a:solidFill>
            <a:schemeClr val="tx1"/>
          </a:solidFill>
          <a:latin typeface="+mn-lt"/>
          <a:ea typeface="+mn-ea"/>
          <a:cs typeface="+mn-cs"/>
        </a:defRPr>
      </a:lvl6pPr>
      <a:lvl7pPr marL="2742015" algn="l" defTabSz="914004" rtl="0" eaLnBrk="1" latinLnBrk="0" hangingPunct="1">
        <a:defRPr sz="1764" kern="1200">
          <a:solidFill>
            <a:schemeClr val="tx1"/>
          </a:solidFill>
          <a:latin typeface="+mn-lt"/>
          <a:ea typeface="+mn-ea"/>
          <a:cs typeface="+mn-cs"/>
        </a:defRPr>
      </a:lvl7pPr>
      <a:lvl8pPr marL="3199018" algn="l" defTabSz="914004" rtl="0" eaLnBrk="1" latinLnBrk="0" hangingPunct="1">
        <a:defRPr sz="1764" kern="1200">
          <a:solidFill>
            <a:schemeClr val="tx1"/>
          </a:solidFill>
          <a:latin typeface="+mn-lt"/>
          <a:ea typeface="+mn-ea"/>
          <a:cs typeface="+mn-cs"/>
        </a:defRPr>
      </a:lvl8pPr>
      <a:lvl9pPr marL="3656021" algn="l" defTabSz="914004"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288">
          <p15:clr>
            <a:srgbClr val="C35EA4"/>
          </p15:clr>
        </p15:guide>
        <p15:guide id="17" pos="7546">
          <p15:clr>
            <a:srgbClr val="C35EA4"/>
          </p15:clr>
        </p15:guide>
        <p15:guide id="25" orient="horz" pos="179">
          <p15:clr>
            <a:srgbClr val="C35EA4"/>
          </p15:clr>
        </p15:guide>
        <p15:guide id="26" orient="horz" pos="4104">
          <p15:clr>
            <a:srgbClr val="C35EA4"/>
          </p15:clr>
        </p15:guide>
        <p15:guide id="27" orient="horz" pos="772">
          <p15:clr>
            <a:srgbClr val="C35EA4"/>
          </p15:clr>
        </p15:guide>
        <p15:guide id="28" orient="horz" pos="828">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366527526"/>
      </p:ext>
    </p:extLst>
  </p:cSld>
  <p:clrMap bg1="lt1" tx1="dk1" bg2="lt2" tx2="dk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stretch>
            <a:fillRect/>
          </a:stretch>
        </p:blipFill>
        <p:spPr>
          <a:xfrm rot="5400000">
            <a:off x="9200967" y="2990410"/>
            <a:ext cx="6858623" cy="876557"/>
          </a:xfrm>
          <a:prstGeom prst="rect">
            <a:avLst/>
          </a:prstGeom>
        </p:spPr>
      </p:pic>
    </p:spTree>
    <p:extLst>
      <p:ext uri="{BB962C8B-B14F-4D97-AF65-F5344CB8AC3E}">
        <p14:creationId xmlns:p14="http://schemas.microsoft.com/office/powerpoint/2010/main" val="59539196"/>
      </p:ext>
    </p:extLst>
  </p:cSld>
  <p:clrMap bg1="lt1" tx1="dk1" bg2="lt2" tx2="dk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334585767"/>
      </p:ext>
    </p:extLst>
  </p:cSld>
  <p:clrMap bg1="lt1" tx1="dk1" bg2="lt2" tx2="dk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770078183"/>
      </p:ext>
    </p:extLst>
  </p:cSld>
  <p:clrMap bg1="lt1" tx1="dk1" bg2="lt2" tx2="dk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17" descr="NIST_Logo_3015_right_line.eps"/>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64800" y="6400801"/>
            <a:ext cx="1117600" cy="373101"/>
          </a:xfrm>
          <a:prstGeom prst="rect">
            <a:avLst/>
          </a:prstGeom>
        </p:spPr>
      </p:pic>
      <p:sp>
        <p:nvSpPr>
          <p:cNvPr id="20" name="Rectangle 19"/>
          <p:cNvSpPr/>
          <p:nvPr/>
        </p:nvSpPr>
        <p:spPr>
          <a:xfrm>
            <a:off x="0" y="0"/>
            <a:ext cx="12192000" cy="304800"/>
          </a:xfrm>
          <a:prstGeom prst="rect">
            <a:avLst/>
          </a:prstGeom>
          <a:solidFill>
            <a:srgbClr val="2083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21" name="Straight Connector 20"/>
          <p:cNvCxnSpPr/>
          <p:nvPr/>
        </p:nvCxnSpPr>
        <p:spPr>
          <a:xfrm>
            <a:off x="609600" y="6324600"/>
            <a:ext cx="10972800" cy="0"/>
          </a:xfrm>
          <a:prstGeom prst="line">
            <a:avLst/>
          </a:prstGeom>
          <a:ln w="12700" cmpd="sng">
            <a:solidFill>
              <a:srgbClr val="2083B6"/>
            </a:solidFill>
          </a:ln>
          <a:effectLst/>
        </p:spPr>
        <p:style>
          <a:lnRef idx="2">
            <a:schemeClr val="accent1"/>
          </a:lnRef>
          <a:fillRef idx="0">
            <a:schemeClr val="accent1"/>
          </a:fillRef>
          <a:effectRef idx="1">
            <a:schemeClr val="accent1"/>
          </a:effectRef>
          <a:fontRef idx="minor">
            <a:schemeClr val="tx1"/>
          </a:fontRef>
        </p:style>
      </p:cxnSp>
      <p:sp>
        <p:nvSpPr>
          <p:cNvPr id="25" name="Title Placeholder 1"/>
          <p:cNvSpPr>
            <a:spLocks noGrp="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6"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609600" y="6324601"/>
            <a:ext cx="3257467" cy="281066"/>
          </a:xfrm>
          <a:prstGeom prst="rect">
            <a:avLst/>
          </a:prstGeom>
        </p:spPr>
        <p:txBody>
          <a:bodyPr vert="horz" lIns="91440" tIns="45720" rIns="91440" bIns="45720" rtlCol="0" anchor="ctr"/>
          <a:lstStyle>
            <a:lvl1pPr algn="l">
              <a:defRPr sz="1000">
                <a:solidFill>
                  <a:srgbClr val="2083B6"/>
                </a:solidFill>
              </a:defRPr>
            </a:lvl1pPr>
          </a:lstStyle>
          <a:p>
            <a:fld id="{683B17B3-AC5C-404D-89E1-0008D614D344}" type="slidenum">
              <a:rPr lang="en-US" smtClean="0"/>
              <a:t>‹#›</a:t>
            </a:fld>
            <a:endParaRPr lang="en-US"/>
          </a:p>
        </p:txBody>
      </p:sp>
    </p:spTree>
    <p:extLst>
      <p:ext uri="{BB962C8B-B14F-4D97-AF65-F5344CB8AC3E}">
        <p14:creationId xmlns:p14="http://schemas.microsoft.com/office/powerpoint/2010/main" val="210644278"/>
      </p:ext>
    </p:extLst>
  </p:cSld>
  <p:clrMap bg1="lt1" tx1="dk1" bg2="lt2" tx2="dk2" accent1="accent1" accent2="accent2" accent3="accent3" accent4="accent4" accent5="accent5" accent6="accent6" hlink="hlink" folHlink="folHlink"/>
  <p:hf hdr="0" ftr="0" dt="0"/>
  <p:txStyles>
    <p:titleStyle>
      <a:lvl1pPr algn="l" defTabSz="457200" rtl="0" eaLnBrk="1" latinLnBrk="0" hangingPunct="1">
        <a:spcBef>
          <a:spcPct val="0"/>
        </a:spcBef>
        <a:buNone/>
        <a:defRPr sz="4400" kern="1200">
          <a:solidFill>
            <a:srgbClr val="2083B6"/>
          </a:solidFill>
          <a:latin typeface="Calibri"/>
          <a:ea typeface="+mj-ea"/>
          <a:cs typeface="Calibri"/>
        </a:defRPr>
      </a:lvl1pPr>
    </p:titleStyle>
    <p:bodyStyle>
      <a:lvl1pPr marL="342900" indent="-342900" algn="l" defTabSz="457200" rtl="0" eaLnBrk="1" latinLnBrk="0" hangingPunct="1">
        <a:spcBef>
          <a:spcPct val="20000"/>
        </a:spcBef>
        <a:buFont typeface="Arial"/>
        <a:buChar char="•"/>
        <a:defRPr sz="3200" kern="1200">
          <a:solidFill>
            <a:srgbClr val="2083B6"/>
          </a:solidFill>
          <a:latin typeface="Calibri"/>
          <a:ea typeface="+mn-ea"/>
          <a:cs typeface="Calibri"/>
        </a:defRPr>
      </a:lvl1pPr>
      <a:lvl2pPr marL="742950" indent="-285750" algn="l" defTabSz="457200" rtl="0" eaLnBrk="1" latinLnBrk="0" hangingPunct="1">
        <a:spcBef>
          <a:spcPct val="20000"/>
        </a:spcBef>
        <a:buFont typeface="Arial"/>
        <a:buChar char="–"/>
        <a:defRPr sz="2800" kern="1200">
          <a:solidFill>
            <a:srgbClr val="58595B"/>
          </a:solidFill>
          <a:latin typeface="Calibri"/>
          <a:ea typeface="+mn-ea"/>
          <a:cs typeface="Calibri"/>
        </a:defRPr>
      </a:lvl2pPr>
      <a:lvl3pPr marL="1143000" indent="-228600" algn="l" defTabSz="457200" rtl="0" eaLnBrk="1" latinLnBrk="0" hangingPunct="1">
        <a:spcBef>
          <a:spcPct val="20000"/>
        </a:spcBef>
        <a:buFont typeface="Arial"/>
        <a:buChar char="•"/>
        <a:defRPr sz="2400" kern="1200">
          <a:solidFill>
            <a:srgbClr val="58595B"/>
          </a:solidFill>
          <a:latin typeface="Calibri"/>
          <a:ea typeface="+mn-ea"/>
          <a:cs typeface="Calibri"/>
        </a:defRPr>
      </a:lvl3pPr>
      <a:lvl4pPr marL="1600200" indent="-228600" algn="l" defTabSz="457200" rtl="0" eaLnBrk="1" latinLnBrk="0" hangingPunct="1">
        <a:spcBef>
          <a:spcPct val="20000"/>
        </a:spcBef>
        <a:buFont typeface="Arial"/>
        <a:buChar char="–"/>
        <a:defRPr sz="2000" kern="1200">
          <a:solidFill>
            <a:srgbClr val="58595B"/>
          </a:solidFill>
          <a:latin typeface="Calibri"/>
          <a:ea typeface="+mn-ea"/>
          <a:cs typeface="Calibri"/>
        </a:defRPr>
      </a:lvl4pPr>
      <a:lvl5pPr marL="2057400" indent="-228600" algn="l" defTabSz="457200" rtl="0" eaLnBrk="1" latinLnBrk="0" hangingPunct="1">
        <a:spcBef>
          <a:spcPct val="20000"/>
        </a:spcBef>
        <a:buFont typeface="Arial"/>
        <a:buChar char="»"/>
        <a:defRPr sz="2000" kern="1200">
          <a:solidFill>
            <a:srgbClr val="58595B"/>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userDrawn="1">
            <p:ph type="title"/>
          </p:nvPr>
        </p:nvSpPr>
        <p:spPr>
          <a:xfrm>
            <a:off x="588263" y="457201"/>
            <a:ext cx="11018520" cy="5539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2718642096"/>
      </p:ext>
    </p:extLst>
  </p:cSld>
  <p:clrMap bg1="lt1" tx1="dk1" bg2="lt2" tx2="dk2" accent1="accent1" accent2="accent2" accent3="accent3" accent4="accent4" accent5="accent5" accent6="accent6" hlink="hlink" folHlink="folHlink"/>
  <p:transition>
    <p:fade/>
  </p:transition>
  <p:hf sldNum="0" hdr="0" ftr="0" dt="0"/>
  <p:txStyles>
    <p:titleStyle>
      <a:lvl1pPr algn="l" defTabSz="932719" rtl="0" eaLnBrk="1" latinLnBrk="0" hangingPunct="1">
        <a:lnSpc>
          <a:spcPct val="100000"/>
        </a:lnSpc>
        <a:spcBef>
          <a:spcPct val="0"/>
        </a:spcBef>
        <a:buNone/>
        <a:defRPr lang="en-US" sz="3600"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17" Type="http://schemas.openxmlformats.org/officeDocument/2006/relationships/hyperlink" Target="https://www.microsoft.com/security/blog/2019/01/17/windows-defender-atp-integrates-with-microsoft-information-protection-to-discover-protect-and-monitor-sensitive-data-on-windows-devices/" TargetMode="External"/><Relationship Id="rId21" Type="http://schemas.openxmlformats.org/officeDocument/2006/relationships/hyperlink" Target="https://docs.microsoft.com/en-us/azure/active-directory/" TargetMode="External"/><Relationship Id="rId42" Type="http://schemas.openxmlformats.org/officeDocument/2006/relationships/image" Target="../media/image28.png"/><Relationship Id="rId63" Type="http://schemas.openxmlformats.org/officeDocument/2006/relationships/hyperlink" Target="https://docs.microsoft.com/en-us/azure/active-directory-b2c/" TargetMode="External"/><Relationship Id="rId84" Type="http://schemas.openxmlformats.org/officeDocument/2006/relationships/image" Target="../media/image44.png"/><Relationship Id="rId16" Type="http://schemas.openxmlformats.org/officeDocument/2006/relationships/hyperlink" Target="https://blogs.office.com/2015/04/21/announcing-customer-lockbox-for-office-365/" TargetMode="External"/><Relationship Id="rId107" Type="http://schemas.openxmlformats.org/officeDocument/2006/relationships/hyperlink" Target="https://www.microsoft.com/en-us/cloud-platform/windows-server-security" TargetMode="External"/><Relationship Id="rId11" Type="http://schemas.openxmlformats.org/officeDocument/2006/relationships/image" Target="../media/image14.png"/><Relationship Id="rId32" Type="http://schemas.openxmlformats.org/officeDocument/2006/relationships/image" Target="../media/image23.png"/><Relationship Id="rId37" Type="http://schemas.openxmlformats.org/officeDocument/2006/relationships/hyperlink" Target="https://developer.microsoft.com/en-us/windows/iot" TargetMode="External"/><Relationship Id="rId53" Type="http://schemas.openxmlformats.org/officeDocument/2006/relationships/hyperlink" Target="https://aka.ms/graphsecuritydocs" TargetMode="External"/><Relationship Id="rId58" Type="http://schemas.openxmlformats.org/officeDocument/2006/relationships/image" Target="../media/image32.png"/><Relationship Id="rId74" Type="http://schemas.openxmlformats.org/officeDocument/2006/relationships/hyperlink" Target="https://docs.microsoft.com/en-us/information-protection/get-started/requirements-applications" TargetMode="External"/><Relationship Id="rId79" Type="http://schemas.openxmlformats.org/officeDocument/2006/relationships/image" Target="../media/image42.png"/><Relationship Id="rId102" Type="http://schemas.openxmlformats.org/officeDocument/2006/relationships/image" Target="../media/image51.png"/><Relationship Id="rId123" Type="http://schemas.openxmlformats.org/officeDocument/2006/relationships/image" Target="../media/image56.png"/><Relationship Id="rId128" Type="http://schemas.openxmlformats.org/officeDocument/2006/relationships/hyperlink" Target="https://blogs.office.com/2013/10/28/office-365-compliance-controls-data-loss-prevention/" TargetMode="External"/><Relationship Id="rId5" Type="http://schemas.openxmlformats.org/officeDocument/2006/relationships/image" Target="../media/image9.png"/><Relationship Id="rId90" Type="http://schemas.openxmlformats.org/officeDocument/2006/relationships/image" Target="../media/image47.png"/><Relationship Id="rId95" Type="http://schemas.openxmlformats.org/officeDocument/2006/relationships/hyperlink" Target="https://docs.microsoft.com/en-us/azure/azure-policy/azure-policy-introduction" TargetMode="External"/><Relationship Id="rId22" Type="http://schemas.openxmlformats.org/officeDocument/2006/relationships/hyperlink" Target="https://aka.ms/cyberpaw" TargetMode="External"/><Relationship Id="rId27" Type="http://schemas.openxmlformats.org/officeDocument/2006/relationships/hyperlink" Target="https://azure.microsoft.com/en-us/marketplace/" TargetMode="External"/><Relationship Id="rId43" Type="http://schemas.openxmlformats.org/officeDocument/2006/relationships/image" Target="../media/image29.emf"/><Relationship Id="rId48" Type="http://schemas.openxmlformats.org/officeDocument/2006/relationships/hyperlink" Target="https://docs.microsoft.com/en-us/azure/security-center/security-center-monitoring" TargetMode="External"/><Relationship Id="rId64" Type="http://schemas.openxmlformats.org/officeDocument/2006/relationships/hyperlink" Target="https://docs.microsoft.com/en-us/azure/active-directory/active-directory-b2b-what-is-azure-ad-b2b" TargetMode="External"/><Relationship Id="rId69" Type="http://schemas.openxmlformats.org/officeDocument/2006/relationships/hyperlink" Target="http://www.iiconsortium.org/pdf/SMM_Description_and_Intended_Use_2018-04-09.pdf" TargetMode="External"/><Relationship Id="rId113" Type="http://schemas.openxmlformats.org/officeDocument/2006/relationships/hyperlink" Target="https://www.microsoft.com/security/intelligence" TargetMode="External"/><Relationship Id="rId118" Type="http://schemas.openxmlformats.org/officeDocument/2006/relationships/hyperlink" Target="https://docs.microsoft.com/en-us/azure/firewall/overview" TargetMode="External"/><Relationship Id="rId80" Type="http://schemas.openxmlformats.org/officeDocument/2006/relationships/hyperlink" Target="https://blogs.technet.microsoft.com/enterprisemobility/2015/09/08/sealpath-brings-rms-protection-to-autocad/" TargetMode="External"/><Relationship Id="rId85" Type="http://schemas.openxmlformats.org/officeDocument/2006/relationships/hyperlink" Target="https://docs.microsoft.com/en-us/azure/virtual-network/security-overview" TargetMode="External"/><Relationship Id="rId12" Type="http://schemas.openxmlformats.org/officeDocument/2006/relationships/image" Target="../media/image15.png"/><Relationship Id="rId17" Type="http://schemas.openxmlformats.org/officeDocument/2006/relationships/hyperlink" Target="https://support.office.com/en-us/article/Introducing-the-Office-365-Secure-Score-c9e7160f-2c34-4bd0-a548-5ddcc862eaef" TargetMode="External"/><Relationship Id="rId33" Type="http://schemas.openxmlformats.org/officeDocument/2006/relationships/image" Target="../media/image24.png"/><Relationship Id="rId38" Type="http://schemas.openxmlformats.org/officeDocument/2006/relationships/hyperlink" Target="https://www.microsoft.com/en-us/iot-central/" TargetMode="External"/><Relationship Id="rId59" Type="http://schemas.openxmlformats.org/officeDocument/2006/relationships/hyperlink" Target="https://docs.microsoft.com/en-us/azure/active-directory/active-directory-privileged-identity-management-configure" TargetMode="External"/><Relationship Id="rId103" Type="http://schemas.openxmlformats.org/officeDocument/2006/relationships/hyperlink" Target="https://www.microsoft.com/en-us/WindowsForBusiness/windows-atp" TargetMode="External"/><Relationship Id="rId108" Type="http://schemas.openxmlformats.org/officeDocument/2006/relationships/hyperlink" Target="https://azure.microsoft.com/en-us/services/expressroute/" TargetMode="External"/><Relationship Id="rId124" Type="http://schemas.openxmlformats.org/officeDocument/2006/relationships/hyperlink" Target="https://docs.microsoft.com/en-us/azure/sql-database/sql-database-threat-detection" TargetMode="External"/><Relationship Id="rId129" Type="http://schemas.openxmlformats.org/officeDocument/2006/relationships/hyperlink" Target="https://support.office.com/en-us/article/Manage-data-governance-in-Office-365-48064107-fed2-4db0-9e5c-aa5ddd5ccb09" TargetMode="External"/><Relationship Id="rId54" Type="http://schemas.openxmlformats.org/officeDocument/2006/relationships/hyperlink" Target="https://www.microsoft.com/en-us/security/threat-protection" TargetMode="External"/><Relationship Id="rId70" Type="http://schemas.openxmlformats.org/officeDocument/2006/relationships/hyperlink" Target="https://azure.microsoft.com/en-us/blog/introducing-microsoft-azure-sphere-secure-and-power-the-intelligent-edge/" TargetMode="External"/><Relationship Id="rId75" Type="http://schemas.openxmlformats.org/officeDocument/2006/relationships/image" Target="../media/image38.jpg"/><Relationship Id="rId91" Type="http://schemas.openxmlformats.org/officeDocument/2006/relationships/hyperlink" Target="https://docs.microsoft.com/en-us/azure/security/azure-security-disk-encryption" TargetMode="External"/><Relationship Id="rId96" Type="http://schemas.openxmlformats.org/officeDocument/2006/relationships/hyperlink" Target="https://azure.microsoft.com/en-us/blog/azure-confidential-computing/" TargetMode="External"/><Relationship Id="rId1" Type="http://schemas.openxmlformats.org/officeDocument/2006/relationships/slideLayout" Target="../slideLayouts/slideLayout1.xml"/><Relationship Id="rId6" Type="http://schemas.openxmlformats.org/officeDocument/2006/relationships/image" Target="../media/image10.svg"/><Relationship Id="rId23" Type="http://schemas.openxmlformats.org/officeDocument/2006/relationships/hyperlink" Target="https://docs.microsoft.com/en-us/azure-advanced-threat-protection/" TargetMode="External"/><Relationship Id="rId28" Type="http://schemas.openxmlformats.org/officeDocument/2006/relationships/image" Target="../media/image19.png"/><Relationship Id="rId49" Type="http://schemas.openxmlformats.org/officeDocument/2006/relationships/hyperlink" Target="https://docs.microsoft.com/en-us/windows/security/threat-protection/windows-defender-atp/windows-defender-advanced-threat-protection" TargetMode="External"/><Relationship Id="rId114" Type="http://schemas.openxmlformats.org/officeDocument/2006/relationships/hyperlink" Target="https://technet.microsoft.com/en-us/windows-server-docs/security/guarded-fabric-shielded-vm/guarded-fabric-and-shielded-vms" TargetMode="External"/><Relationship Id="rId119" Type="http://schemas.openxmlformats.org/officeDocument/2006/relationships/image" Target="../media/image54.png"/><Relationship Id="rId44" Type="http://schemas.openxmlformats.org/officeDocument/2006/relationships/image" Target="../media/image30.png"/><Relationship Id="rId60" Type="http://schemas.openxmlformats.org/officeDocument/2006/relationships/hyperlink" Target="https://docs.microsoft.com/en-us/windows/security/identity-protection/hello-for-business/hello-identity-verification" TargetMode="External"/><Relationship Id="rId65" Type="http://schemas.openxmlformats.org/officeDocument/2006/relationships/image" Target="../media/image34.png"/><Relationship Id="rId81" Type="http://schemas.openxmlformats.org/officeDocument/2006/relationships/image" Target="../media/image43.png"/><Relationship Id="rId86" Type="http://schemas.openxmlformats.org/officeDocument/2006/relationships/hyperlink" Target="https://docs.microsoft.com/en-us/azure/application-gateway/application-gateway-web-application-firewall-overview" TargetMode="External"/><Relationship Id="rId130" Type="http://schemas.openxmlformats.org/officeDocument/2006/relationships/hyperlink" Target="Simplifies%20the%20eDiscovery%20process%20and%20helps%20analyze%20unstructured%20data%20within%20Office%20365,%20efficiently%20review%20documents,%20and%20make%20scope%20reduction%20decisions%20for%20eDiscovery." TargetMode="External"/><Relationship Id="rId13" Type="http://schemas.openxmlformats.org/officeDocument/2006/relationships/image" Target="../media/image16.png"/><Relationship Id="rId18" Type="http://schemas.openxmlformats.org/officeDocument/2006/relationships/hyperlink" Target="https://aka.ms/SPARoadmap" TargetMode="External"/><Relationship Id="rId39" Type="http://schemas.openxmlformats.org/officeDocument/2006/relationships/hyperlink" Target="https://aka.ms/MCRA" TargetMode="External"/><Relationship Id="rId109" Type="http://schemas.openxmlformats.org/officeDocument/2006/relationships/image" Target="../media/image53.png"/><Relationship Id="rId34" Type="http://schemas.openxmlformats.org/officeDocument/2006/relationships/image" Target="../media/image25.emf"/><Relationship Id="rId50" Type="http://schemas.openxmlformats.org/officeDocument/2006/relationships/hyperlink" Target="https://support.office.com/en-us/article/Office-365-ATP-for-SharePoint-OneDrive-and-Microsoft-Teams-26261670-db33-4c53-b125-af0662c34607" TargetMode="External"/><Relationship Id="rId55" Type="http://schemas.openxmlformats.org/officeDocument/2006/relationships/hyperlink" Target="https://aka.ms/SIEMConnect" TargetMode="External"/><Relationship Id="rId76" Type="http://schemas.openxmlformats.org/officeDocument/2006/relationships/image" Target="../media/image39.png"/><Relationship Id="rId97" Type="http://schemas.openxmlformats.org/officeDocument/2006/relationships/image" Target="../media/image49.png"/><Relationship Id="rId104" Type="http://schemas.openxmlformats.org/officeDocument/2006/relationships/image" Target="../media/image52.jpg"/><Relationship Id="rId120" Type="http://schemas.openxmlformats.org/officeDocument/2006/relationships/image" Target="../media/image55.svg"/><Relationship Id="rId125" Type="http://schemas.openxmlformats.org/officeDocument/2006/relationships/image" Target="../media/image57.png"/><Relationship Id="rId7" Type="http://schemas.openxmlformats.org/officeDocument/2006/relationships/image" Target="../media/image11.png"/><Relationship Id="rId71" Type="http://schemas.openxmlformats.org/officeDocument/2006/relationships/image" Target="../media/image37.png"/><Relationship Id="rId92" Type="http://schemas.openxmlformats.org/officeDocument/2006/relationships/hyperlink" Target="https://docs.microsoft.com/en-us/azure/virtual-network/ddos-protection-overview" TargetMode="External"/><Relationship Id="rId2" Type="http://schemas.openxmlformats.org/officeDocument/2006/relationships/notesSlide" Target="../notesSlides/notesSlide1.xml"/><Relationship Id="rId29" Type="http://schemas.openxmlformats.org/officeDocument/2006/relationships/image" Target="../media/image20.png"/><Relationship Id="rId24" Type="http://schemas.openxmlformats.org/officeDocument/2006/relationships/hyperlink" Target="https://azure.microsoft.com/en-us/services/security-center/" TargetMode="External"/><Relationship Id="rId40" Type="http://schemas.openxmlformats.org/officeDocument/2006/relationships/hyperlink" Target="https://aka.ms/mcra-mva" TargetMode="External"/><Relationship Id="rId45" Type="http://schemas.openxmlformats.org/officeDocument/2006/relationships/hyperlink" Target="https://www.microsoft.com/en-us/cloud-platform/microsoft-intune" TargetMode="External"/><Relationship Id="rId66" Type="http://schemas.openxmlformats.org/officeDocument/2006/relationships/hyperlink" Target="https://docs.microsoft.com/en-us/azure/iot-hub/iot-hub-security-architecture" TargetMode="External"/><Relationship Id="rId87" Type="http://schemas.openxmlformats.org/officeDocument/2006/relationships/image" Target="../media/image45.png"/><Relationship Id="rId110" Type="http://schemas.openxmlformats.org/officeDocument/2006/relationships/hyperlink" Target="http://www.microsoft.com/SDL" TargetMode="External"/><Relationship Id="rId115" Type="http://schemas.openxmlformats.org/officeDocument/2006/relationships/hyperlink" Target="https://azure.microsoft.com/en-us/blog/security-and-compliance-in-azure-stack/" TargetMode="External"/><Relationship Id="rId131" Type="http://schemas.openxmlformats.org/officeDocument/2006/relationships/image" Target="../media/image58.png"/><Relationship Id="rId61" Type="http://schemas.openxmlformats.org/officeDocument/2006/relationships/image" Target="../media/image33.jpeg"/><Relationship Id="rId82" Type="http://schemas.openxmlformats.org/officeDocument/2006/relationships/hyperlink" Target="https://docs.microsoft.com/en-us/azure/information-protection/deploy-use/deploy-aip-scanner" TargetMode="External"/><Relationship Id="rId19" Type="http://schemas.openxmlformats.org/officeDocument/2006/relationships/hyperlink" Target="https://aka.ms/O365SecRoadmap" TargetMode="External"/><Relationship Id="rId14" Type="http://schemas.openxmlformats.org/officeDocument/2006/relationships/image" Target="../media/image17.png"/><Relationship Id="rId30" Type="http://schemas.openxmlformats.org/officeDocument/2006/relationships/image" Target="../media/image21.png"/><Relationship Id="rId35" Type="http://schemas.openxmlformats.org/officeDocument/2006/relationships/image" Target="../media/image26.png"/><Relationship Id="rId56" Type="http://schemas.openxmlformats.org/officeDocument/2006/relationships/hyperlink" Target="https://docs.microsoft.com/en-us/azure/security-center/security-center-adaptive-application" TargetMode="External"/><Relationship Id="rId77" Type="http://schemas.openxmlformats.org/officeDocument/2006/relationships/image" Target="../media/image40.png"/><Relationship Id="rId100" Type="http://schemas.openxmlformats.org/officeDocument/2006/relationships/hyperlink" Target="https://www.microsoft.com/en-us/WindowsForBusiness/Windows-security" TargetMode="External"/><Relationship Id="rId105" Type="http://schemas.openxmlformats.org/officeDocument/2006/relationships/hyperlink" Target="https://docs.microsoft.com/en-us/windows/security/threat-protection/windows-defender-atp/secure-score-dashboard-windows-defender-advanced-threat-protection" TargetMode="External"/><Relationship Id="rId126" Type="http://schemas.openxmlformats.org/officeDocument/2006/relationships/hyperlink" Target="https://msdn.microsoft.com/en-us/library/dn948096.aspx" TargetMode="External"/><Relationship Id="rId8" Type="http://schemas.openxmlformats.org/officeDocument/2006/relationships/image" Target="../media/image12.svg"/><Relationship Id="rId51" Type="http://schemas.openxmlformats.org/officeDocument/2006/relationships/hyperlink" Target="https://www.microsoft.com/en-us/cloud-platform/cloud-app-security" TargetMode="External"/><Relationship Id="rId72" Type="http://schemas.openxmlformats.org/officeDocument/2006/relationships/hyperlink" Target="https://www.microsoft.com/en-us/cloud-platform/azure-information-protection" TargetMode="External"/><Relationship Id="rId93" Type="http://schemas.openxmlformats.org/officeDocument/2006/relationships/hyperlink" Target="https://azure.microsoft.com/en-us/services/site-recovery/" TargetMode="External"/><Relationship Id="rId98" Type="http://schemas.openxmlformats.org/officeDocument/2006/relationships/hyperlink" Target="https://technet.microsoft.com/en-us/itpro/windows/keep-secure/windows-10-security-guide" TargetMode="External"/><Relationship Id="rId121" Type="http://schemas.openxmlformats.org/officeDocument/2006/relationships/hyperlink" Target="https://aka.ms/AzureSentinel" TargetMode="External"/><Relationship Id="rId3" Type="http://schemas.openxmlformats.org/officeDocument/2006/relationships/image" Target="../media/image7.png"/><Relationship Id="rId25" Type="http://schemas.openxmlformats.org/officeDocument/2006/relationships/hyperlink" Target="https://aka.ms/ESAE" TargetMode="External"/><Relationship Id="rId46" Type="http://schemas.openxmlformats.org/officeDocument/2006/relationships/hyperlink" Target="https://docs.microsoft.com/en-us/azure/security-center/security-center-intro" TargetMode="External"/><Relationship Id="rId67" Type="http://schemas.openxmlformats.org/officeDocument/2006/relationships/image" Target="../media/image35.png"/><Relationship Id="rId116" Type="http://schemas.openxmlformats.org/officeDocument/2006/relationships/hyperlink" Target="http://aka.ms/pam" TargetMode="External"/><Relationship Id="rId20" Type="http://schemas.openxmlformats.org/officeDocument/2006/relationships/hyperlink" Target="http://aka.ms/rapidattack" TargetMode="External"/><Relationship Id="rId41" Type="http://schemas.openxmlformats.org/officeDocument/2006/relationships/hyperlink" Target="https://aka.ms/cyberstrategies" TargetMode="External"/><Relationship Id="rId62" Type="http://schemas.openxmlformats.org/officeDocument/2006/relationships/hyperlink" Target="https://docs.microsoft.com/en-us/azure/active-directory/active-directory-identityprotection" TargetMode="External"/><Relationship Id="rId83" Type="http://schemas.openxmlformats.org/officeDocument/2006/relationships/hyperlink" Target="https://docs.microsoft.com/en-us/azure/key-vault/key-vault-overview" TargetMode="External"/><Relationship Id="rId88" Type="http://schemas.openxmlformats.org/officeDocument/2006/relationships/hyperlink" Target="https://docs.microsoft.com/en-us/azure/security/azure-security-antimalware" TargetMode="External"/><Relationship Id="rId111" Type="http://schemas.openxmlformats.org/officeDocument/2006/relationships/hyperlink" Target="https://aka.ms/STP" TargetMode="External"/><Relationship Id="rId132" Type="http://schemas.openxmlformats.org/officeDocument/2006/relationships/hyperlink" Target="https://docs.microsoft.com/en-us/windows/security/threat-protection/windows-defender-atp/microsoft-threat-experts" TargetMode="External"/><Relationship Id="rId15" Type="http://schemas.openxmlformats.org/officeDocument/2006/relationships/image" Target="../media/image18.png"/><Relationship Id="rId36" Type="http://schemas.openxmlformats.org/officeDocument/2006/relationships/image" Target="../media/image27.svg"/><Relationship Id="rId57" Type="http://schemas.openxmlformats.org/officeDocument/2006/relationships/hyperlink" Target="https://docs.microsoft.com/en-us/azure/active-directory/authentication/multi-factor-authentication" TargetMode="External"/><Relationship Id="rId106" Type="http://schemas.openxmlformats.org/officeDocument/2006/relationships/hyperlink" Target="https://docs.microsoft.com/en-us/windows/security/threat-protection/windows-defender-atp/threat-analytics-dashboard-windows-defender-advanced-threat-protection" TargetMode="External"/><Relationship Id="rId127" Type="http://schemas.openxmlformats.org/officeDocument/2006/relationships/hyperlink" Target="https://azure.microsoft.com/en-us/blog/introducing-sql-information-protection-for-azure-sql-database-and-on-premises-sql-server/" TargetMode="External"/><Relationship Id="rId10" Type="http://schemas.openxmlformats.org/officeDocument/2006/relationships/image" Target="../media/image13.png"/><Relationship Id="rId31" Type="http://schemas.openxmlformats.org/officeDocument/2006/relationships/image" Target="../media/image22.png"/><Relationship Id="rId52" Type="http://schemas.openxmlformats.org/officeDocument/2006/relationships/image" Target="../media/image31.png"/><Relationship Id="rId73" Type="http://schemas.openxmlformats.org/officeDocument/2006/relationships/hyperlink" Target="https://blogs.technet.microsoft.com/enterprisemobility/2016/08/10/azure-information-protection-with-hyok-hold-your-own-key/" TargetMode="External"/><Relationship Id="rId78" Type="http://schemas.openxmlformats.org/officeDocument/2006/relationships/image" Target="../media/image41.png"/><Relationship Id="rId94" Type="http://schemas.openxmlformats.org/officeDocument/2006/relationships/image" Target="../media/image48.png"/><Relationship Id="rId99" Type="http://schemas.openxmlformats.org/officeDocument/2006/relationships/image" Target="../media/image50.emf"/><Relationship Id="rId101" Type="http://schemas.openxmlformats.org/officeDocument/2006/relationships/hyperlink" Target="https://docs.microsoft.com/en-us/windows/deployment/windows-10-pro-in-s-mode" TargetMode="External"/><Relationship Id="rId122" Type="http://schemas.openxmlformats.org/officeDocument/2006/relationships/hyperlink" Target="https://docs.microsoft.com/en-us/azure/active-directory/active-directory-conditional-access-azure-portal" TargetMode="External"/><Relationship Id="rId4" Type="http://schemas.openxmlformats.org/officeDocument/2006/relationships/image" Target="../media/image8.svg"/><Relationship Id="rId9" Type="http://schemas.openxmlformats.org/officeDocument/2006/relationships/hyperlink" Target="https://docs.microsoft.com/en-us/sccm/" TargetMode="External"/><Relationship Id="rId26" Type="http://schemas.openxmlformats.org/officeDocument/2006/relationships/hyperlink" Target="http://aka.ms/cyberpaw" TargetMode="External"/><Relationship Id="rId47" Type="http://schemas.openxmlformats.org/officeDocument/2006/relationships/hyperlink" Target="https://docs.microsoft.com/en-us/azure/security-center/security-center-just-in-time" TargetMode="External"/><Relationship Id="rId68" Type="http://schemas.openxmlformats.org/officeDocument/2006/relationships/image" Target="../media/image36.svg"/><Relationship Id="rId89" Type="http://schemas.openxmlformats.org/officeDocument/2006/relationships/image" Target="../media/image46.png"/><Relationship Id="rId112" Type="http://schemas.openxmlformats.org/officeDocument/2006/relationships/hyperlink" Target="https://www.microsoft.com/trustcenter" TargetMode="External"/><Relationship Id="rId133" Type="http://schemas.openxmlformats.org/officeDocument/2006/relationships/hyperlink" Target="https://www.microsoft.com/en-us/microsoftservices/campaigns/cybersecurity-protection.aspx#stage-3" TargetMode="External"/></Relationships>
</file>

<file path=ppt/slides/_rels/slide2.xml.rels><?xml version="1.0" encoding="UTF-8" standalone="yes"?>
<Relationships xmlns="http://schemas.openxmlformats.org/package/2006/relationships"><Relationship Id="rId117" Type="http://schemas.openxmlformats.org/officeDocument/2006/relationships/hyperlink" Target="https://azure.microsoft.com/en-us/blog/security-and-compliance-in-azure-stack/" TargetMode="External"/><Relationship Id="rId21" Type="http://schemas.openxmlformats.org/officeDocument/2006/relationships/hyperlink" Target="https://docs.microsoft.com/en-us/azure/active-directory/" TargetMode="External"/><Relationship Id="rId42" Type="http://schemas.openxmlformats.org/officeDocument/2006/relationships/image" Target="../media/image28.png"/><Relationship Id="rId63" Type="http://schemas.openxmlformats.org/officeDocument/2006/relationships/image" Target="../media/image33.jpeg"/><Relationship Id="rId84" Type="http://schemas.openxmlformats.org/officeDocument/2006/relationships/hyperlink" Target="https://docs.microsoft.com/en-us/azure/information-protection/deploy-use/deploy-aip-scanner" TargetMode="External"/><Relationship Id="rId16" Type="http://schemas.openxmlformats.org/officeDocument/2006/relationships/hyperlink" Target="https://blogs.office.com/2015/04/21/announcing-customer-lockbox-for-office-365/" TargetMode="External"/><Relationship Id="rId107" Type="http://schemas.openxmlformats.org/officeDocument/2006/relationships/hyperlink" Target="https://docs.microsoft.com/en-us/windows/security/threat-protection/windows-defender-atp/secure-score-dashboard-windows-defender-advanced-threat-protection" TargetMode="External"/><Relationship Id="rId11" Type="http://schemas.openxmlformats.org/officeDocument/2006/relationships/image" Target="../media/image14.png"/><Relationship Id="rId32" Type="http://schemas.openxmlformats.org/officeDocument/2006/relationships/image" Target="../media/image23.png"/><Relationship Id="rId37" Type="http://schemas.openxmlformats.org/officeDocument/2006/relationships/hyperlink" Target="https://developer.microsoft.com/en-us/windows/iot" TargetMode="External"/><Relationship Id="rId53" Type="http://schemas.openxmlformats.org/officeDocument/2006/relationships/hyperlink" Target="https://www.microsoft.com/en-us/cloud-platform/cloud-app-security" TargetMode="External"/><Relationship Id="rId58" Type="http://schemas.openxmlformats.org/officeDocument/2006/relationships/hyperlink" Target="https://docs.microsoft.com/en-us/azure/security-center/security-center-adaptive-application" TargetMode="External"/><Relationship Id="rId74" Type="http://schemas.openxmlformats.org/officeDocument/2006/relationships/hyperlink" Target="https://www.microsoft.com/en-us/cloud-platform/azure-information-protection" TargetMode="External"/><Relationship Id="rId79" Type="http://schemas.openxmlformats.org/officeDocument/2006/relationships/image" Target="../media/image40.png"/><Relationship Id="rId102" Type="http://schemas.openxmlformats.org/officeDocument/2006/relationships/hyperlink" Target="https://www.microsoft.com/en-us/WindowsForBusiness/Windows-security" TargetMode="External"/><Relationship Id="rId123" Type="http://schemas.openxmlformats.org/officeDocument/2006/relationships/hyperlink" Target="https://aka.ms/AzureSentinel" TargetMode="External"/><Relationship Id="rId128" Type="http://schemas.openxmlformats.org/officeDocument/2006/relationships/hyperlink" Target="https://msdn.microsoft.com/en-us/library/dn948096.aspx" TargetMode="External"/><Relationship Id="rId5" Type="http://schemas.openxmlformats.org/officeDocument/2006/relationships/image" Target="../media/image9.png"/><Relationship Id="rId90" Type="http://schemas.openxmlformats.org/officeDocument/2006/relationships/hyperlink" Target="https://docs.microsoft.com/en-us/azure/security/azure-security-antimalware" TargetMode="External"/><Relationship Id="rId95" Type="http://schemas.openxmlformats.org/officeDocument/2006/relationships/hyperlink" Target="https://azure.microsoft.com/en-us/services/site-recovery/" TargetMode="External"/><Relationship Id="rId22" Type="http://schemas.openxmlformats.org/officeDocument/2006/relationships/hyperlink" Target="https://aka.ms/cyberpaw" TargetMode="External"/><Relationship Id="rId27" Type="http://schemas.openxmlformats.org/officeDocument/2006/relationships/hyperlink" Target="https://azure.microsoft.com/en-us/marketplace/" TargetMode="External"/><Relationship Id="rId43" Type="http://schemas.openxmlformats.org/officeDocument/2006/relationships/image" Target="../media/image29.emf"/><Relationship Id="rId48" Type="http://schemas.openxmlformats.org/officeDocument/2006/relationships/hyperlink" Target="https://docs.microsoft.com/en-us/azure/security-center/security-center-monitoring" TargetMode="External"/><Relationship Id="rId64" Type="http://schemas.openxmlformats.org/officeDocument/2006/relationships/hyperlink" Target="https://docs.microsoft.com/en-us/azure/active-directory/active-directory-identityprotection" TargetMode="External"/><Relationship Id="rId69" Type="http://schemas.openxmlformats.org/officeDocument/2006/relationships/image" Target="../media/image35.png"/><Relationship Id="rId113" Type="http://schemas.openxmlformats.org/officeDocument/2006/relationships/hyperlink" Target="https://aka.ms/STP" TargetMode="External"/><Relationship Id="rId118" Type="http://schemas.openxmlformats.org/officeDocument/2006/relationships/hyperlink" Target="http://aka.ms/pam" TargetMode="External"/><Relationship Id="rId80" Type="http://schemas.openxmlformats.org/officeDocument/2006/relationships/image" Target="../media/image41.png"/><Relationship Id="rId85" Type="http://schemas.openxmlformats.org/officeDocument/2006/relationships/hyperlink" Target="https://docs.microsoft.com/en-us/azure/key-vault/key-vault-overview" TargetMode="External"/><Relationship Id="rId12" Type="http://schemas.openxmlformats.org/officeDocument/2006/relationships/image" Target="../media/image15.png"/><Relationship Id="rId17" Type="http://schemas.openxmlformats.org/officeDocument/2006/relationships/hyperlink" Target="https://support.office.com/en-us/article/Introducing-the-Office-365-Secure-Score-c9e7160f-2c34-4bd0-a548-5ddcc862eaef" TargetMode="External"/><Relationship Id="rId33" Type="http://schemas.openxmlformats.org/officeDocument/2006/relationships/image" Target="../media/image24.png"/><Relationship Id="rId38" Type="http://schemas.openxmlformats.org/officeDocument/2006/relationships/hyperlink" Target="https://www.microsoft.com/en-us/iot-central/" TargetMode="External"/><Relationship Id="rId59" Type="http://schemas.openxmlformats.org/officeDocument/2006/relationships/hyperlink" Target="https://docs.microsoft.com/en-us/azure/active-directory/authentication/multi-factor-authentication" TargetMode="External"/><Relationship Id="rId103" Type="http://schemas.openxmlformats.org/officeDocument/2006/relationships/hyperlink" Target="https://docs.microsoft.com/en-us/windows/deployment/windows-10-pro-in-s-mode" TargetMode="External"/><Relationship Id="rId108" Type="http://schemas.openxmlformats.org/officeDocument/2006/relationships/hyperlink" Target="https://docs.microsoft.com/en-us/windows/security/threat-protection/windows-defender-atp/threat-analytics-dashboard-windows-defender-advanced-threat-protection" TargetMode="External"/><Relationship Id="rId124" Type="http://schemas.openxmlformats.org/officeDocument/2006/relationships/hyperlink" Target="https://docs.microsoft.com/en-us/azure/active-directory/active-directory-conditional-access-azure-portal" TargetMode="External"/><Relationship Id="rId129" Type="http://schemas.openxmlformats.org/officeDocument/2006/relationships/hyperlink" Target="https://azure.microsoft.com/en-us/blog/introducing-sql-information-protection-for-azure-sql-database-and-on-premises-sql-server/" TargetMode="External"/><Relationship Id="rId54" Type="http://schemas.openxmlformats.org/officeDocument/2006/relationships/image" Target="../media/image31.png"/><Relationship Id="rId70" Type="http://schemas.openxmlformats.org/officeDocument/2006/relationships/image" Target="../media/image36.svg"/><Relationship Id="rId75" Type="http://schemas.openxmlformats.org/officeDocument/2006/relationships/hyperlink" Target="https://blogs.technet.microsoft.com/enterprisemobility/2016/08/10/azure-information-protection-with-hyok-hold-your-own-key/" TargetMode="External"/><Relationship Id="rId91" Type="http://schemas.openxmlformats.org/officeDocument/2006/relationships/image" Target="../media/image46.png"/><Relationship Id="rId96"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10.svg"/><Relationship Id="rId23" Type="http://schemas.openxmlformats.org/officeDocument/2006/relationships/hyperlink" Target="https://docs.microsoft.com/en-us/azure-advanced-threat-protection/" TargetMode="External"/><Relationship Id="rId28" Type="http://schemas.openxmlformats.org/officeDocument/2006/relationships/image" Target="../media/image19.png"/><Relationship Id="rId49" Type="http://schemas.openxmlformats.org/officeDocument/2006/relationships/hyperlink" Target="https://docs.microsoft.com/en-us/windows/security/threat-protection/windows-defender-atp/microsoft-threat-experts" TargetMode="External"/><Relationship Id="rId114" Type="http://schemas.openxmlformats.org/officeDocument/2006/relationships/hyperlink" Target="https://www.microsoft.com/trustcenter" TargetMode="External"/><Relationship Id="rId119" Type="http://schemas.openxmlformats.org/officeDocument/2006/relationships/hyperlink" Target="https://www.microsoft.com/security/blog/2019/01/17/windows-defender-atp-integrates-with-microsoft-information-protection-to-discover-protect-and-monitor-sensitive-data-on-windows-devices/" TargetMode="External"/><Relationship Id="rId44" Type="http://schemas.openxmlformats.org/officeDocument/2006/relationships/image" Target="../media/image30.png"/><Relationship Id="rId60" Type="http://schemas.openxmlformats.org/officeDocument/2006/relationships/image" Target="../media/image32.png"/><Relationship Id="rId65" Type="http://schemas.openxmlformats.org/officeDocument/2006/relationships/hyperlink" Target="https://docs.microsoft.com/en-us/azure/active-directory-b2c/" TargetMode="External"/><Relationship Id="rId81" Type="http://schemas.openxmlformats.org/officeDocument/2006/relationships/image" Target="../media/image42.png"/><Relationship Id="rId86" Type="http://schemas.openxmlformats.org/officeDocument/2006/relationships/image" Target="../media/image44.png"/><Relationship Id="rId130" Type="http://schemas.openxmlformats.org/officeDocument/2006/relationships/hyperlink" Target="https://blogs.office.com/2013/10/28/office-365-compliance-controls-data-loss-prevention/" TargetMode="External"/><Relationship Id="rId13" Type="http://schemas.openxmlformats.org/officeDocument/2006/relationships/image" Target="../media/image16.png"/><Relationship Id="rId18" Type="http://schemas.openxmlformats.org/officeDocument/2006/relationships/hyperlink" Target="https://aka.ms/SPARoadmap" TargetMode="External"/><Relationship Id="rId39" Type="http://schemas.openxmlformats.org/officeDocument/2006/relationships/hyperlink" Target="https://aka.ms/MCRA" TargetMode="External"/><Relationship Id="rId109" Type="http://schemas.openxmlformats.org/officeDocument/2006/relationships/hyperlink" Target="https://www.microsoft.com/en-us/cloud-platform/windows-server-security" TargetMode="External"/><Relationship Id="rId34" Type="http://schemas.openxmlformats.org/officeDocument/2006/relationships/image" Target="../media/image25.emf"/><Relationship Id="rId50" Type="http://schemas.openxmlformats.org/officeDocument/2006/relationships/hyperlink" Target="https://www.microsoft.com/en-us/microsoftservices/campaigns/cybersecurity-protection.aspx#stage-3" TargetMode="External"/><Relationship Id="rId55" Type="http://schemas.openxmlformats.org/officeDocument/2006/relationships/hyperlink" Target="https://aka.ms/graphsecuritydocs" TargetMode="External"/><Relationship Id="rId76" Type="http://schemas.openxmlformats.org/officeDocument/2006/relationships/hyperlink" Target="https://docs.microsoft.com/en-us/information-protection/get-started/requirements-applications" TargetMode="External"/><Relationship Id="rId97" Type="http://schemas.openxmlformats.org/officeDocument/2006/relationships/hyperlink" Target="https://docs.microsoft.com/en-us/azure/azure-policy/azure-policy-introduction" TargetMode="External"/><Relationship Id="rId104" Type="http://schemas.openxmlformats.org/officeDocument/2006/relationships/image" Target="../media/image51.png"/><Relationship Id="rId120" Type="http://schemas.openxmlformats.org/officeDocument/2006/relationships/hyperlink" Target="https://docs.microsoft.com/en-us/azure/firewall/overview" TargetMode="External"/><Relationship Id="rId125" Type="http://schemas.openxmlformats.org/officeDocument/2006/relationships/image" Target="../media/image56.png"/><Relationship Id="rId7" Type="http://schemas.openxmlformats.org/officeDocument/2006/relationships/image" Target="../media/image11.png"/><Relationship Id="rId71" Type="http://schemas.openxmlformats.org/officeDocument/2006/relationships/hyperlink" Target="http://www.iiconsortium.org/pdf/SMM_Description_and_Intended_Use_2018-04-09.pdf" TargetMode="External"/><Relationship Id="rId92" Type="http://schemas.openxmlformats.org/officeDocument/2006/relationships/image" Target="../media/image47.png"/><Relationship Id="rId2" Type="http://schemas.openxmlformats.org/officeDocument/2006/relationships/notesSlide" Target="../notesSlides/notesSlide2.xml"/><Relationship Id="rId29" Type="http://schemas.openxmlformats.org/officeDocument/2006/relationships/image" Target="../media/image20.png"/><Relationship Id="rId24" Type="http://schemas.openxmlformats.org/officeDocument/2006/relationships/hyperlink" Target="https://azure.microsoft.com/en-us/services/security-center/" TargetMode="External"/><Relationship Id="rId40" Type="http://schemas.openxmlformats.org/officeDocument/2006/relationships/hyperlink" Target="https://aka.ms/mcra-mva" TargetMode="External"/><Relationship Id="rId45" Type="http://schemas.openxmlformats.org/officeDocument/2006/relationships/hyperlink" Target="https://www.microsoft.com/en-us/cloud-platform/microsoft-intune" TargetMode="External"/><Relationship Id="rId66" Type="http://schemas.openxmlformats.org/officeDocument/2006/relationships/hyperlink" Target="https://docs.microsoft.com/en-us/azure/active-directory/active-directory-b2b-what-is-azure-ad-b2b" TargetMode="External"/><Relationship Id="rId87" Type="http://schemas.openxmlformats.org/officeDocument/2006/relationships/hyperlink" Target="https://docs.microsoft.com/en-us/azure/virtual-network/security-overview" TargetMode="External"/><Relationship Id="rId110" Type="http://schemas.openxmlformats.org/officeDocument/2006/relationships/hyperlink" Target="https://azure.microsoft.com/en-us/services/expressroute/" TargetMode="External"/><Relationship Id="rId115" Type="http://schemas.openxmlformats.org/officeDocument/2006/relationships/hyperlink" Target="https://www.microsoft.com/security/intelligence" TargetMode="External"/><Relationship Id="rId131" Type="http://schemas.openxmlformats.org/officeDocument/2006/relationships/hyperlink" Target="https://support.office.com/en-us/article/Manage-data-governance-in-Office-365-48064107-fed2-4db0-9e5c-aa5ddd5ccb09" TargetMode="External"/><Relationship Id="rId61" Type="http://schemas.openxmlformats.org/officeDocument/2006/relationships/hyperlink" Target="https://docs.microsoft.com/en-us/azure/active-directory/active-directory-privileged-identity-management-configure" TargetMode="External"/><Relationship Id="rId82" Type="http://schemas.openxmlformats.org/officeDocument/2006/relationships/hyperlink" Target="https://blogs.technet.microsoft.com/enterprisemobility/2015/09/08/sealpath-brings-rms-protection-to-autocad/" TargetMode="External"/><Relationship Id="rId19" Type="http://schemas.openxmlformats.org/officeDocument/2006/relationships/hyperlink" Target="https://aka.ms/O365SecRoadmap" TargetMode="External"/><Relationship Id="rId14" Type="http://schemas.openxmlformats.org/officeDocument/2006/relationships/image" Target="../media/image17.png"/><Relationship Id="rId30" Type="http://schemas.openxmlformats.org/officeDocument/2006/relationships/image" Target="../media/image21.png"/><Relationship Id="rId35" Type="http://schemas.openxmlformats.org/officeDocument/2006/relationships/image" Target="../media/image26.png"/><Relationship Id="rId56" Type="http://schemas.openxmlformats.org/officeDocument/2006/relationships/hyperlink" Target="https://www.microsoft.com/en-us/security/threat-protection" TargetMode="External"/><Relationship Id="rId77" Type="http://schemas.openxmlformats.org/officeDocument/2006/relationships/image" Target="../media/image38.jpg"/><Relationship Id="rId100" Type="http://schemas.openxmlformats.org/officeDocument/2006/relationships/hyperlink" Target="https://technet.microsoft.com/en-us/itpro/windows/keep-secure/windows-10-security-guide" TargetMode="External"/><Relationship Id="rId105" Type="http://schemas.openxmlformats.org/officeDocument/2006/relationships/hyperlink" Target="https://www.microsoft.com/en-us/WindowsForBusiness/windows-atp" TargetMode="External"/><Relationship Id="rId126" Type="http://schemas.openxmlformats.org/officeDocument/2006/relationships/hyperlink" Target="https://docs.microsoft.com/en-us/azure/sql-database/sql-database-threat-detection" TargetMode="External"/><Relationship Id="rId8" Type="http://schemas.openxmlformats.org/officeDocument/2006/relationships/image" Target="../media/image12.svg"/><Relationship Id="rId51" Type="http://schemas.openxmlformats.org/officeDocument/2006/relationships/hyperlink" Target="https://docs.microsoft.com/en-us/windows/security/threat-protection/windows-defender-atp/windows-defender-advanced-threat-protection" TargetMode="External"/><Relationship Id="rId72" Type="http://schemas.openxmlformats.org/officeDocument/2006/relationships/hyperlink" Target="https://azure.microsoft.com/en-us/blog/introducing-microsoft-azure-sphere-secure-and-power-the-intelligent-edge/" TargetMode="External"/><Relationship Id="rId93" Type="http://schemas.openxmlformats.org/officeDocument/2006/relationships/hyperlink" Target="https://docs.microsoft.com/en-us/azure/security/azure-security-disk-encryption" TargetMode="External"/><Relationship Id="rId98" Type="http://schemas.openxmlformats.org/officeDocument/2006/relationships/hyperlink" Target="https://azure.microsoft.com/en-us/blog/azure-confidential-computing/" TargetMode="External"/><Relationship Id="rId121" Type="http://schemas.openxmlformats.org/officeDocument/2006/relationships/image" Target="../media/image54.png"/><Relationship Id="rId3" Type="http://schemas.openxmlformats.org/officeDocument/2006/relationships/image" Target="../media/image7.png"/><Relationship Id="rId25" Type="http://schemas.openxmlformats.org/officeDocument/2006/relationships/hyperlink" Target="https://aka.ms/ESAE" TargetMode="External"/><Relationship Id="rId46" Type="http://schemas.openxmlformats.org/officeDocument/2006/relationships/hyperlink" Target="https://docs.microsoft.com/en-us/azure/security-center/security-center-intro" TargetMode="External"/><Relationship Id="rId67" Type="http://schemas.openxmlformats.org/officeDocument/2006/relationships/image" Target="../media/image34.png"/><Relationship Id="rId116" Type="http://schemas.openxmlformats.org/officeDocument/2006/relationships/hyperlink" Target="https://technet.microsoft.com/en-us/windows-server-docs/security/guarded-fabric-shielded-vm/guarded-fabric-and-shielded-vms" TargetMode="External"/><Relationship Id="rId20" Type="http://schemas.openxmlformats.org/officeDocument/2006/relationships/hyperlink" Target="http://aka.ms/rapidattack" TargetMode="External"/><Relationship Id="rId41" Type="http://schemas.openxmlformats.org/officeDocument/2006/relationships/hyperlink" Target="https://aka.ms/cyberstrategies" TargetMode="External"/><Relationship Id="rId62" Type="http://schemas.openxmlformats.org/officeDocument/2006/relationships/hyperlink" Target="https://docs.microsoft.com/en-us/windows/security/identity-protection/hello-for-business/hello-identity-verification" TargetMode="External"/><Relationship Id="rId83" Type="http://schemas.openxmlformats.org/officeDocument/2006/relationships/image" Target="../media/image43.png"/><Relationship Id="rId88" Type="http://schemas.openxmlformats.org/officeDocument/2006/relationships/hyperlink" Target="https://docs.microsoft.com/en-us/azure/application-gateway/application-gateway-web-application-firewall-overview" TargetMode="External"/><Relationship Id="rId111" Type="http://schemas.openxmlformats.org/officeDocument/2006/relationships/image" Target="../media/image53.png"/><Relationship Id="rId132" Type="http://schemas.openxmlformats.org/officeDocument/2006/relationships/hyperlink" Target="Simplifies%20the%20eDiscovery%20process%20and%20helps%20analyze%20unstructured%20data%20within%20Office%20365,%20efficiently%20review%20documents,%20and%20make%20scope%20reduction%20decisions%20for%20eDiscovery." TargetMode="External"/><Relationship Id="rId15" Type="http://schemas.openxmlformats.org/officeDocument/2006/relationships/image" Target="../media/image18.png"/><Relationship Id="rId36" Type="http://schemas.openxmlformats.org/officeDocument/2006/relationships/image" Target="../media/image27.svg"/><Relationship Id="rId57" Type="http://schemas.openxmlformats.org/officeDocument/2006/relationships/hyperlink" Target="https://aka.ms/SIEMConnect" TargetMode="External"/><Relationship Id="rId106" Type="http://schemas.openxmlformats.org/officeDocument/2006/relationships/image" Target="../media/image52.jpg"/><Relationship Id="rId127" Type="http://schemas.openxmlformats.org/officeDocument/2006/relationships/image" Target="../media/image57.png"/><Relationship Id="rId10" Type="http://schemas.openxmlformats.org/officeDocument/2006/relationships/image" Target="../media/image13.png"/><Relationship Id="rId31" Type="http://schemas.openxmlformats.org/officeDocument/2006/relationships/image" Target="../media/image22.png"/><Relationship Id="rId52" Type="http://schemas.openxmlformats.org/officeDocument/2006/relationships/hyperlink" Target="https://support.office.com/en-us/article/Office-365-ATP-for-SharePoint-OneDrive-and-Microsoft-Teams-26261670-db33-4c53-b125-af0662c34607" TargetMode="External"/><Relationship Id="rId73" Type="http://schemas.openxmlformats.org/officeDocument/2006/relationships/image" Target="../media/image37.png"/><Relationship Id="rId78" Type="http://schemas.openxmlformats.org/officeDocument/2006/relationships/image" Target="../media/image39.png"/><Relationship Id="rId94" Type="http://schemas.openxmlformats.org/officeDocument/2006/relationships/hyperlink" Target="https://docs.microsoft.com/en-us/azure/virtual-network/ddos-protection-overview" TargetMode="External"/><Relationship Id="rId99" Type="http://schemas.openxmlformats.org/officeDocument/2006/relationships/image" Target="../media/image49.png"/><Relationship Id="rId101" Type="http://schemas.openxmlformats.org/officeDocument/2006/relationships/image" Target="../media/image50.emf"/><Relationship Id="rId122" Type="http://schemas.openxmlformats.org/officeDocument/2006/relationships/image" Target="../media/image55.svg"/><Relationship Id="rId4" Type="http://schemas.openxmlformats.org/officeDocument/2006/relationships/image" Target="../media/image8.svg"/><Relationship Id="rId9" Type="http://schemas.openxmlformats.org/officeDocument/2006/relationships/hyperlink" Target="https://docs.microsoft.com/en-us/sccm/" TargetMode="External"/><Relationship Id="rId26" Type="http://schemas.openxmlformats.org/officeDocument/2006/relationships/hyperlink" Target="http://aka.ms/cyberpaw" TargetMode="External"/><Relationship Id="rId47" Type="http://schemas.openxmlformats.org/officeDocument/2006/relationships/hyperlink" Target="https://docs.microsoft.com/en-us/azure/security-center/security-center-just-in-time" TargetMode="External"/><Relationship Id="rId68" Type="http://schemas.openxmlformats.org/officeDocument/2006/relationships/hyperlink" Target="https://docs.microsoft.com/en-us/azure/iot-hub/iot-hub-security-architecture" TargetMode="External"/><Relationship Id="rId89" Type="http://schemas.openxmlformats.org/officeDocument/2006/relationships/image" Target="../media/image45.png"/><Relationship Id="rId112" Type="http://schemas.openxmlformats.org/officeDocument/2006/relationships/hyperlink" Target="http://www.microsoft.com/SDL" TargetMode="External"/><Relationship Id="rId133"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4DEB955-D431-494F-B055-E02E3AAD9A9E}"/>
              </a:ext>
            </a:extLst>
          </p:cNvPr>
          <p:cNvGrpSpPr/>
          <p:nvPr/>
        </p:nvGrpSpPr>
        <p:grpSpPr>
          <a:xfrm>
            <a:off x="2048164" y="5509238"/>
            <a:ext cx="3763487" cy="892367"/>
            <a:chOff x="2048164" y="5509238"/>
            <a:chExt cx="3763487" cy="892367"/>
          </a:xfrm>
        </p:grpSpPr>
        <p:sp>
          <p:nvSpPr>
            <p:cNvPr id="246" name="Rectangle 245">
              <a:extLst>
                <a:ext uri="{FF2B5EF4-FFF2-40B4-BE49-F238E27FC236}">
                  <a16:creationId xmlns:a16="http://schemas.microsoft.com/office/drawing/2014/main" id="{147DBDAD-A291-48F6-BCAD-279826A0FA15}"/>
                </a:ext>
              </a:extLst>
            </p:cNvPr>
            <p:cNvSpPr/>
            <p:nvPr/>
          </p:nvSpPr>
          <p:spPr bwMode="auto">
            <a:xfrm>
              <a:off x="2048164" y="5517055"/>
              <a:ext cx="3763487" cy="884550"/>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68" name="Rectangle 667">
              <a:extLst>
                <a:ext uri="{FF2B5EF4-FFF2-40B4-BE49-F238E27FC236}">
                  <a16:creationId xmlns:a16="http://schemas.microsoft.com/office/drawing/2014/main" id="{6183ED31-37AA-4F47-AC7E-1F9B4813AD98}"/>
                </a:ext>
              </a:extLst>
            </p:cNvPr>
            <p:cNvSpPr/>
            <p:nvPr/>
          </p:nvSpPr>
          <p:spPr>
            <a:xfrm>
              <a:off x="2048165" y="5509238"/>
              <a:ext cx="3763485" cy="257763"/>
            </a:xfrm>
            <a:prstGeom prst="rect">
              <a:avLst/>
            </a:prstGeom>
            <a:solidFill>
              <a:srgbClr val="D83B01"/>
            </a:solidFill>
          </p:spPr>
          <p:txBody>
            <a:bodyPr wrap="square" rIns="9144">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IoT and Operational Technology</a:t>
              </a:r>
            </a:p>
          </p:txBody>
        </p:sp>
        <p:sp>
          <p:nvSpPr>
            <p:cNvPr id="553" name="IoT">
              <a:extLst>
                <a:ext uri="{FF2B5EF4-FFF2-40B4-BE49-F238E27FC236}">
                  <a16:creationId xmlns:a16="http://schemas.microsoft.com/office/drawing/2014/main" id="{A590417D-DD59-4D57-8984-6587158FF907}"/>
                </a:ext>
              </a:extLst>
            </p:cNvPr>
            <p:cNvSpPr>
              <a:spLocks noChangeAspect="1" noEditPoints="1"/>
            </p:cNvSpPr>
            <p:nvPr/>
          </p:nvSpPr>
          <p:spPr bwMode="auto">
            <a:xfrm>
              <a:off x="2347820" y="5549533"/>
              <a:ext cx="184761" cy="185056"/>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4224"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562" name="Rectangle 561">
            <a:extLst>
              <a:ext uri="{FF2B5EF4-FFF2-40B4-BE49-F238E27FC236}">
                <a16:creationId xmlns:a16="http://schemas.microsoft.com/office/drawing/2014/main" id="{54630357-784F-40AC-A0AB-995EBF460BA8}"/>
              </a:ext>
            </a:extLst>
          </p:cNvPr>
          <p:cNvSpPr/>
          <p:nvPr/>
        </p:nvSpPr>
        <p:spPr>
          <a:xfrm rot="16200000">
            <a:off x="1590379" y="4689420"/>
            <a:ext cx="1180183" cy="257763"/>
          </a:xfrm>
          <a:prstGeom prst="rect">
            <a:avLst/>
          </a:prstGeom>
          <a:solidFill>
            <a:schemeClr val="bg1">
              <a:lumMod val="95000"/>
            </a:schemeClr>
          </a:solidFill>
        </p:spPr>
        <p:txBody>
          <a:bodyPr wrap="square" lIns="45720" r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Intranet Servers</a:t>
            </a:r>
          </a:p>
        </p:txBody>
      </p:sp>
      <p:sp>
        <p:nvSpPr>
          <p:cNvPr id="510" name="Rectangle 509">
            <a:extLst>
              <a:ext uri="{FF2B5EF4-FFF2-40B4-BE49-F238E27FC236}">
                <a16:creationId xmlns:a16="http://schemas.microsoft.com/office/drawing/2014/main" id="{6ECCD49E-51AE-4DD3-AE0C-3543F282C7EB}"/>
              </a:ext>
            </a:extLst>
          </p:cNvPr>
          <p:cNvSpPr/>
          <p:nvPr/>
        </p:nvSpPr>
        <p:spPr>
          <a:xfrm rot="16200000">
            <a:off x="1747687" y="3471352"/>
            <a:ext cx="910563" cy="257763"/>
          </a:xfrm>
          <a:prstGeom prst="rect">
            <a:avLst/>
          </a:prstGeom>
          <a:solidFill>
            <a:schemeClr val="bg1">
              <a:lumMod val="95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Extranet</a:t>
            </a:r>
          </a:p>
        </p:txBody>
      </p:sp>
      <p:sp>
        <p:nvSpPr>
          <p:cNvPr id="152" name="Rectangle 151">
            <a:extLst>
              <a:ext uri="{FF2B5EF4-FFF2-40B4-BE49-F238E27FC236}">
                <a16:creationId xmlns:a16="http://schemas.microsoft.com/office/drawing/2014/main" id="{E9A1C1E5-5EB0-4F4F-B33A-2FD16A538B73}"/>
              </a:ext>
            </a:extLst>
          </p:cNvPr>
          <p:cNvSpPr/>
          <p:nvPr/>
        </p:nvSpPr>
        <p:spPr bwMode="auto">
          <a:xfrm>
            <a:off x="4256195" y="3146703"/>
            <a:ext cx="524589" cy="1885687"/>
          </a:xfrm>
          <a:prstGeom prst="rect">
            <a:avLst/>
          </a:prstGeom>
          <a:solidFill>
            <a:srgbClr val="F5B80B">
              <a:alpha val="2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91440" rIns="4572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09" name="Rectangle 508">
            <a:extLst>
              <a:ext uri="{FF2B5EF4-FFF2-40B4-BE49-F238E27FC236}">
                <a16:creationId xmlns:a16="http://schemas.microsoft.com/office/drawing/2014/main" id="{763F8F1F-DD93-463D-A3D7-CEFE1007A229}"/>
              </a:ext>
            </a:extLst>
          </p:cNvPr>
          <p:cNvSpPr/>
          <p:nvPr/>
        </p:nvSpPr>
        <p:spPr bwMode="auto">
          <a:xfrm>
            <a:off x="2065128" y="3138626"/>
            <a:ext cx="4197807" cy="923925"/>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Freeform: Shape 13">
            <a:extLst>
              <a:ext uri="{FF2B5EF4-FFF2-40B4-BE49-F238E27FC236}">
                <a16:creationId xmlns:a16="http://schemas.microsoft.com/office/drawing/2014/main" id="{B502811E-8B98-4B54-A2E6-F18DCAD31C7A}"/>
              </a:ext>
            </a:extLst>
          </p:cNvPr>
          <p:cNvSpPr/>
          <p:nvPr/>
        </p:nvSpPr>
        <p:spPr bwMode="auto">
          <a:xfrm>
            <a:off x="182880" y="3947160"/>
            <a:ext cx="6075680" cy="1468120"/>
          </a:xfrm>
          <a:custGeom>
            <a:avLst/>
            <a:gdLst>
              <a:gd name="connsiteX0" fmla="*/ 0 w 6075680"/>
              <a:gd name="connsiteY0" fmla="*/ 1671320 h 1671320"/>
              <a:gd name="connsiteX1" fmla="*/ 0 w 6075680"/>
              <a:gd name="connsiteY1" fmla="*/ 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671320 h 1671320"/>
              <a:gd name="connsiteX1" fmla="*/ 0 w 6075680"/>
              <a:gd name="connsiteY1" fmla="*/ 20828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468120 h 1468120"/>
              <a:gd name="connsiteX1" fmla="*/ 0 w 6075680"/>
              <a:gd name="connsiteY1" fmla="*/ 5080 h 1468120"/>
              <a:gd name="connsiteX2" fmla="*/ 1676400 w 6075680"/>
              <a:gd name="connsiteY2" fmla="*/ 0 h 1468120"/>
              <a:gd name="connsiteX3" fmla="*/ 1681480 w 6075680"/>
              <a:gd name="connsiteY3" fmla="*/ 279400 h 1468120"/>
              <a:gd name="connsiteX4" fmla="*/ 6075680 w 6075680"/>
              <a:gd name="connsiteY4" fmla="*/ 279400 h 1468120"/>
              <a:gd name="connsiteX5" fmla="*/ 6075680 w 6075680"/>
              <a:gd name="connsiteY5" fmla="*/ 1463040 h 1468120"/>
              <a:gd name="connsiteX6" fmla="*/ 0 w 6075680"/>
              <a:gd name="connsiteY6" fmla="*/ 1468120 h 146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5680" h="1468120">
                <a:moveTo>
                  <a:pt x="0" y="1468120"/>
                </a:moveTo>
                <a:lnTo>
                  <a:pt x="0" y="5080"/>
                </a:lnTo>
                <a:lnTo>
                  <a:pt x="1676400" y="0"/>
                </a:lnTo>
                <a:cubicBezTo>
                  <a:pt x="1678093" y="93133"/>
                  <a:pt x="1679787" y="186267"/>
                  <a:pt x="1681480" y="279400"/>
                </a:cubicBezTo>
                <a:lnTo>
                  <a:pt x="6075680" y="279400"/>
                </a:lnTo>
                <a:lnTo>
                  <a:pt x="6075680" y="1463040"/>
                </a:lnTo>
                <a:lnTo>
                  <a:pt x="0" y="1468120"/>
                </a:lnTo>
                <a:close/>
              </a:path>
            </a:pathLst>
          </a:cu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33" name="Group 32">
            <a:extLst>
              <a:ext uri="{FF2B5EF4-FFF2-40B4-BE49-F238E27FC236}">
                <a16:creationId xmlns:a16="http://schemas.microsoft.com/office/drawing/2014/main" id="{52D17B2D-D338-4AF2-A159-8494DEDAF906}"/>
              </a:ext>
            </a:extLst>
          </p:cNvPr>
          <p:cNvGrpSpPr/>
          <p:nvPr/>
        </p:nvGrpSpPr>
        <p:grpSpPr>
          <a:xfrm>
            <a:off x="2614674" y="3027330"/>
            <a:ext cx="3057775" cy="2042956"/>
            <a:chOff x="2614674" y="3027330"/>
            <a:chExt cx="3057775" cy="2042956"/>
          </a:xfrm>
        </p:grpSpPr>
        <p:cxnSp>
          <p:nvCxnSpPr>
            <p:cNvPr id="709" name="Straight Connector 708">
              <a:extLst>
                <a:ext uri="{FF2B5EF4-FFF2-40B4-BE49-F238E27FC236}">
                  <a16:creationId xmlns:a16="http://schemas.microsoft.com/office/drawing/2014/main" id="{E9568F12-BDB6-4786-9FDF-9011B5792C49}"/>
                </a:ext>
              </a:extLst>
            </p:cNvPr>
            <p:cNvCxnSpPr>
              <a:cxnSpLocks/>
              <a:endCxn id="120" idx="2"/>
            </p:cNvCxnSpPr>
            <p:nvPr/>
          </p:nvCxnSpPr>
          <p:spPr>
            <a:xfrm flipH="1">
              <a:off x="3483099" y="3027330"/>
              <a:ext cx="2390" cy="204295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0A9E273B-5B93-4B15-A8B3-F722EB239E57}"/>
                </a:ext>
              </a:extLst>
            </p:cNvPr>
            <p:cNvGrpSpPr/>
            <p:nvPr/>
          </p:nvGrpSpPr>
          <p:grpSpPr>
            <a:xfrm>
              <a:off x="3263369" y="4932189"/>
              <a:ext cx="2409080" cy="100096"/>
              <a:chOff x="1121512" y="4577223"/>
              <a:chExt cx="2941905" cy="110522"/>
            </a:xfrm>
          </p:grpSpPr>
          <p:cxnSp>
            <p:nvCxnSpPr>
              <p:cNvPr id="8" name="Straight Connector 7">
                <a:extLst>
                  <a:ext uri="{FF2B5EF4-FFF2-40B4-BE49-F238E27FC236}">
                    <a16:creationId xmlns:a16="http://schemas.microsoft.com/office/drawing/2014/main" id="{BAD359AE-970F-49F6-8BF0-C65C066D7E18}"/>
                  </a:ext>
                </a:extLst>
              </p:cNvPr>
              <p:cNvCxnSpPr>
                <a:cxnSpLocks/>
              </p:cNvCxnSpPr>
              <p:nvPr/>
            </p:nvCxnSpPr>
            <p:spPr>
              <a:xfrm>
                <a:off x="1121512" y="4687745"/>
                <a:ext cx="2941905"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5" name="Straight Connector 374">
                <a:extLst>
                  <a:ext uri="{FF2B5EF4-FFF2-40B4-BE49-F238E27FC236}">
                    <a16:creationId xmlns:a16="http://schemas.microsoft.com/office/drawing/2014/main" id="{DBBBA388-B4F3-4D28-AC63-BBF5C4360F27}"/>
                  </a:ext>
                </a:extLst>
              </p:cNvPr>
              <p:cNvCxnSpPr>
                <a:cxnSpLocks/>
              </p:cNvCxnSpPr>
              <p:nvPr/>
            </p:nvCxnSpPr>
            <p:spPr>
              <a:xfrm>
                <a:off x="4063417" y="4590891"/>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89" name="Straight Connector 488">
                <a:extLst>
                  <a:ext uri="{FF2B5EF4-FFF2-40B4-BE49-F238E27FC236}">
                    <a16:creationId xmlns:a16="http://schemas.microsoft.com/office/drawing/2014/main" id="{650168E9-E0D4-42C0-B58B-A1198F0386A4}"/>
                  </a:ext>
                </a:extLst>
              </p:cNvPr>
              <p:cNvCxnSpPr>
                <a:cxnSpLocks/>
              </p:cNvCxnSpPr>
              <p:nvPr/>
            </p:nvCxnSpPr>
            <p:spPr>
              <a:xfrm>
                <a:off x="1125389" y="4585112"/>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90" name="Straight Connector 489">
                <a:extLst>
                  <a:ext uri="{FF2B5EF4-FFF2-40B4-BE49-F238E27FC236}">
                    <a16:creationId xmlns:a16="http://schemas.microsoft.com/office/drawing/2014/main" id="{A7CFA49A-0FE0-4333-B570-F1BD3EC316E7}"/>
                  </a:ext>
                </a:extLst>
              </p:cNvPr>
              <p:cNvCxnSpPr>
                <a:cxnSpLocks/>
              </p:cNvCxnSpPr>
              <p:nvPr/>
            </p:nvCxnSpPr>
            <p:spPr>
              <a:xfrm>
                <a:off x="1878817" y="45772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93" name="Straight Connector 492">
                <a:extLst>
                  <a:ext uri="{FF2B5EF4-FFF2-40B4-BE49-F238E27FC236}">
                    <a16:creationId xmlns:a16="http://schemas.microsoft.com/office/drawing/2014/main" id="{C03CC399-2320-4359-95D4-F4C1E5F0961B}"/>
                  </a:ext>
                </a:extLst>
              </p:cNvPr>
              <p:cNvCxnSpPr>
                <a:cxnSpLocks/>
              </p:cNvCxnSpPr>
              <p:nvPr/>
            </p:nvCxnSpPr>
            <p:spPr>
              <a:xfrm>
                <a:off x="2645526" y="45836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120" name="Graphic 119">
              <a:extLst>
                <a:ext uri="{FF2B5EF4-FFF2-40B4-BE49-F238E27FC236}">
                  <a16:creationId xmlns:a16="http://schemas.microsoft.com/office/drawing/2014/main" id="{C3016580-9B6F-4370-9CDB-00CB168484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6121" y="4968297"/>
              <a:ext cx="373956" cy="101989"/>
            </a:xfrm>
            <a:prstGeom prst="rect">
              <a:avLst/>
            </a:prstGeom>
          </p:spPr>
        </p:pic>
        <p:pic>
          <p:nvPicPr>
            <p:cNvPr id="710" name="Graphic 709">
              <a:extLst>
                <a:ext uri="{FF2B5EF4-FFF2-40B4-BE49-F238E27FC236}">
                  <a16:creationId xmlns:a16="http://schemas.microsoft.com/office/drawing/2014/main" id="{CB1D2C0D-E006-4B23-8877-788EA47094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2268" y="3989053"/>
              <a:ext cx="155363" cy="144264"/>
            </a:xfrm>
            <a:prstGeom prst="rect">
              <a:avLst/>
            </a:prstGeom>
          </p:spPr>
        </p:pic>
        <p:cxnSp>
          <p:nvCxnSpPr>
            <p:cNvPr id="202" name="Straight Connector 201">
              <a:extLst>
                <a:ext uri="{FF2B5EF4-FFF2-40B4-BE49-F238E27FC236}">
                  <a16:creationId xmlns:a16="http://schemas.microsoft.com/office/drawing/2014/main" id="{DEF14F5E-A9F1-49E8-B80F-3DD8F6374A7C}"/>
                </a:ext>
              </a:extLst>
            </p:cNvPr>
            <p:cNvCxnSpPr>
              <a:cxnSpLocks/>
            </p:cNvCxnSpPr>
            <p:nvPr/>
          </p:nvCxnSpPr>
          <p:spPr>
            <a:xfrm>
              <a:off x="2614674" y="3915841"/>
              <a:ext cx="1824456"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Straight Connector 211">
              <a:extLst>
                <a:ext uri="{FF2B5EF4-FFF2-40B4-BE49-F238E27FC236}">
                  <a16:creationId xmlns:a16="http://schemas.microsoft.com/office/drawing/2014/main" id="{EE171817-09FA-430B-B729-CA2574A6DDF9}"/>
                </a:ext>
              </a:extLst>
            </p:cNvPr>
            <p:cNvCxnSpPr/>
            <p:nvPr/>
          </p:nvCxnSpPr>
          <p:spPr>
            <a:xfrm>
              <a:off x="4447393"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7" name="Straight Connector 726">
              <a:extLst>
                <a:ext uri="{FF2B5EF4-FFF2-40B4-BE49-F238E27FC236}">
                  <a16:creationId xmlns:a16="http://schemas.microsoft.com/office/drawing/2014/main" id="{64CC8E28-889A-42AE-BC46-62AB329051E9}"/>
                </a:ext>
              </a:extLst>
            </p:cNvPr>
            <p:cNvCxnSpPr/>
            <p:nvPr/>
          </p:nvCxnSpPr>
          <p:spPr>
            <a:xfrm>
              <a:off x="3857342"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728" name="Graphic 727">
              <a:extLst>
                <a:ext uri="{FF2B5EF4-FFF2-40B4-BE49-F238E27FC236}">
                  <a16:creationId xmlns:a16="http://schemas.microsoft.com/office/drawing/2014/main" id="{BD13DC4B-891F-412F-953A-99D8BD0F91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0454" y="3455968"/>
              <a:ext cx="179094" cy="97688"/>
            </a:xfrm>
            <a:prstGeom prst="rect">
              <a:avLst/>
            </a:prstGeom>
          </p:spPr>
        </p:pic>
        <p:pic>
          <p:nvPicPr>
            <p:cNvPr id="154" name="Graphic 153">
              <a:extLst>
                <a:ext uri="{FF2B5EF4-FFF2-40B4-BE49-F238E27FC236}">
                  <a16:creationId xmlns:a16="http://schemas.microsoft.com/office/drawing/2014/main" id="{65A36AA8-A9F1-41B2-A4AB-7465E03C23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4372" y="3853121"/>
              <a:ext cx="179094" cy="97688"/>
            </a:xfrm>
            <a:prstGeom prst="rect">
              <a:avLst/>
            </a:prstGeom>
          </p:spPr>
        </p:pic>
        <p:pic>
          <p:nvPicPr>
            <p:cNvPr id="726" name="Graphic 725">
              <a:extLst>
                <a:ext uri="{FF2B5EF4-FFF2-40B4-BE49-F238E27FC236}">
                  <a16:creationId xmlns:a16="http://schemas.microsoft.com/office/drawing/2014/main" id="{C91DB333-653E-4081-B961-A1BA261D38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4372" y="3083790"/>
              <a:ext cx="179094" cy="97688"/>
            </a:xfrm>
            <a:prstGeom prst="rect">
              <a:avLst/>
            </a:prstGeom>
          </p:spPr>
        </p:pic>
      </p:grpSp>
      <p:grpSp>
        <p:nvGrpSpPr>
          <p:cNvPr id="25" name="Group 24">
            <a:extLst>
              <a:ext uri="{FF2B5EF4-FFF2-40B4-BE49-F238E27FC236}">
                <a16:creationId xmlns:a16="http://schemas.microsoft.com/office/drawing/2014/main" id="{1D2B6E65-2C6E-47A4-86EA-BE343E742049}"/>
              </a:ext>
            </a:extLst>
          </p:cNvPr>
          <p:cNvGrpSpPr/>
          <p:nvPr/>
        </p:nvGrpSpPr>
        <p:grpSpPr>
          <a:xfrm>
            <a:off x="8502616" y="103218"/>
            <a:ext cx="3500414" cy="1329065"/>
            <a:chOff x="8502616" y="103218"/>
            <a:chExt cx="3500414" cy="1329065"/>
          </a:xfrm>
        </p:grpSpPr>
        <p:sp>
          <p:nvSpPr>
            <p:cNvPr id="556" name="Freeform: Shape 555">
              <a:extLst>
                <a:ext uri="{FF2B5EF4-FFF2-40B4-BE49-F238E27FC236}">
                  <a16:creationId xmlns:a16="http://schemas.microsoft.com/office/drawing/2014/main" id="{A1ECC2D6-EEC8-457F-BB5F-0AE8F85B7DCE}"/>
                </a:ext>
              </a:extLst>
            </p:cNvPr>
            <p:cNvSpPr/>
            <p:nvPr/>
          </p:nvSpPr>
          <p:spPr bwMode="auto">
            <a:xfrm>
              <a:off x="8502616" y="103218"/>
              <a:ext cx="3498214" cy="1329065"/>
            </a:xfrm>
            <a:custGeom>
              <a:avLst/>
              <a:gdLst>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717260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 name="connsiteX0" fmla="*/ 0 w 3587842"/>
                <a:gd name="connsiteY0" fmla="*/ 0 h 1329065"/>
                <a:gd name="connsiteX1" fmla="*/ 3587842 w 3587842"/>
                <a:gd name="connsiteY1" fmla="*/ 0 h 1329065"/>
                <a:gd name="connsiteX2" fmla="*/ 3587842 w 3587842"/>
                <a:gd name="connsiteY2" fmla="*/ 1038838 h 1329065"/>
                <a:gd name="connsiteX3" fmla="*/ 1663974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7842" h="1329065">
                  <a:moveTo>
                    <a:pt x="0" y="0"/>
                  </a:moveTo>
                  <a:lnTo>
                    <a:pt x="3587842" y="0"/>
                  </a:lnTo>
                  <a:lnTo>
                    <a:pt x="3587842" y="1038838"/>
                  </a:lnTo>
                  <a:lnTo>
                    <a:pt x="1663974" y="1038838"/>
                  </a:lnTo>
                  <a:lnTo>
                    <a:pt x="1663974" y="1329065"/>
                  </a:lnTo>
                  <a:lnTo>
                    <a:pt x="0" y="1329065"/>
                  </a:lnTo>
                  <a:lnTo>
                    <a:pt x="0" y="1038838"/>
                  </a:lnTo>
                  <a:lnTo>
                    <a:pt x="0" y="1038548"/>
                  </a:lnTo>
                  <a:lnTo>
                    <a:pt x="0" y="0"/>
                  </a:lnTo>
                  <a:close/>
                </a:path>
              </a:pathLst>
            </a:cu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483" name="Rectangle 482">
              <a:extLst>
                <a:ext uri="{FF2B5EF4-FFF2-40B4-BE49-F238E27FC236}">
                  <a16:creationId xmlns:a16="http://schemas.microsoft.com/office/drawing/2014/main" id="{683B3E27-5CEA-4665-AE95-53E3E02BE90B}"/>
                </a:ext>
              </a:extLst>
            </p:cNvPr>
            <p:cNvSpPr/>
            <p:nvPr/>
          </p:nvSpPr>
          <p:spPr>
            <a:xfrm>
              <a:off x="8502616" y="103218"/>
              <a:ext cx="3500414" cy="257763"/>
            </a:xfrm>
            <a:prstGeom prst="rect">
              <a:avLst/>
            </a:prstGeom>
            <a:solidFill>
              <a:schemeClr val="bg1">
                <a:lumMod val="50000"/>
              </a:schemeClr>
            </a:solidFill>
          </p:spPr>
          <p:txBody>
            <a:bodyPr wrap="square"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Software as a Service</a:t>
              </a:r>
            </a:p>
          </p:txBody>
        </p:sp>
      </p:grpSp>
      <p:sp>
        <p:nvSpPr>
          <p:cNvPr id="419" name="Rectangle 418">
            <a:extLst>
              <a:ext uri="{FF2B5EF4-FFF2-40B4-BE49-F238E27FC236}">
                <a16:creationId xmlns:a16="http://schemas.microsoft.com/office/drawing/2014/main" id="{5EB95F04-038D-4A6A-819C-FD0B49733238}"/>
              </a:ext>
            </a:extLst>
          </p:cNvPr>
          <p:cNvSpPr/>
          <p:nvPr/>
        </p:nvSpPr>
        <p:spPr bwMode="auto">
          <a:xfrm>
            <a:off x="8502616" y="1529867"/>
            <a:ext cx="1627632" cy="4648144"/>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5" name="Connector: Elbow 34">
            <a:extLst>
              <a:ext uri="{FF2B5EF4-FFF2-40B4-BE49-F238E27FC236}">
                <a16:creationId xmlns:a16="http://schemas.microsoft.com/office/drawing/2014/main" id="{4B151B1C-8727-499D-AA3F-92C3D3CFF5D8}"/>
              </a:ext>
            </a:extLst>
          </p:cNvPr>
          <p:cNvCxnSpPr>
            <a:cxnSpLocks/>
          </p:cNvCxnSpPr>
          <p:nvPr/>
        </p:nvCxnSpPr>
        <p:spPr>
          <a:xfrm rot="16200000" flipH="1">
            <a:off x="6730002" y="4013600"/>
            <a:ext cx="3818104" cy="101318"/>
          </a:xfrm>
          <a:prstGeom prst="bentConnector2">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C4D5DBA3-7806-4858-A0EF-EBC3CA3218B5}"/>
              </a:ext>
            </a:extLst>
          </p:cNvPr>
          <p:cNvCxnSpPr>
            <a:cxnSpLocks/>
          </p:cNvCxnSpPr>
          <p:nvPr/>
        </p:nvCxnSpPr>
        <p:spPr>
          <a:xfrm>
            <a:off x="1962293" y="843401"/>
            <a:ext cx="0" cy="768515"/>
          </a:xfrm>
          <a:prstGeom prst="line">
            <a:avLst/>
          </a:prstGeom>
          <a:noFill/>
          <a:ln w="38100" cap="flat" cmpd="sng" algn="ctr">
            <a:solidFill>
              <a:srgbClr val="505050"/>
            </a:solidFill>
            <a:prstDash val="solid"/>
            <a:headEnd type="none"/>
            <a:tailEnd type="none"/>
          </a:ln>
          <a:effectLst/>
        </p:spPr>
      </p:cxnSp>
      <p:cxnSp>
        <p:nvCxnSpPr>
          <p:cNvPr id="733" name="Connector: Elbow 732">
            <a:extLst>
              <a:ext uri="{FF2B5EF4-FFF2-40B4-BE49-F238E27FC236}">
                <a16:creationId xmlns:a16="http://schemas.microsoft.com/office/drawing/2014/main" id="{D5A8D2D0-54F0-4A7F-8639-B35A00D88B6C}"/>
              </a:ext>
            </a:extLst>
          </p:cNvPr>
          <p:cNvCxnSpPr>
            <a:cxnSpLocks/>
            <a:endCxn id="459" idx="1"/>
          </p:cNvCxnSpPr>
          <p:nvPr/>
        </p:nvCxnSpPr>
        <p:spPr>
          <a:xfrm rot="16200000" flipH="1">
            <a:off x="8930560" y="3238555"/>
            <a:ext cx="2745291" cy="170292"/>
          </a:xfrm>
          <a:prstGeom prst="bentConnector2">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55BE7C5-C1B1-4448-AAC9-2C854664B595}"/>
              </a:ext>
            </a:extLst>
          </p:cNvPr>
          <p:cNvCxnSpPr>
            <a:cxnSpLocks/>
            <a:endCxn id="92" idx="1"/>
          </p:cNvCxnSpPr>
          <p:nvPr/>
        </p:nvCxnSpPr>
        <p:spPr>
          <a:xfrm flipH="1">
            <a:off x="292459" y="1998162"/>
            <a:ext cx="9641306" cy="1392987"/>
          </a:xfrm>
          <a:prstGeom prst="bentConnector5">
            <a:avLst>
              <a:gd name="adj1" fmla="val 2071"/>
              <a:gd name="adj2" fmla="val 3995"/>
              <a:gd name="adj3" fmla="val 100734"/>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1" name="Rectangle 560">
            <a:extLst>
              <a:ext uri="{FF2B5EF4-FFF2-40B4-BE49-F238E27FC236}">
                <a16:creationId xmlns:a16="http://schemas.microsoft.com/office/drawing/2014/main" id="{CECADA6B-6F4D-4C04-B176-D9B01338770C}"/>
              </a:ext>
            </a:extLst>
          </p:cNvPr>
          <p:cNvSpPr/>
          <p:nvPr/>
        </p:nvSpPr>
        <p:spPr bwMode="auto">
          <a:xfrm>
            <a:off x="539297" y="4024983"/>
            <a:ext cx="5713221"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noProof="0" err="1">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endParaRPr>
          </a:p>
        </p:txBody>
      </p:sp>
      <p:cxnSp>
        <p:nvCxnSpPr>
          <p:cNvPr id="93" name="Connector: Elbow 92">
            <a:extLst>
              <a:ext uri="{FF2B5EF4-FFF2-40B4-BE49-F238E27FC236}">
                <a16:creationId xmlns:a16="http://schemas.microsoft.com/office/drawing/2014/main" id="{1A740571-9366-437D-B37B-8614158BCB0B}"/>
              </a:ext>
            </a:extLst>
          </p:cNvPr>
          <p:cNvCxnSpPr>
            <a:cxnSpLocks/>
          </p:cNvCxnSpPr>
          <p:nvPr/>
        </p:nvCxnSpPr>
        <p:spPr>
          <a:xfrm flipV="1">
            <a:off x="8287780" y="1715688"/>
            <a:ext cx="2089878" cy="190426"/>
          </a:xfrm>
          <a:prstGeom prst="bentConnector3">
            <a:avLst>
              <a:gd name="adj1" fmla="val 92386"/>
            </a:avLst>
          </a:prstGeom>
          <a:ln w="19050">
            <a:solidFill>
              <a:schemeClr val="tx1">
                <a:lumMod val="60000"/>
                <a:lumOff val="4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191215E-3CE0-4784-AFC2-9A50F6E3D8DA}"/>
              </a:ext>
            </a:extLst>
          </p:cNvPr>
          <p:cNvSpPr txBox="1"/>
          <p:nvPr/>
        </p:nvSpPr>
        <p:spPr>
          <a:xfrm>
            <a:off x="457338" y="2389532"/>
            <a:ext cx="1143262" cy="415498"/>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Unmanaged &amp;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Mobile Devices</a:t>
            </a:r>
          </a:p>
        </p:txBody>
      </p:sp>
      <p:grpSp>
        <p:nvGrpSpPr>
          <p:cNvPr id="48" name="Group 47">
            <a:extLst>
              <a:ext uri="{FF2B5EF4-FFF2-40B4-BE49-F238E27FC236}">
                <a16:creationId xmlns:a16="http://schemas.microsoft.com/office/drawing/2014/main" id="{BFC65816-92B6-45F8-8B56-B9FE7300B40A}"/>
              </a:ext>
            </a:extLst>
          </p:cNvPr>
          <p:cNvGrpSpPr/>
          <p:nvPr/>
        </p:nvGrpSpPr>
        <p:grpSpPr>
          <a:xfrm>
            <a:off x="1351919" y="2856531"/>
            <a:ext cx="382086" cy="288422"/>
            <a:chOff x="7987238" y="1610486"/>
            <a:chExt cx="506061" cy="382007"/>
          </a:xfrm>
        </p:grpSpPr>
        <p:sp>
          <p:nvSpPr>
            <p:cNvPr id="49" name="Rectangle 48">
              <a:extLst>
                <a:ext uri="{FF2B5EF4-FFF2-40B4-BE49-F238E27FC236}">
                  <a16:creationId xmlns:a16="http://schemas.microsoft.com/office/drawing/2014/main" id="{5AD2C425-30AF-4C52-B5B1-5E94C2C675FB}"/>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0" name="Group 49">
              <a:extLst>
                <a:ext uri="{FF2B5EF4-FFF2-40B4-BE49-F238E27FC236}">
                  <a16:creationId xmlns:a16="http://schemas.microsoft.com/office/drawing/2014/main" id="{7EBB8728-CD5A-434A-8A9A-E6ED226C7A4A}"/>
                </a:ext>
              </a:extLst>
            </p:cNvPr>
            <p:cNvGrpSpPr/>
            <p:nvPr/>
          </p:nvGrpSpPr>
          <p:grpSpPr>
            <a:xfrm>
              <a:off x="7987238" y="1610486"/>
              <a:ext cx="498447" cy="382007"/>
              <a:chOff x="9563138" y="2462727"/>
              <a:chExt cx="516394" cy="395761"/>
            </a:xfrm>
          </p:grpSpPr>
          <p:sp>
            <p:nvSpPr>
              <p:cNvPr id="51" name="monitor">
                <a:extLst>
                  <a:ext uri="{FF2B5EF4-FFF2-40B4-BE49-F238E27FC236}">
                    <a16:creationId xmlns:a16="http://schemas.microsoft.com/office/drawing/2014/main" id="{8EE55AE6-F0B1-482E-8E59-6746635B7ADD}"/>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52" name="Group 51">
                <a:extLst>
                  <a:ext uri="{FF2B5EF4-FFF2-40B4-BE49-F238E27FC236}">
                    <a16:creationId xmlns:a16="http://schemas.microsoft.com/office/drawing/2014/main" id="{576DD4A5-32C0-4CA5-84D2-5B710351B085}"/>
                  </a:ext>
                </a:extLst>
              </p:cNvPr>
              <p:cNvGrpSpPr/>
              <p:nvPr/>
            </p:nvGrpSpPr>
            <p:grpSpPr>
              <a:xfrm>
                <a:off x="9746672" y="2545410"/>
                <a:ext cx="107950" cy="134938"/>
                <a:chOff x="9444088" y="2885171"/>
                <a:chExt cx="107950" cy="134938"/>
              </a:xfrm>
              <a:solidFill>
                <a:schemeClr val="tx1"/>
              </a:solidFill>
            </p:grpSpPr>
            <p:sp>
              <p:nvSpPr>
                <p:cNvPr id="53" name="Freeform 26">
                  <a:extLst>
                    <a:ext uri="{FF2B5EF4-FFF2-40B4-BE49-F238E27FC236}">
                      <a16:creationId xmlns:a16="http://schemas.microsoft.com/office/drawing/2014/main" id="{FDBF4EC7-E309-4369-826C-4A23B73BB168}"/>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27">
                  <a:extLst>
                    <a:ext uri="{FF2B5EF4-FFF2-40B4-BE49-F238E27FC236}">
                      <a16:creationId xmlns:a16="http://schemas.microsoft.com/office/drawing/2014/main" id="{7D215946-A8D8-4D3D-9C11-3B9731607E9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55" name="Group 54">
            <a:extLst>
              <a:ext uri="{FF2B5EF4-FFF2-40B4-BE49-F238E27FC236}">
                <a16:creationId xmlns:a16="http://schemas.microsoft.com/office/drawing/2014/main" id="{089A708A-3B38-45E4-AB39-901738503841}"/>
              </a:ext>
            </a:extLst>
          </p:cNvPr>
          <p:cNvGrpSpPr/>
          <p:nvPr/>
        </p:nvGrpSpPr>
        <p:grpSpPr>
          <a:xfrm>
            <a:off x="862671" y="2856531"/>
            <a:ext cx="376337" cy="288423"/>
            <a:chOff x="7398246" y="1610486"/>
            <a:chExt cx="498447" cy="382007"/>
          </a:xfrm>
        </p:grpSpPr>
        <p:sp>
          <p:nvSpPr>
            <p:cNvPr id="56" name="monitor">
              <a:extLst>
                <a:ext uri="{FF2B5EF4-FFF2-40B4-BE49-F238E27FC236}">
                  <a16:creationId xmlns:a16="http://schemas.microsoft.com/office/drawing/2014/main" id="{83668721-0993-4A0B-A631-4168280896B6}"/>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7" name="Rectangle 56">
              <a:extLst>
                <a:ext uri="{FF2B5EF4-FFF2-40B4-BE49-F238E27FC236}">
                  <a16:creationId xmlns:a16="http://schemas.microsoft.com/office/drawing/2014/main" id="{B3A549A4-E6C7-4F0D-8B03-2D258939D87F}"/>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8" name="Group 11">
              <a:extLst>
                <a:ext uri="{FF2B5EF4-FFF2-40B4-BE49-F238E27FC236}">
                  <a16:creationId xmlns:a16="http://schemas.microsoft.com/office/drawing/2014/main" id="{8ACA3025-FD70-48DB-AEE5-CCA2D02A5196}"/>
                </a:ext>
              </a:extLst>
            </p:cNvPr>
            <p:cNvGrpSpPr>
              <a:grpSpLocks noChangeAspect="1"/>
            </p:cNvGrpSpPr>
            <p:nvPr/>
          </p:nvGrpSpPr>
          <p:grpSpPr bwMode="auto">
            <a:xfrm>
              <a:off x="7581678" y="1714920"/>
              <a:ext cx="111860" cy="111860"/>
              <a:chOff x="5664" y="1835"/>
              <a:chExt cx="73" cy="73"/>
            </a:xfrm>
            <a:solidFill>
              <a:schemeClr val="bg1"/>
            </a:solidFill>
          </p:grpSpPr>
          <p:sp>
            <p:nvSpPr>
              <p:cNvPr id="59" name="Freeform 12">
                <a:extLst>
                  <a:ext uri="{FF2B5EF4-FFF2-40B4-BE49-F238E27FC236}">
                    <a16:creationId xmlns:a16="http://schemas.microsoft.com/office/drawing/2014/main" id="{0C3E95F8-D219-4BFA-8264-01DE860974D3}"/>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13">
                <a:extLst>
                  <a:ext uri="{FF2B5EF4-FFF2-40B4-BE49-F238E27FC236}">
                    <a16:creationId xmlns:a16="http://schemas.microsoft.com/office/drawing/2014/main" id="{313CBC1E-7EFA-4F9F-A0F9-F9A5710B36F1}"/>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14">
                <a:extLst>
                  <a:ext uri="{FF2B5EF4-FFF2-40B4-BE49-F238E27FC236}">
                    <a16:creationId xmlns:a16="http://schemas.microsoft.com/office/drawing/2014/main" id="{FB7A6C2F-DF5A-4FAC-9925-72EC57F8A713}"/>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15">
                <a:extLst>
                  <a:ext uri="{FF2B5EF4-FFF2-40B4-BE49-F238E27FC236}">
                    <a16:creationId xmlns:a16="http://schemas.microsoft.com/office/drawing/2014/main" id="{E903A433-6EA5-48A2-B07B-70B1041F1C21}"/>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63" name="Group 62">
            <a:extLst>
              <a:ext uri="{FF2B5EF4-FFF2-40B4-BE49-F238E27FC236}">
                <a16:creationId xmlns:a16="http://schemas.microsoft.com/office/drawing/2014/main" id="{5829E5BE-F51B-45D3-8643-8A7E1443DF78}"/>
              </a:ext>
            </a:extLst>
          </p:cNvPr>
          <p:cNvGrpSpPr/>
          <p:nvPr/>
        </p:nvGrpSpPr>
        <p:grpSpPr>
          <a:xfrm>
            <a:off x="590482" y="2856531"/>
            <a:ext cx="160562" cy="266558"/>
            <a:chOff x="7084723" y="1610486"/>
            <a:chExt cx="212660" cy="353049"/>
          </a:xfrm>
        </p:grpSpPr>
        <p:sp>
          <p:nvSpPr>
            <p:cNvPr id="64" name="Rectangle 63">
              <a:extLst>
                <a:ext uri="{FF2B5EF4-FFF2-40B4-BE49-F238E27FC236}">
                  <a16:creationId xmlns:a16="http://schemas.microsoft.com/office/drawing/2014/main" id="{EF3F58B3-1649-4BD0-9763-D182C5225AC0}"/>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5" name="Group 64">
              <a:extLst>
                <a:ext uri="{FF2B5EF4-FFF2-40B4-BE49-F238E27FC236}">
                  <a16:creationId xmlns:a16="http://schemas.microsoft.com/office/drawing/2014/main" id="{A3E6CA01-0053-45C3-8263-EA3575453553}"/>
                </a:ext>
              </a:extLst>
            </p:cNvPr>
            <p:cNvGrpSpPr/>
            <p:nvPr/>
          </p:nvGrpSpPr>
          <p:grpSpPr>
            <a:xfrm>
              <a:off x="7138556" y="1706457"/>
              <a:ext cx="104198" cy="130248"/>
              <a:chOff x="9444088" y="2885171"/>
              <a:chExt cx="107950" cy="134938"/>
            </a:xfrm>
            <a:solidFill>
              <a:schemeClr val="bg1"/>
            </a:solidFill>
          </p:grpSpPr>
          <p:sp>
            <p:nvSpPr>
              <p:cNvPr id="68" name="Freeform 26">
                <a:extLst>
                  <a:ext uri="{FF2B5EF4-FFF2-40B4-BE49-F238E27FC236}">
                    <a16:creationId xmlns:a16="http://schemas.microsoft.com/office/drawing/2014/main" id="{78841DC6-425B-4F31-9111-4B867680D0A6}"/>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 name="Freeform 27">
                <a:extLst>
                  <a:ext uri="{FF2B5EF4-FFF2-40B4-BE49-F238E27FC236}">
                    <a16:creationId xmlns:a16="http://schemas.microsoft.com/office/drawing/2014/main" id="{3FEDB521-A03B-4597-A969-4771FC3ADAB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66" name="CellPhone_E8EA">
              <a:extLst>
                <a:ext uri="{FF2B5EF4-FFF2-40B4-BE49-F238E27FC236}">
                  <a16:creationId xmlns:a16="http://schemas.microsoft.com/office/drawing/2014/main" id="{E29E52BB-AE04-4CA3-8E0A-0AF14A52536E}"/>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67" name="Straight Connector 66">
              <a:extLst>
                <a:ext uri="{FF2B5EF4-FFF2-40B4-BE49-F238E27FC236}">
                  <a16:creationId xmlns:a16="http://schemas.microsoft.com/office/drawing/2014/main" id="{D982DAEA-436F-4289-AE26-0C55E3AD87EB}"/>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EF9351D5-8C9E-4BBB-97CC-59AE145EB32D}"/>
              </a:ext>
            </a:extLst>
          </p:cNvPr>
          <p:cNvGrpSpPr/>
          <p:nvPr/>
        </p:nvGrpSpPr>
        <p:grpSpPr>
          <a:xfrm>
            <a:off x="324558" y="2856531"/>
            <a:ext cx="159961" cy="266558"/>
            <a:chOff x="6490922" y="1610486"/>
            <a:chExt cx="211865" cy="353049"/>
          </a:xfrm>
        </p:grpSpPr>
        <p:sp>
          <p:nvSpPr>
            <p:cNvPr id="71" name="Rectangle 70">
              <a:extLst>
                <a:ext uri="{FF2B5EF4-FFF2-40B4-BE49-F238E27FC236}">
                  <a16:creationId xmlns:a16="http://schemas.microsoft.com/office/drawing/2014/main" id="{FF02EEAA-3AD9-414B-B601-C631234D9292}"/>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2" name="Group 30">
              <a:extLst>
                <a:ext uri="{FF2B5EF4-FFF2-40B4-BE49-F238E27FC236}">
                  <a16:creationId xmlns:a16="http://schemas.microsoft.com/office/drawing/2014/main" id="{FDB4BF2B-497C-4114-8C3C-7416E3042594}"/>
                </a:ext>
              </a:extLst>
            </p:cNvPr>
            <p:cNvGrpSpPr>
              <a:grpSpLocks noChangeAspect="1"/>
            </p:cNvGrpSpPr>
            <p:nvPr/>
          </p:nvGrpSpPr>
          <p:grpSpPr bwMode="auto">
            <a:xfrm>
              <a:off x="6545792" y="1729376"/>
              <a:ext cx="111361" cy="115269"/>
              <a:chOff x="5049" y="1841"/>
              <a:chExt cx="57" cy="59"/>
            </a:xfrm>
            <a:solidFill>
              <a:schemeClr val="bg1"/>
            </a:solidFill>
          </p:grpSpPr>
          <p:sp>
            <p:nvSpPr>
              <p:cNvPr id="75" name="Freeform 31">
                <a:extLst>
                  <a:ext uri="{FF2B5EF4-FFF2-40B4-BE49-F238E27FC236}">
                    <a16:creationId xmlns:a16="http://schemas.microsoft.com/office/drawing/2014/main" id="{E2E6EC99-3772-49BC-9AD8-11DE0182189C}"/>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6" name="Freeform 32">
                <a:extLst>
                  <a:ext uri="{FF2B5EF4-FFF2-40B4-BE49-F238E27FC236}">
                    <a16:creationId xmlns:a16="http://schemas.microsoft.com/office/drawing/2014/main" id="{8A37439F-7C9A-4ECC-85C9-96257081C6FF}"/>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33">
                <a:extLst>
                  <a:ext uri="{FF2B5EF4-FFF2-40B4-BE49-F238E27FC236}">
                    <a16:creationId xmlns:a16="http://schemas.microsoft.com/office/drawing/2014/main" id="{B9A52CD9-D2F5-4069-B6F0-E4ADC1008ADD}"/>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8" name="Freeform 34">
                <a:extLst>
                  <a:ext uri="{FF2B5EF4-FFF2-40B4-BE49-F238E27FC236}">
                    <a16:creationId xmlns:a16="http://schemas.microsoft.com/office/drawing/2014/main" id="{7E7EC4C1-8BAC-4F71-8109-852DF2D0E5AC}"/>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9" name="Freeform 35">
                <a:extLst>
                  <a:ext uri="{FF2B5EF4-FFF2-40B4-BE49-F238E27FC236}">
                    <a16:creationId xmlns:a16="http://schemas.microsoft.com/office/drawing/2014/main" id="{AED8C30E-A911-42B3-BEC5-D89324A78B2B}"/>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0" name="Freeform 36">
                <a:extLst>
                  <a:ext uri="{FF2B5EF4-FFF2-40B4-BE49-F238E27FC236}">
                    <a16:creationId xmlns:a16="http://schemas.microsoft.com/office/drawing/2014/main" id="{E0AF2846-55FB-4557-A5BA-5EDB2C7B0240}"/>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1" name="Freeform 37">
                <a:extLst>
                  <a:ext uri="{FF2B5EF4-FFF2-40B4-BE49-F238E27FC236}">
                    <a16:creationId xmlns:a16="http://schemas.microsoft.com/office/drawing/2014/main" id="{FF366A9C-DE89-4B99-A0AE-1FE9ED13A2D3}"/>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2" name="Freeform 38">
                <a:extLst>
                  <a:ext uri="{FF2B5EF4-FFF2-40B4-BE49-F238E27FC236}">
                    <a16:creationId xmlns:a16="http://schemas.microsoft.com/office/drawing/2014/main" id="{B534C913-7604-4EF9-9E20-C8FF6688E998}"/>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3" name="CellPhone_E8EA">
              <a:extLst>
                <a:ext uri="{FF2B5EF4-FFF2-40B4-BE49-F238E27FC236}">
                  <a16:creationId xmlns:a16="http://schemas.microsoft.com/office/drawing/2014/main" id="{5AE27A68-699F-45C4-8365-EC8128D1069F}"/>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4" name="Straight Connector 73">
              <a:extLst>
                <a:ext uri="{FF2B5EF4-FFF2-40B4-BE49-F238E27FC236}">
                  <a16:creationId xmlns:a16="http://schemas.microsoft.com/office/drawing/2014/main" id="{5BADEC6F-7134-4420-8849-943A1EF9754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25" name="Straight Connector 224">
            <a:extLst>
              <a:ext uri="{FF2B5EF4-FFF2-40B4-BE49-F238E27FC236}">
                <a16:creationId xmlns:a16="http://schemas.microsoft.com/office/drawing/2014/main" id="{A8AEF3C6-E6D8-4E36-9B08-DF580005DEDC}"/>
              </a:ext>
            </a:extLst>
          </p:cNvPr>
          <p:cNvCxnSpPr>
            <a:cxnSpLocks/>
          </p:cNvCxnSpPr>
          <p:nvPr/>
        </p:nvCxnSpPr>
        <p:spPr>
          <a:xfrm>
            <a:off x="1051246"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5F795F0-981D-49A3-8544-55AF5C2319F3}"/>
              </a:ext>
            </a:extLst>
          </p:cNvPr>
          <p:cNvCxnSpPr>
            <a:cxnSpLocks/>
          </p:cNvCxnSpPr>
          <p:nvPr/>
        </p:nvCxnSpPr>
        <p:spPr>
          <a:xfrm>
            <a:off x="40526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4BBB275-8609-4418-87E8-1CDA392D9E23}"/>
              </a:ext>
            </a:extLst>
          </p:cNvPr>
          <p:cNvCxnSpPr>
            <a:cxnSpLocks/>
          </p:cNvCxnSpPr>
          <p:nvPr/>
        </p:nvCxnSpPr>
        <p:spPr>
          <a:xfrm>
            <a:off x="66650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1" name="Connector: Elbow 310">
            <a:extLst>
              <a:ext uri="{FF2B5EF4-FFF2-40B4-BE49-F238E27FC236}">
                <a16:creationId xmlns:a16="http://schemas.microsoft.com/office/drawing/2014/main" id="{1894E009-10C6-491B-98D8-5BDCEEB11732}"/>
              </a:ext>
            </a:extLst>
          </p:cNvPr>
          <p:cNvCxnSpPr>
            <a:cxnSpLocks/>
            <a:stCxn id="389" idx="1"/>
          </p:cNvCxnSpPr>
          <p:nvPr/>
        </p:nvCxnSpPr>
        <p:spPr>
          <a:xfrm rot="10800000" flipV="1">
            <a:off x="1085622" y="501395"/>
            <a:ext cx="7405746" cy="1404719"/>
          </a:xfrm>
          <a:prstGeom prst="bentConnector3">
            <a:avLst>
              <a:gd name="adj1" fmla="val 2926"/>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64" name="Rectangle 263">
            <a:hlinkClick r:id="rId9" tooltip="System Center Configuration Manager provides security capabilities including patching, OS and app deployment, Mobile Device management (via Intune), and more"/>
            <a:extLst>
              <a:ext uri="{FF2B5EF4-FFF2-40B4-BE49-F238E27FC236}">
                <a16:creationId xmlns:a16="http://schemas.microsoft.com/office/drawing/2014/main" id="{51E6FFD1-9711-4B01-BA9F-47D97A6ECFF8}"/>
              </a:ext>
            </a:extLst>
          </p:cNvPr>
          <p:cNvSpPr/>
          <p:nvPr/>
        </p:nvSpPr>
        <p:spPr>
          <a:xfrm>
            <a:off x="261457" y="4154524"/>
            <a:ext cx="1530548" cy="331116"/>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System Center </a:t>
            </a:r>
            <a:b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Configuration Manager</a:t>
            </a:r>
          </a:p>
        </p:txBody>
      </p:sp>
      <p:grpSp>
        <p:nvGrpSpPr>
          <p:cNvPr id="377" name="Group 376">
            <a:extLst>
              <a:ext uri="{FF2B5EF4-FFF2-40B4-BE49-F238E27FC236}">
                <a16:creationId xmlns:a16="http://schemas.microsoft.com/office/drawing/2014/main" id="{3DC9AED3-2E71-4895-AC21-1264D153E87D}"/>
              </a:ext>
            </a:extLst>
          </p:cNvPr>
          <p:cNvGrpSpPr/>
          <p:nvPr/>
        </p:nvGrpSpPr>
        <p:grpSpPr>
          <a:xfrm>
            <a:off x="10718002" y="541001"/>
            <a:ext cx="1119543" cy="393032"/>
            <a:chOff x="8300454" y="1767006"/>
            <a:chExt cx="1466272" cy="514759"/>
          </a:xfrm>
        </p:grpSpPr>
        <p:pic>
          <p:nvPicPr>
            <p:cNvPr id="378" name="Picture 377">
              <a:extLst>
                <a:ext uri="{FF2B5EF4-FFF2-40B4-BE49-F238E27FC236}">
                  <a16:creationId xmlns:a16="http://schemas.microsoft.com/office/drawing/2014/main" id="{638EDBF6-B953-4C74-81EF-3B731B5B8AB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58623" y="1783476"/>
              <a:ext cx="208103" cy="208103"/>
            </a:xfrm>
            <a:prstGeom prst="rect">
              <a:avLst/>
            </a:prstGeom>
          </p:spPr>
        </p:pic>
        <p:pic>
          <p:nvPicPr>
            <p:cNvPr id="379" name="Picture 378">
              <a:extLst>
                <a:ext uri="{FF2B5EF4-FFF2-40B4-BE49-F238E27FC236}">
                  <a16:creationId xmlns:a16="http://schemas.microsoft.com/office/drawing/2014/main" id="{F02A9BA8-062C-489D-87A1-FC090C12E1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07258" y="1792586"/>
              <a:ext cx="192790" cy="179187"/>
            </a:xfrm>
            <a:prstGeom prst="rect">
              <a:avLst/>
            </a:prstGeom>
          </p:spPr>
        </p:pic>
        <p:pic>
          <p:nvPicPr>
            <p:cNvPr id="380" name="Picture 379">
              <a:extLst>
                <a:ext uri="{FF2B5EF4-FFF2-40B4-BE49-F238E27FC236}">
                  <a16:creationId xmlns:a16="http://schemas.microsoft.com/office/drawing/2014/main" id="{4D14C96F-B880-43EC-A371-625ECD64E4E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50547" y="1769346"/>
              <a:ext cx="325564" cy="228009"/>
            </a:xfrm>
            <a:prstGeom prst="rect">
              <a:avLst/>
            </a:prstGeom>
          </p:spPr>
        </p:pic>
        <p:pic>
          <p:nvPicPr>
            <p:cNvPr id="381" name="Picture 380">
              <a:extLst>
                <a:ext uri="{FF2B5EF4-FFF2-40B4-BE49-F238E27FC236}">
                  <a16:creationId xmlns:a16="http://schemas.microsoft.com/office/drawing/2014/main" id="{76CF4BC8-DE85-42C6-A189-9BB94EF96AE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648283" y="1767006"/>
              <a:ext cx="230348" cy="230350"/>
            </a:xfrm>
            <a:prstGeom prst="rect">
              <a:avLst/>
            </a:prstGeom>
          </p:spPr>
        </p:pic>
        <p:pic>
          <p:nvPicPr>
            <p:cNvPr id="382" name="Picture 381">
              <a:extLst>
                <a:ext uri="{FF2B5EF4-FFF2-40B4-BE49-F238E27FC236}">
                  <a16:creationId xmlns:a16="http://schemas.microsoft.com/office/drawing/2014/main" id="{56C7513C-9870-48F8-9A02-0D08D27B1A5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636222" y="2023402"/>
              <a:ext cx="261786" cy="258363"/>
            </a:xfrm>
            <a:prstGeom prst="rect">
              <a:avLst/>
            </a:prstGeom>
          </p:spPr>
        </p:pic>
        <p:pic>
          <p:nvPicPr>
            <p:cNvPr id="383" name="Picture 382">
              <a:extLst>
                <a:ext uri="{FF2B5EF4-FFF2-40B4-BE49-F238E27FC236}">
                  <a16:creationId xmlns:a16="http://schemas.microsoft.com/office/drawing/2014/main" id="{51E4A419-4928-4271-91BB-E3202E610E3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300454" y="2049338"/>
              <a:ext cx="206489" cy="206491"/>
            </a:xfrm>
            <a:prstGeom prst="rect">
              <a:avLst/>
            </a:prstGeom>
          </p:spPr>
        </p:pic>
        <p:grpSp>
          <p:nvGrpSpPr>
            <p:cNvPr id="384" name="Group 383">
              <a:extLst>
                <a:ext uri="{FF2B5EF4-FFF2-40B4-BE49-F238E27FC236}">
                  <a16:creationId xmlns:a16="http://schemas.microsoft.com/office/drawing/2014/main" id="{B592071A-C5F0-4DC4-B32F-5EB42925D1C8}"/>
                </a:ext>
              </a:extLst>
            </p:cNvPr>
            <p:cNvGrpSpPr/>
            <p:nvPr/>
          </p:nvGrpSpPr>
          <p:grpSpPr>
            <a:xfrm>
              <a:off x="9050410" y="2135001"/>
              <a:ext cx="366784" cy="88889"/>
              <a:chOff x="849398" y="952695"/>
              <a:chExt cx="418521" cy="101429"/>
            </a:xfrm>
            <a:solidFill>
              <a:schemeClr val="tx1">
                <a:lumMod val="65000"/>
                <a:lumOff val="35000"/>
              </a:schemeClr>
            </a:solidFill>
          </p:grpSpPr>
          <p:sp>
            <p:nvSpPr>
              <p:cNvPr id="385" name="Oval 384">
                <a:extLst>
                  <a:ext uri="{FF2B5EF4-FFF2-40B4-BE49-F238E27FC236}">
                    <a16:creationId xmlns:a16="http://schemas.microsoft.com/office/drawing/2014/main" id="{2E4E5003-AE36-418E-847A-9CB05C58B530}"/>
                  </a:ext>
                </a:extLst>
              </p:cNvPr>
              <p:cNvSpPr/>
              <p:nvPr/>
            </p:nvSpPr>
            <p:spPr bwMode="auto">
              <a:xfrm>
                <a:off x="849398" y="952702"/>
                <a:ext cx="101412"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6" name="Oval 385">
                <a:extLst>
                  <a:ext uri="{FF2B5EF4-FFF2-40B4-BE49-F238E27FC236}">
                    <a16:creationId xmlns:a16="http://schemas.microsoft.com/office/drawing/2014/main" id="{D3369BB6-F6DB-4083-A449-EBF37F2C4869}"/>
                  </a:ext>
                </a:extLst>
              </p:cNvPr>
              <p:cNvSpPr/>
              <p:nvPr/>
            </p:nvSpPr>
            <p:spPr bwMode="auto">
              <a:xfrm>
                <a:off x="1007959" y="952710"/>
                <a:ext cx="101416"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7" name="Oval 386">
                <a:extLst>
                  <a:ext uri="{FF2B5EF4-FFF2-40B4-BE49-F238E27FC236}">
                    <a16:creationId xmlns:a16="http://schemas.microsoft.com/office/drawing/2014/main" id="{DCDB1B46-8A05-433D-B226-E88FF3E12018}"/>
                  </a:ext>
                </a:extLst>
              </p:cNvPr>
              <p:cNvSpPr/>
              <p:nvPr/>
            </p:nvSpPr>
            <p:spPr bwMode="auto">
              <a:xfrm>
                <a:off x="1166503" y="952695"/>
                <a:ext cx="101416"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390" name="Rectangle 389">
            <a:hlinkClick r:id="rId16" tooltip="Customer Lockbox gives customers explicit control in the very rare instances when a Microsoft engineer may need access to customer content to resolve a customer issue. "/>
            <a:extLst>
              <a:ext uri="{FF2B5EF4-FFF2-40B4-BE49-F238E27FC236}">
                <a16:creationId xmlns:a16="http://schemas.microsoft.com/office/drawing/2014/main" id="{C4DDC3F1-8B51-460F-A4AA-74184895ADCD}"/>
              </a:ext>
            </a:extLst>
          </p:cNvPr>
          <p:cNvSpPr/>
          <p:nvPr/>
        </p:nvSpPr>
        <p:spPr>
          <a:xfrm>
            <a:off x="8795329" y="869158"/>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Customer Lockbox</a:t>
            </a:r>
          </a:p>
        </p:txBody>
      </p:sp>
      <p:sp>
        <p:nvSpPr>
          <p:cNvPr id="392" name="Rectangle 391">
            <a:hlinkClick r:id="rId17"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id="{463EA259-6009-4C93-9158-007EB9CC6612}"/>
              </a:ext>
            </a:extLst>
          </p:cNvPr>
          <p:cNvSpPr/>
          <p:nvPr/>
        </p:nvSpPr>
        <p:spPr>
          <a:xfrm>
            <a:off x="8792072" y="619589"/>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Secure Score</a:t>
            </a:r>
          </a:p>
        </p:txBody>
      </p:sp>
      <p:sp>
        <p:nvSpPr>
          <p:cNvPr id="394" name="Rectangle 393">
            <a:extLst>
              <a:ext uri="{FF2B5EF4-FFF2-40B4-BE49-F238E27FC236}">
                <a16:creationId xmlns:a16="http://schemas.microsoft.com/office/drawing/2014/main" id="{3E92F583-F400-4B87-A257-E0D0357919B1}"/>
              </a:ext>
            </a:extLst>
          </p:cNvPr>
          <p:cNvSpPr/>
          <p:nvPr/>
        </p:nvSpPr>
        <p:spPr>
          <a:xfrm>
            <a:off x="6451931" y="921549"/>
            <a:ext cx="1803257" cy="922945"/>
          </a:xfrm>
          <a:prstGeom prst="rect">
            <a:avLst/>
          </a:prstGeom>
          <a:noFill/>
          <a:ln w="14224">
            <a:noFill/>
          </a:ln>
        </p:spPr>
        <p:txBody>
          <a:bodyPr wrap="square">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Roadmaps and Guidance</a:t>
            </a:r>
          </a:p>
          <a:p>
            <a:pPr marL="0" marR="0" lvl="0" indent="0" algn="l" defTabSz="914400" rtl="0" eaLnBrk="1" fontAlgn="auto" latinLnBrk="0" hangingPunct="1">
              <a:lnSpc>
                <a:spcPct val="97000"/>
              </a:lnSpc>
              <a:spcBef>
                <a:spcPts val="0"/>
              </a:spcBef>
              <a:spcAft>
                <a:spcPts val="0"/>
              </a:spcAft>
              <a:buClrTx/>
              <a:buSzTx/>
              <a:buFontTx/>
              <a:buNone/>
              <a:tabLst/>
              <a:defRPr/>
            </a:pPr>
            <a:endPar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8" tooltip="The Securing Privileged Access (SPA) roadmap guides you through the fastest and most effective way to mitigate credential theft and other attacks to privileged accounts. "/>
              </a:rPr>
              <a:t>Securing Privileged Access</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9" tooltip="The Office 365 Security Roadmap guides you through the fastest and most effective way to protect against current attacks on your assets hosted in Office 365"/>
              </a:rPr>
              <a:t>Office 365 Security</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Rapid Cyberattacks (</a:t>
            </a:r>
            <a:r>
              <a:rPr kumimoji="0" lang="en-US" sz="800" b="0" i="0" u="none" strike="noStrike" kern="120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Wannacrypt</a:t>
            </a: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/Petya)</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95" name="Rectangle 394">
            <a:extLst>
              <a:ext uri="{FF2B5EF4-FFF2-40B4-BE49-F238E27FC236}">
                <a16:creationId xmlns:a16="http://schemas.microsoft.com/office/drawing/2014/main" id="{17C1F6CF-E499-44BF-8FD8-CCCBC1846237}"/>
              </a:ext>
            </a:extLst>
          </p:cNvPr>
          <p:cNvSpPr/>
          <p:nvPr/>
        </p:nvSpPr>
        <p:spPr bwMode="auto">
          <a:xfrm>
            <a:off x="10375853" y="1519843"/>
            <a:ext cx="1600200" cy="3988530"/>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6" name="Rectangle 395">
            <a:hlinkClick r:id="rId21"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id="{232F512B-4073-48D9-888F-D4C61A9BEAB4}"/>
              </a:ext>
            </a:extLst>
          </p:cNvPr>
          <p:cNvSpPr/>
          <p:nvPr/>
        </p:nvSpPr>
        <p:spPr>
          <a:xfrm>
            <a:off x="10445389" y="1543652"/>
            <a:ext cx="1499616" cy="392899"/>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Active</a:t>
            </a:r>
            <a:b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Directory</a:t>
            </a:r>
          </a:p>
        </p:txBody>
      </p:sp>
      <p:sp>
        <p:nvSpPr>
          <p:cNvPr id="415" name="Rectangle 414">
            <a:hlinkClick r:id="rId22" tooltip="PAWs provide a dedicated secure OS to isolate and protect privileged credentials from common attack vectors (recommended even with a PAM solution). PAWs are also a foundational component of how Microsoft secures cloud services. "/>
            <a:extLst>
              <a:ext uri="{FF2B5EF4-FFF2-40B4-BE49-F238E27FC236}">
                <a16:creationId xmlns:a16="http://schemas.microsoft.com/office/drawing/2014/main" id="{DA0E1A56-6BCA-4D48-A3D8-5864518B1100}"/>
              </a:ext>
            </a:extLst>
          </p:cNvPr>
          <p:cNvSpPr/>
          <p:nvPr/>
        </p:nvSpPr>
        <p:spPr>
          <a:xfrm>
            <a:off x="2434539" y="5116379"/>
            <a:ext cx="9465941" cy="210312"/>
          </a:xfrm>
          <a:prstGeom prst="rect">
            <a:avLst/>
          </a:prstGeom>
          <a:solidFill>
            <a:srgbClr val="FEECED"/>
          </a:solidFill>
          <a:ln w="14224">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cxnSp>
        <p:nvCxnSpPr>
          <p:cNvPr id="416" name="Straight Connector 415">
            <a:extLst>
              <a:ext uri="{FF2B5EF4-FFF2-40B4-BE49-F238E27FC236}">
                <a16:creationId xmlns:a16="http://schemas.microsoft.com/office/drawing/2014/main" id="{1FB27A8A-986B-4EE1-A675-365750CE6C35}"/>
              </a:ext>
            </a:extLst>
          </p:cNvPr>
          <p:cNvCxnSpPr>
            <a:cxnSpLocks/>
          </p:cNvCxnSpPr>
          <p:nvPr/>
        </p:nvCxnSpPr>
        <p:spPr>
          <a:xfrm>
            <a:off x="10462464" y="1864220"/>
            <a:ext cx="0" cy="2462749"/>
          </a:xfrm>
          <a:prstGeom prst="line">
            <a:avLst/>
          </a:prstGeom>
          <a:ln w="28575">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7" name="Rectangle 416">
            <a:hlinkClick r:id="rId23"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0D191FAB-41E4-4F33-A585-0EAAB6AEC018}"/>
              </a:ext>
            </a:extLst>
          </p:cNvPr>
          <p:cNvSpPr/>
          <p:nvPr/>
        </p:nvSpPr>
        <p:spPr>
          <a:xfrm>
            <a:off x="10977239" y="4549447"/>
            <a:ext cx="773572" cy="211725"/>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ATP</a:t>
            </a:r>
          </a:p>
        </p:txBody>
      </p:sp>
      <p:cxnSp>
        <p:nvCxnSpPr>
          <p:cNvPr id="418" name="Straight Connector 417">
            <a:extLst>
              <a:ext uri="{FF2B5EF4-FFF2-40B4-BE49-F238E27FC236}">
                <a16:creationId xmlns:a16="http://schemas.microsoft.com/office/drawing/2014/main" id="{783A7AE9-61E5-4373-ABC1-5A4C811792EC}"/>
              </a:ext>
            </a:extLst>
          </p:cNvPr>
          <p:cNvCxnSpPr>
            <a:cxnSpLocks/>
          </p:cNvCxnSpPr>
          <p:nvPr/>
        </p:nvCxnSpPr>
        <p:spPr>
          <a:xfrm flipH="1">
            <a:off x="10689271" y="4670539"/>
            <a:ext cx="257279"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20" name="Rectangle 419">
            <a:extLst>
              <a:ext uri="{FF2B5EF4-FFF2-40B4-BE49-F238E27FC236}">
                <a16:creationId xmlns:a16="http://schemas.microsoft.com/office/drawing/2014/main" id="{1B6FAF7A-D9DA-47AB-BDE1-4EFFC2A16B0B}"/>
              </a:ext>
            </a:extLst>
          </p:cNvPr>
          <p:cNvSpPr/>
          <p:nvPr/>
        </p:nvSpPr>
        <p:spPr>
          <a:xfrm>
            <a:off x="8502616" y="1510817"/>
            <a:ext cx="1627632" cy="261610"/>
          </a:xfrm>
          <a:prstGeom prst="rect">
            <a:avLst/>
          </a:prstGeom>
          <a:solidFill>
            <a:schemeClr val="accent2"/>
          </a:solidFill>
        </p:spPr>
        <p:txBody>
          <a:bodyPr wrap="square" rIns="9144">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Information Protection</a:t>
            </a:r>
          </a:p>
        </p:txBody>
      </p:sp>
      <p:sp>
        <p:nvSpPr>
          <p:cNvPr id="16" name="Rectangle 15">
            <a:extLst>
              <a:ext uri="{FF2B5EF4-FFF2-40B4-BE49-F238E27FC236}">
                <a16:creationId xmlns:a16="http://schemas.microsoft.com/office/drawing/2014/main" id="{43FC34BC-F941-4950-8D08-91E9B1A87610}"/>
              </a:ext>
            </a:extLst>
          </p:cNvPr>
          <p:cNvSpPr/>
          <p:nvPr/>
        </p:nvSpPr>
        <p:spPr bwMode="auto">
          <a:xfrm>
            <a:off x="6595327" y="3001954"/>
            <a:ext cx="1627632" cy="3175387"/>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Rectangle 96">
            <a:hlinkClick r:id="rId24" tooltip="Azure Security Center provides critical security hygiene issue detection and remediation (no additional charge) as well as threat detection to monitor for advanced and emerging threats across a hybrid environment (cloud + on premises) "/>
            <a:extLst>
              <a:ext uri="{FF2B5EF4-FFF2-40B4-BE49-F238E27FC236}">
                <a16:creationId xmlns:a16="http://schemas.microsoft.com/office/drawing/2014/main" id="{3E4B678D-9BB9-445E-AEED-FE1F10067B9A}"/>
              </a:ext>
            </a:extLst>
          </p:cNvPr>
          <p:cNvSpPr/>
          <p:nvPr/>
        </p:nvSpPr>
        <p:spPr>
          <a:xfrm>
            <a:off x="6846868" y="3075593"/>
            <a:ext cx="1322358" cy="2498896"/>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noAutofit/>
          </a:bodyPr>
          <a:lstStyle/>
          <a:p>
            <a:pPr marL="0" marR="0" lvl="0" indent="0" algn="l" defTabSz="914400" rtl="0" eaLnBrk="1" fontAlgn="auto" latinLnBrk="0" hangingPunct="1">
              <a:lnSpc>
                <a:spcPct val="97000"/>
              </a:lnSpc>
              <a:spcBef>
                <a:spcPts val="0"/>
              </a:spcBef>
              <a:spcAft>
                <a:spcPts val="300"/>
              </a:spcAft>
              <a:buClrTx/>
              <a:buSzTx/>
              <a:buFontTx/>
              <a:buNone/>
              <a:tabLst/>
              <a:defRPr/>
            </a:pP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65" name="Rectangle 364">
            <a:hlinkClick r:id="rId25" tooltip="The Enhanced Security Administrative Environment (ESAE) provides a high security administrative forest to host PAWS and AD administrator accounts. "/>
            <a:extLst>
              <a:ext uri="{FF2B5EF4-FFF2-40B4-BE49-F238E27FC236}">
                <a16:creationId xmlns:a16="http://schemas.microsoft.com/office/drawing/2014/main" id="{DC5F2479-200F-49C1-9644-BB640F0C70EF}"/>
              </a:ext>
            </a:extLst>
          </p:cNvPr>
          <p:cNvSpPr/>
          <p:nvPr/>
        </p:nvSpPr>
        <p:spPr>
          <a:xfrm>
            <a:off x="10647554" y="5116379"/>
            <a:ext cx="1165781" cy="210312"/>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ESAE Admin Forest</a:t>
            </a:r>
          </a:p>
        </p:txBody>
      </p:sp>
      <p:sp>
        <p:nvSpPr>
          <p:cNvPr id="497" name="Rectangle 496">
            <a:hlinkClick r:id="rId26" tooltip="Privileged Access Workstation (PAW) provide a dedicated workstation operating system to isolate sensitive tasks and accounts (such as administration of Active Directory, Azure, Office 365, etc.)"/>
            <a:extLst>
              <a:ext uri="{FF2B5EF4-FFF2-40B4-BE49-F238E27FC236}">
                <a16:creationId xmlns:a16="http://schemas.microsoft.com/office/drawing/2014/main" id="{BB16238B-7335-4D04-860C-07354E2DA1EB}"/>
              </a:ext>
            </a:extLst>
          </p:cNvPr>
          <p:cNvSpPr/>
          <p:nvPr/>
        </p:nvSpPr>
        <p:spPr>
          <a:xfrm>
            <a:off x="2831312" y="5158408"/>
            <a:ext cx="2430474" cy="11939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t" anchorCtr="0">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D41123"/>
                    </a:gs>
                    <a:gs pos="100000">
                      <a:srgbClr val="D41123"/>
                    </a:gs>
                  </a:gsLst>
                  <a:lin ang="5400000" scaled="1"/>
                </a:gradFill>
                <a:effectLst/>
                <a:uLnTx/>
                <a:uFillTx/>
                <a:latin typeface="Segoe UI" panose="020B0502040204020203" pitchFamily="34" charset="0"/>
                <a:ea typeface="+mn-ea"/>
                <a:cs typeface="Segoe UI" panose="020B0502040204020203" pitchFamily="34" charset="0"/>
              </a:rPr>
              <a:t>Privileged Access Workstations (PAWs)</a:t>
            </a:r>
          </a:p>
        </p:txBody>
      </p:sp>
      <p:sp>
        <p:nvSpPr>
          <p:cNvPr id="498" name="Laptop_E770">
            <a:extLst>
              <a:ext uri="{FF2B5EF4-FFF2-40B4-BE49-F238E27FC236}">
                <a16:creationId xmlns:a16="http://schemas.microsoft.com/office/drawing/2014/main" id="{E3D1DD13-DA11-48BB-9944-947005032328}"/>
              </a:ext>
            </a:extLst>
          </p:cNvPr>
          <p:cNvSpPr>
            <a:spLocks noChangeAspect="1" noEditPoints="1"/>
          </p:cNvSpPr>
          <p:nvPr/>
        </p:nvSpPr>
        <p:spPr bwMode="auto">
          <a:xfrm>
            <a:off x="5512435"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499" name="Laptop_E770">
            <a:extLst>
              <a:ext uri="{FF2B5EF4-FFF2-40B4-BE49-F238E27FC236}">
                <a16:creationId xmlns:a16="http://schemas.microsoft.com/office/drawing/2014/main" id="{A443010F-368B-4AD3-83FC-AC7917F07956}"/>
              </a:ext>
            </a:extLst>
          </p:cNvPr>
          <p:cNvSpPr>
            <a:spLocks noChangeAspect="1" noEditPoints="1"/>
          </p:cNvSpPr>
          <p:nvPr/>
        </p:nvSpPr>
        <p:spPr bwMode="auto">
          <a:xfrm>
            <a:off x="2489841"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74" name="Rectangle 673">
            <a:extLst>
              <a:ext uri="{FF2B5EF4-FFF2-40B4-BE49-F238E27FC236}">
                <a16:creationId xmlns:a16="http://schemas.microsoft.com/office/drawing/2014/main" id="{BAEFD1F7-2704-46E2-81EB-AFE24783923B}"/>
              </a:ext>
            </a:extLst>
          </p:cNvPr>
          <p:cNvSpPr/>
          <p:nvPr/>
        </p:nvSpPr>
        <p:spPr bwMode="auto">
          <a:xfrm>
            <a:off x="2907396" y="4425394"/>
            <a:ext cx="314436" cy="184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06" name="Group 205">
            <a:extLst>
              <a:ext uri="{FF2B5EF4-FFF2-40B4-BE49-F238E27FC236}">
                <a16:creationId xmlns:a16="http://schemas.microsoft.com/office/drawing/2014/main" id="{8D6212BF-48DF-4188-85D0-21D89B778766}"/>
              </a:ext>
            </a:extLst>
          </p:cNvPr>
          <p:cNvGrpSpPr/>
          <p:nvPr/>
        </p:nvGrpSpPr>
        <p:grpSpPr>
          <a:xfrm>
            <a:off x="5428382" y="3175794"/>
            <a:ext cx="739483" cy="694363"/>
            <a:chOff x="4978097" y="3102396"/>
            <a:chExt cx="739483" cy="694363"/>
          </a:xfrm>
        </p:grpSpPr>
        <p:sp>
          <p:nvSpPr>
            <p:cNvPr id="512" name="Rectangle 511">
              <a:hlinkClick r:id="rId27"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id="{8B48EC0D-E8B2-4822-A0B3-CF690DA80F13}"/>
                </a:ext>
              </a:extLst>
            </p:cNvPr>
            <p:cNvSpPr/>
            <p:nvPr/>
          </p:nvSpPr>
          <p:spPr>
            <a:xfrm>
              <a:off x="4978097" y="3102396"/>
              <a:ext cx="739483" cy="694363"/>
            </a:xfrm>
            <a:prstGeom prst="rect">
              <a:avLst/>
            </a:prstGeom>
            <a:solidFill>
              <a:schemeClr val="bg1"/>
            </a:solidFill>
            <a:ln w="14224">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18288" rIns="18288"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a:t>
              </a:r>
              <a:br>
                <a:rPr kumimoji="0" lang="en-US" sz="8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8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Appliances</a:t>
              </a:r>
            </a:p>
          </p:txBody>
        </p:sp>
        <p:grpSp>
          <p:nvGrpSpPr>
            <p:cNvPr id="515" name="Group 514">
              <a:extLst>
                <a:ext uri="{FF2B5EF4-FFF2-40B4-BE49-F238E27FC236}">
                  <a16:creationId xmlns:a16="http://schemas.microsoft.com/office/drawing/2014/main" id="{AE0522EF-59F8-4201-8B38-AB6774DD8651}"/>
                </a:ext>
              </a:extLst>
            </p:cNvPr>
            <p:cNvGrpSpPr/>
            <p:nvPr/>
          </p:nvGrpSpPr>
          <p:grpSpPr>
            <a:xfrm>
              <a:off x="5030265" y="3420535"/>
              <a:ext cx="627485" cy="363499"/>
              <a:chOff x="6109711" y="3090710"/>
              <a:chExt cx="627485" cy="363499"/>
            </a:xfrm>
          </p:grpSpPr>
          <p:pic>
            <p:nvPicPr>
              <p:cNvPr id="516" name="Picture 515">
                <a:extLst>
                  <a:ext uri="{FF2B5EF4-FFF2-40B4-BE49-F238E27FC236}">
                    <a16:creationId xmlns:a16="http://schemas.microsoft.com/office/drawing/2014/main" id="{E789CB8D-EF79-4F04-AEB9-BB401CAC3B99}"/>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517" name="Picture 516">
                <a:extLst>
                  <a:ext uri="{FF2B5EF4-FFF2-40B4-BE49-F238E27FC236}">
                    <a16:creationId xmlns:a16="http://schemas.microsoft.com/office/drawing/2014/main" id="{8DA88A3E-8446-475A-9D4D-5B873018DA5E}"/>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518" name="Picture 517">
                <a:extLst>
                  <a:ext uri="{FF2B5EF4-FFF2-40B4-BE49-F238E27FC236}">
                    <a16:creationId xmlns:a16="http://schemas.microsoft.com/office/drawing/2014/main" id="{18542EE9-DBE3-49C2-B25F-1EBC4CF1FE84}"/>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519" name="Picture 518">
                <a:extLst>
                  <a:ext uri="{FF2B5EF4-FFF2-40B4-BE49-F238E27FC236}">
                    <a16:creationId xmlns:a16="http://schemas.microsoft.com/office/drawing/2014/main" id="{DFDDEE88-6B06-4C7E-893D-67D5B4CAC215}"/>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520" name="Group 519">
                <a:extLst>
                  <a:ext uri="{FF2B5EF4-FFF2-40B4-BE49-F238E27FC236}">
                    <a16:creationId xmlns:a16="http://schemas.microsoft.com/office/drawing/2014/main" id="{1D86705C-4908-4323-92FB-7C81F15C9C46}"/>
                  </a:ext>
                </a:extLst>
              </p:cNvPr>
              <p:cNvGrpSpPr/>
              <p:nvPr/>
            </p:nvGrpSpPr>
            <p:grpSpPr>
              <a:xfrm>
                <a:off x="6548524" y="3342843"/>
                <a:ext cx="188672" cy="45740"/>
                <a:chOff x="1287209" y="960836"/>
                <a:chExt cx="418504" cy="101463"/>
              </a:xfrm>
              <a:solidFill>
                <a:schemeClr val="tx1">
                  <a:lumMod val="65000"/>
                  <a:lumOff val="35000"/>
                </a:schemeClr>
              </a:solidFill>
            </p:grpSpPr>
            <p:sp>
              <p:nvSpPr>
                <p:cNvPr id="522" name="Oval 521">
                  <a:extLst>
                    <a:ext uri="{FF2B5EF4-FFF2-40B4-BE49-F238E27FC236}">
                      <a16:creationId xmlns:a16="http://schemas.microsoft.com/office/drawing/2014/main" id="{4DC86AFC-F905-440D-8DA7-C7ABF53D304A}"/>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3" name="Oval 522">
                  <a:extLst>
                    <a:ext uri="{FF2B5EF4-FFF2-40B4-BE49-F238E27FC236}">
                      <a16:creationId xmlns:a16="http://schemas.microsoft.com/office/drawing/2014/main" id="{8EE34B56-4BD7-46FB-B548-1C8FFE495111}"/>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4" name="Oval 523">
                  <a:extLst>
                    <a:ext uri="{FF2B5EF4-FFF2-40B4-BE49-F238E27FC236}">
                      <a16:creationId xmlns:a16="http://schemas.microsoft.com/office/drawing/2014/main" id="{3694CA44-D4AF-4863-8DA4-20BD46436FE0}"/>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521" name="Picture 520">
                <a:extLst>
                  <a:ext uri="{FF2B5EF4-FFF2-40B4-BE49-F238E27FC236}">
                    <a16:creationId xmlns:a16="http://schemas.microsoft.com/office/drawing/2014/main" id="{137DE8CA-6A4A-4865-995B-E2BA11CF575B}"/>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cxnSp>
        <p:nvCxnSpPr>
          <p:cNvPr id="554" name="Straight Connector 553">
            <a:extLst>
              <a:ext uri="{FF2B5EF4-FFF2-40B4-BE49-F238E27FC236}">
                <a16:creationId xmlns:a16="http://schemas.microsoft.com/office/drawing/2014/main" id="{607C20CD-E699-4687-837C-621A23DE9CE1}"/>
              </a:ext>
            </a:extLst>
          </p:cNvPr>
          <p:cNvCxnSpPr>
            <a:cxnSpLocks/>
          </p:cNvCxnSpPr>
          <p:nvPr/>
        </p:nvCxnSpPr>
        <p:spPr>
          <a:xfrm flipH="1" flipV="1">
            <a:off x="8349353" y="591958"/>
            <a:ext cx="1083" cy="4524421"/>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555" name="Straight Connector 554">
            <a:extLst>
              <a:ext uri="{FF2B5EF4-FFF2-40B4-BE49-F238E27FC236}">
                <a16:creationId xmlns:a16="http://schemas.microsoft.com/office/drawing/2014/main" id="{84CF4A6C-1699-4DBE-B12C-DCFE9D492D2B}"/>
              </a:ext>
            </a:extLst>
          </p:cNvPr>
          <p:cNvCxnSpPr>
            <a:cxnSpLocks/>
          </p:cNvCxnSpPr>
          <p:nvPr/>
        </p:nvCxnSpPr>
        <p:spPr>
          <a:xfrm flipH="1">
            <a:off x="8351319" y="575104"/>
            <a:ext cx="119111"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10" name="Group 9">
            <a:extLst>
              <a:ext uri="{FF2B5EF4-FFF2-40B4-BE49-F238E27FC236}">
                <a16:creationId xmlns:a16="http://schemas.microsoft.com/office/drawing/2014/main" id="{F7160ACE-7B4C-45EB-9A58-FF0126B35852}"/>
              </a:ext>
            </a:extLst>
          </p:cNvPr>
          <p:cNvGrpSpPr/>
          <p:nvPr/>
        </p:nvGrpSpPr>
        <p:grpSpPr>
          <a:xfrm>
            <a:off x="4366364" y="3547430"/>
            <a:ext cx="370338" cy="327772"/>
            <a:chOff x="4723767" y="3080378"/>
            <a:chExt cx="439858" cy="389301"/>
          </a:xfrm>
        </p:grpSpPr>
        <p:pic>
          <p:nvPicPr>
            <p:cNvPr id="414" name="Picture 413">
              <a:extLst>
                <a:ext uri="{FF2B5EF4-FFF2-40B4-BE49-F238E27FC236}">
                  <a16:creationId xmlns:a16="http://schemas.microsoft.com/office/drawing/2014/main" id="{AC4D97CD-ACA8-4170-8C77-7F9D3EA7DBCE}"/>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492" name="Group 491">
              <a:extLst>
                <a:ext uri="{FF2B5EF4-FFF2-40B4-BE49-F238E27FC236}">
                  <a16:creationId xmlns:a16="http://schemas.microsoft.com/office/drawing/2014/main" id="{7E096FC3-A8AB-44D7-B8D1-2D794A1DEA11}"/>
                </a:ext>
              </a:extLst>
            </p:cNvPr>
            <p:cNvGrpSpPr/>
            <p:nvPr/>
          </p:nvGrpSpPr>
          <p:grpSpPr>
            <a:xfrm>
              <a:off x="4723767" y="3080378"/>
              <a:ext cx="439858" cy="389301"/>
              <a:chOff x="3131835" y="4047725"/>
              <a:chExt cx="439858" cy="389301"/>
            </a:xfrm>
          </p:grpSpPr>
          <p:grpSp>
            <p:nvGrpSpPr>
              <p:cNvPr id="504" name="Group 503">
                <a:extLst>
                  <a:ext uri="{FF2B5EF4-FFF2-40B4-BE49-F238E27FC236}">
                    <a16:creationId xmlns:a16="http://schemas.microsoft.com/office/drawing/2014/main" id="{603ACBF0-4791-46D1-8877-6BF43FAA0A34}"/>
                  </a:ext>
                </a:extLst>
              </p:cNvPr>
              <p:cNvGrpSpPr/>
              <p:nvPr/>
            </p:nvGrpSpPr>
            <p:grpSpPr>
              <a:xfrm>
                <a:off x="3131835" y="4047725"/>
                <a:ext cx="182560" cy="348911"/>
                <a:chOff x="2136298" y="4226790"/>
                <a:chExt cx="196678" cy="375893"/>
              </a:xfrm>
            </p:grpSpPr>
            <p:sp>
              <p:nvSpPr>
                <p:cNvPr id="526" name="Rectangle 525">
                  <a:extLst>
                    <a:ext uri="{FF2B5EF4-FFF2-40B4-BE49-F238E27FC236}">
                      <a16:creationId xmlns:a16="http://schemas.microsoft.com/office/drawing/2014/main" id="{87EFA601-FD9E-4D5D-8FFD-CBD9B5212D2E}"/>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7" name="server">
                  <a:extLst>
                    <a:ext uri="{FF2B5EF4-FFF2-40B4-BE49-F238E27FC236}">
                      <a16:creationId xmlns:a16="http://schemas.microsoft.com/office/drawing/2014/main" id="{EDE8AC5B-7EEB-40A1-9A6A-49737AF8575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11" name="Oval 510">
                <a:extLst>
                  <a:ext uri="{FF2B5EF4-FFF2-40B4-BE49-F238E27FC236}">
                    <a16:creationId xmlns:a16="http://schemas.microsoft.com/office/drawing/2014/main" id="{E669F53A-DF4D-4F6F-8215-054195ECAC18}"/>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4" name="Picture 513">
                <a:extLst>
                  <a:ext uri="{FF2B5EF4-FFF2-40B4-BE49-F238E27FC236}">
                    <a16:creationId xmlns:a16="http://schemas.microsoft.com/office/drawing/2014/main" id="{5EF35BED-A8F0-46B3-872D-4BA54321A35B}"/>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25" name="Freeform 6">
                <a:extLst>
                  <a:ext uri="{FF2B5EF4-FFF2-40B4-BE49-F238E27FC236}">
                    <a16:creationId xmlns:a16="http://schemas.microsoft.com/office/drawing/2014/main" id="{34A491C2-1FD1-416E-9510-2116BB52E1E4}"/>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566" name="Group 565">
            <a:extLst>
              <a:ext uri="{FF2B5EF4-FFF2-40B4-BE49-F238E27FC236}">
                <a16:creationId xmlns:a16="http://schemas.microsoft.com/office/drawing/2014/main" id="{7B9BE697-26B5-41AB-8E29-5C6F7B140006}"/>
              </a:ext>
            </a:extLst>
          </p:cNvPr>
          <p:cNvGrpSpPr/>
          <p:nvPr/>
        </p:nvGrpSpPr>
        <p:grpSpPr>
          <a:xfrm>
            <a:off x="3777220" y="3547430"/>
            <a:ext cx="370338" cy="327772"/>
            <a:chOff x="4723767" y="3080378"/>
            <a:chExt cx="439858" cy="389301"/>
          </a:xfrm>
        </p:grpSpPr>
        <p:pic>
          <p:nvPicPr>
            <p:cNvPr id="571" name="Picture 570">
              <a:extLst>
                <a:ext uri="{FF2B5EF4-FFF2-40B4-BE49-F238E27FC236}">
                  <a16:creationId xmlns:a16="http://schemas.microsoft.com/office/drawing/2014/main" id="{915EC2B4-9841-4A3D-A13A-81A78491D057}"/>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72" name="Group 571">
              <a:extLst>
                <a:ext uri="{FF2B5EF4-FFF2-40B4-BE49-F238E27FC236}">
                  <a16:creationId xmlns:a16="http://schemas.microsoft.com/office/drawing/2014/main" id="{003C0D33-B8C2-46C1-9173-157D9CE6B07B}"/>
                </a:ext>
              </a:extLst>
            </p:cNvPr>
            <p:cNvGrpSpPr/>
            <p:nvPr/>
          </p:nvGrpSpPr>
          <p:grpSpPr>
            <a:xfrm>
              <a:off x="4723767" y="3080378"/>
              <a:ext cx="439858" cy="389301"/>
              <a:chOff x="3131835" y="4047725"/>
              <a:chExt cx="439858" cy="389301"/>
            </a:xfrm>
          </p:grpSpPr>
          <p:grpSp>
            <p:nvGrpSpPr>
              <p:cNvPr id="573" name="Group 572">
                <a:extLst>
                  <a:ext uri="{FF2B5EF4-FFF2-40B4-BE49-F238E27FC236}">
                    <a16:creationId xmlns:a16="http://schemas.microsoft.com/office/drawing/2014/main" id="{CF6F55E2-C9B2-4A1E-B06E-B6C023D03929}"/>
                  </a:ext>
                </a:extLst>
              </p:cNvPr>
              <p:cNvGrpSpPr/>
              <p:nvPr/>
            </p:nvGrpSpPr>
            <p:grpSpPr>
              <a:xfrm>
                <a:off x="3131835" y="4047725"/>
                <a:ext cx="182560" cy="348911"/>
                <a:chOff x="2136298" y="4226790"/>
                <a:chExt cx="196678" cy="375893"/>
              </a:xfrm>
            </p:grpSpPr>
            <p:sp>
              <p:nvSpPr>
                <p:cNvPr id="603" name="Rectangle 602">
                  <a:extLst>
                    <a:ext uri="{FF2B5EF4-FFF2-40B4-BE49-F238E27FC236}">
                      <a16:creationId xmlns:a16="http://schemas.microsoft.com/office/drawing/2014/main" id="{6154AC2F-DA5B-47A2-93E6-529AF8BC187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4" name="server">
                  <a:extLst>
                    <a:ext uri="{FF2B5EF4-FFF2-40B4-BE49-F238E27FC236}">
                      <a16:creationId xmlns:a16="http://schemas.microsoft.com/office/drawing/2014/main" id="{16EC4974-35DF-4BF8-9978-9C96B28EDBD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74" name="Oval 573">
                <a:extLst>
                  <a:ext uri="{FF2B5EF4-FFF2-40B4-BE49-F238E27FC236}">
                    <a16:creationId xmlns:a16="http://schemas.microsoft.com/office/drawing/2014/main" id="{C1AEE6E6-9AFE-4FC0-A3FD-EF5BFB3F6B07}"/>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76" name="Picture 575">
                <a:extLst>
                  <a:ext uri="{FF2B5EF4-FFF2-40B4-BE49-F238E27FC236}">
                    <a16:creationId xmlns:a16="http://schemas.microsoft.com/office/drawing/2014/main" id="{D739B82B-3215-4F0F-831B-AAA3C73A7268}"/>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02" name="Freeform 6">
                <a:extLst>
                  <a:ext uri="{FF2B5EF4-FFF2-40B4-BE49-F238E27FC236}">
                    <a16:creationId xmlns:a16="http://schemas.microsoft.com/office/drawing/2014/main" id="{33346D4F-7832-4AE9-97ED-1BB54263221F}"/>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11" name="Rectangle 10">
            <a:extLst>
              <a:ext uri="{FF2B5EF4-FFF2-40B4-BE49-F238E27FC236}">
                <a16:creationId xmlns:a16="http://schemas.microsoft.com/office/drawing/2014/main" id="{6D5A3232-7F2D-46ED-8C82-BF7A9D46C38B}"/>
              </a:ext>
            </a:extLst>
          </p:cNvPr>
          <p:cNvSpPr/>
          <p:nvPr/>
        </p:nvSpPr>
        <p:spPr bwMode="auto">
          <a:xfrm>
            <a:off x="5013285" y="3073735"/>
            <a:ext cx="1375204" cy="184678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03C6C"/>
              </a:solidFill>
              <a:effectLst/>
              <a:uLnTx/>
              <a:uFillTx/>
              <a:latin typeface="Segoe UI"/>
              <a:ea typeface="Segoe UI" pitchFamily="34" charset="0"/>
              <a:cs typeface="Segoe UI" pitchFamily="34" charset="0"/>
            </a:endParaRPr>
          </a:p>
        </p:txBody>
      </p:sp>
      <p:sp>
        <p:nvSpPr>
          <p:cNvPr id="605" name="Rectangle 10">
            <a:extLst>
              <a:ext uri="{FF2B5EF4-FFF2-40B4-BE49-F238E27FC236}">
                <a16:creationId xmlns:a16="http://schemas.microsoft.com/office/drawing/2014/main" id="{FFD19AD5-46B0-4C41-928B-A66A4D5912AD}"/>
              </a:ext>
            </a:extLst>
          </p:cNvPr>
          <p:cNvSpPr/>
          <p:nvPr/>
        </p:nvSpPr>
        <p:spPr bwMode="auto">
          <a:xfrm rot="10800000">
            <a:off x="4827582" y="3074649"/>
            <a:ext cx="1518012" cy="1845947"/>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3192673 w 4107073"/>
              <a:gd name="connsiteY0" fmla="*/ 0 h 914400"/>
              <a:gd name="connsiteX1" fmla="*/ 4107073 w 4107073"/>
              <a:gd name="connsiteY1" fmla="*/ 0 h 914400"/>
              <a:gd name="connsiteX2" fmla="*/ 4107073 w 4107073"/>
              <a:gd name="connsiteY2" fmla="*/ 914400 h 914400"/>
              <a:gd name="connsiteX3" fmla="*/ 0 w 4107073"/>
              <a:gd name="connsiteY3" fmla="*/ 914400 h 914400"/>
              <a:gd name="connsiteX0" fmla="*/ 2243407 w 4107073"/>
              <a:gd name="connsiteY0" fmla="*/ 1404 h 914400"/>
              <a:gd name="connsiteX1" fmla="*/ 4107073 w 4107073"/>
              <a:gd name="connsiteY1" fmla="*/ 0 h 914400"/>
              <a:gd name="connsiteX2" fmla="*/ 4107073 w 4107073"/>
              <a:gd name="connsiteY2" fmla="*/ 914400 h 914400"/>
              <a:gd name="connsiteX3" fmla="*/ 0 w 4107073"/>
              <a:gd name="connsiteY3" fmla="*/ 914400 h 914400"/>
              <a:gd name="connsiteX0" fmla="*/ 2213109 w 4107073"/>
              <a:gd name="connsiteY0" fmla="*/ 0 h 918614"/>
              <a:gd name="connsiteX1" fmla="*/ 4107073 w 4107073"/>
              <a:gd name="connsiteY1" fmla="*/ 4214 h 918614"/>
              <a:gd name="connsiteX2" fmla="*/ 4107073 w 4107073"/>
              <a:gd name="connsiteY2" fmla="*/ 918614 h 918614"/>
              <a:gd name="connsiteX3" fmla="*/ 0 w 4107073"/>
              <a:gd name="connsiteY3" fmla="*/ 918614 h 918614"/>
              <a:gd name="connsiteX0" fmla="*/ 2213109 w 4107073"/>
              <a:gd name="connsiteY0" fmla="*/ 0 h 915805"/>
              <a:gd name="connsiteX1" fmla="*/ 4107073 w 4107073"/>
              <a:gd name="connsiteY1" fmla="*/ 1405 h 915805"/>
              <a:gd name="connsiteX2" fmla="*/ 4107073 w 4107073"/>
              <a:gd name="connsiteY2" fmla="*/ 915805 h 915805"/>
              <a:gd name="connsiteX3" fmla="*/ 0 w 4107073"/>
              <a:gd name="connsiteY3" fmla="*/ 915805 h 915805"/>
              <a:gd name="connsiteX0" fmla="*/ 2658011 w 4551975"/>
              <a:gd name="connsiteY0" fmla="*/ 0 h 915805"/>
              <a:gd name="connsiteX1" fmla="*/ 4551975 w 4551975"/>
              <a:gd name="connsiteY1" fmla="*/ 1405 h 915805"/>
              <a:gd name="connsiteX2" fmla="*/ 4551975 w 4551975"/>
              <a:gd name="connsiteY2" fmla="*/ 915805 h 915805"/>
              <a:gd name="connsiteX3" fmla="*/ 0 w 4551975"/>
              <a:gd name="connsiteY3" fmla="*/ 915805 h 915805"/>
              <a:gd name="connsiteX0" fmla="*/ 2185614 w 4551975"/>
              <a:gd name="connsiteY0" fmla="*/ 130 h 914400"/>
              <a:gd name="connsiteX1" fmla="*/ 4551975 w 4551975"/>
              <a:gd name="connsiteY1" fmla="*/ 0 h 914400"/>
              <a:gd name="connsiteX2" fmla="*/ 4551975 w 4551975"/>
              <a:gd name="connsiteY2" fmla="*/ 914400 h 914400"/>
              <a:gd name="connsiteX3" fmla="*/ 0 w 455197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4551975" h="914400">
                <a:moveTo>
                  <a:pt x="2185614" y="130"/>
                </a:moveTo>
                <a:lnTo>
                  <a:pt x="4551975" y="0"/>
                </a:lnTo>
                <a:lnTo>
                  <a:pt x="4551975"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a:extLst>
              <a:ext uri="{FF2B5EF4-FFF2-40B4-BE49-F238E27FC236}">
                <a16:creationId xmlns:a16="http://schemas.microsoft.com/office/drawing/2014/main" id="{22B9AE6C-27F6-4AFE-9162-A0514AAD05F0}"/>
              </a:ext>
            </a:extLst>
          </p:cNvPr>
          <p:cNvSpPr/>
          <p:nvPr/>
        </p:nvSpPr>
        <p:spPr bwMode="auto">
          <a:xfrm>
            <a:off x="4830384" y="3791227"/>
            <a:ext cx="186624"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06" name="Rectangle 115">
            <a:extLst>
              <a:ext uri="{FF2B5EF4-FFF2-40B4-BE49-F238E27FC236}">
                <a16:creationId xmlns:a16="http://schemas.microsoft.com/office/drawing/2014/main" id="{81DABEDA-3853-49F9-A385-DFDC4183D6CB}"/>
              </a:ext>
            </a:extLst>
          </p:cNvPr>
          <p:cNvSpPr/>
          <p:nvPr/>
        </p:nvSpPr>
        <p:spPr bwMode="auto">
          <a:xfrm flipH="1">
            <a:off x="5056325" y="3788853"/>
            <a:ext cx="1326116"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607" name="Graphic 606">
            <a:extLst>
              <a:ext uri="{FF2B5EF4-FFF2-40B4-BE49-F238E27FC236}">
                <a16:creationId xmlns:a16="http://schemas.microsoft.com/office/drawing/2014/main" id="{B357B54B-824E-4012-A8CD-4F858D8A018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rot="16200000">
            <a:off x="6186094" y="3864658"/>
            <a:ext cx="373956" cy="101989"/>
          </a:xfrm>
          <a:prstGeom prst="rect">
            <a:avLst/>
          </a:prstGeom>
        </p:spPr>
      </p:pic>
      <p:grpSp>
        <p:nvGrpSpPr>
          <p:cNvPr id="536" name="Group 535">
            <a:extLst>
              <a:ext uri="{FF2B5EF4-FFF2-40B4-BE49-F238E27FC236}">
                <a16:creationId xmlns:a16="http://schemas.microsoft.com/office/drawing/2014/main" id="{07A89111-815C-4E3E-B908-29E81FD27153}"/>
              </a:ext>
            </a:extLst>
          </p:cNvPr>
          <p:cNvGrpSpPr/>
          <p:nvPr/>
        </p:nvGrpSpPr>
        <p:grpSpPr>
          <a:xfrm>
            <a:off x="4940299" y="3547430"/>
            <a:ext cx="370338" cy="327772"/>
            <a:chOff x="4723767" y="3080378"/>
            <a:chExt cx="439858" cy="389301"/>
          </a:xfrm>
        </p:grpSpPr>
        <p:pic>
          <p:nvPicPr>
            <p:cNvPr id="539" name="Picture 538">
              <a:extLst>
                <a:ext uri="{FF2B5EF4-FFF2-40B4-BE49-F238E27FC236}">
                  <a16:creationId xmlns:a16="http://schemas.microsoft.com/office/drawing/2014/main" id="{97330FDC-C486-4918-B985-8DF889619523}"/>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40" name="Group 539">
              <a:extLst>
                <a:ext uri="{FF2B5EF4-FFF2-40B4-BE49-F238E27FC236}">
                  <a16:creationId xmlns:a16="http://schemas.microsoft.com/office/drawing/2014/main" id="{9CEC46AC-FDAF-4D4D-A745-9EC37156BCB2}"/>
                </a:ext>
              </a:extLst>
            </p:cNvPr>
            <p:cNvGrpSpPr/>
            <p:nvPr/>
          </p:nvGrpSpPr>
          <p:grpSpPr>
            <a:xfrm>
              <a:off x="4723767" y="3080378"/>
              <a:ext cx="439858" cy="389301"/>
              <a:chOff x="3131835" y="4047725"/>
              <a:chExt cx="439858" cy="389301"/>
            </a:xfrm>
          </p:grpSpPr>
          <p:grpSp>
            <p:nvGrpSpPr>
              <p:cNvPr id="541" name="Group 540">
                <a:extLst>
                  <a:ext uri="{FF2B5EF4-FFF2-40B4-BE49-F238E27FC236}">
                    <a16:creationId xmlns:a16="http://schemas.microsoft.com/office/drawing/2014/main" id="{BF4D4ECF-6516-4F09-A7B6-22A8B6EAF3F3}"/>
                  </a:ext>
                </a:extLst>
              </p:cNvPr>
              <p:cNvGrpSpPr/>
              <p:nvPr/>
            </p:nvGrpSpPr>
            <p:grpSpPr>
              <a:xfrm>
                <a:off x="3131835" y="4047725"/>
                <a:ext cx="182560" cy="348911"/>
                <a:chOff x="2136298" y="4226790"/>
                <a:chExt cx="196678" cy="375893"/>
              </a:xfrm>
            </p:grpSpPr>
            <p:sp>
              <p:nvSpPr>
                <p:cNvPr id="563" name="Rectangle 562">
                  <a:extLst>
                    <a:ext uri="{FF2B5EF4-FFF2-40B4-BE49-F238E27FC236}">
                      <a16:creationId xmlns:a16="http://schemas.microsoft.com/office/drawing/2014/main" id="{F4E49CA2-BDB0-491C-B0C3-0B815366D76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4" name="server">
                  <a:extLst>
                    <a:ext uri="{FF2B5EF4-FFF2-40B4-BE49-F238E27FC236}">
                      <a16:creationId xmlns:a16="http://schemas.microsoft.com/office/drawing/2014/main" id="{908D9736-3389-4037-86CE-495CCDB816F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42" name="Oval 541">
                <a:extLst>
                  <a:ext uri="{FF2B5EF4-FFF2-40B4-BE49-F238E27FC236}">
                    <a16:creationId xmlns:a16="http://schemas.microsoft.com/office/drawing/2014/main" id="{D8960E09-FAB7-426D-8743-82C8E0258493}"/>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43" name="Picture 542">
                <a:extLst>
                  <a:ext uri="{FF2B5EF4-FFF2-40B4-BE49-F238E27FC236}">
                    <a16:creationId xmlns:a16="http://schemas.microsoft.com/office/drawing/2014/main" id="{E61D430D-6764-40F4-A135-5FA8B1335F5E}"/>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60" name="Freeform 6">
                <a:extLst>
                  <a:ext uri="{FF2B5EF4-FFF2-40B4-BE49-F238E27FC236}">
                    <a16:creationId xmlns:a16="http://schemas.microsoft.com/office/drawing/2014/main" id="{C153E579-C699-4076-AC2E-CFF21CF4E83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609" name="Rectangle 115">
            <a:extLst>
              <a:ext uri="{FF2B5EF4-FFF2-40B4-BE49-F238E27FC236}">
                <a16:creationId xmlns:a16="http://schemas.microsoft.com/office/drawing/2014/main" id="{5DDCE182-8101-4D57-AF92-321612D69778}"/>
              </a:ext>
            </a:extLst>
          </p:cNvPr>
          <p:cNvSpPr/>
          <p:nvPr/>
        </p:nvSpPr>
        <p:spPr bwMode="auto">
          <a:xfrm>
            <a:off x="6172966" y="3073735"/>
            <a:ext cx="172138" cy="448687"/>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10" name="Rectangle 115">
            <a:extLst>
              <a:ext uri="{FF2B5EF4-FFF2-40B4-BE49-F238E27FC236}">
                <a16:creationId xmlns:a16="http://schemas.microsoft.com/office/drawing/2014/main" id="{CA692FC8-B1B1-407E-9EFE-83FF46D9C96B}"/>
              </a:ext>
            </a:extLst>
          </p:cNvPr>
          <p:cNvSpPr/>
          <p:nvPr/>
        </p:nvSpPr>
        <p:spPr bwMode="auto">
          <a:xfrm flipV="1">
            <a:off x="6171305" y="3568728"/>
            <a:ext cx="217478" cy="15272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137" name="Graphic 136">
            <a:extLst>
              <a:ext uri="{FF2B5EF4-FFF2-40B4-BE49-F238E27FC236}">
                <a16:creationId xmlns:a16="http://schemas.microsoft.com/office/drawing/2014/main" id="{929BA507-8B5F-4AA7-A450-0571456206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0885" y="3617842"/>
            <a:ext cx="155363" cy="144264"/>
          </a:xfrm>
          <a:prstGeom prst="rect">
            <a:avLst/>
          </a:prstGeom>
        </p:spPr>
      </p:pic>
      <p:grpSp>
        <p:nvGrpSpPr>
          <p:cNvPr id="24" name="Group 23">
            <a:extLst>
              <a:ext uri="{FF2B5EF4-FFF2-40B4-BE49-F238E27FC236}">
                <a16:creationId xmlns:a16="http://schemas.microsoft.com/office/drawing/2014/main" id="{20A24230-FAAD-4142-93D9-29BD7408BC32}"/>
              </a:ext>
            </a:extLst>
          </p:cNvPr>
          <p:cNvGrpSpPr/>
          <p:nvPr/>
        </p:nvGrpSpPr>
        <p:grpSpPr>
          <a:xfrm>
            <a:off x="2479889" y="3223015"/>
            <a:ext cx="1164272" cy="187645"/>
            <a:chOff x="2479889" y="3223015"/>
            <a:chExt cx="1164272" cy="187645"/>
          </a:xfrm>
        </p:grpSpPr>
        <p:sp>
          <p:nvSpPr>
            <p:cNvPr id="712" name="Rectangle 711">
              <a:extLst>
                <a:ext uri="{FF2B5EF4-FFF2-40B4-BE49-F238E27FC236}">
                  <a16:creationId xmlns:a16="http://schemas.microsoft.com/office/drawing/2014/main" id="{165F883C-3213-47A6-9EAA-9E6D0433D0A6}"/>
                </a:ext>
              </a:extLst>
            </p:cNvPr>
            <p:cNvSpPr/>
            <p:nvPr/>
          </p:nvSpPr>
          <p:spPr>
            <a:xfrm>
              <a:off x="2479889" y="3223015"/>
              <a:ext cx="1164272" cy="18764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NGFW</a:t>
              </a:r>
            </a:p>
          </p:txBody>
        </p:sp>
        <p:pic>
          <p:nvPicPr>
            <p:cNvPr id="677" name="Graphic 676">
              <a:extLst>
                <a:ext uri="{FF2B5EF4-FFF2-40B4-BE49-F238E27FC236}">
                  <a16:creationId xmlns:a16="http://schemas.microsoft.com/office/drawing/2014/main" id="{DD69935D-7AC7-4CFD-AD89-E5E87B0675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2268" y="3248214"/>
              <a:ext cx="155363" cy="144264"/>
            </a:xfrm>
            <a:prstGeom prst="rect">
              <a:avLst/>
            </a:prstGeom>
          </p:spPr>
        </p:pic>
        <p:sp>
          <p:nvSpPr>
            <p:cNvPr id="719" name="Commitments_EC4D">
              <a:extLst>
                <a:ext uri="{FF2B5EF4-FFF2-40B4-BE49-F238E27FC236}">
                  <a16:creationId xmlns:a16="http://schemas.microsoft.com/office/drawing/2014/main" id="{C958996F-57E6-494D-B883-4E65280A7B8B}"/>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pic>
        <p:nvPicPr>
          <p:cNvPr id="616" name="Graphic 615">
            <a:extLst>
              <a:ext uri="{FF2B5EF4-FFF2-40B4-BE49-F238E27FC236}">
                <a16:creationId xmlns:a16="http://schemas.microsoft.com/office/drawing/2014/main" id="{AD81CF5A-A9BA-449A-BBA3-9A6A6DF45C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7925" y="3060980"/>
            <a:ext cx="155363" cy="144264"/>
          </a:xfrm>
          <a:prstGeom prst="rect">
            <a:avLst/>
          </a:prstGeom>
        </p:spPr>
      </p:pic>
      <p:grpSp>
        <p:nvGrpSpPr>
          <p:cNvPr id="153" name="Group 152">
            <a:extLst>
              <a:ext uri="{FF2B5EF4-FFF2-40B4-BE49-F238E27FC236}">
                <a16:creationId xmlns:a16="http://schemas.microsoft.com/office/drawing/2014/main" id="{D2A4DE7F-EF4F-4F7E-801D-650E1FEB6053}"/>
              </a:ext>
            </a:extLst>
          </p:cNvPr>
          <p:cNvGrpSpPr/>
          <p:nvPr/>
        </p:nvGrpSpPr>
        <p:grpSpPr>
          <a:xfrm>
            <a:off x="2472457" y="3458316"/>
            <a:ext cx="833053" cy="527412"/>
            <a:chOff x="2144445" y="2968032"/>
            <a:chExt cx="879313" cy="527412"/>
          </a:xfrm>
        </p:grpSpPr>
        <p:sp>
          <p:nvSpPr>
            <p:cNvPr id="679" name="Rectangle 678">
              <a:extLst>
                <a:ext uri="{FF2B5EF4-FFF2-40B4-BE49-F238E27FC236}">
                  <a16:creationId xmlns:a16="http://schemas.microsoft.com/office/drawing/2014/main" id="{A029A06F-AE8A-4377-A597-25D203344D73}"/>
                </a:ext>
              </a:extLst>
            </p:cNvPr>
            <p:cNvSpPr/>
            <p:nvPr/>
          </p:nvSpPr>
          <p:spPr>
            <a:xfrm>
              <a:off x="2144445" y="3342645"/>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IPS/IDS</a:t>
              </a:r>
            </a:p>
          </p:txBody>
        </p:sp>
        <p:sp>
          <p:nvSpPr>
            <p:cNvPr id="687" name="Rectangle 686">
              <a:extLst>
                <a:ext uri="{FF2B5EF4-FFF2-40B4-BE49-F238E27FC236}">
                  <a16:creationId xmlns:a16="http://schemas.microsoft.com/office/drawing/2014/main" id="{B2CFCAB9-AC85-4853-A575-B4421DF8EA45}"/>
                </a:ext>
              </a:extLst>
            </p:cNvPr>
            <p:cNvSpPr/>
            <p:nvPr/>
          </p:nvSpPr>
          <p:spPr>
            <a:xfrm>
              <a:off x="2144446" y="296803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Edge DLP</a:t>
              </a:r>
            </a:p>
          </p:txBody>
        </p:sp>
        <p:sp>
          <p:nvSpPr>
            <p:cNvPr id="695" name="Rectangle 694">
              <a:extLst>
                <a:ext uri="{FF2B5EF4-FFF2-40B4-BE49-F238E27FC236}">
                  <a16:creationId xmlns:a16="http://schemas.microsoft.com/office/drawing/2014/main" id="{C3BB896A-BBFC-432A-ADC2-6DFC18D6B8DF}"/>
                </a:ext>
              </a:extLst>
            </p:cNvPr>
            <p:cNvSpPr/>
            <p:nvPr/>
          </p:nvSpPr>
          <p:spPr>
            <a:xfrm>
              <a:off x="2144446" y="315466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SSL Proxy</a:t>
              </a:r>
            </a:p>
          </p:txBody>
        </p:sp>
        <p:sp>
          <p:nvSpPr>
            <p:cNvPr id="702" name="Commitments_EC4D">
              <a:extLst>
                <a:ext uri="{FF2B5EF4-FFF2-40B4-BE49-F238E27FC236}">
                  <a16:creationId xmlns:a16="http://schemas.microsoft.com/office/drawing/2014/main" id="{71108290-3BBA-47E5-8047-0B4C91CBC6A6}"/>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703" name="Commitments_EC4D">
              <a:extLst>
                <a:ext uri="{FF2B5EF4-FFF2-40B4-BE49-F238E27FC236}">
                  <a16:creationId xmlns:a16="http://schemas.microsoft.com/office/drawing/2014/main" id="{291327A9-64EF-4BDA-A268-B4F6573F7064}"/>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704" name="Commitments_EC4D">
              <a:extLst>
                <a:ext uri="{FF2B5EF4-FFF2-40B4-BE49-F238E27FC236}">
                  <a16:creationId xmlns:a16="http://schemas.microsoft.com/office/drawing/2014/main" id="{9181397D-D9C8-4F52-9921-D94F9DB5B67E}"/>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cxnSp>
        <p:nvCxnSpPr>
          <p:cNvPr id="221" name="Connector: Elbow 220">
            <a:extLst>
              <a:ext uri="{FF2B5EF4-FFF2-40B4-BE49-F238E27FC236}">
                <a16:creationId xmlns:a16="http://schemas.microsoft.com/office/drawing/2014/main" id="{62A1844A-DE90-4548-814B-20C887C8D326}"/>
              </a:ext>
            </a:extLst>
          </p:cNvPr>
          <p:cNvCxnSpPr>
            <a:cxnSpLocks/>
            <a:endCxn id="509" idx="1"/>
          </p:cNvCxnSpPr>
          <p:nvPr/>
        </p:nvCxnSpPr>
        <p:spPr>
          <a:xfrm rot="16200000" flipH="1">
            <a:off x="1174880" y="2710340"/>
            <a:ext cx="1664037" cy="116460"/>
          </a:xfrm>
          <a:prstGeom prst="bentConnector2">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8A563C88-AB14-4F39-9751-2A6BEBC40488}"/>
              </a:ext>
            </a:extLst>
          </p:cNvPr>
          <p:cNvCxnSpPr>
            <a:cxnSpLocks/>
          </p:cNvCxnSpPr>
          <p:nvPr/>
        </p:nvCxnSpPr>
        <p:spPr>
          <a:xfrm>
            <a:off x="1545537"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0" name="TextBox 569">
            <a:extLst>
              <a:ext uri="{FF2B5EF4-FFF2-40B4-BE49-F238E27FC236}">
                <a16:creationId xmlns:a16="http://schemas.microsoft.com/office/drawing/2014/main" id="{A91C18CA-8C4F-4D3E-9285-363EFC4E9F07}"/>
              </a:ext>
            </a:extLst>
          </p:cNvPr>
          <p:cNvSpPr txBox="1"/>
          <p:nvPr/>
        </p:nvSpPr>
        <p:spPr>
          <a:xfrm>
            <a:off x="389074" y="3570555"/>
            <a:ext cx="1241045" cy="253916"/>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Managed Clients</a:t>
            </a:r>
            <a:endParaRPr kumimoji="0" lang="en-US" sz="110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endParaRPr>
          </a:p>
        </p:txBody>
      </p:sp>
      <p:sp>
        <p:nvSpPr>
          <p:cNvPr id="734" name="Rectangle 733">
            <a:extLst>
              <a:ext uri="{FF2B5EF4-FFF2-40B4-BE49-F238E27FC236}">
                <a16:creationId xmlns:a16="http://schemas.microsoft.com/office/drawing/2014/main" id="{D99ED82C-3F1B-4841-B3CC-3B5DF8285ABA}"/>
              </a:ext>
            </a:extLst>
          </p:cNvPr>
          <p:cNvSpPr/>
          <p:nvPr/>
        </p:nvSpPr>
        <p:spPr>
          <a:xfrm>
            <a:off x="273252" y="2128487"/>
            <a:ext cx="1521377"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Clients</a:t>
            </a:r>
          </a:p>
        </p:txBody>
      </p:sp>
      <p:cxnSp>
        <p:nvCxnSpPr>
          <p:cNvPr id="9" name="Connector: Elbow 8">
            <a:extLst>
              <a:ext uri="{FF2B5EF4-FFF2-40B4-BE49-F238E27FC236}">
                <a16:creationId xmlns:a16="http://schemas.microsoft.com/office/drawing/2014/main" id="{A2F782D0-7358-48F8-938D-A164A2BEB08D}"/>
              </a:ext>
            </a:extLst>
          </p:cNvPr>
          <p:cNvCxnSpPr>
            <a:cxnSpLocks/>
            <a:stCxn id="92" idx="3"/>
            <a:endCxn id="264" idx="3"/>
          </p:cNvCxnSpPr>
          <p:nvPr/>
        </p:nvCxnSpPr>
        <p:spPr>
          <a:xfrm>
            <a:off x="1782931" y="3391149"/>
            <a:ext cx="9074" cy="928933"/>
          </a:xfrm>
          <a:prstGeom prst="bentConnector3">
            <a:avLst>
              <a:gd name="adj1" fmla="val 1275667"/>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670" name="Rectangle 669">
            <a:hlinkClick r:id="rId37" tooltip="Windows 10 IoT Core and Windows 10 IoT Enterprise provide a secure solution for IoT devices with flexibility to support headless, ARM-based devices or powerful, Win32-driven devices."/>
            <a:extLst>
              <a:ext uri="{FF2B5EF4-FFF2-40B4-BE49-F238E27FC236}">
                <a16:creationId xmlns:a16="http://schemas.microsoft.com/office/drawing/2014/main" id="{3F9A5FCD-3F3E-4607-8A82-9932FA88B85C}"/>
              </a:ext>
            </a:extLst>
          </p:cNvPr>
          <p:cNvSpPr/>
          <p:nvPr/>
        </p:nvSpPr>
        <p:spPr>
          <a:xfrm>
            <a:off x="2120878" y="5859048"/>
            <a:ext cx="969115"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10 IoT</a:t>
            </a:r>
          </a:p>
        </p:txBody>
      </p:sp>
      <p:sp>
        <p:nvSpPr>
          <p:cNvPr id="671" name="Rectangle 670">
            <a:hlinkClick r:id="rId38" tooltip="Azure IoT Central is a fully managed IoT SaaS (software-as-a-service) solution that makes it easy to connect, monitor and manage your IoT assets at scale, so you can create deep insights from your IoT data and take informed action. "/>
            <a:extLst>
              <a:ext uri="{FF2B5EF4-FFF2-40B4-BE49-F238E27FC236}">
                <a16:creationId xmlns:a16="http://schemas.microsoft.com/office/drawing/2014/main" id="{77377F1E-B771-4359-B9B2-CDF5F5917969}"/>
              </a:ext>
            </a:extLst>
          </p:cNvPr>
          <p:cNvSpPr/>
          <p:nvPr/>
        </p:nvSpPr>
        <p:spPr>
          <a:xfrm>
            <a:off x="2122975" y="6127267"/>
            <a:ext cx="969115" cy="204287"/>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IoT Security </a:t>
            </a:r>
          </a:p>
        </p:txBody>
      </p:sp>
      <p:sp>
        <p:nvSpPr>
          <p:cNvPr id="711" name="Title 1">
            <a:extLst>
              <a:ext uri="{FF2B5EF4-FFF2-40B4-BE49-F238E27FC236}">
                <a16:creationId xmlns:a16="http://schemas.microsoft.com/office/drawing/2014/main" id="{5948D4A9-E316-41CE-B2D5-2C9900CA46DD}"/>
              </a:ext>
            </a:extLst>
          </p:cNvPr>
          <p:cNvSpPr txBox="1">
            <a:spLocks/>
          </p:cNvSpPr>
          <p:nvPr/>
        </p:nvSpPr>
        <p:spPr>
          <a:xfrm>
            <a:off x="4618330" y="186343"/>
            <a:ext cx="3814609" cy="551907"/>
          </a:xfrm>
          <a:prstGeom prst="rect">
            <a:avLst/>
          </a:prstGeom>
          <a:noFill/>
          <a:effectLst>
            <a:softEdge rad="63500"/>
          </a:effectLst>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1600" b="1"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Cybersecurity Reference Architecture</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April 2019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39" tooltip="The latest published version of this document can be found at https://aka.ms/MCRA"/>
              </a:rPr>
              <a:t>https://aka.ms/MCRA</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40" tooltip="View a recording of this document being presented (V1 only for now)"/>
              </a:rPr>
              <a:t>Video Recording</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41" tooltip="Complementary Content Covering Cybersecurity Reference Strategies"/>
              </a:rPr>
              <a:t>Strategies</a:t>
            </a: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20" name="Picture 719">
            <a:extLst>
              <a:ext uri="{FF2B5EF4-FFF2-40B4-BE49-F238E27FC236}">
                <a16:creationId xmlns:a16="http://schemas.microsoft.com/office/drawing/2014/main" id="{02873225-8690-4D5F-AFE8-8FBBD7EFA8E1}"/>
              </a:ext>
            </a:extLst>
          </p:cNvPr>
          <p:cNvPicPr>
            <a:picLocks noChangeAspect="1"/>
          </p:cNvPicPr>
          <p:nvPr/>
        </p:nvPicPr>
        <p:blipFill>
          <a:blip r:embed="rId42" cstate="email">
            <a:extLst>
              <a:ext uri="{28A0092B-C50C-407E-A947-70E740481C1C}">
                <a14:useLocalDpi xmlns:a14="http://schemas.microsoft.com/office/drawing/2010/main" val="0"/>
              </a:ext>
            </a:extLst>
          </a:blip>
          <a:stretch>
            <a:fillRect/>
          </a:stretch>
        </p:blipFill>
        <p:spPr bwMode="invGray">
          <a:xfrm>
            <a:off x="10554452" y="6081476"/>
            <a:ext cx="1207538" cy="258671"/>
          </a:xfrm>
          <a:prstGeom prst="rect">
            <a:avLst/>
          </a:prstGeom>
        </p:spPr>
      </p:pic>
      <p:grpSp>
        <p:nvGrpSpPr>
          <p:cNvPr id="23" name="Group 22">
            <a:extLst>
              <a:ext uri="{FF2B5EF4-FFF2-40B4-BE49-F238E27FC236}">
                <a16:creationId xmlns:a16="http://schemas.microsoft.com/office/drawing/2014/main" id="{806966EE-7DC9-42B7-AC98-DDA2D2A68725}"/>
              </a:ext>
            </a:extLst>
          </p:cNvPr>
          <p:cNvGrpSpPr/>
          <p:nvPr/>
        </p:nvGrpSpPr>
        <p:grpSpPr>
          <a:xfrm>
            <a:off x="2062962" y="2128487"/>
            <a:ext cx="6159022" cy="537733"/>
            <a:chOff x="2062962" y="2128487"/>
            <a:chExt cx="6159022" cy="537733"/>
          </a:xfrm>
        </p:grpSpPr>
        <p:sp>
          <p:nvSpPr>
            <p:cNvPr id="715" name="Rectangle 714">
              <a:extLst>
                <a:ext uri="{FF2B5EF4-FFF2-40B4-BE49-F238E27FC236}">
                  <a16:creationId xmlns:a16="http://schemas.microsoft.com/office/drawing/2014/main" id="{5B2F8445-8EF1-431E-9FF4-70481E88613F}"/>
                </a:ext>
              </a:extLst>
            </p:cNvPr>
            <p:cNvSpPr/>
            <p:nvPr/>
          </p:nvSpPr>
          <p:spPr>
            <a:xfrm>
              <a:off x="2062962" y="2128487"/>
              <a:ext cx="6159022"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Hybrid Cloud Infrastructure</a:t>
              </a:r>
            </a:p>
          </p:txBody>
        </p:sp>
        <p:sp>
          <p:nvSpPr>
            <p:cNvPr id="739" name="TextBox 550">
              <a:extLst>
                <a:ext uri="{FF2B5EF4-FFF2-40B4-BE49-F238E27FC236}">
                  <a16:creationId xmlns:a16="http://schemas.microsoft.com/office/drawing/2014/main" id="{25A1CD42-C2EA-4EFD-8659-36436EF9138C}"/>
                </a:ext>
              </a:extLst>
            </p:cNvPr>
            <p:cNvSpPr txBox="1"/>
            <p:nvPr/>
          </p:nvSpPr>
          <p:spPr>
            <a:xfrm>
              <a:off x="6030668" y="2389221"/>
              <a:ext cx="124722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srgbClr val="0078D7"/>
                      </a:gs>
                      <a:gs pos="100000">
                        <a:srgbClr val="0078D7"/>
                      </a:gs>
                    </a:gsLst>
                    <a:lin ang="5400000" scaled="1"/>
                  </a:gradFill>
                  <a:effectLst/>
                  <a:uLnTx/>
                  <a:uFillTx/>
                  <a:latin typeface="Segoe UI"/>
                  <a:ea typeface="+mn-ea"/>
                  <a:cs typeface="+mn-cs"/>
                </a:rPr>
                <a:t>Microsoft Azure</a:t>
              </a:r>
            </a:p>
          </p:txBody>
        </p:sp>
        <p:sp>
          <p:nvSpPr>
            <p:cNvPr id="491" name="TextBox 490">
              <a:extLst>
                <a:ext uri="{FF2B5EF4-FFF2-40B4-BE49-F238E27FC236}">
                  <a16:creationId xmlns:a16="http://schemas.microsoft.com/office/drawing/2014/main" id="{3344623C-5BC6-480B-BA98-B820168FAD76}"/>
                </a:ext>
              </a:extLst>
            </p:cNvPr>
            <p:cNvSpPr txBox="1"/>
            <p:nvPr/>
          </p:nvSpPr>
          <p:spPr>
            <a:xfrm>
              <a:off x="4194732" y="2389532"/>
              <a:ext cx="1067054" cy="246221"/>
            </a:xfrm>
            <a:prstGeom prst="rect">
              <a:avLst/>
            </a:prstGeom>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3rd party IaaS</a:t>
              </a:r>
            </a:p>
          </p:txBody>
        </p:sp>
      </p:grpSp>
      <p:cxnSp>
        <p:nvCxnSpPr>
          <p:cNvPr id="4" name="Connector: Elbow 3">
            <a:extLst>
              <a:ext uri="{FF2B5EF4-FFF2-40B4-BE49-F238E27FC236}">
                <a16:creationId xmlns:a16="http://schemas.microsoft.com/office/drawing/2014/main" id="{F1B49E56-0C89-42D1-BA16-F98FB3CFF099}"/>
              </a:ext>
            </a:extLst>
          </p:cNvPr>
          <p:cNvCxnSpPr>
            <a:cxnSpLocks/>
            <a:endCxn id="687" idx="1"/>
          </p:cNvCxnSpPr>
          <p:nvPr/>
        </p:nvCxnSpPr>
        <p:spPr>
          <a:xfrm rot="10800000" flipV="1">
            <a:off x="2472459" y="2679490"/>
            <a:ext cx="6118147" cy="855225"/>
          </a:xfrm>
          <a:prstGeom prst="bentConnector3">
            <a:avLst>
              <a:gd name="adj1" fmla="val 10134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29" name="Rectangle 28">
            <a:extLst>
              <a:ext uri="{FF2B5EF4-FFF2-40B4-BE49-F238E27FC236}">
                <a16:creationId xmlns:a16="http://schemas.microsoft.com/office/drawing/2014/main" id="{D2020000-3AE0-46DB-BFB6-28AE2836D2A1}"/>
              </a:ext>
            </a:extLst>
          </p:cNvPr>
          <p:cNvSpPr/>
          <p:nvPr/>
        </p:nvSpPr>
        <p:spPr>
          <a:xfrm>
            <a:off x="10711007" y="4836896"/>
            <a:ext cx="1491540"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Active Directory</a:t>
            </a:r>
          </a:p>
        </p:txBody>
      </p:sp>
      <p:cxnSp>
        <p:nvCxnSpPr>
          <p:cNvPr id="193" name="Straight Connector 192">
            <a:extLst>
              <a:ext uri="{FF2B5EF4-FFF2-40B4-BE49-F238E27FC236}">
                <a16:creationId xmlns:a16="http://schemas.microsoft.com/office/drawing/2014/main" id="{599ADECA-CEBB-49C8-9AB5-EA37ECAFE2BC}"/>
              </a:ext>
            </a:extLst>
          </p:cNvPr>
          <p:cNvCxnSpPr>
            <a:cxnSpLocks/>
          </p:cNvCxnSpPr>
          <p:nvPr/>
        </p:nvCxnSpPr>
        <p:spPr>
          <a:xfrm flipH="1">
            <a:off x="7277888" y="2561170"/>
            <a:ext cx="1066087"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30" name="Group 29">
            <a:extLst>
              <a:ext uri="{FF2B5EF4-FFF2-40B4-BE49-F238E27FC236}">
                <a16:creationId xmlns:a16="http://schemas.microsoft.com/office/drawing/2014/main" id="{E07C47F9-ACEC-4D51-A8A2-A450AC7DFD0D}"/>
              </a:ext>
            </a:extLst>
          </p:cNvPr>
          <p:cNvGrpSpPr/>
          <p:nvPr/>
        </p:nvGrpSpPr>
        <p:grpSpPr>
          <a:xfrm>
            <a:off x="8491368" y="362896"/>
            <a:ext cx="1128835" cy="1004795"/>
            <a:chOff x="8491368" y="362896"/>
            <a:chExt cx="1128835" cy="1004795"/>
          </a:xfrm>
        </p:grpSpPr>
        <p:sp>
          <p:nvSpPr>
            <p:cNvPr id="389" name="Rectangle 388">
              <a:extLst>
                <a:ext uri="{FF2B5EF4-FFF2-40B4-BE49-F238E27FC236}">
                  <a16:creationId xmlns:a16="http://schemas.microsoft.com/office/drawing/2014/main" id="{E2EF18E9-E4CB-454B-B76D-EB4392928A47}"/>
                </a:ext>
              </a:extLst>
            </p:cNvPr>
            <p:cNvSpPr/>
            <p:nvPr/>
          </p:nvSpPr>
          <p:spPr>
            <a:xfrm>
              <a:off x="8491368" y="362896"/>
              <a:ext cx="87556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B3C00"/>
                  </a:solidFill>
                  <a:effectLst/>
                  <a:uLnTx/>
                  <a:uFillTx/>
                  <a:latin typeface="Segoe UI"/>
                  <a:ea typeface="+mn-ea"/>
                  <a:cs typeface="Segoe UI Light" panose="020B0502040204020203" pitchFamily="34" charset="0"/>
                </a:rPr>
                <a:t>Office 365</a:t>
              </a:r>
            </a:p>
          </p:txBody>
        </p:sp>
        <p:cxnSp>
          <p:nvCxnSpPr>
            <p:cNvPr id="487" name="Straight Connector 486">
              <a:extLst>
                <a:ext uri="{FF2B5EF4-FFF2-40B4-BE49-F238E27FC236}">
                  <a16:creationId xmlns:a16="http://schemas.microsoft.com/office/drawing/2014/main" id="{8E4028AD-7AE7-4FA5-9E61-2778447C655F}"/>
                </a:ext>
              </a:extLst>
            </p:cNvPr>
            <p:cNvCxnSpPr>
              <a:cxnSpLocks/>
            </p:cNvCxnSpPr>
            <p:nvPr/>
          </p:nvCxnSpPr>
          <p:spPr>
            <a:xfrm>
              <a:off x="8655991" y="615421"/>
              <a:ext cx="0" cy="449704"/>
            </a:xfrm>
            <a:prstGeom prst="line">
              <a:avLst/>
            </a:prstGeom>
            <a:ln w="19050">
              <a:solidFill>
                <a:srgbClr val="F94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3" name="Rectangle 642">
              <a:extLst>
                <a:ext uri="{FF2B5EF4-FFF2-40B4-BE49-F238E27FC236}">
                  <a16:creationId xmlns:a16="http://schemas.microsoft.com/office/drawing/2014/main" id="{B5E3FB8C-7D58-4D5A-A935-DD6AFDCBDA10}"/>
                </a:ext>
              </a:extLst>
            </p:cNvPr>
            <p:cNvSpPr/>
            <p:nvPr/>
          </p:nvSpPr>
          <p:spPr>
            <a:xfrm>
              <a:off x="8491368" y="1090692"/>
              <a:ext cx="1128835"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B3C00"/>
                  </a:solidFill>
                  <a:effectLst/>
                  <a:uLnTx/>
                  <a:uFillTx/>
                  <a:latin typeface="Segoe UI"/>
                  <a:ea typeface="+mn-ea"/>
                  <a:cs typeface="Segoe UI Light" panose="020B0502040204020203" pitchFamily="34" charset="0"/>
                </a:rPr>
                <a:t>Dynamics 365</a:t>
              </a:r>
            </a:p>
          </p:txBody>
        </p:sp>
      </p:grpSp>
      <p:sp>
        <p:nvSpPr>
          <p:cNvPr id="408" name="Rectangle 407">
            <a:extLst>
              <a:ext uri="{FF2B5EF4-FFF2-40B4-BE49-F238E27FC236}">
                <a16:creationId xmlns:a16="http://schemas.microsoft.com/office/drawing/2014/main" id="{8C4E18A5-B800-44B1-B107-2F0CC16AD7A4}"/>
              </a:ext>
            </a:extLst>
          </p:cNvPr>
          <p:cNvSpPr/>
          <p:nvPr/>
        </p:nvSpPr>
        <p:spPr>
          <a:xfrm>
            <a:off x="10375853" y="1262080"/>
            <a:ext cx="1600200" cy="257763"/>
          </a:xfrm>
          <a:prstGeom prst="rect">
            <a:avLst/>
          </a:prstGeom>
          <a:solidFill>
            <a:schemeClr val="accent4"/>
          </a:solidFill>
        </p:spPr>
        <p:txBody>
          <a:bodyPr wrap="square" t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Identity &amp; Access</a:t>
            </a:r>
          </a:p>
        </p:txBody>
      </p:sp>
      <p:cxnSp>
        <p:nvCxnSpPr>
          <p:cNvPr id="673" name="Connector: Elbow 672">
            <a:extLst>
              <a:ext uri="{FF2B5EF4-FFF2-40B4-BE49-F238E27FC236}">
                <a16:creationId xmlns:a16="http://schemas.microsoft.com/office/drawing/2014/main" id="{495B3EE6-BD9D-4BC2-9EFF-F32E825D55D8}"/>
              </a:ext>
            </a:extLst>
          </p:cNvPr>
          <p:cNvCxnSpPr>
            <a:cxnSpLocks/>
            <a:stCxn id="739" idx="3"/>
          </p:cNvCxnSpPr>
          <p:nvPr/>
        </p:nvCxnSpPr>
        <p:spPr>
          <a:xfrm flipV="1">
            <a:off x="7277888" y="1963979"/>
            <a:ext cx="1009892" cy="563742"/>
          </a:xfrm>
          <a:prstGeom prst="bentConnector3">
            <a:avLst>
              <a:gd name="adj1" fmla="val 99045"/>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6" name="Connector: Elbow 675">
            <a:extLst>
              <a:ext uri="{FF2B5EF4-FFF2-40B4-BE49-F238E27FC236}">
                <a16:creationId xmlns:a16="http://schemas.microsoft.com/office/drawing/2014/main" id="{680E6FA9-3206-4542-A2B4-2FCB73449C18}"/>
              </a:ext>
            </a:extLst>
          </p:cNvPr>
          <p:cNvCxnSpPr>
            <a:cxnSpLocks/>
          </p:cNvCxnSpPr>
          <p:nvPr/>
        </p:nvCxnSpPr>
        <p:spPr>
          <a:xfrm rot="16200000" flipH="1">
            <a:off x="1403866" y="4188904"/>
            <a:ext cx="1192799" cy="103194"/>
          </a:xfrm>
          <a:prstGeom prst="bentConnector3">
            <a:avLst>
              <a:gd name="adj1" fmla="val 100397"/>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0C1DDADB-F120-4241-9A1D-72AD83D5E073}"/>
              </a:ext>
            </a:extLst>
          </p:cNvPr>
          <p:cNvCxnSpPr>
            <a:cxnSpLocks/>
          </p:cNvCxnSpPr>
          <p:nvPr/>
        </p:nvCxnSpPr>
        <p:spPr>
          <a:xfrm flipH="1">
            <a:off x="5746238" y="1903751"/>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5" name="Straight Connector 704">
            <a:extLst>
              <a:ext uri="{FF2B5EF4-FFF2-40B4-BE49-F238E27FC236}">
                <a16:creationId xmlns:a16="http://schemas.microsoft.com/office/drawing/2014/main" id="{1E09EBC7-3EAB-45C7-952B-C119852F91FC}"/>
              </a:ext>
            </a:extLst>
          </p:cNvPr>
          <p:cNvCxnSpPr>
            <a:cxnSpLocks/>
          </p:cNvCxnSpPr>
          <p:nvPr/>
        </p:nvCxnSpPr>
        <p:spPr>
          <a:xfrm>
            <a:off x="10215940" y="1775123"/>
            <a:ext cx="1" cy="73589"/>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6" name="Connector: Elbow 715">
            <a:extLst>
              <a:ext uri="{FF2B5EF4-FFF2-40B4-BE49-F238E27FC236}">
                <a16:creationId xmlns:a16="http://schemas.microsoft.com/office/drawing/2014/main" id="{E12BD4FB-8723-470D-88E2-153C996E7359}"/>
              </a:ext>
            </a:extLst>
          </p:cNvPr>
          <p:cNvCxnSpPr>
            <a:cxnSpLocks/>
            <a:stCxn id="174" idx="1"/>
            <a:endCxn id="476" idx="3"/>
          </p:cNvCxnSpPr>
          <p:nvPr/>
        </p:nvCxnSpPr>
        <p:spPr>
          <a:xfrm rot="10800000" flipV="1">
            <a:off x="10003300" y="821806"/>
            <a:ext cx="621214" cy="1552866"/>
          </a:xfrm>
          <a:prstGeom prst="bentConnector3">
            <a:avLst>
              <a:gd name="adj1" fmla="val 50000"/>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FB99E1F1-C069-41B5-AF60-3AF92FB3DE66}"/>
              </a:ext>
            </a:extLst>
          </p:cNvPr>
          <p:cNvSpPr/>
          <p:nvPr/>
        </p:nvSpPr>
        <p:spPr bwMode="auto">
          <a:xfrm>
            <a:off x="10624514" y="780795"/>
            <a:ext cx="77668" cy="8202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9" name="Connector: Elbow 728">
            <a:extLst>
              <a:ext uri="{FF2B5EF4-FFF2-40B4-BE49-F238E27FC236}">
                <a16:creationId xmlns:a16="http://schemas.microsoft.com/office/drawing/2014/main" id="{709024E8-D411-4EC3-83A4-48F66AAFAE7C}"/>
              </a:ext>
            </a:extLst>
          </p:cNvPr>
          <p:cNvCxnSpPr>
            <a:cxnSpLocks/>
          </p:cNvCxnSpPr>
          <p:nvPr/>
        </p:nvCxnSpPr>
        <p:spPr>
          <a:xfrm rot="10800000" flipV="1">
            <a:off x="10462464" y="821806"/>
            <a:ext cx="162050" cy="847712"/>
          </a:xfrm>
          <a:prstGeom prst="bentConnector2">
            <a:avLst/>
          </a:prstGeom>
          <a:ln w="19050">
            <a:solidFill>
              <a:srgbClr val="5C2D9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7" name="Straight Connector 736">
            <a:extLst>
              <a:ext uri="{FF2B5EF4-FFF2-40B4-BE49-F238E27FC236}">
                <a16:creationId xmlns:a16="http://schemas.microsoft.com/office/drawing/2014/main" id="{DB4A91C4-0E01-4485-B7FB-F9EE6A07EA0B}"/>
              </a:ext>
            </a:extLst>
          </p:cNvPr>
          <p:cNvCxnSpPr>
            <a:cxnSpLocks/>
          </p:cNvCxnSpPr>
          <p:nvPr/>
        </p:nvCxnSpPr>
        <p:spPr>
          <a:xfrm flipV="1">
            <a:off x="10220425" y="3604375"/>
            <a:ext cx="0" cy="104772"/>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58" name="Picture 457">
            <a:extLst>
              <a:ext uri="{FF2B5EF4-FFF2-40B4-BE49-F238E27FC236}">
                <a16:creationId xmlns:a16="http://schemas.microsoft.com/office/drawing/2014/main" id="{FD46B378-1E6A-4F89-BCCD-3DEE2EDF89DF}"/>
              </a:ext>
            </a:extLst>
          </p:cNvPr>
          <p:cNvPicPr>
            <a:picLocks noChangeAspect="1"/>
          </p:cNvPicPr>
          <p:nvPr/>
        </p:nvPicPr>
        <p:blipFill>
          <a:blip r:embed="rId43">
            <a:duotone>
              <a:schemeClr val="accent1">
                <a:shade val="45000"/>
                <a:satMod val="135000"/>
              </a:schemeClr>
              <a:prstClr val="white"/>
            </a:duotone>
            <a:lum bright="-20000" contrast="40000"/>
          </a:blip>
          <a:stretch>
            <a:fillRect/>
          </a:stretch>
        </p:blipFill>
        <p:spPr>
          <a:xfrm>
            <a:off x="10425640" y="1610198"/>
            <a:ext cx="278831" cy="278832"/>
          </a:xfrm>
          <a:prstGeom prst="rect">
            <a:avLst/>
          </a:prstGeom>
        </p:spPr>
      </p:pic>
      <p:pic>
        <p:nvPicPr>
          <p:cNvPr id="459" name="Picture 458">
            <a:extLst>
              <a:ext uri="{FF2B5EF4-FFF2-40B4-BE49-F238E27FC236}">
                <a16:creationId xmlns:a16="http://schemas.microsoft.com/office/drawing/2014/main" id="{5A4582E1-1AEB-42AD-BFCA-3791D334651E}"/>
              </a:ext>
            </a:extLst>
          </p:cNvPr>
          <p:cNvPicPr>
            <a:picLocks noChangeAspect="1"/>
          </p:cNvPicPr>
          <p:nvPr/>
        </p:nvPicPr>
        <p:blipFill>
          <a:blip r:embed="rId44"/>
          <a:stretch>
            <a:fillRect/>
          </a:stretch>
        </p:blipFill>
        <p:spPr>
          <a:xfrm>
            <a:off x="10388351" y="4597773"/>
            <a:ext cx="295720" cy="197147"/>
          </a:xfrm>
          <a:prstGeom prst="rect">
            <a:avLst/>
          </a:prstGeom>
        </p:spPr>
      </p:pic>
      <p:grpSp>
        <p:nvGrpSpPr>
          <p:cNvPr id="717" name="Group 716">
            <a:extLst>
              <a:ext uri="{FF2B5EF4-FFF2-40B4-BE49-F238E27FC236}">
                <a16:creationId xmlns:a16="http://schemas.microsoft.com/office/drawing/2014/main" id="{30D2ACFA-C2F4-4D0E-8607-4F84B9903B4F}"/>
              </a:ext>
            </a:extLst>
          </p:cNvPr>
          <p:cNvGrpSpPr/>
          <p:nvPr/>
        </p:nvGrpSpPr>
        <p:grpSpPr>
          <a:xfrm>
            <a:off x="3821452" y="4664050"/>
            <a:ext cx="370338" cy="327772"/>
            <a:chOff x="4723767" y="3080378"/>
            <a:chExt cx="439858" cy="389301"/>
          </a:xfrm>
        </p:grpSpPr>
        <p:pic>
          <p:nvPicPr>
            <p:cNvPr id="718" name="Picture 717">
              <a:extLst>
                <a:ext uri="{FF2B5EF4-FFF2-40B4-BE49-F238E27FC236}">
                  <a16:creationId xmlns:a16="http://schemas.microsoft.com/office/drawing/2014/main" id="{EDABC81B-5CDF-4995-B033-597AF5E58AC7}"/>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721" name="Group 720">
              <a:extLst>
                <a:ext uri="{FF2B5EF4-FFF2-40B4-BE49-F238E27FC236}">
                  <a16:creationId xmlns:a16="http://schemas.microsoft.com/office/drawing/2014/main" id="{6904D6A0-6E77-4CC9-ABCE-BADF8F55760B}"/>
                </a:ext>
              </a:extLst>
            </p:cNvPr>
            <p:cNvGrpSpPr/>
            <p:nvPr/>
          </p:nvGrpSpPr>
          <p:grpSpPr>
            <a:xfrm>
              <a:off x="4723767" y="3080378"/>
              <a:ext cx="439858" cy="389301"/>
              <a:chOff x="3131835" y="4047725"/>
              <a:chExt cx="439858" cy="389301"/>
            </a:xfrm>
          </p:grpSpPr>
          <p:grpSp>
            <p:nvGrpSpPr>
              <p:cNvPr id="722" name="Group 721">
                <a:extLst>
                  <a:ext uri="{FF2B5EF4-FFF2-40B4-BE49-F238E27FC236}">
                    <a16:creationId xmlns:a16="http://schemas.microsoft.com/office/drawing/2014/main" id="{587FF1AF-FABE-4AAC-8E4F-B6460E9285AE}"/>
                  </a:ext>
                </a:extLst>
              </p:cNvPr>
              <p:cNvGrpSpPr/>
              <p:nvPr/>
            </p:nvGrpSpPr>
            <p:grpSpPr>
              <a:xfrm>
                <a:off x="3131835" y="4047725"/>
                <a:ext cx="182560" cy="348911"/>
                <a:chOff x="2136298" y="4226790"/>
                <a:chExt cx="196678" cy="375893"/>
              </a:xfrm>
            </p:grpSpPr>
            <p:sp>
              <p:nvSpPr>
                <p:cNvPr id="731" name="Rectangle 730">
                  <a:extLst>
                    <a:ext uri="{FF2B5EF4-FFF2-40B4-BE49-F238E27FC236}">
                      <a16:creationId xmlns:a16="http://schemas.microsoft.com/office/drawing/2014/main" id="{3E5B16F2-3D5A-4671-BBB0-B4C502FB1120}"/>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2" name="server">
                  <a:extLst>
                    <a:ext uri="{FF2B5EF4-FFF2-40B4-BE49-F238E27FC236}">
                      <a16:creationId xmlns:a16="http://schemas.microsoft.com/office/drawing/2014/main" id="{C5532183-AB50-4003-B709-1FB11B2B6351}"/>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723" name="Oval 722">
                <a:extLst>
                  <a:ext uri="{FF2B5EF4-FFF2-40B4-BE49-F238E27FC236}">
                    <a16:creationId xmlns:a16="http://schemas.microsoft.com/office/drawing/2014/main" id="{48D35492-3E2F-4D9F-8DCD-A76C59961ED4}"/>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25" name="Picture 724">
                <a:extLst>
                  <a:ext uri="{FF2B5EF4-FFF2-40B4-BE49-F238E27FC236}">
                    <a16:creationId xmlns:a16="http://schemas.microsoft.com/office/drawing/2014/main" id="{FDE070DE-E1C4-42BD-9159-1445C180E371}"/>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730" name="Freeform 6">
                <a:extLst>
                  <a:ext uri="{FF2B5EF4-FFF2-40B4-BE49-F238E27FC236}">
                    <a16:creationId xmlns:a16="http://schemas.microsoft.com/office/drawing/2014/main" id="{8750EAEB-9821-4801-8F64-B93C161CEC8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631" name="Group 630">
            <a:extLst>
              <a:ext uri="{FF2B5EF4-FFF2-40B4-BE49-F238E27FC236}">
                <a16:creationId xmlns:a16="http://schemas.microsoft.com/office/drawing/2014/main" id="{C39DC576-9AAC-43F9-9B25-FC0D1EF9B677}"/>
              </a:ext>
            </a:extLst>
          </p:cNvPr>
          <p:cNvGrpSpPr/>
          <p:nvPr/>
        </p:nvGrpSpPr>
        <p:grpSpPr>
          <a:xfrm>
            <a:off x="4366364" y="4664050"/>
            <a:ext cx="370338" cy="327772"/>
            <a:chOff x="4723767" y="3080378"/>
            <a:chExt cx="439858" cy="389301"/>
          </a:xfrm>
        </p:grpSpPr>
        <p:pic>
          <p:nvPicPr>
            <p:cNvPr id="632" name="Picture 631">
              <a:extLst>
                <a:ext uri="{FF2B5EF4-FFF2-40B4-BE49-F238E27FC236}">
                  <a16:creationId xmlns:a16="http://schemas.microsoft.com/office/drawing/2014/main" id="{BEDCB63A-A4BE-4551-BEB1-C07D35CF435D}"/>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633" name="Group 632">
              <a:extLst>
                <a:ext uri="{FF2B5EF4-FFF2-40B4-BE49-F238E27FC236}">
                  <a16:creationId xmlns:a16="http://schemas.microsoft.com/office/drawing/2014/main" id="{BBE0AFD2-DCCD-4B3E-90C3-5763893476FC}"/>
                </a:ext>
              </a:extLst>
            </p:cNvPr>
            <p:cNvGrpSpPr/>
            <p:nvPr/>
          </p:nvGrpSpPr>
          <p:grpSpPr>
            <a:xfrm>
              <a:off x="4723767" y="3080378"/>
              <a:ext cx="439858" cy="389301"/>
              <a:chOff x="3131835" y="4047725"/>
              <a:chExt cx="439858" cy="389301"/>
            </a:xfrm>
          </p:grpSpPr>
          <p:grpSp>
            <p:nvGrpSpPr>
              <p:cNvPr id="635" name="Group 634">
                <a:extLst>
                  <a:ext uri="{FF2B5EF4-FFF2-40B4-BE49-F238E27FC236}">
                    <a16:creationId xmlns:a16="http://schemas.microsoft.com/office/drawing/2014/main" id="{99C86171-C454-4F91-B278-7ECA34197906}"/>
                  </a:ext>
                </a:extLst>
              </p:cNvPr>
              <p:cNvGrpSpPr/>
              <p:nvPr/>
            </p:nvGrpSpPr>
            <p:grpSpPr>
              <a:xfrm>
                <a:off x="3131835" y="4047725"/>
                <a:ext cx="182560" cy="348911"/>
                <a:chOff x="2136298" y="4226790"/>
                <a:chExt cx="196678" cy="375893"/>
              </a:xfrm>
            </p:grpSpPr>
            <p:sp>
              <p:nvSpPr>
                <p:cNvPr id="648" name="Rectangle 647">
                  <a:extLst>
                    <a:ext uri="{FF2B5EF4-FFF2-40B4-BE49-F238E27FC236}">
                      <a16:creationId xmlns:a16="http://schemas.microsoft.com/office/drawing/2014/main" id="{57044A60-969C-4B2D-BC56-EE3C5A019B35}"/>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9" name="server">
                  <a:extLst>
                    <a:ext uri="{FF2B5EF4-FFF2-40B4-BE49-F238E27FC236}">
                      <a16:creationId xmlns:a16="http://schemas.microsoft.com/office/drawing/2014/main" id="{EDD3E45D-59C3-4AAC-942E-E51F10BD7AEA}"/>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36" name="Oval 635">
                <a:extLst>
                  <a:ext uri="{FF2B5EF4-FFF2-40B4-BE49-F238E27FC236}">
                    <a16:creationId xmlns:a16="http://schemas.microsoft.com/office/drawing/2014/main" id="{1AC50614-D910-4F74-9FCB-AAF49AC244BB}"/>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6" name="Picture 645">
                <a:extLst>
                  <a:ext uri="{FF2B5EF4-FFF2-40B4-BE49-F238E27FC236}">
                    <a16:creationId xmlns:a16="http://schemas.microsoft.com/office/drawing/2014/main" id="{A6B2F45D-B39D-4559-9199-2B4016ED0E18}"/>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47" name="Freeform 6">
                <a:extLst>
                  <a:ext uri="{FF2B5EF4-FFF2-40B4-BE49-F238E27FC236}">
                    <a16:creationId xmlns:a16="http://schemas.microsoft.com/office/drawing/2014/main" id="{282E1AE3-CD2C-4152-B75D-02480AB1A38D}"/>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6" name="Group 5">
            <a:extLst>
              <a:ext uri="{FF2B5EF4-FFF2-40B4-BE49-F238E27FC236}">
                <a16:creationId xmlns:a16="http://schemas.microsoft.com/office/drawing/2014/main" id="{EF9C0FF6-3C16-47E6-89A6-147205FE0E0F}"/>
              </a:ext>
            </a:extLst>
          </p:cNvPr>
          <p:cNvGrpSpPr/>
          <p:nvPr/>
        </p:nvGrpSpPr>
        <p:grpSpPr>
          <a:xfrm>
            <a:off x="3127872" y="4599586"/>
            <a:ext cx="371764" cy="354262"/>
            <a:chOff x="775326" y="4265359"/>
            <a:chExt cx="420437" cy="400643"/>
          </a:xfrm>
        </p:grpSpPr>
        <p:grpSp>
          <p:nvGrpSpPr>
            <p:cNvPr id="654" name="Group 653">
              <a:extLst>
                <a:ext uri="{FF2B5EF4-FFF2-40B4-BE49-F238E27FC236}">
                  <a16:creationId xmlns:a16="http://schemas.microsoft.com/office/drawing/2014/main" id="{8F05EEE9-7D91-465C-991B-600A235FD042}"/>
                </a:ext>
              </a:extLst>
            </p:cNvPr>
            <p:cNvGrpSpPr/>
            <p:nvPr/>
          </p:nvGrpSpPr>
          <p:grpSpPr>
            <a:xfrm>
              <a:off x="812649" y="4265359"/>
              <a:ext cx="182560" cy="348911"/>
              <a:chOff x="2136298" y="4226790"/>
              <a:chExt cx="196678" cy="375893"/>
            </a:xfrm>
          </p:grpSpPr>
          <p:sp>
            <p:nvSpPr>
              <p:cNvPr id="655" name="Rectangle 654">
                <a:extLst>
                  <a:ext uri="{FF2B5EF4-FFF2-40B4-BE49-F238E27FC236}">
                    <a16:creationId xmlns:a16="http://schemas.microsoft.com/office/drawing/2014/main" id="{DCD23AE5-BF7A-45A6-A0D0-9600F7161D4C}"/>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6" name="server">
                <a:extLst>
                  <a:ext uri="{FF2B5EF4-FFF2-40B4-BE49-F238E27FC236}">
                    <a16:creationId xmlns:a16="http://schemas.microsoft.com/office/drawing/2014/main" id="{6DA02F9B-F98A-479D-ADCB-647355DD241F}"/>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657" name="Group 656">
              <a:extLst>
                <a:ext uri="{FF2B5EF4-FFF2-40B4-BE49-F238E27FC236}">
                  <a16:creationId xmlns:a16="http://schemas.microsoft.com/office/drawing/2014/main" id="{6FF29205-866F-4BA1-B243-F338FB8C835A}"/>
                </a:ext>
              </a:extLst>
            </p:cNvPr>
            <p:cNvGrpSpPr/>
            <p:nvPr/>
          </p:nvGrpSpPr>
          <p:grpSpPr>
            <a:xfrm>
              <a:off x="890810" y="4317091"/>
              <a:ext cx="182560" cy="348911"/>
              <a:chOff x="2136298" y="4226790"/>
              <a:chExt cx="196678" cy="375893"/>
            </a:xfrm>
          </p:grpSpPr>
          <p:sp>
            <p:nvSpPr>
              <p:cNvPr id="658" name="Rectangle 657">
                <a:extLst>
                  <a:ext uri="{FF2B5EF4-FFF2-40B4-BE49-F238E27FC236}">
                    <a16:creationId xmlns:a16="http://schemas.microsoft.com/office/drawing/2014/main" id="{8B03A884-8F4A-48E1-B0CC-4CF7C20B1CAD}"/>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9" name="server">
                <a:extLst>
                  <a:ext uri="{FF2B5EF4-FFF2-40B4-BE49-F238E27FC236}">
                    <a16:creationId xmlns:a16="http://schemas.microsoft.com/office/drawing/2014/main" id="{302C73EA-AAED-45BC-856A-5AC84CB1B17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0" name="TextBox 659">
              <a:extLst>
                <a:ext uri="{FF2B5EF4-FFF2-40B4-BE49-F238E27FC236}">
                  <a16:creationId xmlns:a16="http://schemas.microsoft.com/office/drawing/2014/main" id="{5124BEC1-0987-4ACE-A06E-FA91D12D8D7C}"/>
                </a:ext>
              </a:extLst>
            </p:cNvPr>
            <p:cNvSpPr txBox="1"/>
            <p:nvPr/>
          </p:nvSpPr>
          <p:spPr>
            <a:xfrm>
              <a:off x="775326" y="4350059"/>
              <a:ext cx="420437" cy="208843"/>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90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VMs</a:t>
              </a:r>
            </a:p>
          </p:txBody>
        </p:sp>
      </p:grpSp>
      <p:grpSp>
        <p:nvGrpSpPr>
          <p:cNvPr id="650" name="Group 649">
            <a:extLst>
              <a:ext uri="{FF2B5EF4-FFF2-40B4-BE49-F238E27FC236}">
                <a16:creationId xmlns:a16="http://schemas.microsoft.com/office/drawing/2014/main" id="{2D817036-31AF-4512-A3D7-9D591DD3FA6C}"/>
              </a:ext>
            </a:extLst>
          </p:cNvPr>
          <p:cNvGrpSpPr/>
          <p:nvPr/>
        </p:nvGrpSpPr>
        <p:grpSpPr>
          <a:xfrm>
            <a:off x="5595743" y="4664050"/>
            <a:ext cx="370338" cy="327772"/>
            <a:chOff x="4723767" y="3080378"/>
            <a:chExt cx="439858" cy="389301"/>
          </a:xfrm>
        </p:grpSpPr>
        <p:pic>
          <p:nvPicPr>
            <p:cNvPr id="651" name="Picture 650">
              <a:extLst>
                <a:ext uri="{FF2B5EF4-FFF2-40B4-BE49-F238E27FC236}">
                  <a16:creationId xmlns:a16="http://schemas.microsoft.com/office/drawing/2014/main" id="{4DC7C6E3-9DC8-45BE-BF82-2138F5832614}"/>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652" name="Group 651">
              <a:extLst>
                <a:ext uri="{FF2B5EF4-FFF2-40B4-BE49-F238E27FC236}">
                  <a16:creationId xmlns:a16="http://schemas.microsoft.com/office/drawing/2014/main" id="{DD2DD0EA-342E-4E97-8FF7-5936FA62B3A5}"/>
                </a:ext>
              </a:extLst>
            </p:cNvPr>
            <p:cNvGrpSpPr/>
            <p:nvPr/>
          </p:nvGrpSpPr>
          <p:grpSpPr>
            <a:xfrm>
              <a:off x="4723767" y="3080378"/>
              <a:ext cx="439858" cy="389301"/>
              <a:chOff x="3131835" y="4047725"/>
              <a:chExt cx="439858" cy="389301"/>
            </a:xfrm>
          </p:grpSpPr>
          <p:grpSp>
            <p:nvGrpSpPr>
              <p:cNvPr id="653" name="Group 652">
                <a:extLst>
                  <a:ext uri="{FF2B5EF4-FFF2-40B4-BE49-F238E27FC236}">
                    <a16:creationId xmlns:a16="http://schemas.microsoft.com/office/drawing/2014/main" id="{3C720BB6-1FF2-4CB9-9F3D-22FC32117C56}"/>
                  </a:ext>
                </a:extLst>
              </p:cNvPr>
              <p:cNvGrpSpPr/>
              <p:nvPr/>
            </p:nvGrpSpPr>
            <p:grpSpPr>
              <a:xfrm>
                <a:off x="3131835" y="4047725"/>
                <a:ext cx="182560" cy="348911"/>
                <a:chOff x="2136298" y="4226790"/>
                <a:chExt cx="196678" cy="375893"/>
              </a:xfrm>
            </p:grpSpPr>
            <p:sp>
              <p:nvSpPr>
                <p:cNvPr id="666" name="Rectangle 665">
                  <a:extLst>
                    <a:ext uri="{FF2B5EF4-FFF2-40B4-BE49-F238E27FC236}">
                      <a16:creationId xmlns:a16="http://schemas.microsoft.com/office/drawing/2014/main" id="{719B7FA9-7CC0-41D3-BAF4-B3433A4BC5F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7" name="server">
                  <a:extLst>
                    <a:ext uri="{FF2B5EF4-FFF2-40B4-BE49-F238E27FC236}">
                      <a16:creationId xmlns:a16="http://schemas.microsoft.com/office/drawing/2014/main" id="{A05B6DA1-2B69-4E13-A636-FA37F8AA5DD6}"/>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1" name="Oval 660">
                <a:extLst>
                  <a:ext uri="{FF2B5EF4-FFF2-40B4-BE49-F238E27FC236}">
                    <a16:creationId xmlns:a16="http://schemas.microsoft.com/office/drawing/2014/main" id="{32951057-9049-41F1-9CEC-8FB37939C4CC}"/>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62" name="Picture 661">
                <a:extLst>
                  <a:ext uri="{FF2B5EF4-FFF2-40B4-BE49-F238E27FC236}">
                    <a16:creationId xmlns:a16="http://schemas.microsoft.com/office/drawing/2014/main" id="{949717CA-63E1-4658-AC78-817C25CC47E5}"/>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63" name="Freeform 6">
                <a:extLst>
                  <a:ext uri="{FF2B5EF4-FFF2-40B4-BE49-F238E27FC236}">
                    <a16:creationId xmlns:a16="http://schemas.microsoft.com/office/drawing/2014/main" id="{9B31D166-51ED-4330-B9E9-44FDFD738DC3}"/>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92" name="Rectangle 91">
            <a:hlinkClick r:id="rId45" tooltip="Microsoft Intune provides mobile device management, mobile application management, and PC management capabilities from the cloud. "/>
            <a:extLst>
              <a:ext uri="{FF2B5EF4-FFF2-40B4-BE49-F238E27FC236}">
                <a16:creationId xmlns:a16="http://schemas.microsoft.com/office/drawing/2014/main" id="{C7C11BC6-090A-4DFF-A6E6-F0F888E7DCDE}"/>
              </a:ext>
            </a:extLst>
          </p:cNvPr>
          <p:cNvSpPr/>
          <p:nvPr/>
        </p:nvSpPr>
        <p:spPr>
          <a:xfrm>
            <a:off x="292459" y="3285286"/>
            <a:ext cx="1490472"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Intune MDM/MAM</a:t>
            </a:r>
          </a:p>
        </p:txBody>
      </p:sp>
      <p:grpSp>
        <p:nvGrpSpPr>
          <p:cNvPr id="42" name="Group 41">
            <a:extLst>
              <a:ext uri="{FF2B5EF4-FFF2-40B4-BE49-F238E27FC236}">
                <a16:creationId xmlns:a16="http://schemas.microsoft.com/office/drawing/2014/main" id="{8C2495AC-5789-4EEE-9A8C-143E6B5C1712}"/>
              </a:ext>
            </a:extLst>
          </p:cNvPr>
          <p:cNvGrpSpPr/>
          <p:nvPr/>
        </p:nvGrpSpPr>
        <p:grpSpPr>
          <a:xfrm>
            <a:off x="2482471" y="2729987"/>
            <a:ext cx="5739513" cy="717660"/>
            <a:chOff x="2545101" y="2729987"/>
            <a:chExt cx="5739513" cy="717660"/>
          </a:xfrm>
        </p:grpSpPr>
        <p:sp>
          <p:nvSpPr>
            <p:cNvPr id="496" name="Rectangle 495">
              <a:hlinkClick r:id="rId46" tooltip="Azure Security Center is built into the Azure platform and provides cross-platform threat protection and detection across clouds and on-premises. "/>
              <a:extLst>
                <a:ext uri="{FF2B5EF4-FFF2-40B4-BE49-F238E27FC236}">
                  <a16:creationId xmlns:a16="http://schemas.microsoft.com/office/drawing/2014/main" id="{22F6955C-7797-41A3-BC81-39386EA09AAF}"/>
                </a:ext>
              </a:extLst>
            </p:cNvPr>
            <p:cNvSpPr/>
            <p:nvPr/>
          </p:nvSpPr>
          <p:spPr>
            <a:xfrm>
              <a:off x="2545101" y="2729987"/>
              <a:ext cx="573951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Security Center – </a:t>
              </a:r>
              <a:r>
                <a:rPr kumimoji="0" 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Cross Platform Visibility, Protection, and Threat Detection</a:t>
              </a:r>
            </a:p>
          </p:txBody>
        </p:sp>
        <p:sp>
          <p:nvSpPr>
            <p:cNvPr id="486" name="Rectangle 485">
              <a:hlinkClick r:id="rId46" tooltip="Azure Security Center is built into the Azure platform and provides cross-platform threat protection and detection across clouds and on-premises."/>
              <a:extLst>
                <a:ext uri="{FF2B5EF4-FFF2-40B4-BE49-F238E27FC236}">
                  <a16:creationId xmlns:a16="http://schemas.microsoft.com/office/drawing/2014/main" id="{B2FEC623-8E6E-47DD-B7ED-8BFB1FAD9AF5}"/>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18288"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9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1" name="Rectangle 40">
              <a:extLst>
                <a:ext uri="{FF2B5EF4-FFF2-40B4-BE49-F238E27FC236}">
                  <a16:creationId xmlns:a16="http://schemas.microsoft.com/office/drawing/2014/main" id="{4C07ED51-B9AD-4237-A20D-693584F653BE}"/>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8" name="Rectangle 507">
              <a:hlinkClick r:id="rId47" tooltip="Security Center Just in time virtual machine (VM) access can be used to lock down inbound traffic to your Azure VMs, reducing exposure to attacks while providing easy access to connect to VMs when needed."/>
              <a:extLst>
                <a:ext uri="{FF2B5EF4-FFF2-40B4-BE49-F238E27FC236}">
                  <a16:creationId xmlns:a16="http://schemas.microsoft.com/office/drawing/2014/main" id="{B709644C-878C-40F2-8CF0-5EC61A7D4068}"/>
                </a:ext>
              </a:extLst>
            </p:cNvPr>
            <p:cNvSpPr/>
            <p:nvPr/>
          </p:nvSpPr>
          <p:spPr>
            <a:xfrm>
              <a:off x="6885890" y="2965374"/>
              <a:ext cx="1322029" cy="176612"/>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Just in Time VM Access</a:t>
              </a:r>
            </a:p>
          </p:txBody>
        </p:sp>
        <p:sp>
          <p:nvSpPr>
            <p:cNvPr id="551" name="Rectangle 550">
              <a:hlinkClick r:id="rId48"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a16="http://schemas.microsoft.com/office/drawing/2014/main" id="{D4952DD4-0053-4FE3-91EB-864E477ACE63}"/>
                </a:ext>
              </a:extLst>
            </p:cNvPr>
            <p:cNvSpPr/>
            <p:nvPr/>
          </p:nvSpPr>
          <p:spPr>
            <a:xfrm>
              <a:off x="6884068" y="2790131"/>
              <a:ext cx="1325880"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Configuration Hygiene</a:t>
              </a:r>
            </a:p>
          </p:txBody>
        </p:sp>
      </p:grpSp>
      <p:grpSp>
        <p:nvGrpSpPr>
          <p:cNvPr id="503" name="Group 502">
            <a:extLst>
              <a:ext uri="{FF2B5EF4-FFF2-40B4-BE49-F238E27FC236}">
                <a16:creationId xmlns:a16="http://schemas.microsoft.com/office/drawing/2014/main" id="{9953DD19-D337-49AF-8105-9148F0304682}"/>
              </a:ext>
            </a:extLst>
          </p:cNvPr>
          <p:cNvGrpSpPr/>
          <p:nvPr/>
        </p:nvGrpSpPr>
        <p:grpSpPr>
          <a:xfrm>
            <a:off x="7381099" y="3351568"/>
            <a:ext cx="188672" cy="45719"/>
            <a:chOff x="6660452" y="3094221"/>
            <a:chExt cx="188672" cy="45719"/>
          </a:xfrm>
        </p:grpSpPr>
        <p:sp>
          <p:nvSpPr>
            <p:cNvPr id="505" name="Oval 504">
              <a:extLst>
                <a:ext uri="{FF2B5EF4-FFF2-40B4-BE49-F238E27FC236}">
                  <a16:creationId xmlns:a16="http://schemas.microsoft.com/office/drawing/2014/main" id="{1748CA5A-8D36-4D98-A331-44FFBCA3055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6" name="Oval 505">
              <a:extLst>
                <a:ext uri="{FF2B5EF4-FFF2-40B4-BE49-F238E27FC236}">
                  <a16:creationId xmlns:a16="http://schemas.microsoft.com/office/drawing/2014/main" id="{1E6CDBC7-8319-4F87-B3DA-4EC3DEC615D6}"/>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7" name="Oval 506">
              <a:extLst>
                <a:ext uri="{FF2B5EF4-FFF2-40B4-BE49-F238E27FC236}">
                  <a16:creationId xmlns:a16="http://schemas.microsoft.com/office/drawing/2014/main" id="{53883877-AE9A-46B0-BCED-40B7ED1BB5A4}"/>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5" name="Rectangle 84">
            <a:extLst>
              <a:ext uri="{FF2B5EF4-FFF2-40B4-BE49-F238E27FC236}">
                <a16:creationId xmlns:a16="http://schemas.microsoft.com/office/drawing/2014/main" id="{787D9F16-E77E-469E-A4B1-C97BE5AE5B5C}"/>
              </a:ext>
            </a:extLst>
          </p:cNvPr>
          <p:cNvSpPr/>
          <p:nvPr/>
        </p:nvSpPr>
        <p:spPr bwMode="auto">
          <a:xfrm>
            <a:off x="5907081" y="5508373"/>
            <a:ext cx="621772" cy="7648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Included with Azure (VMs/etc.)</a:t>
            </a:r>
          </a:p>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Premium Security Feature</a:t>
            </a:r>
          </a:p>
        </p:txBody>
      </p:sp>
      <p:grpSp>
        <p:nvGrpSpPr>
          <p:cNvPr id="168" name="Group 167">
            <a:extLst>
              <a:ext uri="{FF2B5EF4-FFF2-40B4-BE49-F238E27FC236}">
                <a16:creationId xmlns:a16="http://schemas.microsoft.com/office/drawing/2014/main" id="{888871D0-EAEC-4D6B-A41A-9BB17DCE7729}"/>
              </a:ext>
            </a:extLst>
          </p:cNvPr>
          <p:cNvGrpSpPr/>
          <p:nvPr/>
        </p:nvGrpSpPr>
        <p:grpSpPr>
          <a:xfrm>
            <a:off x="6033699" y="919782"/>
            <a:ext cx="391537" cy="163189"/>
            <a:chOff x="5576198" y="965691"/>
            <a:chExt cx="493273" cy="217085"/>
          </a:xfrm>
        </p:grpSpPr>
        <p:sp>
          <p:nvSpPr>
            <p:cNvPr id="167" name="Rectangle 166">
              <a:extLst>
                <a:ext uri="{FF2B5EF4-FFF2-40B4-BE49-F238E27FC236}">
                  <a16:creationId xmlns:a16="http://schemas.microsoft.com/office/drawing/2014/main" id="{3B77C7B6-0F18-4165-8B68-09D7592537F8}"/>
                </a:ext>
              </a:extLst>
            </p:cNvPr>
            <p:cNvSpPr/>
            <p:nvPr/>
          </p:nvSpPr>
          <p:spPr bwMode="auto">
            <a:xfrm>
              <a:off x="5576198" y="965691"/>
              <a:ext cx="493273" cy="21708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7" name="Rectangle 556">
              <a:extLst>
                <a:ext uri="{FF2B5EF4-FFF2-40B4-BE49-F238E27FC236}">
                  <a16:creationId xmlns:a16="http://schemas.microsoft.com/office/drawing/2014/main" id="{92E7D114-70A2-4141-B316-B59FB0D7C3DE}"/>
                </a:ext>
              </a:extLst>
            </p:cNvPr>
            <p:cNvSpPr/>
            <p:nvPr/>
          </p:nvSpPr>
          <p:spPr bwMode="auto">
            <a:xfrm>
              <a:off x="5628559" y="100026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8" name="Rectangle 557">
              <a:extLst>
                <a:ext uri="{FF2B5EF4-FFF2-40B4-BE49-F238E27FC236}">
                  <a16:creationId xmlns:a16="http://schemas.microsoft.com/office/drawing/2014/main" id="{3711F811-8D0B-4AA7-8DD2-A50BCB31F800}"/>
                </a:ext>
              </a:extLst>
            </p:cNvPr>
            <p:cNvSpPr/>
            <p:nvPr/>
          </p:nvSpPr>
          <p:spPr bwMode="auto">
            <a:xfrm>
              <a:off x="5628559" y="106010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9" name="Rectangle 558">
              <a:extLst>
                <a:ext uri="{FF2B5EF4-FFF2-40B4-BE49-F238E27FC236}">
                  <a16:creationId xmlns:a16="http://schemas.microsoft.com/office/drawing/2014/main" id="{E5CA79D5-32AD-4E02-B92F-0B4E7E7D660B}"/>
                </a:ext>
              </a:extLst>
            </p:cNvPr>
            <p:cNvSpPr/>
            <p:nvPr/>
          </p:nvSpPr>
          <p:spPr bwMode="auto">
            <a:xfrm>
              <a:off x="5628559" y="111994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64" name="Straight Arrow Connector 163">
            <a:extLst>
              <a:ext uri="{FF2B5EF4-FFF2-40B4-BE49-F238E27FC236}">
                <a16:creationId xmlns:a16="http://schemas.microsoft.com/office/drawing/2014/main" id="{59115950-DFE3-48FF-B273-78A18FF91FFF}"/>
              </a:ext>
            </a:extLst>
          </p:cNvPr>
          <p:cNvCxnSpPr>
            <a:cxnSpLocks/>
          </p:cNvCxnSpPr>
          <p:nvPr/>
        </p:nvCxnSpPr>
        <p:spPr>
          <a:xfrm flipH="1" flipV="1">
            <a:off x="5923304" y="1074570"/>
            <a:ext cx="120464" cy="76923"/>
          </a:xfrm>
          <a:prstGeom prst="straightConnector1">
            <a:avLst/>
          </a:prstGeom>
          <a:ln w="34925">
            <a:solidFill>
              <a:schemeClr val="bg1">
                <a:lumMod val="65000"/>
              </a:schemeClr>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760" name="Straight Connector 759">
            <a:extLst>
              <a:ext uri="{FF2B5EF4-FFF2-40B4-BE49-F238E27FC236}">
                <a16:creationId xmlns:a16="http://schemas.microsoft.com/office/drawing/2014/main" id="{CF1E4630-3514-4744-B2DB-12A95FFD3A44}"/>
              </a:ext>
            </a:extLst>
          </p:cNvPr>
          <p:cNvCxnSpPr>
            <a:cxnSpLocks/>
          </p:cNvCxnSpPr>
          <p:nvPr/>
        </p:nvCxnSpPr>
        <p:spPr>
          <a:xfrm>
            <a:off x="2779221" y="868391"/>
            <a:ext cx="0" cy="773231"/>
          </a:xfrm>
          <a:prstGeom prst="line">
            <a:avLst/>
          </a:prstGeom>
          <a:noFill/>
          <a:ln w="38100" cap="flat" cmpd="sng" algn="ctr">
            <a:solidFill>
              <a:srgbClr val="505050"/>
            </a:solidFill>
            <a:prstDash val="solid"/>
            <a:headEnd type="none"/>
            <a:tailEnd type="none"/>
          </a:ln>
          <a:effectLst/>
        </p:spPr>
      </p:cxnSp>
      <p:cxnSp>
        <p:nvCxnSpPr>
          <p:cNvPr id="761" name="Straight Connector 760">
            <a:extLst>
              <a:ext uri="{FF2B5EF4-FFF2-40B4-BE49-F238E27FC236}">
                <a16:creationId xmlns:a16="http://schemas.microsoft.com/office/drawing/2014/main" id="{44FB6335-1BF3-47EB-A30C-96C8D71E92A1}"/>
              </a:ext>
            </a:extLst>
          </p:cNvPr>
          <p:cNvCxnSpPr>
            <a:cxnSpLocks/>
          </p:cNvCxnSpPr>
          <p:nvPr/>
        </p:nvCxnSpPr>
        <p:spPr>
          <a:xfrm>
            <a:off x="3485488" y="862817"/>
            <a:ext cx="0" cy="768515"/>
          </a:xfrm>
          <a:prstGeom prst="line">
            <a:avLst/>
          </a:prstGeom>
          <a:noFill/>
          <a:ln w="38100" cap="flat" cmpd="sng" algn="ctr">
            <a:solidFill>
              <a:srgbClr val="505050"/>
            </a:solidFill>
            <a:prstDash val="solid"/>
            <a:headEnd type="none"/>
            <a:tailEnd type="none"/>
          </a:ln>
          <a:effectLst/>
        </p:spPr>
      </p:cxnSp>
      <p:cxnSp>
        <p:nvCxnSpPr>
          <p:cNvPr id="762" name="Straight Connector 761">
            <a:extLst>
              <a:ext uri="{FF2B5EF4-FFF2-40B4-BE49-F238E27FC236}">
                <a16:creationId xmlns:a16="http://schemas.microsoft.com/office/drawing/2014/main" id="{B6FBB8A0-0F1D-478B-96E0-6F59B6E70D3E}"/>
              </a:ext>
            </a:extLst>
          </p:cNvPr>
          <p:cNvCxnSpPr>
            <a:cxnSpLocks/>
          </p:cNvCxnSpPr>
          <p:nvPr/>
        </p:nvCxnSpPr>
        <p:spPr>
          <a:xfrm>
            <a:off x="4170518" y="1209298"/>
            <a:ext cx="0" cy="422034"/>
          </a:xfrm>
          <a:prstGeom prst="line">
            <a:avLst/>
          </a:prstGeom>
          <a:noFill/>
          <a:ln w="38100" cap="flat" cmpd="sng" algn="ctr">
            <a:solidFill>
              <a:srgbClr val="505050"/>
            </a:solidFill>
            <a:prstDash val="solid"/>
            <a:headEnd type="none"/>
            <a:tailEnd type="none"/>
          </a:ln>
          <a:effectLst/>
        </p:spPr>
      </p:cxnSp>
      <p:grpSp>
        <p:nvGrpSpPr>
          <p:cNvPr id="38" name="Group 37">
            <a:extLst>
              <a:ext uri="{FF2B5EF4-FFF2-40B4-BE49-F238E27FC236}">
                <a16:creationId xmlns:a16="http://schemas.microsoft.com/office/drawing/2014/main" id="{4C8A5727-BDAF-4873-A73A-D0E5BB1BBD0E}"/>
              </a:ext>
            </a:extLst>
          </p:cNvPr>
          <p:cNvGrpSpPr/>
          <p:nvPr/>
        </p:nvGrpSpPr>
        <p:grpSpPr>
          <a:xfrm>
            <a:off x="152400" y="101085"/>
            <a:ext cx="4422525" cy="1707904"/>
            <a:chOff x="152400" y="101085"/>
            <a:chExt cx="4422525" cy="1707904"/>
          </a:xfrm>
        </p:grpSpPr>
        <p:sp>
          <p:nvSpPr>
            <p:cNvPr id="578" name="Rectangle 577">
              <a:extLst>
                <a:ext uri="{FF2B5EF4-FFF2-40B4-BE49-F238E27FC236}">
                  <a16:creationId xmlns:a16="http://schemas.microsoft.com/office/drawing/2014/main" id="{DFA51ABB-3787-409C-B793-B8E6738B4F4D}"/>
                </a:ext>
              </a:extLst>
            </p:cNvPr>
            <p:cNvSpPr/>
            <p:nvPr/>
          </p:nvSpPr>
          <p:spPr bwMode="auto">
            <a:xfrm>
              <a:off x="152400" y="101085"/>
              <a:ext cx="4422525" cy="1707904"/>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5" name="Rectangle 584">
              <a:extLst>
                <a:ext uri="{FF2B5EF4-FFF2-40B4-BE49-F238E27FC236}">
                  <a16:creationId xmlns:a16="http://schemas.microsoft.com/office/drawing/2014/main" id="{4329A901-5373-4AE7-BB3B-D3820135668F}"/>
                </a:ext>
              </a:extLst>
            </p:cNvPr>
            <p:cNvSpPr/>
            <p:nvPr/>
          </p:nvSpPr>
          <p:spPr>
            <a:xfrm>
              <a:off x="155473" y="103218"/>
              <a:ext cx="4419452" cy="257763"/>
            </a:xfrm>
            <a:prstGeom prst="rect">
              <a:avLst/>
            </a:prstGeom>
            <a:solidFill>
              <a:srgbClr val="50505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0" cap="none" spc="0" normalizeH="0" baseline="0" noProof="0">
                  <a:ln>
                    <a:noFill/>
                  </a:ln>
                  <a:gradFill>
                    <a:gsLst>
                      <a:gs pos="0">
                        <a:srgbClr val="FFFFFF"/>
                      </a:gs>
                      <a:gs pos="100000">
                        <a:srgbClr val="FFFFFF"/>
                      </a:gs>
                    </a:gsLst>
                    <a:lin ang="5400000" scaled="1"/>
                  </a:gradFill>
                  <a:effectLst/>
                  <a:uLnTx/>
                  <a:uFillTx/>
                  <a:latin typeface="Segoe"/>
                  <a:ea typeface="+mn-ea"/>
                  <a:cs typeface="+mn-cs"/>
                </a:rPr>
                <a:t>Security Operations Center (SOC)</a:t>
              </a:r>
            </a:p>
          </p:txBody>
        </p:sp>
      </p:grpSp>
      <p:cxnSp>
        <p:nvCxnSpPr>
          <p:cNvPr id="690" name="Straight Connector 689">
            <a:extLst>
              <a:ext uri="{FF2B5EF4-FFF2-40B4-BE49-F238E27FC236}">
                <a16:creationId xmlns:a16="http://schemas.microsoft.com/office/drawing/2014/main" id="{592E8FA1-2490-4ADA-A701-CA34E0B4C0C5}"/>
              </a:ext>
            </a:extLst>
          </p:cNvPr>
          <p:cNvCxnSpPr>
            <a:cxnSpLocks/>
          </p:cNvCxnSpPr>
          <p:nvPr/>
        </p:nvCxnSpPr>
        <p:spPr>
          <a:xfrm>
            <a:off x="359091" y="697346"/>
            <a:ext cx="0" cy="1071238"/>
          </a:xfrm>
          <a:prstGeom prst="line">
            <a:avLst/>
          </a:prstGeom>
          <a:noFill/>
          <a:ln w="38100" cap="flat" cmpd="sng" algn="ctr">
            <a:solidFill>
              <a:srgbClr val="505050"/>
            </a:solidFill>
            <a:prstDash val="solid"/>
            <a:headEnd type="none"/>
            <a:tailEnd type="none"/>
          </a:ln>
          <a:effectLst/>
        </p:spPr>
      </p:cxnSp>
      <p:grpSp>
        <p:nvGrpSpPr>
          <p:cNvPr id="47" name="Group 46">
            <a:extLst>
              <a:ext uri="{FF2B5EF4-FFF2-40B4-BE49-F238E27FC236}">
                <a16:creationId xmlns:a16="http://schemas.microsoft.com/office/drawing/2014/main" id="{B632D708-60C7-444A-8E4B-28D8AB043A81}"/>
              </a:ext>
            </a:extLst>
          </p:cNvPr>
          <p:cNvGrpSpPr/>
          <p:nvPr/>
        </p:nvGrpSpPr>
        <p:grpSpPr>
          <a:xfrm>
            <a:off x="238429" y="906059"/>
            <a:ext cx="620554" cy="529100"/>
            <a:chOff x="238879" y="899039"/>
            <a:chExt cx="620554" cy="529100"/>
          </a:xfrm>
        </p:grpSpPr>
        <p:grpSp>
          <p:nvGrpSpPr>
            <p:cNvPr id="44" name="Group 43">
              <a:extLst>
                <a:ext uri="{FF2B5EF4-FFF2-40B4-BE49-F238E27FC236}">
                  <a16:creationId xmlns:a16="http://schemas.microsoft.com/office/drawing/2014/main" id="{D4CFE2EA-98A5-42CB-883E-CFF2BBC0D239}"/>
                </a:ext>
              </a:extLst>
            </p:cNvPr>
            <p:cNvGrpSpPr/>
            <p:nvPr/>
          </p:nvGrpSpPr>
          <p:grpSpPr>
            <a:xfrm>
              <a:off x="238879" y="899039"/>
              <a:ext cx="616225" cy="298190"/>
              <a:chOff x="238879" y="899039"/>
              <a:chExt cx="616225" cy="298190"/>
            </a:xfrm>
          </p:grpSpPr>
          <p:sp>
            <p:nvSpPr>
              <p:cNvPr id="692" name="Rectangle 691">
                <a:extLst>
                  <a:ext uri="{FF2B5EF4-FFF2-40B4-BE49-F238E27FC236}">
                    <a16:creationId xmlns:a16="http://schemas.microsoft.com/office/drawing/2014/main" id="{4A15C1C6-E0F9-44E0-AC6F-16E9DB39272A}"/>
                  </a:ext>
                </a:extLst>
              </p:cNvPr>
              <p:cNvSpPr/>
              <p:nvPr/>
            </p:nvSpPr>
            <p:spPr>
              <a:xfrm>
                <a:off x="238879" y="899039"/>
                <a:ext cx="616225" cy="298190"/>
              </a:xfrm>
              <a:prstGeom prst="rect">
                <a:avLst/>
              </a:prstGeom>
              <a:solidFill>
                <a:srgbClr val="FFFFFF"/>
              </a:solidFill>
              <a:ln w="14224" cap="flat" cmpd="sng" algn="ctr">
                <a:solidFill>
                  <a:srgbClr val="505050"/>
                </a:solidFill>
                <a:prstDash val="dash"/>
              </a:ln>
              <a:effectLst/>
            </p:spPr>
            <p:txBody>
              <a:bodyPr lIns="137160" tIns="9144" rIns="45720" bIns="9144" rtlCol="0" anchor="ctr"/>
              <a:lstStyle/>
              <a:p>
                <a:pPr marL="57150" marR="0" lvl="0" indent="0" algn="ctr"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Vuln </a:t>
                </a:r>
                <a:r>
                  <a:rPr kumimoji="0" lang="en-US" sz="900" b="0" i="0" u="none" strike="noStrike" kern="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Mgmt</a:t>
                </a:r>
                <a:endPar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693" name="Commitments_EC4D">
                <a:extLst>
                  <a:ext uri="{FF2B5EF4-FFF2-40B4-BE49-F238E27FC236}">
                    <a16:creationId xmlns:a16="http://schemas.microsoft.com/office/drawing/2014/main" id="{A81638EE-9E09-4F22-A00A-C6FF6674A323}"/>
                  </a:ext>
                </a:extLst>
              </p:cNvPr>
              <p:cNvSpPr>
                <a:spLocks noChangeAspect="1" noEditPoints="1"/>
              </p:cNvSpPr>
              <p:nvPr/>
            </p:nvSpPr>
            <p:spPr bwMode="auto">
              <a:xfrm>
                <a:off x="291113" y="1002256"/>
                <a:ext cx="109791"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2488F3D3-C78B-4A43-86B5-9DCF6B41CAFC}"/>
                </a:ext>
              </a:extLst>
            </p:cNvPr>
            <p:cNvGrpSpPr/>
            <p:nvPr/>
          </p:nvGrpSpPr>
          <p:grpSpPr>
            <a:xfrm>
              <a:off x="238905" y="1236790"/>
              <a:ext cx="620528" cy="191349"/>
              <a:chOff x="238905" y="1236790"/>
              <a:chExt cx="620528" cy="191349"/>
            </a:xfrm>
          </p:grpSpPr>
          <p:sp>
            <p:nvSpPr>
              <p:cNvPr id="691" name="Rectangle 690">
                <a:extLst>
                  <a:ext uri="{FF2B5EF4-FFF2-40B4-BE49-F238E27FC236}">
                    <a16:creationId xmlns:a16="http://schemas.microsoft.com/office/drawing/2014/main" id="{7B7D85FB-8219-45BC-B26A-2BFCF1A506BB}"/>
                  </a:ext>
                </a:extLst>
              </p:cNvPr>
              <p:cNvSpPr/>
              <p:nvPr/>
            </p:nvSpPr>
            <p:spPr>
              <a:xfrm>
                <a:off x="238905" y="1236790"/>
                <a:ext cx="620528" cy="191349"/>
              </a:xfrm>
              <a:prstGeom prst="rect">
                <a:avLst/>
              </a:prstGeom>
              <a:solidFill>
                <a:srgbClr val="FFFFFF"/>
              </a:solidFill>
              <a:ln w="14224" cap="flat" cmpd="sng" algn="ctr">
                <a:solidFill>
                  <a:srgbClr val="505050"/>
                </a:solidFill>
                <a:prstDash val="dash"/>
              </a:ln>
              <a:effectLst/>
            </p:spPr>
            <p:txBody>
              <a:bodyPr wrap="square" lIns="137160" tIns="9144" rIns="45720" bIns="9144" rtlCol="0" anchor="ctr">
                <a:no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MSSP</a:t>
                </a:r>
              </a:p>
            </p:txBody>
          </p:sp>
          <p:sp>
            <p:nvSpPr>
              <p:cNvPr id="694" name="Commitments_EC4D">
                <a:extLst>
                  <a:ext uri="{FF2B5EF4-FFF2-40B4-BE49-F238E27FC236}">
                    <a16:creationId xmlns:a16="http://schemas.microsoft.com/office/drawing/2014/main" id="{A7F00070-0B3E-47BC-9906-39B291C1D905}"/>
                  </a:ext>
                </a:extLst>
              </p:cNvPr>
              <p:cNvSpPr>
                <a:spLocks noChangeAspect="1" noEditPoints="1"/>
              </p:cNvSpPr>
              <p:nvPr/>
            </p:nvSpPr>
            <p:spPr bwMode="auto">
              <a:xfrm>
                <a:off x="289143" y="1288789"/>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cxnSp>
        <p:nvCxnSpPr>
          <p:cNvPr id="488" name="Straight Connector 487">
            <a:extLst>
              <a:ext uri="{FF2B5EF4-FFF2-40B4-BE49-F238E27FC236}">
                <a16:creationId xmlns:a16="http://schemas.microsoft.com/office/drawing/2014/main" id="{B0951EAC-74DE-4B85-8F72-62AD86F469EE}"/>
              </a:ext>
            </a:extLst>
          </p:cNvPr>
          <p:cNvCxnSpPr>
            <a:cxnSpLocks/>
          </p:cNvCxnSpPr>
          <p:nvPr/>
        </p:nvCxnSpPr>
        <p:spPr>
          <a:xfrm flipH="1">
            <a:off x="1509451" y="1903212"/>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CF5768F6-9899-448C-A1B0-E4E2263451E0}"/>
              </a:ext>
            </a:extLst>
          </p:cNvPr>
          <p:cNvCxnSpPr>
            <a:cxnSpLocks/>
          </p:cNvCxnSpPr>
          <p:nvPr/>
        </p:nvCxnSpPr>
        <p:spPr>
          <a:xfrm flipH="1">
            <a:off x="3630923" y="1907975"/>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751" name="Rectangle 750">
            <a:hlinkClick r:id="rId46" tooltip="Azure Security Center is built into the Azure platform and provides cross-platform threat protection and detection across clouds and on-premises."/>
            <a:extLst>
              <a:ext uri="{FF2B5EF4-FFF2-40B4-BE49-F238E27FC236}">
                <a16:creationId xmlns:a16="http://schemas.microsoft.com/office/drawing/2014/main" id="{1E16E833-314E-46E5-B92E-94FDE111C82E}"/>
              </a:ext>
            </a:extLst>
          </p:cNvPr>
          <p:cNvSpPr/>
          <p:nvPr/>
        </p:nvSpPr>
        <p:spPr>
          <a:xfrm>
            <a:off x="1630119" y="896314"/>
            <a:ext cx="700073" cy="562402"/>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Center</a:t>
            </a:r>
          </a:p>
        </p:txBody>
      </p:sp>
      <p:sp>
        <p:nvSpPr>
          <p:cNvPr id="634" name="Rectangle 633">
            <a:hlinkClick r:id="rId49" tooltip="Microsoft Defender Advanced Threat Protection (ATP) provides powerful Windows 10 protections, Endpoint Detection and Response (EDR) across platforms, and Automated Incident Response Services"/>
            <a:extLst>
              <a:ext uri="{FF2B5EF4-FFF2-40B4-BE49-F238E27FC236}">
                <a16:creationId xmlns:a16="http://schemas.microsoft.com/office/drawing/2014/main" id="{EED52A29-2437-468C-A560-5A945304A71D}"/>
              </a:ext>
            </a:extLst>
          </p:cNvPr>
          <p:cNvSpPr/>
          <p:nvPr/>
        </p:nvSpPr>
        <p:spPr>
          <a:xfrm>
            <a:off x="2367563" y="896313"/>
            <a:ext cx="721608" cy="562402"/>
          </a:xfrm>
          <a:prstGeom prst="rect">
            <a:avLst/>
          </a:prstGeom>
          <a:solidFill>
            <a:schemeClr val="bg1"/>
          </a:solidFill>
          <a:ln w="14224" cap="flat" cmpd="sng" algn="ctr">
            <a:solidFill>
              <a:srgbClr val="0078D7"/>
            </a:solidFill>
            <a:prstDash val="solid"/>
          </a:ln>
          <a:effectLst/>
        </p:spPr>
        <p:txBody>
          <a:bodyPr lIns="18288" rIns="45720" rtlCol="0" anchor="t" anchorCtr="0">
            <a:noAutofit/>
          </a:bodyPr>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Microsoft</a:t>
            </a:r>
            <a:b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6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Defender</a:t>
            </a:r>
          </a:p>
          <a:p>
            <a:pPr marL="45720" marR="0" lvl="0" indent="0" algn="l" defTabSz="914400" rtl="0" eaLnBrk="1" fontAlgn="auto" latinLnBrk="0" hangingPunct="1">
              <a:lnSpc>
                <a:spcPct val="97000"/>
              </a:lnSpc>
              <a:spcBef>
                <a:spcPts val="0"/>
              </a:spcBef>
              <a:spcAft>
                <a:spcPts val="0"/>
              </a:spcAft>
              <a:buClrTx/>
              <a:buSzTx/>
              <a:buFontTx/>
              <a:buNone/>
              <a:tabLst/>
              <a:defRPr/>
            </a:pPr>
            <a:b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endPar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81" name="Rectangle 480">
            <a:hlinkClick r:id="rId50" tooltip="Collaborate more securely with sophisticated attack protection including sandbox detonation, integrated threat intelligence, attack simulation &amp; more across Email, SharePoint Online, OneDrive for Business, Teams, etc. "/>
            <a:extLst>
              <a:ext uri="{FF2B5EF4-FFF2-40B4-BE49-F238E27FC236}">
                <a16:creationId xmlns:a16="http://schemas.microsoft.com/office/drawing/2014/main" id="{6E350EBE-1B22-470C-A925-AF2B0E091590}"/>
              </a:ext>
            </a:extLst>
          </p:cNvPr>
          <p:cNvSpPr/>
          <p:nvPr/>
        </p:nvSpPr>
        <p:spPr>
          <a:xfrm>
            <a:off x="3126543" y="896314"/>
            <a:ext cx="729502" cy="562402"/>
          </a:xfrm>
          <a:prstGeom prst="rect">
            <a:avLst/>
          </a:prstGeom>
          <a:solidFill>
            <a:schemeClr val="bg1"/>
          </a:solidFill>
          <a:ln w="14224" cap="flat" cmpd="sng" algn="ctr">
            <a:solidFill>
              <a:srgbClr val="EB3C00"/>
            </a:solidFill>
            <a:prstDash val="solid"/>
          </a:ln>
          <a:effectLst/>
        </p:spPr>
        <p:txBody>
          <a:bodyPr lIns="18288" rIns="18288" rtlCol="0" anchor="t" anchorCtr="0"/>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Office 365</a:t>
            </a:r>
          </a:p>
        </p:txBody>
      </p:sp>
      <p:sp>
        <p:nvSpPr>
          <p:cNvPr id="752" name="Rectangle 751">
            <a:hlinkClick r:id="rId23"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4005E6AA-5A4E-4347-9BE1-24C83B4AA1B3}"/>
              </a:ext>
            </a:extLst>
          </p:cNvPr>
          <p:cNvSpPr/>
          <p:nvPr/>
        </p:nvSpPr>
        <p:spPr>
          <a:xfrm>
            <a:off x="3884214" y="896314"/>
            <a:ext cx="615152" cy="562402"/>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a:t>
            </a:r>
          </a:p>
        </p:txBody>
      </p:sp>
      <p:cxnSp>
        <p:nvCxnSpPr>
          <p:cNvPr id="764" name="Straight Connector 763">
            <a:extLst>
              <a:ext uri="{FF2B5EF4-FFF2-40B4-BE49-F238E27FC236}">
                <a16:creationId xmlns:a16="http://schemas.microsoft.com/office/drawing/2014/main" id="{438F0C2B-657D-48FE-A066-BAF21259A1A6}"/>
              </a:ext>
            </a:extLst>
          </p:cNvPr>
          <p:cNvCxnSpPr>
            <a:cxnSpLocks/>
          </p:cNvCxnSpPr>
          <p:nvPr/>
        </p:nvCxnSpPr>
        <p:spPr>
          <a:xfrm>
            <a:off x="1263838" y="1221266"/>
            <a:ext cx="0" cy="422034"/>
          </a:xfrm>
          <a:prstGeom prst="line">
            <a:avLst/>
          </a:prstGeom>
          <a:noFill/>
          <a:ln w="38100" cap="flat" cmpd="sng" algn="ctr">
            <a:solidFill>
              <a:srgbClr val="505050"/>
            </a:solidFill>
            <a:prstDash val="solid"/>
            <a:headEnd type="none"/>
            <a:tailEnd type="none"/>
          </a:ln>
          <a:effectLst/>
        </p:spPr>
      </p:cxnSp>
      <p:grpSp>
        <p:nvGrpSpPr>
          <p:cNvPr id="83" name="Group 82">
            <a:extLst>
              <a:ext uri="{FF2B5EF4-FFF2-40B4-BE49-F238E27FC236}">
                <a16:creationId xmlns:a16="http://schemas.microsoft.com/office/drawing/2014/main" id="{2CEFB2BD-32EA-48CA-BA15-6450C54C6687}"/>
              </a:ext>
            </a:extLst>
          </p:cNvPr>
          <p:cNvGrpSpPr/>
          <p:nvPr/>
        </p:nvGrpSpPr>
        <p:grpSpPr>
          <a:xfrm>
            <a:off x="919183" y="901350"/>
            <a:ext cx="680789" cy="555975"/>
            <a:chOff x="910629" y="1103797"/>
            <a:chExt cx="611226" cy="658409"/>
          </a:xfrm>
        </p:grpSpPr>
        <p:sp>
          <p:nvSpPr>
            <p:cNvPr id="778" name="Rectangle 777">
              <a:hlinkClick r:id="rId51"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B8FE4AC2-177B-46A3-8B42-DC1E07DBE6DF}"/>
                </a:ext>
              </a:extLst>
            </p:cNvPr>
            <p:cNvSpPr/>
            <p:nvPr/>
          </p:nvSpPr>
          <p:spPr>
            <a:xfrm>
              <a:off x="910629" y="1103797"/>
              <a:ext cx="611226" cy="658409"/>
            </a:xfrm>
            <a:prstGeom prst="rect">
              <a:avLst/>
            </a:prstGeom>
            <a:solidFill>
              <a:schemeClr val="bg1"/>
            </a:solidFill>
            <a:ln w="14224">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18288" rIns="45720" bIns="18288" rtlCol="0" anchor="t">
              <a:no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Cloud App </a:t>
              </a:r>
            </a:p>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a:t>
              </a:r>
              <a:endParaRPr kumimoji="0" lang="en-US" sz="85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79" name="Picture 778">
              <a:extLst>
                <a:ext uri="{FF2B5EF4-FFF2-40B4-BE49-F238E27FC236}">
                  <a16:creationId xmlns:a16="http://schemas.microsoft.com/office/drawing/2014/main" id="{7FA3CCB6-8DA6-4F52-913D-443E13247916}"/>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983730" y="1503515"/>
              <a:ext cx="157492" cy="151328"/>
            </a:xfrm>
            <a:prstGeom prst="rect">
              <a:avLst/>
            </a:prstGeom>
            <a:noFill/>
          </p:spPr>
        </p:pic>
      </p:grpSp>
      <p:sp>
        <p:nvSpPr>
          <p:cNvPr id="699" name="Rectangle 698">
            <a:hlinkClick r:id="rId53" tooltip="The Security API for the Microsoft Graph acts as a backplane or “Bus” for security operations centers by providing a standard interface and common schema to integrate security solutions from Microsoft and partners. "/>
            <a:extLst>
              <a:ext uri="{FF2B5EF4-FFF2-40B4-BE49-F238E27FC236}">
                <a16:creationId xmlns:a16="http://schemas.microsoft.com/office/drawing/2014/main" id="{3D1449A1-1414-4DC5-AD7F-9661A545517F}"/>
              </a:ext>
            </a:extLst>
          </p:cNvPr>
          <p:cNvSpPr/>
          <p:nvPr/>
        </p:nvSpPr>
        <p:spPr>
          <a:xfrm>
            <a:off x="222239" y="1530918"/>
            <a:ext cx="4251162" cy="177480"/>
          </a:xfrm>
          <a:prstGeom prst="rect">
            <a:avLst/>
          </a:prstGeom>
          <a:solidFill>
            <a:schemeClr val="bg1">
              <a:lumMod val="95000"/>
            </a:schemeClr>
          </a:solidFill>
          <a:ln w="19050" cap="flat" cmpd="sng" algn="ctr">
            <a:solidFill>
              <a:srgbClr val="505050"/>
            </a:solidFill>
            <a:prstDash val="solid"/>
          </a:ln>
          <a:effectLst/>
        </p:spPr>
        <p:txBody>
          <a:bodyPr lIns="45720" rIns="45720" rtlCol="0" anchor="ctr"/>
          <a:lstStyle/>
          <a:p>
            <a:pPr marL="0"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Graph Security API – </a:t>
            </a: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3</a:t>
            </a:r>
            <a:r>
              <a:rPr kumimoji="0" lang="en-US" sz="900" b="0" i="0" u="none" strike="noStrike" kern="0" cap="none" spc="0" normalizeH="0" baseline="3000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rd</a:t>
            </a: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Party Integration</a:t>
            </a:r>
            <a:endParaRPr kumimoji="0" lang="en-US" sz="900" b="0" i="1"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700" name="Rectangle 699">
            <a:hlinkClick r:id="rId54" tooltip="Microsoft’s Advanced Threat Protection (ATP) capabilities provide an integrated analyst experience for investigation, response, recovery across devices, identities, and email/collaboration tools. "/>
            <a:extLst>
              <a:ext uri="{FF2B5EF4-FFF2-40B4-BE49-F238E27FC236}">
                <a16:creationId xmlns:a16="http://schemas.microsoft.com/office/drawing/2014/main" id="{1929FD48-4CEA-4294-B742-6191576E5BE8}"/>
              </a:ext>
            </a:extLst>
          </p:cNvPr>
          <p:cNvSpPr/>
          <p:nvPr/>
        </p:nvSpPr>
        <p:spPr>
          <a:xfrm>
            <a:off x="1245555" y="1192434"/>
            <a:ext cx="3249655" cy="182880"/>
          </a:xfrm>
          <a:prstGeom prst="rect">
            <a:avLst/>
          </a:prstGeom>
          <a:solidFill>
            <a:schemeClr val="bg1"/>
          </a:solidFill>
          <a:ln w="14224" cap="flat" cmpd="sng" algn="ctr">
            <a:solidFill>
              <a:schemeClr val="tx1"/>
            </a:solidFill>
            <a:prstDash val="solid"/>
          </a:ln>
          <a:effectLst/>
        </p:spPr>
        <p:txBody>
          <a:bodyPr lIns="45720" rIns="45720" rtlCol="0" anchor="ctr"/>
          <a:lstStyle/>
          <a:p>
            <a:pPr marL="858838"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Advanced Threat Protection (ATP)</a:t>
            </a:r>
          </a:p>
        </p:txBody>
      </p:sp>
      <p:sp>
        <p:nvSpPr>
          <p:cNvPr id="495" name="Rectangle 494">
            <a:hlinkClick r:id="rId55" tooltip="Each Microsoft SOC capability can integrate logs &amp; alerts with your existing SIEM."/>
            <a:extLst>
              <a:ext uri="{FF2B5EF4-FFF2-40B4-BE49-F238E27FC236}">
                <a16:creationId xmlns:a16="http://schemas.microsoft.com/office/drawing/2014/main" id="{BC60A750-F658-478B-982A-4265AA6A2925}"/>
              </a:ext>
            </a:extLst>
          </p:cNvPr>
          <p:cNvSpPr/>
          <p:nvPr/>
        </p:nvSpPr>
        <p:spPr>
          <a:xfrm>
            <a:off x="227843" y="1761555"/>
            <a:ext cx="1260045" cy="211725"/>
          </a:xfrm>
          <a:prstGeom prst="rect">
            <a:avLst/>
          </a:prstGeom>
          <a:solidFill>
            <a:srgbClr val="FFFFFF"/>
          </a:solidFill>
          <a:ln w="14224" cap="flat" cmpd="sng" algn="ctr">
            <a:solidFill>
              <a:srgbClr val="969696"/>
            </a:solidFill>
            <a:prstDash val="dash"/>
          </a:ln>
          <a:effectLst/>
        </p:spPr>
        <p:txBody>
          <a:bodyPr wrap="square" lIns="45720" tIns="45720" rIns="45720" bIns="45720" rtlCol="0" anchor="ctr">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alt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Alert &amp; Log Integration </a:t>
            </a:r>
          </a:p>
        </p:txBody>
      </p:sp>
      <p:sp>
        <p:nvSpPr>
          <p:cNvPr id="500" name="Rectangle 499">
            <a:extLst>
              <a:ext uri="{FF2B5EF4-FFF2-40B4-BE49-F238E27FC236}">
                <a16:creationId xmlns:a16="http://schemas.microsoft.com/office/drawing/2014/main" id="{41545B28-3909-43CD-9BD5-D41FE204B710}"/>
              </a:ext>
            </a:extLst>
          </p:cNvPr>
          <p:cNvSpPr/>
          <p:nvPr/>
        </p:nvSpPr>
        <p:spPr>
          <a:xfrm>
            <a:off x="4678602" y="931704"/>
            <a:ext cx="1748456" cy="761106"/>
          </a:xfrm>
          <a:prstGeom prst="rect">
            <a:avLst/>
          </a:prstGeom>
          <a:noFill/>
          <a:ln w="14224">
            <a:noFill/>
          </a:ln>
        </p:spPr>
        <p:txBody>
          <a:bodyPr wrap="square" tIns="45720">
            <a:spAutoFit/>
          </a:bodyPr>
          <a:lstStyle/>
          <a:p>
            <a:pPr marL="0" marR="0" lvl="0" indent="0" algn="l" defTabSz="914400" rtl="0" eaLnBrk="1" fontAlgn="auto" latinLnBrk="0" hangingPunct="1">
              <a:lnSpc>
                <a:spcPct val="97000"/>
              </a:lnSpc>
              <a:spcBef>
                <a:spcPts val="0"/>
              </a:spcBef>
              <a:spcAft>
                <a:spcPts val="60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This is interactive!</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Present Slide</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Hover for Description</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Click for more information</a:t>
            </a:r>
          </a:p>
        </p:txBody>
      </p:sp>
      <p:sp>
        <p:nvSpPr>
          <p:cNvPr id="611" name="Rectangle 610">
            <a:hlinkClick r:id="rId56" tooltip="Security Center builds recommended application whitelist policies for VMs in Azure by applying machine learning to applications running in the VM, greatly simplifying a powerful protection. "/>
            <a:extLst>
              <a:ext uri="{FF2B5EF4-FFF2-40B4-BE49-F238E27FC236}">
                <a16:creationId xmlns:a16="http://schemas.microsoft.com/office/drawing/2014/main" id="{7D1BFC5B-D8A1-42DC-A8F7-7ADA57C57181}"/>
              </a:ext>
            </a:extLst>
          </p:cNvPr>
          <p:cNvSpPr/>
          <p:nvPr/>
        </p:nvSpPr>
        <p:spPr>
          <a:xfrm>
            <a:off x="6821098" y="3139575"/>
            <a:ext cx="1325880" cy="17359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Adaptive App Control</a:t>
            </a:r>
          </a:p>
        </p:txBody>
      </p:sp>
      <p:grpSp>
        <p:nvGrpSpPr>
          <p:cNvPr id="86" name="Group 85">
            <a:extLst>
              <a:ext uri="{FF2B5EF4-FFF2-40B4-BE49-F238E27FC236}">
                <a16:creationId xmlns:a16="http://schemas.microsoft.com/office/drawing/2014/main" id="{F22C07A1-3806-4AA1-AE0E-49B154EA897B}"/>
              </a:ext>
            </a:extLst>
          </p:cNvPr>
          <p:cNvGrpSpPr/>
          <p:nvPr/>
        </p:nvGrpSpPr>
        <p:grpSpPr>
          <a:xfrm>
            <a:off x="10564273" y="2261078"/>
            <a:ext cx="1334164" cy="1994917"/>
            <a:chOff x="10564273" y="2261078"/>
            <a:chExt cx="1334164" cy="1994917"/>
          </a:xfrm>
        </p:grpSpPr>
        <p:sp>
          <p:nvSpPr>
            <p:cNvPr id="398" name="Rectangle 397">
              <a:hlinkClick r:id="rId57"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a16="http://schemas.microsoft.com/office/drawing/2014/main" id="{38B5028E-1B95-4B9A-8F85-AED30974983A}"/>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Multi-Factor Authentication</a:t>
              </a:r>
            </a:p>
          </p:txBody>
        </p:sp>
        <p:pic>
          <p:nvPicPr>
            <p:cNvPr id="399" name="Picture 195" descr="Multi-Factor Authentication.png">
              <a:extLst>
                <a:ext uri="{FF2B5EF4-FFF2-40B4-BE49-F238E27FC236}">
                  <a16:creationId xmlns:a16="http://schemas.microsoft.com/office/drawing/2014/main" id="{3951C321-991D-440D-8504-042569611F8C}"/>
                </a:ext>
              </a:extLst>
            </p:cNvPr>
            <p:cNvPicPr>
              <a:picLocks noChangeAspect="1"/>
            </p:cNvPicPr>
            <p:nvPr/>
          </p:nvPicPr>
          <p:blipFill>
            <a:blip r:embed="rId58">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 name="Rectangle 401">
              <a:hlinkClick r:id="rId59"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a16="http://schemas.microsoft.com/office/drawing/2014/main" id="{E723D4FA-8CC0-4BE4-BE34-1C668C22596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PIM</a:t>
              </a:r>
            </a:p>
          </p:txBody>
        </p:sp>
        <p:sp>
          <p:nvSpPr>
            <p:cNvPr id="403" name="Freeform 113">
              <a:extLst>
                <a:ext uri="{FF2B5EF4-FFF2-40B4-BE49-F238E27FC236}">
                  <a16:creationId xmlns:a16="http://schemas.microsoft.com/office/drawing/2014/main" id="{C191784B-F9C9-43C9-8B26-077B2C219B19}"/>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a:extLst/>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4" name="Rectangle 403">
              <a:hlinkClick r:id="rId60" tooltip="Enables you to replace passwords with easy to use but strong multifactor authentication. Windows Hello uses a public and private key pair secured by the TPM, unlocked using a gesture like fingerprint, facial recognition or PIN. "/>
              <a:extLst>
                <a:ext uri="{FF2B5EF4-FFF2-40B4-BE49-F238E27FC236}">
                  <a16:creationId xmlns:a16="http://schemas.microsoft.com/office/drawing/2014/main" id="{E338DB8C-FDF6-4A92-98CE-1AC7C014C8C6}"/>
                </a:ext>
              </a:extLst>
            </p:cNvPr>
            <p:cNvSpPr/>
            <p:nvPr/>
          </p:nvSpPr>
          <p:spPr>
            <a:xfrm>
              <a:off x="10564273" y="3945676"/>
              <a:ext cx="1295428" cy="310319"/>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Hello for Business</a:t>
              </a:r>
            </a:p>
          </p:txBody>
        </p:sp>
        <p:pic>
          <p:nvPicPr>
            <p:cNvPr id="405" name="Picture 404">
              <a:extLst>
                <a:ext uri="{FF2B5EF4-FFF2-40B4-BE49-F238E27FC236}">
                  <a16:creationId xmlns:a16="http://schemas.microsoft.com/office/drawing/2014/main" id="{8931422A-8697-4C61-B61E-221C57DB6244}"/>
                </a:ext>
              </a:extLst>
            </p:cNvPr>
            <p:cNvPicPr>
              <a:picLocks noChangeAspect="1"/>
            </p:cNvPicPr>
            <p:nvPr/>
          </p:nvPicPr>
          <p:blipFill rotWithShape="1">
            <a:blip r:embed="rId61">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600031" y="4045778"/>
              <a:ext cx="146721" cy="137338"/>
            </a:xfrm>
            <a:prstGeom prst="rect">
              <a:avLst/>
            </a:prstGeom>
          </p:spPr>
        </p:pic>
        <p:sp>
          <p:nvSpPr>
            <p:cNvPr id="406" name="Rectangle 405">
              <a:hlinkClick r:id="rId62" tooltip="Azure Active Directory Identity Protection provides you with a consolidated view into risk events and potential vulnerabilities affecting your organization’s identities."/>
              <a:extLst>
                <a:ext uri="{FF2B5EF4-FFF2-40B4-BE49-F238E27FC236}">
                  <a16:creationId xmlns:a16="http://schemas.microsoft.com/office/drawing/2014/main" id="{7BCF6318-29A9-42F7-B0D2-CC21A3CD0CF8}"/>
                </a:ext>
              </a:extLst>
            </p:cNvPr>
            <p:cNvSpPr/>
            <p:nvPr/>
          </p:nvSpPr>
          <p:spPr>
            <a:xfrm>
              <a:off x="10564274" y="2302097"/>
              <a:ext cx="1293608" cy="67690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84" name="Rectangle 483">
              <a:hlinkClick r:id="rId63"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id="{0FB216A9-3129-4AEB-A2B6-3D81424FA0D1}"/>
                </a:ext>
              </a:extLst>
            </p:cNvPr>
            <p:cNvSpPr/>
            <p:nvPr/>
          </p:nvSpPr>
          <p:spPr>
            <a:xfrm>
              <a:off x="10564273" y="3739511"/>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B2C</a:t>
              </a:r>
            </a:p>
          </p:txBody>
        </p:sp>
        <p:sp>
          <p:nvSpPr>
            <p:cNvPr id="485" name="Rectangle 484">
              <a:hlinkClick r:id="rId64" tooltip="Azure AD business-to-business (B2B) collaboration enables working with users in other organizations. Enabling this scenario reduces risk by moving partner accounts (and risk) out of your enterprise directory(ies)."/>
              <a:extLst>
                <a:ext uri="{FF2B5EF4-FFF2-40B4-BE49-F238E27FC236}">
                  <a16:creationId xmlns:a16="http://schemas.microsoft.com/office/drawing/2014/main" id="{4A5A50C5-4BDD-46CD-978D-07E992BE557D}"/>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B2B</a:t>
              </a:r>
            </a:p>
          </p:txBody>
        </p:sp>
        <p:pic>
          <p:nvPicPr>
            <p:cNvPr id="460" name="Picture 459">
              <a:extLst>
                <a:ext uri="{FF2B5EF4-FFF2-40B4-BE49-F238E27FC236}">
                  <a16:creationId xmlns:a16="http://schemas.microsoft.com/office/drawing/2014/main" id="{91036D0F-8F8B-4A2C-B938-BF1EAE65158E}"/>
                </a:ext>
              </a:extLst>
            </p:cNvPr>
            <p:cNvPicPr>
              <a:picLocks noChangeAspect="1"/>
            </p:cNvPicPr>
            <p:nvPr/>
          </p:nvPicPr>
          <p:blipFill>
            <a:blip r:embed="rId43">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565" name="Picture 564">
              <a:extLst>
                <a:ext uri="{FF2B5EF4-FFF2-40B4-BE49-F238E27FC236}">
                  <a16:creationId xmlns:a16="http://schemas.microsoft.com/office/drawing/2014/main" id="{F68E4CF1-0B04-485A-867F-C93CF623FDBF}"/>
                </a:ext>
              </a:extLst>
            </p:cNvPr>
            <p:cNvPicPr>
              <a:picLocks noChangeAspect="1"/>
            </p:cNvPicPr>
            <p:nvPr/>
          </p:nvPicPr>
          <p:blipFill>
            <a:blip r:embed="rId43">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pic>
          <p:nvPicPr>
            <p:cNvPr id="179" name="Picture 178">
              <a:extLst>
                <a:ext uri="{FF2B5EF4-FFF2-40B4-BE49-F238E27FC236}">
                  <a16:creationId xmlns:a16="http://schemas.microsoft.com/office/drawing/2014/main" id="{1EF64B4A-F196-41FE-BDC7-F0932E06A0E6}"/>
                </a:ext>
              </a:extLst>
            </p:cNvPr>
            <p:cNvPicPr>
              <a:picLocks noChangeAspect="1"/>
            </p:cNvPicPr>
            <p:nvPr/>
          </p:nvPicPr>
          <p:blipFill>
            <a:blip r:embed="rId65">
              <a:extLst>
                <a:ext uri="{28A0092B-C50C-407E-A947-70E740481C1C}">
                  <a14:useLocalDpi xmlns:a14="http://schemas.microsoft.com/office/drawing/2010/main" val="0"/>
                </a:ext>
              </a:extLst>
            </a:blip>
            <a:stretch>
              <a:fillRect/>
            </a:stretch>
          </p:blipFill>
          <p:spPr>
            <a:xfrm>
              <a:off x="10600031" y="3776214"/>
              <a:ext cx="168156" cy="152704"/>
            </a:xfrm>
            <a:prstGeom prst="rect">
              <a:avLst/>
            </a:prstGeom>
          </p:spPr>
        </p:pic>
        <p:sp>
          <p:nvSpPr>
            <p:cNvPr id="17" name="Rectangle 16">
              <a:extLst>
                <a:ext uri="{FF2B5EF4-FFF2-40B4-BE49-F238E27FC236}">
                  <a16:creationId xmlns:a16="http://schemas.microsoft.com/office/drawing/2014/main" id="{FE85BA3A-08CE-4426-8AF8-2592EFA76B28}"/>
                </a:ext>
              </a:extLst>
            </p:cNvPr>
            <p:cNvSpPr/>
            <p:nvPr/>
          </p:nvSpPr>
          <p:spPr>
            <a:xfrm>
              <a:off x="10724854" y="2261078"/>
              <a:ext cx="1173583" cy="6488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Identity Protection</a:t>
              </a:r>
            </a:p>
            <a:p>
              <a:pPr marL="57150" marR="0" lvl="0" indent="0" algn="l" defTabSz="914400" rtl="0" eaLnBrk="1" fontAlgn="auto" latinLnBrk="0" hangingPunct="1">
                <a:lnSpc>
                  <a:spcPct val="100000"/>
                </a:lnSpc>
                <a:spcBef>
                  <a:spcPts val="200"/>
                </a:spcBef>
                <a:spcAft>
                  <a:spcPts val="100"/>
                </a:spcAft>
                <a:buClrTx/>
                <a:buSzTx/>
                <a:buFontTx/>
                <a:buNone/>
                <a:tabLst/>
                <a:defRPr/>
              </a:pPr>
              <a:r>
                <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Leaked cred protection</a:t>
              </a:r>
            </a:p>
            <a:p>
              <a:pPr marL="57150" marR="0" lvl="0" indent="0" algn="l" defTabSz="914400" rtl="0" eaLnBrk="1" fontAlgn="auto" latinLnBrk="0" hangingPunct="1">
                <a:lnSpc>
                  <a:spcPct val="100000"/>
                </a:lnSpc>
                <a:spcBef>
                  <a:spcPts val="200"/>
                </a:spcBef>
                <a:spcAft>
                  <a:spcPts val="100"/>
                </a:spcAft>
                <a:buClrTx/>
                <a:buSzTx/>
                <a:buFontTx/>
                <a:buNone/>
                <a:tabLst/>
                <a:defRPr/>
              </a:pPr>
              <a:r>
                <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Behavioral Analytics</a:t>
              </a: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grpSp>
          <p:nvGrpSpPr>
            <p:cNvPr id="627" name="Group 626">
              <a:extLst>
                <a:ext uri="{FF2B5EF4-FFF2-40B4-BE49-F238E27FC236}">
                  <a16:creationId xmlns:a16="http://schemas.microsoft.com/office/drawing/2014/main" id="{42D9751D-1CB1-45F7-811D-A2A8A69DCF92}"/>
                </a:ext>
              </a:extLst>
            </p:cNvPr>
            <p:cNvGrpSpPr/>
            <p:nvPr/>
          </p:nvGrpSpPr>
          <p:grpSpPr>
            <a:xfrm>
              <a:off x="10882847" y="2889403"/>
              <a:ext cx="188672" cy="45719"/>
              <a:chOff x="6660452" y="3094221"/>
              <a:chExt cx="188672" cy="45719"/>
            </a:xfrm>
          </p:grpSpPr>
          <p:sp>
            <p:nvSpPr>
              <p:cNvPr id="637" name="Oval 636">
                <a:extLst>
                  <a:ext uri="{FF2B5EF4-FFF2-40B4-BE49-F238E27FC236}">
                    <a16:creationId xmlns:a16="http://schemas.microsoft.com/office/drawing/2014/main" id="{DE094C63-8ECC-40E8-98B3-94295989F960}"/>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8" name="Oval 637">
                <a:extLst>
                  <a:ext uri="{FF2B5EF4-FFF2-40B4-BE49-F238E27FC236}">
                    <a16:creationId xmlns:a16="http://schemas.microsoft.com/office/drawing/2014/main" id="{F6B4ADE7-5FDC-4ECD-9497-85EEE26D651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9" name="Oval 638">
                <a:extLst>
                  <a:ext uri="{FF2B5EF4-FFF2-40B4-BE49-F238E27FC236}">
                    <a16:creationId xmlns:a16="http://schemas.microsoft.com/office/drawing/2014/main" id="{270AF6C2-C1D3-4862-A1AE-4371B73DF1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5" name="Group 4">
            <a:extLst>
              <a:ext uri="{FF2B5EF4-FFF2-40B4-BE49-F238E27FC236}">
                <a16:creationId xmlns:a16="http://schemas.microsoft.com/office/drawing/2014/main" id="{AAA8201C-436A-4215-BBE5-1705CFD68B11}"/>
              </a:ext>
            </a:extLst>
          </p:cNvPr>
          <p:cNvGrpSpPr/>
          <p:nvPr/>
        </p:nvGrpSpPr>
        <p:grpSpPr>
          <a:xfrm>
            <a:off x="4101353" y="6121074"/>
            <a:ext cx="1614698" cy="211725"/>
            <a:chOff x="3821452" y="6124342"/>
            <a:chExt cx="1614698" cy="211725"/>
          </a:xfrm>
        </p:grpSpPr>
        <p:sp>
          <p:nvSpPr>
            <p:cNvPr id="672" name="Rectangle 671">
              <a:hlinkClick r:id="rId66" tooltip="Microsoft created a threat model document for the Azure IoT reference architecture."/>
              <a:extLst>
                <a:ext uri="{FF2B5EF4-FFF2-40B4-BE49-F238E27FC236}">
                  <a16:creationId xmlns:a16="http://schemas.microsoft.com/office/drawing/2014/main" id="{85058B16-8C97-4FBE-940B-BDF1EC67352B}"/>
                </a:ext>
              </a:extLst>
            </p:cNvPr>
            <p:cNvSpPr/>
            <p:nvPr/>
          </p:nvSpPr>
          <p:spPr>
            <a:xfrm>
              <a:off x="3821452" y="6124342"/>
              <a:ext cx="1614698" cy="211725"/>
            </a:xfrm>
            <a:prstGeom prst="rect">
              <a:avLst/>
            </a:prstGeom>
            <a:noFill/>
            <a:ln w="14224">
              <a:solidFill>
                <a:schemeClr val="accent4"/>
              </a:solidFill>
            </a:ln>
          </p:spPr>
          <p:txBody>
            <a:bodyPr wrap="square" rIns="45720">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IoT Security Architecture</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3" name="Graphic 2" descr="Document">
              <a:extLst>
                <a:ext uri="{FF2B5EF4-FFF2-40B4-BE49-F238E27FC236}">
                  <a16:creationId xmlns:a16="http://schemas.microsoft.com/office/drawing/2014/main" id="{77A83CA8-76E5-4FDB-A79D-EC6D28B0C9AC}"/>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3844728" y="6160357"/>
              <a:ext cx="146611" cy="146611"/>
            </a:xfrm>
            <a:prstGeom prst="rect">
              <a:avLst/>
            </a:prstGeom>
          </p:spPr>
        </p:pic>
      </p:grpSp>
      <p:grpSp>
        <p:nvGrpSpPr>
          <p:cNvPr id="2" name="Group 1">
            <a:extLst>
              <a:ext uri="{FF2B5EF4-FFF2-40B4-BE49-F238E27FC236}">
                <a16:creationId xmlns:a16="http://schemas.microsoft.com/office/drawing/2014/main" id="{CF9CE92E-161D-4366-A754-11556B414F24}"/>
              </a:ext>
            </a:extLst>
          </p:cNvPr>
          <p:cNvGrpSpPr/>
          <p:nvPr/>
        </p:nvGrpSpPr>
        <p:grpSpPr>
          <a:xfrm>
            <a:off x="4101353" y="5846778"/>
            <a:ext cx="1614698" cy="211725"/>
            <a:chOff x="3821452" y="5850046"/>
            <a:chExt cx="1614698" cy="211725"/>
          </a:xfrm>
        </p:grpSpPr>
        <p:sp>
          <p:nvSpPr>
            <p:cNvPr id="707" name="Rectangle 706">
              <a:hlinkClick r:id="rId69" tooltip="Microsoft contributed significantly to the IoT Security Maturity Model, which enables Internet of Things (IoT) providers to invest in the right level of security mechanisms to meet their requirements. "/>
              <a:extLst>
                <a:ext uri="{FF2B5EF4-FFF2-40B4-BE49-F238E27FC236}">
                  <a16:creationId xmlns:a16="http://schemas.microsoft.com/office/drawing/2014/main" id="{2B85B57C-95D0-4F1D-A6DA-D43910617F90}"/>
                </a:ext>
              </a:extLst>
            </p:cNvPr>
            <p:cNvSpPr/>
            <p:nvPr/>
          </p:nvSpPr>
          <p:spPr>
            <a:xfrm>
              <a:off x="3821452" y="5850046"/>
              <a:ext cx="1614698" cy="211725"/>
            </a:xfrm>
            <a:prstGeom prst="rect">
              <a:avLst/>
            </a:prstGeom>
            <a:noFill/>
            <a:ln w="14224">
              <a:solidFill>
                <a:schemeClr val="accent4"/>
              </a:solidFill>
            </a:ln>
          </p:spPr>
          <p:txBody>
            <a:bodyPr wrap="square" rIns="45720">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IoT Security Maturity Model</a:t>
              </a:r>
            </a:p>
          </p:txBody>
        </p:sp>
        <p:pic>
          <p:nvPicPr>
            <p:cNvPr id="465" name="Graphic 464" descr="Document">
              <a:extLst>
                <a:ext uri="{FF2B5EF4-FFF2-40B4-BE49-F238E27FC236}">
                  <a16:creationId xmlns:a16="http://schemas.microsoft.com/office/drawing/2014/main" id="{625FA750-873F-49CC-A4C2-EA72A4C64125}"/>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3848836" y="5879991"/>
              <a:ext cx="146611" cy="146611"/>
            </a:xfrm>
            <a:prstGeom prst="rect">
              <a:avLst/>
            </a:prstGeom>
          </p:spPr>
        </p:pic>
      </p:grpSp>
      <p:pic>
        <p:nvPicPr>
          <p:cNvPr id="552" name="Picture 551">
            <a:extLst>
              <a:ext uri="{FF2B5EF4-FFF2-40B4-BE49-F238E27FC236}">
                <a16:creationId xmlns:a16="http://schemas.microsoft.com/office/drawing/2014/main" id="{733376D1-A1C3-41C8-B2EB-BC20A0B94676}"/>
              </a:ext>
            </a:extLst>
          </p:cNvPr>
          <p:cNvPicPr>
            <a:picLocks noChangeAspect="1"/>
          </p:cNvPicPr>
          <p:nvPr/>
        </p:nvPicPr>
        <p:blipFill>
          <a:blip r:embed="rId44"/>
          <a:stretch>
            <a:fillRect/>
          </a:stretch>
        </p:blipFill>
        <p:spPr>
          <a:xfrm>
            <a:off x="4056281" y="1064108"/>
            <a:ext cx="155187" cy="103458"/>
          </a:xfrm>
          <a:prstGeom prst="rect">
            <a:avLst/>
          </a:prstGeom>
        </p:spPr>
      </p:pic>
      <p:grpSp>
        <p:nvGrpSpPr>
          <p:cNvPr id="31" name="Group 30">
            <a:extLst>
              <a:ext uri="{FF2B5EF4-FFF2-40B4-BE49-F238E27FC236}">
                <a16:creationId xmlns:a16="http://schemas.microsoft.com/office/drawing/2014/main" id="{37EB6364-F148-420D-97C3-AE6E4D78B812}"/>
              </a:ext>
            </a:extLst>
          </p:cNvPr>
          <p:cNvGrpSpPr/>
          <p:nvPr/>
        </p:nvGrpSpPr>
        <p:grpSpPr>
          <a:xfrm>
            <a:off x="3154581" y="5854485"/>
            <a:ext cx="852881" cy="476718"/>
            <a:chOff x="3154581" y="5854485"/>
            <a:chExt cx="852881" cy="476718"/>
          </a:xfrm>
        </p:grpSpPr>
        <p:sp>
          <p:nvSpPr>
            <p:cNvPr id="482" name="Rectangle 481">
              <a:hlinkClick r:id="rId70" tooltip="End to end solution to securing new IoT devices with a hardened Linux OS, certified microcontrollers (MCUs), and security service which collectively provide the &quot;Seven Properties of Highly-Secure Devices&quot;"/>
              <a:extLst>
                <a:ext uri="{FF2B5EF4-FFF2-40B4-BE49-F238E27FC236}">
                  <a16:creationId xmlns:a16="http://schemas.microsoft.com/office/drawing/2014/main" id="{5132D995-1367-4454-A21A-E03209386998}"/>
                </a:ext>
              </a:extLst>
            </p:cNvPr>
            <p:cNvSpPr/>
            <p:nvPr/>
          </p:nvSpPr>
          <p:spPr>
            <a:xfrm>
              <a:off x="3154581" y="5854485"/>
              <a:ext cx="852881" cy="476718"/>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b">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Sphere</a:t>
              </a:r>
            </a:p>
          </p:txBody>
        </p:sp>
        <p:pic>
          <p:nvPicPr>
            <p:cNvPr id="19" name="Picture 18" descr="A close up of a logo&#10;&#10;Description generated with very high confidence">
              <a:extLst>
                <a:ext uri="{FF2B5EF4-FFF2-40B4-BE49-F238E27FC236}">
                  <a16:creationId xmlns:a16="http://schemas.microsoft.com/office/drawing/2014/main" id="{5D8E06AE-CB14-40C7-AD0A-5937E765D86F}"/>
                </a:ext>
              </a:extLst>
            </p:cNvPr>
            <p:cNvPicPr>
              <a:picLocks noChangeAspect="1"/>
            </p:cNvPicPr>
            <p:nvPr/>
          </p:nvPicPr>
          <p:blipFill>
            <a:blip r:embed="rId71">
              <a:extLst>
                <a:ext uri="{28A0092B-C50C-407E-A947-70E740481C1C}">
                  <a14:useLocalDpi xmlns:a14="http://schemas.microsoft.com/office/drawing/2010/main" val="0"/>
                </a:ext>
              </a:extLst>
            </a:blip>
            <a:stretch>
              <a:fillRect/>
            </a:stretch>
          </p:blipFill>
          <p:spPr>
            <a:xfrm>
              <a:off x="3358235" y="5883383"/>
              <a:ext cx="411994" cy="271762"/>
            </a:xfrm>
            <a:prstGeom prst="rect">
              <a:avLst/>
            </a:prstGeom>
          </p:spPr>
        </p:pic>
      </p:grpSp>
      <p:grpSp>
        <p:nvGrpSpPr>
          <p:cNvPr id="26" name="Group 25">
            <a:extLst>
              <a:ext uri="{FF2B5EF4-FFF2-40B4-BE49-F238E27FC236}">
                <a16:creationId xmlns:a16="http://schemas.microsoft.com/office/drawing/2014/main" id="{D81733F3-308A-4011-83CC-E11DDFC07AA1}"/>
              </a:ext>
            </a:extLst>
          </p:cNvPr>
          <p:cNvGrpSpPr/>
          <p:nvPr/>
        </p:nvGrpSpPr>
        <p:grpSpPr>
          <a:xfrm>
            <a:off x="8646730" y="2519843"/>
            <a:ext cx="1359749" cy="1638528"/>
            <a:chOff x="8652026" y="2865441"/>
            <a:chExt cx="1359749" cy="1638528"/>
          </a:xfrm>
        </p:grpSpPr>
        <p:sp>
          <p:nvSpPr>
            <p:cNvPr id="421" name="Rectangle 420">
              <a:hlinkClick r:id="rId72"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id="{5433BD75-C281-4997-B1A7-DB627D6ED15C}"/>
                </a:ext>
              </a:extLst>
            </p:cNvPr>
            <p:cNvSpPr/>
            <p:nvPr/>
          </p:nvSpPr>
          <p:spPr>
            <a:xfrm>
              <a:off x="8652026" y="2865441"/>
              <a:ext cx="1357086" cy="16385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Information Protection (AIP)</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Discover</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Classify</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Protect</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Monitor</a:t>
              </a:r>
            </a:p>
          </p:txBody>
        </p:sp>
        <p:sp>
          <p:nvSpPr>
            <p:cNvPr id="422" name="Rectangle 421">
              <a:hlinkClick r:id="rId73" tooltip="HYOK is an information protection feature designed to meet complex regulation and compliance policies. HYOK allows users to classify documents that are backed by either Azure RMS or an on-premises RMS services where you hold your own key. "/>
              <a:extLst>
                <a:ext uri="{FF2B5EF4-FFF2-40B4-BE49-F238E27FC236}">
                  <a16:creationId xmlns:a16="http://schemas.microsoft.com/office/drawing/2014/main" id="{8C9856C9-6AC4-4598-9C4B-1356F464227D}"/>
                </a:ext>
              </a:extLst>
            </p:cNvPr>
            <p:cNvSpPr/>
            <p:nvPr/>
          </p:nvSpPr>
          <p:spPr>
            <a:xfrm>
              <a:off x="8745416" y="3835416"/>
              <a:ext cx="1266359" cy="13804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1"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Hold Your Own Key (HYOK)</a:t>
              </a:r>
            </a:p>
          </p:txBody>
        </p:sp>
        <p:grpSp>
          <p:nvGrpSpPr>
            <p:cNvPr id="432" name="Group 431">
              <a:extLst>
                <a:ext uri="{FF2B5EF4-FFF2-40B4-BE49-F238E27FC236}">
                  <a16:creationId xmlns:a16="http://schemas.microsoft.com/office/drawing/2014/main" id="{7B62BA9A-C2B8-466F-AC5A-2405D3F4A975}"/>
                </a:ext>
              </a:extLst>
            </p:cNvPr>
            <p:cNvGrpSpPr/>
            <p:nvPr/>
          </p:nvGrpSpPr>
          <p:grpSpPr>
            <a:xfrm>
              <a:off x="8905814" y="4263355"/>
              <a:ext cx="1017768" cy="174551"/>
              <a:chOff x="10868759" y="4110794"/>
              <a:chExt cx="1017768" cy="174551"/>
            </a:xfrm>
          </p:grpSpPr>
          <p:grpSp>
            <p:nvGrpSpPr>
              <p:cNvPr id="433" name="Group 432">
                <a:extLst>
                  <a:ext uri="{FF2B5EF4-FFF2-40B4-BE49-F238E27FC236}">
                    <a16:creationId xmlns:a16="http://schemas.microsoft.com/office/drawing/2014/main" id="{6F5BC5E6-281E-4A9E-8589-D48016C77860}"/>
                  </a:ext>
                </a:extLst>
              </p:cNvPr>
              <p:cNvGrpSpPr/>
              <p:nvPr/>
            </p:nvGrpSpPr>
            <p:grpSpPr>
              <a:xfrm>
                <a:off x="10868759" y="4110794"/>
                <a:ext cx="1017768" cy="167627"/>
                <a:chOff x="76401" y="2964205"/>
                <a:chExt cx="2261795" cy="372519"/>
              </a:xfrm>
            </p:grpSpPr>
            <p:grpSp>
              <p:nvGrpSpPr>
                <p:cNvPr id="446" name="Group 445">
                  <a:extLst>
                    <a:ext uri="{FF2B5EF4-FFF2-40B4-BE49-F238E27FC236}">
                      <a16:creationId xmlns:a16="http://schemas.microsoft.com/office/drawing/2014/main" id="{2CBA006F-771A-41E9-A1BF-CADDEDD46184}"/>
                    </a:ext>
                  </a:extLst>
                </p:cNvPr>
                <p:cNvGrpSpPr/>
                <p:nvPr/>
              </p:nvGrpSpPr>
              <p:grpSpPr>
                <a:xfrm>
                  <a:off x="76401" y="2964205"/>
                  <a:ext cx="1599838" cy="372519"/>
                  <a:chOff x="76401" y="2964205"/>
                  <a:chExt cx="1599838" cy="372519"/>
                </a:xfrm>
              </p:grpSpPr>
              <p:pic>
                <p:nvPicPr>
                  <p:cNvPr id="452" name="Picture 451">
                    <a:hlinkClick r:id="rId74"/>
                    <a:extLst>
                      <a:ext uri="{FF2B5EF4-FFF2-40B4-BE49-F238E27FC236}">
                        <a16:creationId xmlns:a16="http://schemas.microsoft.com/office/drawing/2014/main" id="{9B5DA2BC-5E6B-4924-B13B-C44B10A0C423}"/>
                      </a:ext>
                    </a:extLst>
                  </p:cNvPr>
                  <p:cNvPicPr>
                    <a:picLocks noChangeAspect="1"/>
                  </p:cNvPicPr>
                  <p:nvPr/>
                </p:nvPicPr>
                <p:blipFill>
                  <a:blip r:embed="rId75">
                    <a:extLst>
                      <a:ext uri="{28A0092B-C50C-407E-A947-70E740481C1C}">
                        <a14:useLocalDpi xmlns:a14="http://schemas.microsoft.com/office/drawing/2010/main" val="0"/>
                      </a:ext>
                    </a:extLst>
                  </a:blip>
                  <a:stretch>
                    <a:fillRect/>
                  </a:stretch>
                </p:blipFill>
                <p:spPr>
                  <a:xfrm>
                    <a:off x="1262356" y="2989082"/>
                    <a:ext cx="413883" cy="311792"/>
                  </a:xfrm>
                  <a:prstGeom prst="rect">
                    <a:avLst/>
                  </a:prstGeom>
                </p:spPr>
              </p:pic>
              <p:grpSp>
                <p:nvGrpSpPr>
                  <p:cNvPr id="453" name="Group 452">
                    <a:extLst>
                      <a:ext uri="{FF2B5EF4-FFF2-40B4-BE49-F238E27FC236}">
                        <a16:creationId xmlns:a16="http://schemas.microsoft.com/office/drawing/2014/main" id="{5F4997BA-3228-4E5A-95E0-6E4D019E3C85}"/>
                      </a:ext>
                    </a:extLst>
                  </p:cNvPr>
                  <p:cNvGrpSpPr/>
                  <p:nvPr/>
                </p:nvGrpSpPr>
                <p:grpSpPr>
                  <a:xfrm>
                    <a:off x="76401" y="2964205"/>
                    <a:ext cx="1257382" cy="372519"/>
                    <a:chOff x="12053139" y="7366546"/>
                    <a:chExt cx="1934324" cy="573074"/>
                  </a:xfrm>
                </p:grpSpPr>
                <p:pic>
                  <p:nvPicPr>
                    <p:cNvPr id="454" name="Picture 453">
                      <a:extLst>
                        <a:ext uri="{FF2B5EF4-FFF2-40B4-BE49-F238E27FC236}">
                          <a16:creationId xmlns:a16="http://schemas.microsoft.com/office/drawing/2014/main" id="{89248059-081C-47AA-8162-654C2BBC01E3}"/>
                        </a:ext>
                      </a:extLst>
                    </p:cNvPr>
                    <p:cNvPicPr>
                      <a:picLocks noChangeAspect="1"/>
                    </p:cNvPicPr>
                    <p:nvPr/>
                  </p:nvPicPr>
                  <p:blipFill rotWithShape="1">
                    <a:blip r:embed="rId76">
                      <a:extLst>
                        <a:ext uri="{28A0092B-C50C-407E-A947-70E740481C1C}">
                          <a14:useLocalDpi xmlns:a14="http://schemas.microsoft.com/office/drawing/2010/main" val="0"/>
                        </a:ext>
                      </a:extLst>
                    </a:blip>
                    <a:srcRect/>
                    <a:stretch/>
                  </p:blipFill>
                  <p:spPr>
                    <a:xfrm>
                      <a:off x="12520821" y="7366546"/>
                      <a:ext cx="531604" cy="573074"/>
                    </a:xfrm>
                    <a:prstGeom prst="rect">
                      <a:avLst/>
                    </a:prstGeom>
                  </p:spPr>
                </p:pic>
                <p:pic>
                  <p:nvPicPr>
                    <p:cNvPr id="455" name="Picture 454">
                      <a:extLst>
                        <a:ext uri="{FF2B5EF4-FFF2-40B4-BE49-F238E27FC236}">
                          <a16:creationId xmlns:a16="http://schemas.microsoft.com/office/drawing/2014/main" id="{0AD8D0F1-2C7A-4DD5-B853-697A88B46170}"/>
                        </a:ext>
                      </a:extLst>
                    </p:cNvPr>
                    <p:cNvPicPr>
                      <a:picLocks noChangeAspect="1"/>
                    </p:cNvPicPr>
                    <p:nvPr/>
                  </p:nvPicPr>
                  <p:blipFill rotWithShape="1">
                    <a:blip r:embed="rId77">
                      <a:extLst>
                        <a:ext uri="{28A0092B-C50C-407E-A947-70E740481C1C}">
                          <a14:useLocalDpi xmlns:a14="http://schemas.microsoft.com/office/drawing/2010/main" val="0"/>
                        </a:ext>
                      </a:extLst>
                    </a:blip>
                    <a:srcRect/>
                    <a:stretch/>
                  </p:blipFill>
                  <p:spPr>
                    <a:xfrm>
                      <a:off x="12053139" y="7366546"/>
                      <a:ext cx="530661" cy="573074"/>
                    </a:xfrm>
                    <a:prstGeom prst="rect">
                      <a:avLst/>
                    </a:prstGeom>
                  </p:spPr>
                </p:pic>
                <p:pic>
                  <p:nvPicPr>
                    <p:cNvPr id="456" name="Picture 455">
                      <a:extLst>
                        <a:ext uri="{FF2B5EF4-FFF2-40B4-BE49-F238E27FC236}">
                          <a16:creationId xmlns:a16="http://schemas.microsoft.com/office/drawing/2014/main" id="{36A4A438-160C-4F57-ABA9-2D5277CAC7C4}"/>
                        </a:ext>
                      </a:extLst>
                    </p:cNvPr>
                    <p:cNvPicPr>
                      <a:picLocks noChangeAspect="1"/>
                    </p:cNvPicPr>
                    <p:nvPr/>
                  </p:nvPicPr>
                  <p:blipFill rotWithShape="1">
                    <a:blip r:embed="rId78">
                      <a:extLst>
                        <a:ext uri="{28A0092B-C50C-407E-A947-70E740481C1C}">
                          <a14:useLocalDpi xmlns:a14="http://schemas.microsoft.com/office/drawing/2010/main" val="0"/>
                        </a:ext>
                      </a:extLst>
                    </a:blip>
                    <a:srcRect/>
                    <a:stretch/>
                  </p:blipFill>
                  <p:spPr>
                    <a:xfrm>
                      <a:off x="12997286" y="7366546"/>
                      <a:ext cx="522822" cy="573074"/>
                    </a:xfrm>
                    <a:prstGeom prst="rect">
                      <a:avLst/>
                    </a:prstGeom>
                  </p:spPr>
                </p:pic>
                <p:pic>
                  <p:nvPicPr>
                    <p:cNvPr id="457" name="Picture 456">
                      <a:extLst>
                        <a:ext uri="{FF2B5EF4-FFF2-40B4-BE49-F238E27FC236}">
                          <a16:creationId xmlns:a16="http://schemas.microsoft.com/office/drawing/2014/main" id="{A6766CD1-9925-4BDB-9177-72632E700609}"/>
                        </a:ext>
                      </a:extLst>
                    </p:cNvPr>
                    <p:cNvPicPr>
                      <a:picLocks noChangeAspect="1"/>
                    </p:cNvPicPr>
                    <p:nvPr/>
                  </p:nvPicPr>
                  <p:blipFill rotWithShape="1">
                    <a:blip r:embed="rId79">
                      <a:extLst>
                        <a:ext uri="{28A0092B-C50C-407E-A947-70E740481C1C}">
                          <a14:useLocalDpi xmlns:a14="http://schemas.microsoft.com/office/drawing/2010/main" val="0"/>
                        </a:ext>
                      </a:extLst>
                    </a:blip>
                    <a:srcRect/>
                    <a:stretch/>
                  </p:blipFill>
                  <p:spPr>
                    <a:xfrm>
                      <a:off x="13465910" y="7366546"/>
                      <a:ext cx="521553" cy="573074"/>
                    </a:xfrm>
                    <a:prstGeom prst="rect">
                      <a:avLst/>
                    </a:prstGeom>
                  </p:spPr>
                </p:pic>
              </p:grpSp>
            </p:grpSp>
            <p:grpSp>
              <p:nvGrpSpPr>
                <p:cNvPr id="447" name="Group 446">
                  <a:extLst>
                    <a:ext uri="{FF2B5EF4-FFF2-40B4-BE49-F238E27FC236}">
                      <a16:creationId xmlns:a16="http://schemas.microsoft.com/office/drawing/2014/main" id="{104D35B4-C2D2-49D3-8CB3-68B45CFFB695}"/>
                    </a:ext>
                  </a:extLst>
                </p:cNvPr>
                <p:cNvGrpSpPr/>
                <p:nvPr/>
              </p:nvGrpSpPr>
              <p:grpSpPr>
                <a:xfrm>
                  <a:off x="2008682" y="3185912"/>
                  <a:ext cx="329514" cy="79848"/>
                  <a:chOff x="6660452" y="3094221"/>
                  <a:chExt cx="188672" cy="45719"/>
                </a:xfrm>
              </p:grpSpPr>
              <p:sp>
                <p:nvSpPr>
                  <p:cNvPr id="449" name="Oval 448">
                    <a:extLst>
                      <a:ext uri="{FF2B5EF4-FFF2-40B4-BE49-F238E27FC236}">
                        <a16:creationId xmlns:a16="http://schemas.microsoft.com/office/drawing/2014/main" id="{33F80069-EC6E-4F77-9D72-901E08D647DE}"/>
                      </a:ext>
                    </a:extLst>
                  </p:cNvPr>
                  <p:cNvSpPr/>
                  <p:nvPr/>
                </p:nvSpPr>
                <p:spPr bwMode="auto">
                  <a:xfrm>
                    <a:off x="6660452"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0" name="Oval 449">
                    <a:extLst>
                      <a:ext uri="{FF2B5EF4-FFF2-40B4-BE49-F238E27FC236}">
                        <a16:creationId xmlns:a16="http://schemas.microsoft.com/office/drawing/2014/main" id="{C985AB52-3E16-4370-BECF-111FCC991737}"/>
                      </a:ext>
                    </a:extLst>
                  </p:cNvPr>
                  <p:cNvSpPr/>
                  <p:nvPr/>
                </p:nvSpPr>
                <p:spPr bwMode="auto">
                  <a:xfrm>
                    <a:off x="6731928"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1" name="Oval 450">
                    <a:extLst>
                      <a:ext uri="{FF2B5EF4-FFF2-40B4-BE49-F238E27FC236}">
                        <a16:creationId xmlns:a16="http://schemas.microsoft.com/office/drawing/2014/main" id="{F7719C2D-BCC3-4AD3-95FE-35E45ACF557C}"/>
                      </a:ext>
                    </a:extLst>
                  </p:cNvPr>
                  <p:cNvSpPr/>
                  <p:nvPr/>
                </p:nvSpPr>
                <p:spPr bwMode="auto">
                  <a:xfrm>
                    <a:off x="6803404"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pic>
              <p:nvPicPr>
                <p:cNvPr id="448" name="Picture 447">
                  <a:hlinkClick r:id="rId80"/>
                  <a:extLst>
                    <a:ext uri="{FF2B5EF4-FFF2-40B4-BE49-F238E27FC236}">
                      <a16:creationId xmlns:a16="http://schemas.microsoft.com/office/drawing/2014/main" id="{17166133-804B-46FE-904C-E72A5D9469CE}"/>
                    </a:ext>
                  </a:extLst>
                </p:cNvPr>
                <p:cNvPicPr>
                  <a:picLocks noChangeAspect="1"/>
                </p:cNvPicPr>
                <p:nvPr/>
              </p:nvPicPr>
              <p:blipFill>
                <a:blip r:embed="rId81">
                  <a:extLst>
                    <a:ext uri="{28A0092B-C50C-407E-A947-70E740481C1C}">
                      <a14:useLocalDpi xmlns:a14="http://schemas.microsoft.com/office/drawing/2010/main" val="0"/>
                    </a:ext>
                  </a:extLst>
                </a:blip>
                <a:stretch>
                  <a:fillRect/>
                </a:stretch>
              </p:blipFill>
              <p:spPr>
                <a:xfrm>
                  <a:off x="1670366" y="3017516"/>
                  <a:ext cx="252081" cy="252081"/>
                </a:xfrm>
                <a:prstGeom prst="rect">
                  <a:avLst/>
                </a:prstGeom>
              </p:spPr>
            </p:pic>
          </p:grpSp>
          <p:grpSp>
            <p:nvGrpSpPr>
              <p:cNvPr id="434" name="Group 433">
                <a:extLst>
                  <a:ext uri="{FF2B5EF4-FFF2-40B4-BE49-F238E27FC236}">
                    <a16:creationId xmlns:a16="http://schemas.microsoft.com/office/drawing/2014/main" id="{E95B28E2-BAB3-429C-A188-14DD468744B0}"/>
                  </a:ext>
                </a:extLst>
              </p:cNvPr>
              <p:cNvGrpSpPr/>
              <p:nvPr/>
            </p:nvGrpSpPr>
            <p:grpSpPr bwMode="black">
              <a:xfrm>
                <a:off x="11508873" y="4239626"/>
                <a:ext cx="75077" cy="45719"/>
                <a:chOff x="10387012" y="4179358"/>
                <a:chExt cx="974726" cy="593725"/>
              </a:xfrm>
              <a:solidFill>
                <a:schemeClr val="tx1"/>
              </a:solidFill>
            </p:grpSpPr>
            <p:sp>
              <p:nvSpPr>
                <p:cNvPr id="441" name="Freeform 26">
                  <a:extLst>
                    <a:ext uri="{FF2B5EF4-FFF2-40B4-BE49-F238E27FC236}">
                      <a16:creationId xmlns:a16="http://schemas.microsoft.com/office/drawing/2014/main" id="{EC75553C-B756-47E1-BFC7-6827656FB68B}"/>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2" name="Freeform 27">
                  <a:extLst>
                    <a:ext uri="{FF2B5EF4-FFF2-40B4-BE49-F238E27FC236}">
                      <a16:creationId xmlns:a16="http://schemas.microsoft.com/office/drawing/2014/main" id="{14B79CD0-3A15-4982-9EBD-6B1E6E369F4B}"/>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3" name="Freeform 28">
                  <a:extLst>
                    <a:ext uri="{FF2B5EF4-FFF2-40B4-BE49-F238E27FC236}">
                      <a16:creationId xmlns:a16="http://schemas.microsoft.com/office/drawing/2014/main" id="{42B65D42-81D3-4669-BECF-B3386D3DA569}"/>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4" name="Freeform 29">
                  <a:extLst>
                    <a:ext uri="{FF2B5EF4-FFF2-40B4-BE49-F238E27FC236}">
                      <a16:creationId xmlns:a16="http://schemas.microsoft.com/office/drawing/2014/main" id="{DB116D4F-A86B-4238-A9C6-5747C05B43A9}"/>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5" name="Freeform 30">
                  <a:extLst>
                    <a:ext uri="{FF2B5EF4-FFF2-40B4-BE49-F238E27FC236}">
                      <a16:creationId xmlns:a16="http://schemas.microsoft.com/office/drawing/2014/main" id="{1B7386EC-1A9E-4A3C-857A-977B4152CAF6}"/>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435" name="Group 434">
                <a:extLst>
                  <a:ext uri="{FF2B5EF4-FFF2-40B4-BE49-F238E27FC236}">
                    <a16:creationId xmlns:a16="http://schemas.microsoft.com/office/drawing/2014/main" id="{72360254-D815-4DD5-B20F-FBFBC4360B1B}"/>
                  </a:ext>
                </a:extLst>
              </p:cNvPr>
              <p:cNvGrpSpPr/>
              <p:nvPr/>
            </p:nvGrpSpPr>
            <p:grpSpPr bwMode="black">
              <a:xfrm>
                <a:off x="11638296" y="4235799"/>
                <a:ext cx="75077" cy="45719"/>
                <a:chOff x="10387012" y="4179358"/>
                <a:chExt cx="974726" cy="593725"/>
              </a:xfrm>
              <a:solidFill>
                <a:schemeClr val="tx1"/>
              </a:solidFill>
            </p:grpSpPr>
            <p:sp>
              <p:nvSpPr>
                <p:cNvPr id="436" name="Freeform 26">
                  <a:extLst>
                    <a:ext uri="{FF2B5EF4-FFF2-40B4-BE49-F238E27FC236}">
                      <a16:creationId xmlns:a16="http://schemas.microsoft.com/office/drawing/2014/main" id="{43E971B2-CE20-4717-8338-630B5AEFD172}"/>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7" name="Freeform 27">
                  <a:extLst>
                    <a:ext uri="{FF2B5EF4-FFF2-40B4-BE49-F238E27FC236}">
                      <a16:creationId xmlns:a16="http://schemas.microsoft.com/office/drawing/2014/main" id="{B28FF8D2-0B63-439A-8561-1E73359FFAF7}"/>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8" name="Freeform 28">
                  <a:extLst>
                    <a:ext uri="{FF2B5EF4-FFF2-40B4-BE49-F238E27FC236}">
                      <a16:creationId xmlns:a16="http://schemas.microsoft.com/office/drawing/2014/main" id="{7F39FA69-9BBD-4E6E-9C6B-D645FC47E99B}"/>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9" name="Freeform 29">
                  <a:extLst>
                    <a:ext uri="{FF2B5EF4-FFF2-40B4-BE49-F238E27FC236}">
                      <a16:creationId xmlns:a16="http://schemas.microsoft.com/office/drawing/2014/main" id="{220EDCF2-4BE6-45F2-907F-D02824DD316C}"/>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0" name="Freeform 30">
                  <a:extLst>
                    <a:ext uri="{FF2B5EF4-FFF2-40B4-BE49-F238E27FC236}">
                      <a16:creationId xmlns:a16="http://schemas.microsoft.com/office/drawing/2014/main" id="{E2431020-1C4F-4634-A60A-4117FAA6308B}"/>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sp>
          <p:nvSpPr>
            <p:cNvPr id="629" name="Rectangle 628">
              <a:hlinkClick r:id="rId82" tooltip="The AIP scanner helps you discover, classify, and protect files on UNC paths for network shares over SMB and on SharePoint Server 2013-2016 Sites and libraries."/>
              <a:extLst>
                <a:ext uri="{FF2B5EF4-FFF2-40B4-BE49-F238E27FC236}">
                  <a16:creationId xmlns:a16="http://schemas.microsoft.com/office/drawing/2014/main" id="{2E6CEE05-2201-4A3C-9D7B-1970B43F4F10}"/>
                </a:ext>
              </a:extLst>
            </p:cNvPr>
            <p:cNvSpPr/>
            <p:nvPr/>
          </p:nvSpPr>
          <p:spPr>
            <a:xfrm>
              <a:off x="8813865" y="4045216"/>
              <a:ext cx="1195104" cy="17204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AIP Scanner</a:t>
              </a:r>
            </a:p>
          </p:txBody>
        </p:sp>
      </p:grpSp>
      <p:sp>
        <p:nvSpPr>
          <p:cNvPr id="480" name="Freeform 27">
            <a:extLst>
              <a:ext uri="{FF2B5EF4-FFF2-40B4-BE49-F238E27FC236}">
                <a16:creationId xmlns:a16="http://schemas.microsoft.com/office/drawing/2014/main" id="{E2FE455C-513A-4DC1-9436-A1EF0DAD7F67}"/>
              </a:ext>
            </a:extLst>
          </p:cNvPr>
          <p:cNvSpPr>
            <a:spLocks/>
          </p:cNvSpPr>
          <p:nvPr/>
        </p:nvSpPr>
        <p:spPr bwMode="auto">
          <a:xfrm>
            <a:off x="1589667" y="4312946"/>
            <a:ext cx="68905" cy="65866"/>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cxnSp>
        <p:nvCxnSpPr>
          <p:cNvPr id="749" name="Connector: Elbow 748">
            <a:extLst>
              <a:ext uri="{FF2B5EF4-FFF2-40B4-BE49-F238E27FC236}">
                <a16:creationId xmlns:a16="http://schemas.microsoft.com/office/drawing/2014/main" id="{1BD36714-AEC1-4C14-9E12-3A09CE1F98E5}"/>
              </a:ext>
            </a:extLst>
          </p:cNvPr>
          <p:cNvCxnSpPr>
            <a:cxnSpLocks/>
            <a:endCxn id="622" idx="3"/>
          </p:cNvCxnSpPr>
          <p:nvPr/>
        </p:nvCxnSpPr>
        <p:spPr>
          <a:xfrm rot="10800000" flipV="1">
            <a:off x="1796489" y="2862575"/>
            <a:ext cx="685983" cy="2082344"/>
          </a:xfrm>
          <a:prstGeom prst="bentConnector3">
            <a:avLst>
              <a:gd name="adj1" fmla="val 68514"/>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a:extLst>
              <a:ext uri="{FF2B5EF4-FFF2-40B4-BE49-F238E27FC236}">
                <a16:creationId xmlns:a16="http://schemas.microsoft.com/office/drawing/2014/main" id="{F2AE5143-3F7D-48E1-97B1-C4610099C350}"/>
              </a:ext>
            </a:extLst>
          </p:cNvPr>
          <p:cNvGrpSpPr/>
          <p:nvPr/>
        </p:nvGrpSpPr>
        <p:grpSpPr>
          <a:xfrm>
            <a:off x="6646548" y="3493510"/>
            <a:ext cx="1507613" cy="2626000"/>
            <a:chOff x="6646548" y="3493510"/>
            <a:chExt cx="1507613" cy="2626000"/>
          </a:xfrm>
        </p:grpSpPr>
        <p:sp>
          <p:nvSpPr>
            <p:cNvPr id="98" name="Rectangle 97">
              <a:hlinkClick r:id="rId83"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id="{A3B8550D-2DB7-40D7-B7D2-21A4CAD5C8EC}"/>
                </a:ext>
              </a:extLst>
            </p:cNvPr>
            <p:cNvSpPr/>
            <p:nvPr/>
          </p:nvSpPr>
          <p:spPr>
            <a:xfrm>
              <a:off x="6824319" y="3771046"/>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Key Vault</a:t>
              </a:r>
            </a:p>
          </p:txBody>
        </p:sp>
        <p:pic>
          <p:nvPicPr>
            <p:cNvPr id="99" name="Picture 98">
              <a:extLst>
                <a:ext uri="{FF2B5EF4-FFF2-40B4-BE49-F238E27FC236}">
                  <a16:creationId xmlns:a16="http://schemas.microsoft.com/office/drawing/2014/main" id="{27564F04-F98A-49DB-A1E6-BE18E4FD944B}"/>
                </a:ext>
              </a:extLst>
            </p:cNvPr>
            <p:cNvPicPr>
              <a:picLocks noChangeAspect="1"/>
            </p:cNvPicPr>
            <p:nvPr/>
          </p:nvPicPr>
          <p:blipFill>
            <a:blip r:embed="rId84">
              <a:extLst>
                <a:ext uri="{28A0092B-C50C-407E-A947-70E740481C1C}">
                  <a14:useLocalDpi xmlns:a14="http://schemas.microsoft.com/office/drawing/2010/main" val="0"/>
                </a:ext>
              </a:extLst>
            </a:blip>
            <a:stretch>
              <a:fillRect/>
            </a:stretch>
          </p:blipFill>
          <p:spPr>
            <a:xfrm>
              <a:off x="6879536" y="3825557"/>
              <a:ext cx="126336" cy="126336"/>
            </a:xfrm>
            <a:prstGeom prst="rect">
              <a:avLst/>
            </a:prstGeom>
          </p:spPr>
        </p:pic>
        <p:sp>
          <p:nvSpPr>
            <p:cNvPr id="100" name="Rectangle 99">
              <a:hlinkClick r:id="rId85" tooltip="A network security group (NSG) provides access control list (ACL) rules to allow or deny network traffic. Application security groups significantly simplify network security by grouping virtual machines and assigning policies to them (vs. explicit IPs). "/>
              <a:extLst>
                <a:ext uri="{FF2B5EF4-FFF2-40B4-BE49-F238E27FC236}">
                  <a16:creationId xmlns:a16="http://schemas.microsoft.com/office/drawing/2014/main" id="{02997D06-1450-4E50-80CD-7FE91A9446C9}"/>
                </a:ext>
              </a:extLst>
            </p:cNvPr>
            <p:cNvSpPr/>
            <p:nvPr/>
          </p:nvSpPr>
          <p:spPr>
            <a:xfrm>
              <a:off x="6824319" y="4430016"/>
              <a:ext cx="1328356" cy="322253"/>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75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Application &amp; Network Security Groups</a:t>
              </a:r>
            </a:p>
          </p:txBody>
        </p:sp>
        <p:sp>
          <p:nvSpPr>
            <p:cNvPr id="103" name="Rectangle 102">
              <a:hlinkClick r:id="rId86"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id="{93288A76-0F88-4155-A0C4-1009831C3593}"/>
                </a:ext>
              </a:extLst>
            </p:cNvPr>
            <p:cNvSpPr/>
            <p:nvPr/>
          </p:nvSpPr>
          <p:spPr>
            <a:xfrm>
              <a:off x="6824319" y="3990703"/>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WAF</a:t>
              </a:r>
            </a:p>
          </p:txBody>
        </p:sp>
        <p:pic>
          <p:nvPicPr>
            <p:cNvPr id="104" name="Picture 103" descr="A picture containing text&#10;&#10;Description generated with high confidence">
              <a:extLst>
                <a:ext uri="{FF2B5EF4-FFF2-40B4-BE49-F238E27FC236}">
                  <a16:creationId xmlns:a16="http://schemas.microsoft.com/office/drawing/2014/main" id="{E366301C-9FDD-402D-B4F8-48DCD9D5E79A}"/>
                </a:ext>
              </a:extLst>
            </p:cNvPr>
            <p:cNvPicPr>
              <a:picLocks noChangeAspect="1"/>
            </p:cNvPicPr>
            <p:nvPr/>
          </p:nvPicPr>
          <p:blipFill rotWithShape="1">
            <a:blip r:embed="rId87">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858547" y="4030152"/>
              <a:ext cx="168314" cy="165488"/>
            </a:xfrm>
            <a:prstGeom prst="rect">
              <a:avLst/>
            </a:prstGeom>
          </p:spPr>
        </p:pic>
        <p:sp>
          <p:nvSpPr>
            <p:cNvPr id="105" name="Rectangle 104">
              <a:hlinkClick r:id="rId88"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id="{7168FD92-C0D5-4B85-9D31-3BF1F2F138EE}"/>
                </a:ext>
              </a:extLst>
            </p:cNvPr>
            <p:cNvSpPr/>
            <p:nvPr/>
          </p:nvSpPr>
          <p:spPr>
            <a:xfrm>
              <a:off x="6824319" y="4210360"/>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Antimalware</a:t>
              </a:r>
            </a:p>
          </p:txBody>
        </p:sp>
        <p:grpSp>
          <p:nvGrpSpPr>
            <p:cNvPr id="106" name="Group 105">
              <a:extLst>
                <a:ext uri="{FF2B5EF4-FFF2-40B4-BE49-F238E27FC236}">
                  <a16:creationId xmlns:a16="http://schemas.microsoft.com/office/drawing/2014/main" id="{EE647438-C196-4974-A91D-CFA8079699F1}"/>
                </a:ext>
              </a:extLst>
            </p:cNvPr>
            <p:cNvGrpSpPr/>
            <p:nvPr/>
          </p:nvGrpSpPr>
          <p:grpSpPr>
            <a:xfrm>
              <a:off x="6870812" y="4246340"/>
              <a:ext cx="143785" cy="139115"/>
              <a:chOff x="7418198" y="4292156"/>
              <a:chExt cx="173353" cy="167723"/>
            </a:xfrm>
          </p:grpSpPr>
          <p:sp>
            <p:nvSpPr>
              <p:cNvPr id="108" name="Rectangle: Rounded Corners 107">
                <a:extLst>
                  <a:ext uri="{FF2B5EF4-FFF2-40B4-BE49-F238E27FC236}">
                    <a16:creationId xmlns:a16="http://schemas.microsoft.com/office/drawing/2014/main" id="{B4DCD47C-0D64-4E6D-813C-693813D978E3}"/>
                  </a:ext>
                </a:extLst>
              </p:cNvPr>
              <p:cNvSpPr/>
              <p:nvPr/>
            </p:nvSpPr>
            <p:spPr>
              <a:xfrm>
                <a:off x="7418198" y="4292156"/>
                <a:ext cx="173353" cy="167723"/>
              </a:xfrm>
              <a:prstGeom prst="roundRect">
                <a:avLst/>
              </a:prstGeom>
              <a:solidFill>
                <a:srgbClr val="007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9" name="Picture 108">
                <a:extLst>
                  <a:ext uri="{FF2B5EF4-FFF2-40B4-BE49-F238E27FC236}">
                    <a16:creationId xmlns:a16="http://schemas.microsoft.com/office/drawing/2014/main" id="{59D06D6E-4995-4C86-A622-DEC8F06A0051}"/>
                  </a:ext>
                </a:extLst>
              </p:cNvPr>
              <p:cNvPicPr>
                <a:picLocks noChangeAspect="1"/>
              </p:cNvPicPr>
              <p:nvPr/>
            </p:nvPicPr>
            <p:blipFill>
              <a:blip r:embed="rId89">
                <a:biLevel thresh="25000"/>
                <a:extLst>
                  <a:ext uri="{28A0092B-C50C-407E-A947-70E740481C1C}">
                    <a14:useLocalDpi xmlns:a14="http://schemas.microsoft.com/office/drawing/2010/main" val="0"/>
                  </a:ext>
                </a:extLst>
              </a:blip>
              <a:stretch>
                <a:fillRect/>
              </a:stretch>
            </p:blipFill>
            <p:spPr>
              <a:xfrm>
                <a:off x="7435114" y="4303810"/>
                <a:ext cx="134671" cy="149402"/>
              </a:xfrm>
              <a:prstGeom prst="rect">
                <a:avLst/>
              </a:prstGeom>
            </p:spPr>
          </p:pic>
        </p:grpSp>
        <p:pic>
          <p:nvPicPr>
            <p:cNvPr id="107" name="Picture 106">
              <a:extLst>
                <a:ext uri="{FF2B5EF4-FFF2-40B4-BE49-F238E27FC236}">
                  <a16:creationId xmlns:a16="http://schemas.microsoft.com/office/drawing/2014/main" id="{2EF74B27-1735-4A8F-9B1B-5EB96F46BA01}"/>
                </a:ext>
              </a:extLst>
            </p:cNvPr>
            <p:cNvPicPr>
              <a:picLocks noChangeAspect="1"/>
            </p:cNvPicPr>
            <p:nvPr/>
          </p:nvPicPr>
          <p:blipFill>
            <a:blip r:embed="rId90">
              <a:clrChange>
                <a:clrFrom>
                  <a:srgbClr val="FFFFFF"/>
                </a:clrFrom>
                <a:clrTo>
                  <a:srgbClr val="FFFFFF">
                    <a:alpha val="0"/>
                  </a:srgbClr>
                </a:clrTo>
              </a:clrChange>
            </a:blip>
            <a:stretch>
              <a:fillRect/>
            </a:stretch>
          </p:blipFill>
          <p:spPr>
            <a:xfrm>
              <a:off x="6646548" y="3493510"/>
              <a:ext cx="167209" cy="143337"/>
            </a:xfrm>
            <a:prstGeom prst="rect">
              <a:avLst/>
            </a:prstGeom>
            <a:ln w="14224">
              <a:noFill/>
            </a:ln>
          </p:spPr>
        </p:pic>
        <p:sp>
          <p:nvSpPr>
            <p:cNvPr id="131" name="Rectangle 130">
              <a:hlinkClick r:id="rId91" tooltip="In additional to encryption of all disks in the Azure fabric, you can also encrypt storage blobs, Windows VM disks, and Linux VM Disks"/>
              <a:extLst>
                <a:ext uri="{FF2B5EF4-FFF2-40B4-BE49-F238E27FC236}">
                  <a16:creationId xmlns:a16="http://schemas.microsoft.com/office/drawing/2014/main" id="{6C661EED-3EAF-4976-9C26-A755475706E3}"/>
                </a:ext>
              </a:extLst>
            </p:cNvPr>
            <p:cNvSpPr/>
            <p:nvPr/>
          </p:nvSpPr>
          <p:spPr>
            <a:xfrm>
              <a:off x="6825805" y="5049853"/>
              <a:ext cx="1328356" cy="35661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Disk &amp; Storage Encryption</a:t>
              </a:r>
            </a:p>
          </p:txBody>
        </p:sp>
        <p:sp>
          <p:nvSpPr>
            <p:cNvPr id="132" name="Rectangle 131">
              <a:hlinkClick r:id="rId92"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id="{24AA6736-30B3-474F-A68B-5A198D7C53FD}"/>
                </a:ext>
              </a:extLst>
            </p:cNvPr>
            <p:cNvSpPr/>
            <p:nvPr/>
          </p:nvSpPr>
          <p:spPr>
            <a:xfrm>
              <a:off x="6823845" y="5701414"/>
              <a:ext cx="1328356" cy="32900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DDoS attack </a:t>
              </a:r>
              <a:r>
                <a:rPr kumimoji="0" lang="en-US" altLang="en-US" sz="900" b="0" i="0" u="none" strike="noStrike" kern="1200" cap="none" spc="0" normalizeH="0" baseline="0" noProof="0" err="1">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Mitigation</a:t>
              </a:r>
              <a:r>
                <a:rPr kumimoji="0" lang="en-US" altLang="en-US" sz="900" b="0" i="0" u="none" strike="noStrike" kern="1200" cap="none" spc="0" normalizeH="0" baseline="0" noProof="0" err="1">
                  <a:ln>
                    <a:noFill/>
                  </a:ln>
                  <a:solidFill>
                    <a:srgbClr val="505050"/>
                  </a:solidFill>
                  <a:effectLst/>
                  <a:uLnTx/>
                  <a:uFillTx/>
                  <a:latin typeface="Segoe UI" panose="020B0502040204020203" pitchFamily="34" charset="0"/>
                  <a:ea typeface="+mn-ea"/>
                  <a:cs typeface="Segoe UI" panose="020B0502040204020203" pitchFamily="34" charset="0"/>
                </a:rPr>
                <a:t>+Monitor</a:t>
              </a:r>
              <a:endParaRPr kumimoji="0" lang="en-US" altLang="en-US" sz="900"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endParaRPr>
            </a:p>
          </p:txBody>
        </p:sp>
        <p:sp>
          <p:nvSpPr>
            <p:cNvPr id="134" name="Rectangle 133">
              <a:hlinkClick r:id="rId93"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id="{6C0F1C9C-66B0-4D4F-90EA-44EEDDDAD6D7}"/>
                </a:ext>
              </a:extLst>
            </p:cNvPr>
            <p:cNvSpPr/>
            <p:nvPr/>
          </p:nvSpPr>
          <p:spPr>
            <a:xfrm>
              <a:off x="6824319" y="4750543"/>
              <a:ext cx="1328356" cy="30182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Backup &amp; Site Recovery</a:t>
              </a:r>
            </a:p>
          </p:txBody>
        </p:sp>
        <p:cxnSp>
          <p:nvCxnSpPr>
            <p:cNvPr id="617" name="Straight Connector 616">
              <a:extLst>
                <a:ext uri="{FF2B5EF4-FFF2-40B4-BE49-F238E27FC236}">
                  <a16:creationId xmlns:a16="http://schemas.microsoft.com/office/drawing/2014/main" id="{DF0411BC-7BCC-4413-98AA-2FC35D64F42C}"/>
                </a:ext>
              </a:extLst>
            </p:cNvPr>
            <p:cNvCxnSpPr>
              <a:cxnSpLocks/>
              <a:stCxn id="107" idx="2"/>
            </p:cNvCxnSpPr>
            <p:nvPr/>
          </p:nvCxnSpPr>
          <p:spPr>
            <a:xfrm>
              <a:off x="6730153" y="3636847"/>
              <a:ext cx="0" cy="2454929"/>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36" name="Picture 232" descr="Storage blob.png">
              <a:extLst>
                <a:ext uri="{FF2B5EF4-FFF2-40B4-BE49-F238E27FC236}">
                  <a16:creationId xmlns:a16="http://schemas.microsoft.com/office/drawing/2014/main" id="{9506182D-7A52-4A42-BEF2-26177AA845C8}"/>
                </a:ext>
              </a:extLst>
            </p:cNvPr>
            <p:cNvPicPr>
              <a:picLocks noChangeAspect="1"/>
            </p:cNvPicPr>
            <p:nvPr/>
          </p:nvPicPr>
          <p:blipFill>
            <a:blip r:embed="rId94">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874265" y="5153653"/>
              <a:ext cx="136878" cy="126156"/>
            </a:xfrm>
            <a:prstGeom prst="rect">
              <a:avLst/>
            </a:prstGeom>
            <a:solidFill>
              <a:schemeClr val="bg1"/>
            </a:solidFill>
            <a:ln w="9525">
              <a:noFill/>
              <a:miter lim="800000"/>
              <a:headEnd/>
              <a:tailEnd/>
            </a:ln>
            <a:extLst/>
          </p:spPr>
        </p:pic>
        <p:grpSp>
          <p:nvGrpSpPr>
            <p:cNvPr id="102" name="Group 101">
              <a:extLst>
                <a:ext uri="{FF2B5EF4-FFF2-40B4-BE49-F238E27FC236}">
                  <a16:creationId xmlns:a16="http://schemas.microsoft.com/office/drawing/2014/main" id="{0DB0F1ED-6A41-424B-868C-BBD6BBB667E7}"/>
                </a:ext>
              </a:extLst>
            </p:cNvPr>
            <p:cNvGrpSpPr/>
            <p:nvPr/>
          </p:nvGrpSpPr>
          <p:grpSpPr>
            <a:xfrm>
              <a:off x="7338348" y="6073791"/>
              <a:ext cx="188672" cy="45719"/>
              <a:chOff x="6660452" y="3094221"/>
              <a:chExt cx="188672" cy="45719"/>
            </a:xfrm>
          </p:grpSpPr>
          <p:sp>
            <p:nvSpPr>
              <p:cNvPr id="110" name="Oval 109">
                <a:extLst>
                  <a:ext uri="{FF2B5EF4-FFF2-40B4-BE49-F238E27FC236}">
                    <a16:creationId xmlns:a16="http://schemas.microsoft.com/office/drawing/2014/main" id="{7B3E62CD-7F8A-46CC-8BAE-4691724F58E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Oval 110">
                <a:extLst>
                  <a:ext uri="{FF2B5EF4-FFF2-40B4-BE49-F238E27FC236}">
                    <a16:creationId xmlns:a16="http://schemas.microsoft.com/office/drawing/2014/main" id="{0343811B-56C3-461D-B065-DB1BB6421E5D}"/>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Oval 111">
                <a:extLst>
                  <a:ext uri="{FF2B5EF4-FFF2-40B4-BE49-F238E27FC236}">
                    <a16:creationId xmlns:a16="http://schemas.microsoft.com/office/drawing/2014/main" id="{D5EF34EC-591A-477C-AA1B-83A2FC1B9695}"/>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83" name="Rectangle 782">
              <a:hlinkClick r:id="rId95"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C2550DE4-7F2A-4887-8CC2-F087366CE633}"/>
                </a:ext>
              </a:extLst>
            </p:cNvPr>
            <p:cNvSpPr/>
            <p:nvPr/>
          </p:nvSpPr>
          <p:spPr>
            <a:xfrm>
              <a:off x="6824319" y="3556287"/>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Policy</a:t>
              </a:r>
            </a:p>
          </p:txBody>
        </p:sp>
        <p:sp>
          <p:nvSpPr>
            <p:cNvPr id="468" name="Rectangle 467">
              <a:hlinkClick r:id="rId96"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id="{0A7E13F4-610F-4AC0-A580-0830398CE7EB}"/>
                </a:ext>
              </a:extLst>
            </p:cNvPr>
            <p:cNvSpPr/>
            <p:nvPr/>
          </p:nvSpPr>
          <p:spPr>
            <a:xfrm>
              <a:off x="6824119" y="5406469"/>
              <a:ext cx="1328356" cy="299310"/>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Confidential Computing</a:t>
              </a:r>
            </a:p>
          </p:txBody>
        </p:sp>
        <p:pic>
          <p:nvPicPr>
            <p:cNvPr id="27" name="Picture 26">
              <a:extLst>
                <a:ext uri="{FF2B5EF4-FFF2-40B4-BE49-F238E27FC236}">
                  <a16:creationId xmlns:a16="http://schemas.microsoft.com/office/drawing/2014/main" id="{3ECF2E68-96A8-461D-9D37-F8BB34FFE47C}"/>
                </a:ext>
              </a:extLst>
            </p:cNvPr>
            <p:cNvPicPr>
              <a:picLocks noChangeAspect="1"/>
            </p:cNvPicPr>
            <p:nvPr/>
          </p:nvPicPr>
          <p:blipFill>
            <a:blip r:embed="rId9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3606133"/>
              <a:ext cx="150932" cy="112545"/>
            </a:xfrm>
            <a:prstGeom prst="rect">
              <a:avLst/>
            </a:prstGeom>
          </p:spPr>
        </p:pic>
        <p:pic>
          <p:nvPicPr>
            <p:cNvPr id="618" name="Picture 617">
              <a:extLst>
                <a:ext uri="{FF2B5EF4-FFF2-40B4-BE49-F238E27FC236}">
                  <a16:creationId xmlns:a16="http://schemas.microsoft.com/office/drawing/2014/main" id="{D6B9A2DF-358D-4C60-96E4-BFCACEEB04D1}"/>
                </a:ext>
              </a:extLst>
            </p:cNvPr>
            <p:cNvPicPr>
              <a:picLocks noChangeAspect="1"/>
            </p:cNvPicPr>
            <p:nvPr/>
          </p:nvPicPr>
          <p:blipFill>
            <a:blip r:embed="rId9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545233"/>
              <a:ext cx="150932" cy="112545"/>
            </a:xfrm>
            <a:prstGeom prst="rect">
              <a:avLst/>
            </a:prstGeom>
          </p:spPr>
        </p:pic>
        <p:pic>
          <p:nvPicPr>
            <p:cNvPr id="620" name="Picture 619">
              <a:extLst>
                <a:ext uri="{FF2B5EF4-FFF2-40B4-BE49-F238E27FC236}">
                  <a16:creationId xmlns:a16="http://schemas.microsoft.com/office/drawing/2014/main" id="{0B6E7126-46C1-4BDE-A074-ABE7A44A2C56}"/>
                </a:ext>
              </a:extLst>
            </p:cNvPr>
            <p:cNvPicPr>
              <a:picLocks noChangeAspect="1"/>
            </p:cNvPicPr>
            <p:nvPr/>
          </p:nvPicPr>
          <p:blipFill>
            <a:blip r:embed="rId9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837354"/>
              <a:ext cx="150932" cy="112545"/>
            </a:xfrm>
            <a:prstGeom prst="rect">
              <a:avLst/>
            </a:prstGeom>
          </p:spPr>
        </p:pic>
        <p:pic>
          <p:nvPicPr>
            <p:cNvPr id="624" name="Picture 623">
              <a:extLst>
                <a:ext uri="{FF2B5EF4-FFF2-40B4-BE49-F238E27FC236}">
                  <a16:creationId xmlns:a16="http://schemas.microsoft.com/office/drawing/2014/main" id="{C2F0A86B-603B-43FE-87F3-C7B796A5EC9A}"/>
                </a:ext>
              </a:extLst>
            </p:cNvPr>
            <p:cNvPicPr>
              <a:picLocks noChangeAspect="1"/>
            </p:cNvPicPr>
            <p:nvPr/>
          </p:nvPicPr>
          <p:blipFill>
            <a:blip r:embed="rId9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495882"/>
              <a:ext cx="150932" cy="112545"/>
            </a:xfrm>
            <a:prstGeom prst="rect">
              <a:avLst/>
            </a:prstGeom>
          </p:spPr>
        </p:pic>
        <p:pic>
          <p:nvPicPr>
            <p:cNvPr id="625" name="Picture 624">
              <a:extLst>
                <a:ext uri="{FF2B5EF4-FFF2-40B4-BE49-F238E27FC236}">
                  <a16:creationId xmlns:a16="http://schemas.microsoft.com/office/drawing/2014/main" id="{D6D48658-313A-4BD5-9A9A-25C2B4FC3878}"/>
                </a:ext>
              </a:extLst>
            </p:cNvPr>
            <p:cNvPicPr>
              <a:picLocks noChangeAspect="1"/>
            </p:cNvPicPr>
            <p:nvPr/>
          </p:nvPicPr>
          <p:blipFill>
            <a:blip r:embed="rId9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807219"/>
              <a:ext cx="150932" cy="112545"/>
            </a:xfrm>
            <a:prstGeom prst="rect">
              <a:avLst/>
            </a:prstGeom>
          </p:spPr>
        </p:pic>
      </p:grpSp>
      <p:grpSp>
        <p:nvGrpSpPr>
          <p:cNvPr id="20" name="Group 19">
            <a:extLst>
              <a:ext uri="{FF2B5EF4-FFF2-40B4-BE49-F238E27FC236}">
                <a16:creationId xmlns:a16="http://schemas.microsoft.com/office/drawing/2014/main" id="{B5F3E33E-AC8B-42B3-A25B-1E67BE69C1B6}"/>
              </a:ext>
            </a:extLst>
          </p:cNvPr>
          <p:cNvGrpSpPr/>
          <p:nvPr/>
        </p:nvGrpSpPr>
        <p:grpSpPr>
          <a:xfrm>
            <a:off x="123155" y="5495239"/>
            <a:ext cx="1880731" cy="1256281"/>
            <a:chOff x="123155" y="5495239"/>
            <a:chExt cx="1880731" cy="1256281"/>
          </a:xfrm>
        </p:grpSpPr>
        <p:grpSp>
          <p:nvGrpSpPr>
            <p:cNvPr id="13" name="Group 12">
              <a:extLst>
                <a:ext uri="{FF2B5EF4-FFF2-40B4-BE49-F238E27FC236}">
                  <a16:creationId xmlns:a16="http://schemas.microsoft.com/office/drawing/2014/main" id="{F5D285D6-BB19-4EF3-A4AA-722AA062D872}"/>
                </a:ext>
              </a:extLst>
            </p:cNvPr>
            <p:cNvGrpSpPr/>
            <p:nvPr/>
          </p:nvGrpSpPr>
          <p:grpSpPr>
            <a:xfrm>
              <a:off x="123155" y="5495239"/>
              <a:ext cx="1880731" cy="1256281"/>
              <a:chOff x="123155" y="5307127"/>
              <a:chExt cx="1880731" cy="1256281"/>
            </a:xfrm>
          </p:grpSpPr>
          <p:grpSp>
            <p:nvGrpSpPr>
              <p:cNvPr id="502" name="Group 501">
                <a:extLst>
                  <a:ext uri="{FF2B5EF4-FFF2-40B4-BE49-F238E27FC236}">
                    <a16:creationId xmlns:a16="http://schemas.microsoft.com/office/drawing/2014/main" id="{62B05F48-488F-419C-8A2F-20BE6F7116C0}"/>
                  </a:ext>
                </a:extLst>
              </p:cNvPr>
              <p:cNvGrpSpPr/>
              <p:nvPr/>
            </p:nvGrpSpPr>
            <p:grpSpPr>
              <a:xfrm>
                <a:off x="123155" y="5307127"/>
                <a:ext cx="1806256" cy="1249821"/>
                <a:chOff x="3815487" y="5386989"/>
                <a:chExt cx="1806256" cy="1249821"/>
              </a:xfrm>
            </p:grpSpPr>
            <p:sp>
              <p:nvSpPr>
                <p:cNvPr id="567" name="Rectangle 566">
                  <a:hlinkClick r:id="rId98"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id="{12F47460-432B-44C0-B838-482409AFCE7B}"/>
                    </a:ext>
                  </a:extLst>
                </p:cNvPr>
                <p:cNvSpPr/>
                <p:nvPr/>
              </p:nvSpPr>
              <p:spPr bwMode="auto">
                <a:xfrm>
                  <a:off x="3875169" y="5386989"/>
                  <a:ext cx="1746573" cy="1156611"/>
                </a:xfrm>
                <a:prstGeom prst="rect">
                  <a:avLst/>
                </a:prstGeom>
                <a:solidFill>
                  <a:schemeClr val="bg1"/>
                </a:solidFill>
                <a:ln w="14224">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marR="0" lvl="0" indent="0" algn="l" defTabSz="914400" rtl="0" eaLnBrk="1" fontAlgn="auto" latinLnBrk="0" hangingPunct="1">
                    <a:lnSpc>
                      <a:spcPct val="97000"/>
                    </a:lnSpc>
                    <a:spcBef>
                      <a:spcPts val="0"/>
                    </a:spcBef>
                    <a:spcAft>
                      <a:spcPts val="0"/>
                    </a:spcAft>
                    <a:buClrTx/>
                    <a:buSzTx/>
                    <a:buFontTx/>
                    <a:buNone/>
                    <a:tabLst/>
                    <a:defRPr/>
                  </a:pPr>
                  <a:endParaRPr kumimoji="0" lang="en-US" sz="900" b="0" i="0" u="none" strike="noStrike" kern="120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68" name="Rounded Rectangle 1457">
                  <a:hlinkClick r:id="rId98"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id="{C70FE1D3-B317-4288-9465-092462159B1A}"/>
                    </a:ext>
                  </a:extLst>
                </p:cNvPr>
                <p:cNvSpPr/>
                <p:nvPr/>
              </p:nvSpPr>
              <p:spPr>
                <a:xfrm>
                  <a:off x="3815487" y="5627688"/>
                  <a:ext cx="1281496" cy="1009122"/>
                </a:xfrm>
                <a:prstGeom prst="roundRect">
                  <a:avLst>
                    <a:gd name="adj" fmla="val 0"/>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91440" numCol="1"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Network protection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Credential protection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Exploit protection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Reputation analysis</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Full Disk Encryption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mn-cs"/>
                    </a:rPr>
                    <a:t>Attack surface</a:t>
                  </a:r>
                  <a:b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mn-cs"/>
                    </a:rPr>
                  </a:b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mn-cs"/>
                    </a:rPr>
                    <a:t>reduction</a:t>
                  </a:r>
                  <a:endParaRPr kumimoji="0" lang="en-US" sz="6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0" algn="l" defTabSz="914400" rtl="0" eaLnBrk="1" fontAlgn="auto" latinLnBrk="0" hangingPunct="1">
                    <a:lnSpc>
                      <a:spcPct val="90000"/>
                    </a:lnSpc>
                    <a:spcBef>
                      <a:spcPts val="0"/>
                    </a:spcBef>
                    <a:spcAft>
                      <a:spcPts val="150"/>
                    </a:spcAft>
                    <a:buClrTx/>
                    <a:buSzTx/>
                    <a:buFontTx/>
                    <a:buNone/>
                    <a:tabLst/>
                    <a:defRPr/>
                  </a:pPr>
                  <a:b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endPar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600" name="Picture 599">
                  <a:extLst>
                    <a:ext uri="{FF2B5EF4-FFF2-40B4-BE49-F238E27FC236}">
                      <a16:creationId xmlns:a16="http://schemas.microsoft.com/office/drawing/2014/main" id="{29020BBF-288B-4126-9EDC-5EB18559A0B2}"/>
                    </a:ext>
                  </a:extLst>
                </p:cNvPr>
                <p:cNvPicPr>
                  <a:picLocks noChangeAspect="1"/>
                </p:cNvPicPr>
                <p:nvPr/>
              </p:nvPicPr>
              <p:blipFill>
                <a:blip r:embed="rId99">
                  <a:duotone>
                    <a:prstClr val="black"/>
                    <a:schemeClr val="accent1">
                      <a:tint val="45000"/>
                      <a:satMod val="400000"/>
                    </a:schemeClr>
                  </a:duotone>
                </a:blip>
                <a:stretch>
                  <a:fillRect/>
                </a:stretch>
              </p:blipFill>
              <p:spPr>
                <a:xfrm>
                  <a:off x="3916596" y="5433241"/>
                  <a:ext cx="167254" cy="164690"/>
                </a:xfrm>
                <a:prstGeom prst="rect">
                  <a:avLst/>
                </a:prstGeom>
              </p:spPr>
            </p:pic>
            <p:sp>
              <p:nvSpPr>
                <p:cNvPr id="601" name="Rectangle 600">
                  <a:hlinkClick r:id="rId100"/>
                  <a:extLst>
                    <a:ext uri="{FF2B5EF4-FFF2-40B4-BE49-F238E27FC236}">
                      <a16:creationId xmlns:a16="http://schemas.microsoft.com/office/drawing/2014/main" id="{B24BB291-14EB-43D7-9A23-E0E905E953B4}"/>
                    </a:ext>
                  </a:extLst>
                </p:cNvPr>
                <p:cNvSpPr/>
                <p:nvPr/>
              </p:nvSpPr>
              <p:spPr>
                <a:xfrm>
                  <a:off x="4058319" y="5409209"/>
                  <a:ext cx="1563424" cy="204287"/>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10 Enterprise Security</a:t>
                  </a:r>
                </a:p>
              </p:txBody>
            </p:sp>
          </p:grpSp>
          <p:sp>
            <p:nvSpPr>
              <p:cNvPr id="12" name="TextBox 11">
                <a:extLst>
                  <a:ext uri="{FF2B5EF4-FFF2-40B4-BE49-F238E27FC236}">
                    <a16:creationId xmlns:a16="http://schemas.microsoft.com/office/drawing/2014/main" id="{342EC1DB-EF2C-47DC-90E6-DB50D215BE3B}"/>
                  </a:ext>
                </a:extLst>
              </p:cNvPr>
              <p:cNvSpPr txBox="1"/>
              <p:nvPr/>
            </p:nvSpPr>
            <p:spPr>
              <a:xfrm>
                <a:off x="914133" y="5554286"/>
                <a:ext cx="1089753" cy="100912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91440" numCol="1" rtlCol="0" anchor="t" anchorCtr="0"/>
              <a:lstStyle>
                <a:defPPr>
                  <a:defRPr lang="en-US"/>
                </a:defPPr>
                <a:lvl1pPr marL="114300">
                  <a:lnSpc>
                    <a:spcPct val="97000"/>
                  </a:lnSpc>
                  <a:spcAft>
                    <a:spcPts val="300"/>
                  </a:spcAft>
                  <a:defRPr sz="75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App control</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Isolation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Antivirus</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Behavior monitoring</a:t>
                </a:r>
              </a:p>
            </p:txBody>
          </p:sp>
        </p:grpSp>
        <p:sp>
          <p:nvSpPr>
            <p:cNvPr id="630" name="Rectangle 629">
              <a:hlinkClick r:id="rId101" tooltip="S mode is an enhanced security mode of Windows 10. This enables all enterprise security features and only allows approved applications to run. "/>
              <a:extLst>
                <a:ext uri="{FF2B5EF4-FFF2-40B4-BE49-F238E27FC236}">
                  <a16:creationId xmlns:a16="http://schemas.microsoft.com/office/drawing/2014/main" id="{A1B7B217-9BFE-43A0-8112-7D9D9722C794}"/>
                </a:ext>
              </a:extLst>
            </p:cNvPr>
            <p:cNvSpPr/>
            <p:nvPr/>
          </p:nvSpPr>
          <p:spPr>
            <a:xfrm>
              <a:off x="945540" y="6381474"/>
              <a:ext cx="883960" cy="196849"/>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 Mode</a:t>
              </a:r>
            </a:p>
          </p:txBody>
        </p:sp>
      </p:grpSp>
      <p:sp>
        <p:nvSpPr>
          <p:cNvPr id="158" name="Rectangle 157">
            <a:extLst>
              <a:ext uri="{FF2B5EF4-FFF2-40B4-BE49-F238E27FC236}">
                <a16:creationId xmlns:a16="http://schemas.microsoft.com/office/drawing/2014/main" id="{E197F278-EE34-468A-9944-31493F39C648}"/>
              </a:ext>
            </a:extLst>
          </p:cNvPr>
          <p:cNvSpPr/>
          <p:nvPr/>
        </p:nvSpPr>
        <p:spPr bwMode="auto">
          <a:xfrm>
            <a:off x="302559" y="3886238"/>
            <a:ext cx="1482179" cy="111054"/>
          </a:xfrm>
          <a:prstGeom prst="rect">
            <a:avLst/>
          </a:prstGeom>
          <a:solidFill>
            <a:srgbClr val="FFFFFF">
              <a:alpha val="80000"/>
            </a:srgbClr>
          </a:solidFill>
          <a:ln>
            <a:noFill/>
            <a:headEnd type="none" w="med" len="med"/>
            <a:tailEnd type="none" w="med" len="med"/>
          </a:ln>
          <a:effectLst>
            <a:glow rad="101600">
              <a:schemeClr val="bg1">
                <a:alpha val="60000"/>
              </a:schemeClr>
            </a:glow>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8" name="Group 527">
            <a:extLst>
              <a:ext uri="{FF2B5EF4-FFF2-40B4-BE49-F238E27FC236}">
                <a16:creationId xmlns:a16="http://schemas.microsoft.com/office/drawing/2014/main" id="{AC0227BF-53E4-48AC-8EBF-3190FEE508DC}"/>
              </a:ext>
            </a:extLst>
          </p:cNvPr>
          <p:cNvGrpSpPr/>
          <p:nvPr/>
        </p:nvGrpSpPr>
        <p:grpSpPr>
          <a:xfrm>
            <a:off x="369047" y="3835379"/>
            <a:ext cx="329617" cy="252617"/>
            <a:chOff x="7398246" y="1610486"/>
            <a:chExt cx="498447" cy="382007"/>
          </a:xfrm>
        </p:grpSpPr>
        <p:sp>
          <p:nvSpPr>
            <p:cNvPr id="529" name="monitor">
              <a:extLst>
                <a:ext uri="{FF2B5EF4-FFF2-40B4-BE49-F238E27FC236}">
                  <a16:creationId xmlns:a16="http://schemas.microsoft.com/office/drawing/2014/main" id="{86B7CD07-B5B8-4F9F-9FBC-AF9A84417F53}"/>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0" name="Rectangle 529">
              <a:extLst>
                <a:ext uri="{FF2B5EF4-FFF2-40B4-BE49-F238E27FC236}">
                  <a16:creationId xmlns:a16="http://schemas.microsoft.com/office/drawing/2014/main" id="{99130187-FBA1-46DB-A8AF-3759FB5D99A1}"/>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31" name="Group 11">
              <a:extLst>
                <a:ext uri="{FF2B5EF4-FFF2-40B4-BE49-F238E27FC236}">
                  <a16:creationId xmlns:a16="http://schemas.microsoft.com/office/drawing/2014/main" id="{56ACF53C-770B-435C-A88B-516DCE960F64}"/>
                </a:ext>
              </a:extLst>
            </p:cNvPr>
            <p:cNvGrpSpPr>
              <a:grpSpLocks noChangeAspect="1"/>
            </p:cNvGrpSpPr>
            <p:nvPr/>
          </p:nvGrpSpPr>
          <p:grpSpPr bwMode="auto">
            <a:xfrm>
              <a:off x="7581678" y="1714920"/>
              <a:ext cx="111860" cy="111860"/>
              <a:chOff x="5664" y="1835"/>
              <a:chExt cx="73" cy="73"/>
            </a:xfrm>
            <a:solidFill>
              <a:schemeClr val="bg1"/>
            </a:solidFill>
          </p:grpSpPr>
          <p:sp>
            <p:nvSpPr>
              <p:cNvPr id="532" name="Freeform 12">
                <a:extLst>
                  <a:ext uri="{FF2B5EF4-FFF2-40B4-BE49-F238E27FC236}">
                    <a16:creationId xmlns:a16="http://schemas.microsoft.com/office/drawing/2014/main" id="{A4DD29E1-8E6B-44FE-9CC0-2B3E6E5EA970}"/>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3" name="Freeform 13">
                <a:extLst>
                  <a:ext uri="{FF2B5EF4-FFF2-40B4-BE49-F238E27FC236}">
                    <a16:creationId xmlns:a16="http://schemas.microsoft.com/office/drawing/2014/main" id="{479C03E4-9EE1-471C-9342-5C0238CA3B8A}"/>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4" name="Freeform 14">
                <a:extLst>
                  <a:ext uri="{FF2B5EF4-FFF2-40B4-BE49-F238E27FC236}">
                    <a16:creationId xmlns:a16="http://schemas.microsoft.com/office/drawing/2014/main" id="{B3C8D975-953B-4E85-BBE1-0107AD13169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5" name="Freeform 15">
                <a:extLst>
                  <a:ext uri="{FF2B5EF4-FFF2-40B4-BE49-F238E27FC236}">
                    <a16:creationId xmlns:a16="http://schemas.microsoft.com/office/drawing/2014/main" id="{B55A36A5-E912-47FD-99CB-D841E3052FE2}"/>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56" name="Group 155">
            <a:extLst>
              <a:ext uri="{FF2B5EF4-FFF2-40B4-BE49-F238E27FC236}">
                <a16:creationId xmlns:a16="http://schemas.microsoft.com/office/drawing/2014/main" id="{15D69BF0-DFD4-4269-B7FF-0549ABD862F3}"/>
              </a:ext>
            </a:extLst>
          </p:cNvPr>
          <p:cNvGrpSpPr/>
          <p:nvPr/>
        </p:nvGrpSpPr>
        <p:grpSpPr>
          <a:xfrm>
            <a:off x="829191" y="3833877"/>
            <a:ext cx="329617" cy="252617"/>
            <a:chOff x="2892310" y="4439341"/>
            <a:chExt cx="376337" cy="288423"/>
          </a:xfrm>
        </p:grpSpPr>
        <p:sp>
          <p:nvSpPr>
            <p:cNvPr id="537" name="monitor">
              <a:extLst>
                <a:ext uri="{FF2B5EF4-FFF2-40B4-BE49-F238E27FC236}">
                  <a16:creationId xmlns:a16="http://schemas.microsoft.com/office/drawing/2014/main" id="{58EC11DA-4174-4801-8685-4D18ACB6B28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8" name="Rectangle 537">
              <a:extLst>
                <a:ext uri="{FF2B5EF4-FFF2-40B4-BE49-F238E27FC236}">
                  <a16:creationId xmlns:a16="http://schemas.microsoft.com/office/drawing/2014/main" id="{1311D203-C691-4C7D-89E3-E44E1B237557}"/>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3" name="Picture 512">
              <a:extLst>
                <a:ext uri="{FF2B5EF4-FFF2-40B4-BE49-F238E27FC236}">
                  <a16:creationId xmlns:a16="http://schemas.microsoft.com/office/drawing/2014/main" id="{4E122705-DA51-4DEA-A734-39DF913065F2}"/>
                </a:ext>
              </a:extLst>
            </p:cNvPr>
            <p:cNvPicPr>
              <a:picLocks noChangeAspect="1"/>
            </p:cNvPicPr>
            <p:nvPr/>
          </p:nvPicPr>
          <p:blipFill rotWithShape="1">
            <a:blip r:embed="rId102">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544" name="Group 543">
            <a:extLst>
              <a:ext uri="{FF2B5EF4-FFF2-40B4-BE49-F238E27FC236}">
                <a16:creationId xmlns:a16="http://schemas.microsoft.com/office/drawing/2014/main" id="{A4B4D013-E0B8-4D3F-BEC4-E3264884F8CC}"/>
              </a:ext>
            </a:extLst>
          </p:cNvPr>
          <p:cNvGrpSpPr/>
          <p:nvPr/>
        </p:nvGrpSpPr>
        <p:grpSpPr>
          <a:xfrm>
            <a:off x="1312839" y="3828130"/>
            <a:ext cx="334652" cy="252616"/>
            <a:chOff x="7987238" y="1610486"/>
            <a:chExt cx="506061" cy="382007"/>
          </a:xfrm>
        </p:grpSpPr>
        <p:sp>
          <p:nvSpPr>
            <p:cNvPr id="545" name="Rectangle 544">
              <a:extLst>
                <a:ext uri="{FF2B5EF4-FFF2-40B4-BE49-F238E27FC236}">
                  <a16:creationId xmlns:a16="http://schemas.microsoft.com/office/drawing/2014/main" id="{33B480E1-8683-4F21-B56D-4787259FD8B8}"/>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46" name="Group 545">
              <a:extLst>
                <a:ext uri="{FF2B5EF4-FFF2-40B4-BE49-F238E27FC236}">
                  <a16:creationId xmlns:a16="http://schemas.microsoft.com/office/drawing/2014/main" id="{7B215366-1E3C-42F8-BD5B-C014A5821FA3}"/>
                </a:ext>
              </a:extLst>
            </p:cNvPr>
            <p:cNvGrpSpPr/>
            <p:nvPr/>
          </p:nvGrpSpPr>
          <p:grpSpPr>
            <a:xfrm>
              <a:off x="7987238" y="1610486"/>
              <a:ext cx="498447" cy="382007"/>
              <a:chOff x="9563138" y="2462727"/>
              <a:chExt cx="516394" cy="395761"/>
            </a:xfrm>
          </p:grpSpPr>
          <p:sp>
            <p:nvSpPr>
              <p:cNvPr id="547" name="monitor">
                <a:extLst>
                  <a:ext uri="{FF2B5EF4-FFF2-40B4-BE49-F238E27FC236}">
                    <a16:creationId xmlns:a16="http://schemas.microsoft.com/office/drawing/2014/main" id="{FBF73AD5-5BFD-4B44-81C4-AACB013B9FC0}"/>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548" name="Group 547">
                <a:extLst>
                  <a:ext uri="{FF2B5EF4-FFF2-40B4-BE49-F238E27FC236}">
                    <a16:creationId xmlns:a16="http://schemas.microsoft.com/office/drawing/2014/main" id="{2A32B837-E558-41B3-8A07-DB213973751C}"/>
                  </a:ext>
                </a:extLst>
              </p:cNvPr>
              <p:cNvGrpSpPr/>
              <p:nvPr/>
            </p:nvGrpSpPr>
            <p:grpSpPr>
              <a:xfrm>
                <a:off x="9746672" y="2545410"/>
                <a:ext cx="107950" cy="134938"/>
                <a:chOff x="9444088" y="2885171"/>
                <a:chExt cx="107950" cy="134938"/>
              </a:xfrm>
              <a:solidFill>
                <a:schemeClr val="tx1"/>
              </a:solidFill>
            </p:grpSpPr>
            <p:sp>
              <p:nvSpPr>
                <p:cNvPr id="549" name="Freeform 26">
                  <a:extLst>
                    <a:ext uri="{FF2B5EF4-FFF2-40B4-BE49-F238E27FC236}">
                      <a16:creationId xmlns:a16="http://schemas.microsoft.com/office/drawing/2014/main" id="{F2A8FBD2-35F6-4ADF-8923-19BF05D3CBA0}"/>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50" name="Freeform 27">
                  <a:extLst>
                    <a:ext uri="{FF2B5EF4-FFF2-40B4-BE49-F238E27FC236}">
                      <a16:creationId xmlns:a16="http://schemas.microsoft.com/office/drawing/2014/main" id="{0C296D91-1F40-4B7B-BE78-136A07DDD14A}"/>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18" name="Group 17">
            <a:extLst>
              <a:ext uri="{FF2B5EF4-FFF2-40B4-BE49-F238E27FC236}">
                <a16:creationId xmlns:a16="http://schemas.microsoft.com/office/drawing/2014/main" id="{1D433F51-BDAD-417E-978F-384EA8745069}"/>
              </a:ext>
            </a:extLst>
          </p:cNvPr>
          <p:cNvGrpSpPr/>
          <p:nvPr/>
        </p:nvGrpSpPr>
        <p:grpSpPr>
          <a:xfrm>
            <a:off x="266024" y="4531618"/>
            <a:ext cx="1530464" cy="826602"/>
            <a:chOff x="266024" y="4531618"/>
            <a:chExt cx="1530464" cy="826602"/>
          </a:xfrm>
        </p:grpSpPr>
        <p:grpSp>
          <p:nvGrpSpPr>
            <p:cNvPr id="621" name="Group 620">
              <a:extLst>
                <a:ext uri="{FF2B5EF4-FFF2-40B4-BE49-F238E27FC236}">
                  <a16:creationId xmlns:a16="http://schemas.microsoft.com/office/drawing/2014/main" id="{BFC5DC8A-CD44-40BC-AF2E-93069BD620DC}"/>
                </a:ext>
              </a:extLst>
            </p:cNvPr>
            <p:cNvGrpSpPr/>
            <p:nvPr/>
          </p:nvGrpSpPr>
          <p:grpSpPr>
            <a:xfrm>
              <a:off x="266024" y="4531618"/>
              <a:ext cx="1530464" cy="826602"/>
              <a:chOff x="642736" y="6066403"/>
              <a:chExt cx="1530464" cy="826602"/>
            </a:xfrm>
          </p:grpSpPr>
          <p:sp>
            <p:nvSpPr>
              <p:cNvPr id="622" name="Rectangle 621">
                <a:hlinkClick r:id="rId103" tooltip="Microsoft Defender Advanced Threat Protection (ATP) provides powerful Windows 10 protections, Endpoint Detection and Response (EDR) across platforms, and Automated Incident Response Services"/>
                <a:extLst>
                  <a:ext uri="{FF2B5EF4-FFF2-40B4-BE49-F238E27FC236}">
                    <a16:creationId xmlns:a16="http://schemas.microsoft.com/office/drawing/2014/main" id="{861B52B9-C9BF-4E8F-8F85-379792DACC29}"/>
                  </a:ext>
                </a:extLst>
              </p:cNvPr>
              <p:cNvSpPr/>
              <p:nvPr/>
            </p:nvSpPr>
            <p:spPr>
              <a:xfrm>
                <a:off x="642736" y="6066403"/>
                <a:ext cx="1530464" cy="826602"/>
              </a:xfrm>
              <a:prstGeom prst="rect">
                <a:avLst/>
              </a:prstGeom>
              <a:solidFill>
                <a:schemeClr val="bg1">
                  <a:lumMod val="95000"/>
                </a:schemeClr>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82880" rIns="45720" rtlCol="0" anchor="t">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Microsoft Defender ATP</a:t>
                </a:r>
              </a:p>
            </p:txBody>
          </p:sp>
          <p:pic>
            <p:nvPicPr>
              <p:cNvPr id="623" name="Picture 622">
                <a:extLst>
                  <a:ext uri="{FF2B5EF4-FFF2-40B4-BE49-F238E27FC236}">
                    <a16:creationId xmlns:a16="http://schemas.microsoft.com/office/drawing/2014/main" id="{6B0059E0-23ED-413E-BFB0-A0AEE244C9CC}"/>
                  </a:ext>
                </a:extLst>
              </p:cNvPr>
              <p:cNvPicPr>
                <a:picLocks noChangeAspect="1"/>
              </p:cNvPicPr>
              <p:nvPr/>
            </p:nvPicPr>
            <p:blipFill>
              <a:blip r:embed="rId10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2714" y="6116775"/>
                <a:ext cx="117209" cy="117209"/>
              </a:xfrm>
              <a:prstGeom prst="rect">
                <a:avLst/>
              </a:prstGeom>
            </p:spPr>
          </p:pic>
        </p:grpSp>
        <p:pic>
          <p:nvPicPr>
            <p:cNvPr id="608" name="Picture 607">
              <a:extLst>
                <a:ext uri="{FF2B5EF4-FFF2-40B4-BE49-F238E27FC236}">
                  <a16:creationId xmlns:a16="http://schemas.microsoft.com/office/drawing/2014/main" id="{B77B379C-6D23-401B-AC4F-0077ED3B9F0A}"/>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1552616" y="4772356"/>
              <a:ext cx="138191" cy="105225"/>
            </a:xfrm>
            <a:prstGeom prst="rect">
              <a:avLst/>
            </a:prstGeom>
          </p:spPr>
        </p:pic>
        <p:grpSp>
          <p:nvGrpSpPr>
            <p:cNvPr id="640" name="Group 639">
              <a:extLst>
                <a:ext uri="{FF2B5EF4-FFF2-40B4-BE49-F238E27FC236}">
                  <a16:creationId xmlns:a16="http://schemas.microsoft.com/office/drawing/2014/main" id="{35078F10-A19D-4FF2-8AC7-11A69C5B8372}"/>
                </a:ext>
              </a:extLst>
            </p:cNvPr>
            <p:cNvGrpSpPr/>
            <p:nvPr/>
          </p:nvGrpSpPr>
          <p:grpSpPr>
            <a:xfrm>
              <a:off x="1434370" y="4744861"/>
              <a:ext cx="116598" cy="222844"/>
              <a:chOff x="2136298" y="4226790"/>
              <a:chExt cx="196678" cy="375893"/>
            </a:xfrm>
          </p:grpSpPr>
          <p:sp>
            <p:nvSpPr>
              <p:cNvPr id="678" name="Rectangle 677">
                <a:extLst>
                  <a:ext uri="{FF2B5EF4-FFF2-40B4-BE49-F238E27FC236}">
                    <a16:creationId xmlns:a16="http://schemas.microsoft.com/office/drawing/2014/main" id="{425B0550-A193-4E59-9B93-4D478F4B5977}"/>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3" name="server">
                <a:extLst>
                  <a:ext uri="{FF2B5EF4-FFF2-40B4-BE49-F238E27FC236}">
                    <a16:creationId xmlns:a16="http://schemas.microsoft.com/office/drawing/2014/main" id="{AB8F5D7B-0D15-4662-96A1-CCF2D2750A28}"/>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41" name="Oval 640">
              <a:extLst>
                <a:ext uri="{FF2B5EF4-FFF2-40B4-BE49-F238E27FC236}">
                  <a16:creationId xmlns:a16="http://schemas.microsoft.com/office/drawing/2014/main" id="{525742A0-6393-40EF-9FEF-A9D1E9029548}"/>
                </a:ext>
              </a:extLst>
            </p:cNvPr>
            <p:cNvSpPr/>
            <p:nvPr/>
          </p:nvSpPr>
          <p:spPr bwMode="auto">
            <a:xfrm>
              <a:off x="1489735" y="4850994"/>
              <a:ext cx="142508" cy="14250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4" name="Picture 643">
              <a:extLst>
                <a:ext uri="{FF2B5EF4-FFF2-40B4-BE49-F238E27FC236}">
                  <a16:creationId xmlns:a16="http://schemas.microsoft.com/office/drawing/2014/main" id="{459E81B9-6178-45FA-ADC0-B8DF61655047}"/>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1614831" y="4877476"/>
              <a:ext cx="100469" cy="87602"/>
            </a:xfrm>
            <a:prstGeom prst="rect">
              <a:avLst/>
            </a:prstGeom>
          </p:spPr>
        </p:pic>
        <p:grpSp>
          <p:nvGrpSpPr>
            <p:cNvPr id="714" name="Group 713">
              <a:extLst>
                <a:ext uri="{FF2B5EF4-FFF2-40B4-BE49-F238E27FC236}">
                  <a16:creationId xmlns:a16="http://schemas.microsoft.com/office/drawing/2014/main" id="{15AE964E-EE4D-469B-80A9-177DE87B2A2F}"/>
                </a:ext>
              </a:extLst>
            </p:cNvPr>
            <p:cNvGrpSpPr/>
            <p:nvPr/>
          </p:nvGrpSpPr>
          <p:grpSpPr>
            <a:xfrm>
              <a:off x="929436" y="4810091"/>
              <a:ext cx="204812" cy="156967"/>
              <a:chOff x="2892310" y="4439341"/>
              <a:chExt cx="376337" cy="288423"/>
            </a:xfrm>
          </p:grpSpPr>
          <p:sp>
            <p:nvSpPr>
              <p:cNvPr id="736" name="monitor">
                <a:extLst>
                  <a:ext uri="{FF2B5EF4-FFF2-40B4-BE49-F238E27FC236}">
                    <a16:creationId xmlns:a16="http://schemas.microsoft.com/office/drawing/2014/main" id="{C1838BB7-74D8-4817-9982-230DF1FFD24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38" name="Rectangle 737">
                <a:extLst>
                  <a:ext uri="{FF2B5EF4-FFF2-40B4-BE49-F238E27FC236}">
                    <a16:creationId xmlns:a16="http://schemas.microsoft.com/office/drawing/2014/main" id="{3A07B797-2BE0-463A-A7ED-B5985D026DAD}"/>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40" name="Picture 739">
                <a:extLst>
                  <a:ext uri="{FF2B5EF4-FFF2-40B4-BE49-F238E27FC236}">
                    <a16:creationId xmlns:a16="http://schemas.microsoft.com/office/drawing/2014/main" id="{3329031B-3486-416C-BFE9-7F0EC6367E27}"/>
                  </a:ext>
                </a:extLst>
              </p:cNvPr>
              <p:cNvPicPr>
                <a:picLocks noChangeAspect="1"/>
              </p:cNvPicPr>
              <p:nvPr/>
            </p:nvPicPr>
            <p:blipFill rotWithShape="1">
              <a:blip r:embed="rId102">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741" name="Group 740">
              <a:extLst>
                <a:ext uri="{FF2B5EF4-FFF2-40B4-BE49-F238E27FC236}">
                  <a16:creationId xmlns:a16="http://schemas.microsoft.com/office/drawing/2014/main" id="{DCC257B9-7BED-4064-AFBD-6CBF48550CBD}"/>
                </a:ext>
              </a:extLst>
            </p:cNvPr>
            <p:cNvGrpSpPr/>
            <p:nvPr/>
          </p:nvGrpSpPr>
          <p:grpSpPr>
            <a:xfrm>
              <a:off x="1180339" y="4810091"/>
              <a:ext cx="207940" cy="156966"/>
              <a:chOff x="7987238" y="1610486"/>
              <a:chExt cx="506061" cy="382007"/>
            </a:xfrm>
          </p:grpSpPr>
          <p:sp>
            <p:nvSpPr>
              <p:cNvPr id="742" name="Rectangle 741">
                <a:extLst>
                  <a:ext uri="{FF2B5EF4-FFF2-40B4-BE49-F238E27FC236}">
                    <a16:creationId xmlns:a16="http://schemas.microsoft.com/office/drawing/2014/main" id="{EB9ED279-56FB-424D-89B2-CDAED78429E4}"/>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43" name="Group 742">
                <a:extLst>
                  <a:ext uri="{FF2B5EF4-FFF2-40B4-BE49-F238E27FC236}">
                    <a16:creationId xmlns:a16="http://schemas.microsoft.com/office/drawing/2014/main" id="{DE50C12E-0FA7-4749-BFBB-910956DEE8DE}"/>
                  </a:ext>
                </a:extLst>
              </p:cNvPr>
              <p:cNvGrpSpPr/>
              <p:nvPr/>
            </p:nvGrpSpPr>
            <p:grpSpPr>
              <a:xfrm>
                <a:off x="7987238" y="1610486"/>
                <a:ext cx="498447" cy="382007"/>
                <a:chOff x="9563138" y="2462727"/>
                <a:chExt cx="516394" cy="395761"/>
              </a:xfrm>
            </p:grpSpPr>
            <p:sp>
              <p:nvSpPr>
                <p:cNvPr id="744" name="monitor">
                  <a:extLst>
                    <a:ext uri="{FF2B5EF4-FFF2-40B4-BE49-F238E27FC236}">
                      <a16:creationId xmlns:a16="http://schemas.microsoft.com/office/drawing/2014/main" id="{AA54E500-74FF-4189-8A48-B6F5DA7ACF66}"/>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745" name="Group 744">
                  <a:extLst>
                    <a:ext uri="{FF2B5EF4-FFF2-40B4-BE49-F238E27FC236}">
                      <a16:creationId xmlns:a16="http://schemas.microsoft.com/office/drawing/2014/main" id="{E146D5C5-B6FA-4BDF-82AB-6C651D9E1132}"/>
                    </a:ext>
                  </a:extLst>
                </p:cNvPr>
                <p:cNvGrpSpPr/>
                <p:nvPr/>
              </p:nvGrpSpPr>
              <p:grpSpPr>
                <a:xfrm>
                  <a:off x="9746672" y="2545410"/>
                  <a:ext cx="107950" cy="134938"/>
                  <a:chOff x="9444088" y="2885171"/>
                  <a:chExt cx="107950" cy="134938"/>
                </a:xfrm>
                <a:solidFill>
                  <a:schemeClr val="tx1"/>
                </a:solidFill>
              </p:grpSpPr>
              <p:sp>
                <p:nvSpPr>
                  <p:cNvPr id="747" name="Freeform 26">
                    <a:extLst>
                      <a:ext uri="{FF2B5EF4-FFF2-40B4-BE49-F238E27FC236}">
                        <a16:creationId xmlns:a16="http://schemas.microsoft.com/office/drawing/2014/main" id="{E9C4AFE7-5B06-4BEC-A6C4-EE31FF6F6575}"/>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48" name="Freeform 27">
                    <a:extLst>
                      <a:ext uri="{FF2B5EF4-FFF2-40B4-BE49-F238E27FC236}">
                        <a16:creationId xmlns:a16="http://schemas.microsoft.com/office/drawing/2014/main" id="{37446C1C-AF33-4AEB-82BD-B8EE1C31EA79}"/>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750" name="Group 749">
              <a:extLst>
                <a:ext uri="{FF2B5EF4-FFF2-40B4-BE49-F238E27FC236}">
                  <a16:creationId xmlns:a16="http://schemas.microsoft.com/office/drawing/2014/main" id="{723D657C-063C-459D-B25E-573B1A05872D}"/>
                </a:ext>
              </a:extLst>
            </p:cNvPr>
            <p:cNvGrpSpPr/>
            <p:nvPr/>
          </p:nvGrpSpPr>
          <p:grpSpPr>
            <a:xfrm>
              <a:off x="533767" y="4767288"/>
              <a:ext cx="98675" cy="163816"/>
              <a:chOff x="7084723" y="1610486"/>
              <a:chExt cx="212660" cy="353049"/>
            </a:xfrm>
          </p:grpSpPr>
          <p:sp>
            <p:nvSpPr>
              <p:cNvPr id="753" name="Rectangle 752">
                <a:extLst>
                  <a:ext uri="{FF2B5EF4-FFF2-40B4-BE49-F238E27FC236}">
                    <a16:creationId xmlns:a16="http://schemas.microsoft.com/office/drawing/2014/main" id="{43527597-0A9D-48D4-8ECC-A838B94A0305}"/>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54" name="Group 753">
                <a:extLst>
                  <a:ext uri="{FF2B5EF4-FFF2-40B4-BE49-F238E27FC236}">
                    <a16:creationId xmlns:a16="http://schemas.microsoft.com/office/drawing/2014/main" id="{4BCD74AB-AB7F-4F59-8DCB-D89EB57D2EDB}"/>
                  </a:ext>
                </a:extLst>
              </p:cNvPr>
              <p:cNvGrpSpPr/>
              <p:nvPr/>
            </p:nvGrpSpPr>
            <p:grpSpPr>
              <a:xfrm>
                <a:off x="7138556" y="1706457"/>
                <a:ext cx="104198" cy="130248"/>
                <a:chOff x="9444088" y="2885171"/>
                <a:chExt cx="107950" cy="134938"/>
              </a:xfrm>
              <a:solidFill>
                <a:schemeClr val="bg1"/>
              </a:solidFill>
            </p:grpSpPr>
            <p:sp>
              <p:nvSpPr>
                <p:cNvPr id="757" name="Freeform 26">
                  <a:extLst>
                    <a:ext uri="{FF2B5EF4-FFF2-40B4-BE49-F238E27FC236}">
                      <a16:creationId xmlns:a16="http://schemas.microsoft.com/office/drawing/2014/main" id="{22F244AC-2EA9-4D06-AABA-1BF7D221360E}"/>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58" name="Freeform 27">
                  <a:extLst>
                    <a:ext uri="{FF2B5EF4-FFF2-40B4-BE49-F238E27FC236}">
                      <a16:creationId xmlns:a16="http://schemas.microsoft.com/office/drawing/2014/main" id="{F8713A15-2D92-4917-8097-3795609D0DD7}"/>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55" name="CellPhone_E8EA">
                <a:extLst>
                  <a:ext uri="{FF2B5EF4-FFF2-40B4-BE49-F238E27FC236}">
                    <a16:creationId xmlns:a16="http://schemas.microsoft.com/office/drawing/2014/main" id="{CFEB9E93-60D9-4EE0-8F9A-C5AAA3210D7C}"/>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56" name="Straight Connector 755">
                <a:extLst>
                  <a:ext uri="{FF2B5EF4-FFF2-40B4-BE49-F238E27FC236}">
                    <a16:creationId xmlns:a16="http://schemas.microsoft.com/office/drawing/2014/main" id="{841B1568-5706-4432-BA73-4C9C7C7FC007}"/>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9" name="Group 758">
              <a:extLst>
                <a:ext uri="{FF2B5EF4-FFF2-40B4-BE49-F238E27FC236}">
                  <a16:creationId xmlns:a16="http://schemas.microsoft.com/office/drawing/2014/main" id="{264F436A-8E6A-4680-B9FF-626F213449EF}"/>
                </a:ext>
              </a:extLst>
            </p:cNvPr>
            <p:cNvGrpSpPr/>
            <p:nvPr/>
          </p:nvGrpSpPr>
          <p:grpSpPr>
            <a:xfrm>
              <a:off x="389370" y="4767288"/>
              <a:ext cx="98306" cy="163816"/>
              <a:chOff x="6490922" y="1610486"/>
              <a:chExt cx="211865" cy="353049"/>
            </a:xfrm>
          </p:grpSpPr>
          <p:sp>
            <p:nvSpPr>
              <p:cNvPr id="763" name="Rectangle 762">
                <a:extLst>
                  <a:ext uri="{FF2B5EF4-FFF2-40B4-BE49-F238E27FC236}">
                    <a16:creationId xmlns:a16="http://schemas.microsoft.com/office/drawing/2014/main" id="{ECCB9FF7-5660-49CA-8319-83E4EF1E242A}"/>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65" name="Group 30">
                <a:extLst>
                  <a:ext uri="{FF2B5EF4-FFF2-40B4-BE49-F238E27FC236}">
                    <a16:creationId xmlns:a16="http://schemas.microsoft.com/office/drawing/2014/main" id="{7F0597E7-A2E8-4328-84BA-90E623EDBBE7}"/>
                  </a:ext>
                </a:extLst>
              </p:cNvPr>
              <p:cNvGrpSpPr>
                <a:grpSpLocks noChangeAspect="1"/>
              </p:cNvGrpSpPr>
              <p:nvPr/>
            </p:nvGrpSpPr>
            <p:grpSpPr bwMode="auto">
              <a:xfrm>
                <a:off x="6545792" y="1729376"/>
                <a:ext cx="111361" cy="115269"/>
                <a:chOff x="5049" y="1841"/>
                <a:chExt cx="57" cy="59"/>
              </a:xfrm>
              <a:solidFill>
                <a:schemeClr val="bg1"/>
              </a:solidFill>
            </p:grpSpPr>
            <p:sp>
              <p:nvSpPr>
                <p:cNvPr id="768" name="Freeform 31">
                  <a:extLst>
                    <a:ext uri="{FF2B5EF4-FFF2-40B4-BE49-F238E27FC236}">
                      <a16:creationId xmlns:a16="http://schemas.microsoft.com/office/drawing/2014/main" id="{16E58F9E-AB4C-41F6-9E77-68B1EAA7DE72}"/>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1" name="Freeform 32">
                  <a:extLst>
                    <a:ext uri="{FF2B5EF4-FFF2-40B4-BE49-F238E27FC236}">
                      <a16:creationId xmlns:a16="http://schemas.microsoft.com/office/drawing/2014/main" id="{20C21040-2E39-4049-89DE-5ED4E406CE14}"/>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2" name="Freeform 33">
                  <a:extLst>
                    <a:ext uri="{FF2B5EF4-FFF2-40B4-BE49-F238E27FC236}">
                      <a16:creationId xmlns:a16="http://schemas.microsoft.com/office/drawing/2014/main" id="{0E068483-6F9F-4972-A93D-221DB239B014}"/>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3" name="Freeform 34">
                  <a:extLst>
                    <a:ext uri="{FF2B5EF4-FFF2-40B4-BE49-F238E27FC236}">
                      <a16:creationId xmlns:a16="http://schemas.microsoft.com/office/drawing/2014/main" id="{B10EE210-8ED4-4084-82F9-C329FC5725E8}"/>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4" name="Freeform 35">
                  <a:extLst>
                    <a:ext uri="{FF2B5EF4-FFF2-40B4-BE49-F238E27FC236}">
                      <a16:creationId xmlns:a16="http://schemas.microsoft.com/office/drawing/2014/main" id="{173D3A22-DFD6-4230-BE00-1DAF8A25C25F}"/>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5" name="Freeform 36">
                  <a:extLst>
                    <a:ext uri="{FF2B5EF4-FFF2-40B4-BE49-F238E27FC236}">
                      <a16:creationId xmlns:a16="http://schemas.microsoft.com/office/drawing/2014/main" id="{527D2450-734B-4BB7-809B-3651FB88A0DC}"/>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6" name="Freeform 37">
                  <a:extLst>
                    <a:ext uri="{FF2B5EF4-FFF2-40B4-BE49-F238E27FC236}">
                      <a16:creationId xmlns:a16="http://schemas.microsoft.com/office/drawing/2014/main" id="{576F3847-E389-4B72-8145-C7199205A2B8}"/>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7" name="Freeform 38">
                  <a:extLst>
                    <a:ext uri="{FF2B5EF4-FFF2-40B4-BE49-F238E27FC236}">
                      <a16:creationId xmlns:a16="http://schemas.microsoft.com/office/drawing/2014/main" id="{4EA61D53-2468-46E4-A07B-9B3FE63AFB4B}"/>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66" name="CellPhone_E8EA">
                <a:extLst>
                  <a:ext uri="{FF2B5EF4-FFF2-40B4-BE49-F238E27FC236}">
                    <a16:creationId xmlns:a16="http://schemas.microsoft.com/office/drawing/2014/main" id="{149F0C04-82E5-462E-B452-DA0C074F89D2}"/>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67" name="Straight Connector 766">
                <a:extLst>
                  <a:ext uri="{FF2B5EF4-FFF2-40B4-BE49-F238E27FC236}">
                    <a16:creationId xmlns:a16="http://schemas.microsoft.com/office/drawing/2014/main" id="{D812A799-72CE-4144-A864-38086FA0986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0FEA147-F116-4F84-95AE-16CFA8CBD721}"/>
                </a:ext>
              </a:extLst>
            </p:cNvPr>
            <p:cNvGrpSpPr/>
            <p:nvPr/>
          </p:nvGrpSpPr>
          <p:grpSpPr>
            <a:xfrm>
              <a:off x="463024" y="4882627"/>
              <a:ext cx="93897" cy="93896"/>
              <a:chOff x="-160990" y="5259439"/>
              <a:chExt cx="109394" cy="109393"/>
            </a:xfrm>
          </p:grpSpPr>
          <p:sp>
            <p:nvSpPr>
              <p:cNvPr id="782" name="Oval 781">
                <a:extLst>
                  <a:ext uri="{FF2B5EF4-FFF2-40B4-BE49-F238E27FC236}">
                    <a16:creationId xmlns:a16="http://schemas.microsoft.com/office/drawing/2014/main" id="{0869D1F2-31FA-4659-9EF2-5C6A42BF99FD}"/>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0" name="Commitments_EC4D">
                <a:extLst>
                  <a:ext uri="{FF2B5EF4-FFF2-40B4-BE49-F238E27FC236}">
                    <a16:creationId xmlns:a16="http://schemas.microsoft.com/office/drawing/2014/main" id="{42345435-4A2F-42D9-96FA-0AA969A9D87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790" name="Group 789">
              <a:extLst>
                <a:ext uri="{FF2B5EF4-FFF2-40B4-BE49-F238E27FC236}">
                  <a16:creationId xmlns:a16="http://schemas.microsoft.com/office/drawing/2014/main" id="{18215FC6-8557-4C37-AC84-94A9E90275BB}"/>
                </a:ext>
              </a:extLst>
            </p:cNvPr>
            <p:cNvGrpSpPr/>
            <p:nvPr/>
          </p:nvGrpSpPr>
          <p:grpSpPr>
            <a:xfrm>
              <a:off x="1492115" y="4797767"/>
              <a:ext cx="93897" cy="93896"/>
              <a:chOff x="-160990" y="5259439"/>
              <a:chExt cx="109394" cy="109393"/>
            </a:xfrm>
          </p:grpSpPr>
          <p:sp>
            <p:nvSpPr>
              <p:cNvPr id="791" name="Oval 790">
                <a:extLst>
                  <a:ext uri="{FF2B5EF4-FFF2-40B4-BE49-F238E27FC236}">
                    <a16:creationId xmlns:a16="http://schemas.microsoft.com/office/drawing/2014/main" id="{C60A5566-6142-4AEF-8022-CA44BD38A141}"/>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2" name="Commitments_EC4D">
                <a:extLst>
                  <a:ext uri="{FF2B5EF4-FFF2-40B4-BE49-F238E27FC236}">
                    <a16:creationId xmlns:a16="http://schemas.microsoft.com/office/drawing/2014/main" id="{8E00346B-A41C-4D30-92FA-A3FD801CB46B}"/>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4" name="Freeform 6">
              <a:extLst>
                <a:ext uri="{FF2B5EF4-FFF2-40B4-BE49-F238E27FC236}">
                  <a16:creationId xmlns:a16="http://schemas.microsoft.com/office/drawing/2014/main" id="{BB27BCD5-4B50-4C7D-A2BB-F4B272A0810A}"/>
                </a:ext>
              </a:extLst>
            </p:cNvPr>
            <p:cNvSpPr>
              <a:spLocks noEditPoints="1"/>
            </p:cNvSpPr>
            <p:nvPr/>
          </p:nvSpPr>
          <p:spPr bwMode="auto">
            <a:xfrm>
              <a:off x="1513972" y="4879327"/>
              <a:ext cx="86543" cy="8562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sp>
          <p:nvSpPr>
            <p:cNvPr id="579" name="Rectangle 578">
              <a:hlinkClick r:id="rId105"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id="{DC5F2A21-7528-410A-BFFD-E6D604989689}"/>
                </a:ext>
              </a:extLst>
            </p:cNvPr>
            <p:cNvSpPr/>
            <p:nvPr/>
          </p:nvSpPr>
          <p:spPr>
            <a:xfrm>
              <a:off x="351610" y="5057913"/>
              <a:ext cx="529155"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Secure Score</a:t>
              </a:r>
            </a:p>
          </p:txBody>
        </p:sp>
        <p:sp>
          <p:nvSpPr>
            <p:cNvPr id="680" name="Rectangle 679">
              <a:hlinkClick r:id="rId106" tooltip="Threat analytics helps you continually assess and control risk exposure to threats like Spectre and Meltdown. "/>
              <a:extLst>
                <a:ext uri="{FF2B5EF4-FFF2-40B4-BE49-F238E27FC236}">
                  <a16:creationId xmlns:a16="http://schemas.microsoft.com/office/drawing/2014/main" id="{B8A42402-C756-4D52-8881-52B035C6EAB3}"/>
                </a:ext>
              </a:extLst>
            </p:cNvPr>
            <p:cNvSpPr/>
            <p:nvPr/>
          </p:nvSpPr>
          <p:spPr>
            <a:xfrm>
              <a:off x="1035249" y="5053606"/>
              <a:ext cx="593697"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Threat Analytics</a:t>
              </a:r>
            </a:p>
          </p:txBody>
        </p:sp>
        <p:cxnSp>
          <p:nvCxnSpPr>
            <p:cNvPr id="32" name="Connector: Elbow 31">
              <a:extLst>
                <a:ext uri="{FF2B5EF4-FFF2-40B4-BE49-F238E27FC236}">
                  <a16:creationId xmlns:a16="http://schemas.microsoft.com/office/drawing/2014/main" id="{22C488D5-7EE3-4F9B-8406-E4212EC4F3D9}"/>
                </a:ext>
              </a:extLst>
            </p:cNvPr>
            <p:cNvCxnSpPr>
              <a:cxnSpLocks/>
              <a:stCxn id="579" idx="0"/>
              <a:endCxn id="686" idx="2"/>
            </p:cNvCxnSpPr>
            <p:nvPr/>
          </p:nvCxnSpPr>
          <p:spPr>
            <a:xfrm rot="5400000" flipH="1" flipV="1">
              <a:off x="638912" y="4915887"/>
              <a:ext cx="119302" cy="164751"/>
            </a:xfrm>
            <a:prstGeom prst="bentConnector3">
              <a:avLst>
                <a:gd name="adj1" fmla="val 36156"/>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26" name="Connector: Elbow 625">
              <a:extLst>
                <a:ext uri="{FF2B5EF4-FFF2-40B4-BE49-F238E27FC236}">
                  <a16:creationId xmlns:a16="http://schemas.microsoft.com/office/drawing/2014/main" id="{7E514E20-CC16-44E8-ABC0-A3A0BD2673AA}"/>
                </a:ext>
              </a:extLst>
            </p:cNvPr>
            <p:cNvCxnSpPr>
              <a:cxnSpLocks/>
              <a:stCxn id="680" idx="0"/>
              <a:endCxn id="686" idx="2"/>
            </p:cNvCxnSpPr>
            <p:nvPr/>
          </p:nvCxnSpPr>
          <p:spPr>
            <a:xfrm rot="16200000" flipV="1">
              <a:off x="999022" y="4720529"/>
              <a:ext cx="114995" cy="551159"/>
            </a:xfrm>
            <a:prstGeom prst="bentConnector3">
              <a:avLst>
                <a:gd name="adj1" fmla="val 32882"/>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684" name="Group 683">
              <a:extLst>
                <a:ext uri="{FF2B5EF4-FFF2-40B4-BE49-F238E27FC236}">
                  <a16:creationId xmlns:a16="http://schemas.microsoft.com/office/drawing/2014/main" id="{3DC93161-6070-4CBF-B652-C61C7A2AE49A}"/>
                </a:ext>
              </a:extLst>
            </p:cNvPr>
            <p:cNvGrpSpPr/>
            <p:nvPr/>
          </p:nvGrpSpPr>
          <p:grpSpPr>
            <a:xfrm>
              <a:off x="678533" y="4814224"/>
              <a:ext cx="204812" cy="156967"/>
              <a:chOff x="7398246" y="1610486"/>
              <a:chExt cx="498447" cy="382007"/>
            </a:xfrm>
          </p:grpSpPr>
          <p:sp>
            <p:nvSpPr>
              <p:cNvPr id="685" name="monitor">
                <a:extLst>
                  <a:ext uri="{FF2B5EF4-FFF2-40B4-BE49-F238E27FC236}">
                    <a16:creationId xmlns:a16="http://schemas.microsoft.com/office/drawing/2014/main" id="{EA6050EE-92F8-412C-92D0-E4C2D0495B9E}"/>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86" name="Rectangle 685">
                <a:extLst>
                  <a:ext uri="{FF2B5EF4-FFF2-40B4-BE49-F238E27FC236}">
                    <a16:creationId xmlns:a16="http://schemas.microsoft.com/office/drawing/2014/main" id="{05F02F65-19CD-4E84-BC3C-F2758D8C5304}"/>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89" name="Group 11">
                <a:extLst>
                  <a:ext uri="{FF2B5EF4-FFF2-40B4-BE49-F238E27FC236}">
                    <a16:creationId xmlns:a16="http://schemas.microsoft.com/office/drawing/2014/main" id="{15E5AD20-8BB0-4946-8221-3C2CC6F80D68}"/>
                  </a:ext>
                </a:extLst>
              </p:cNvPr>
              <p:cNvGrpSpPr>
                <a:grpSpLocks noChangeAspect="1"/>
              </p:cNvGrpSpPr>
              <p:nvPr/>
            </p:nvGrpSpPr>
            <p:grpSpPr bwMode="auto">
              <a:xfrm>
                <a:off x="7581678" y="1714920"/>
                <a:ext cx="111860" cy="111860"/>
                <a:chOff x="5664" y="1835"/>
                <a:chExt cx="73" cy="73"/>
              </a:xfrm>
              <a:solidFill>
                <a:schemeClr val="bg1"/>
              </a:solidFill>
            </p:grpSpPr>
            <p:sp>
              <p:nvSpPr>
                <p:cNvPr id="696" name="Freeform 12">
                  <a:extLst>
                    <a:ext uri="{FF2B5EF4-FFF2-40B4-BE49-F238E27FC236}">
                      <a16:creationId xmlns:a16="http://schemas.microsoft.com/office/drawing/2014/main" id="{2712D31A-D41B-4E7F-B095-E68EA9BDD89A}"/>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7" name="Freeform 13">
                  <a:extLst>
                    <a:ext uri="{FF2B5EF4-FFF2-40B4-BE49-F238E27FC236}">
                      <a16:creationId xmlns:a16="http://schemas.microsoft.com/office/drawing/2014/main" id="{B43C77DF-51FD-4004-949A-4428CBCFA3C5}"/>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8" name="Freeform 14">
                  <a:extLst>
                    <a:ext uri="{FF2B5EF4-FFF2-40B4-BE49-F238E27FC236}">
                      <a16:creationId xmlns:a16="http://schemas.microsoft.com/office/drawing/2014/main" id="{D39B00BE-2864-4B84-BDEB-EF635F40087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13" name="Freeform 15">
                  <a:extLst>
                    <a:ext uri="{FF2B5EF4-FFF2-40B4-BE49-F238E27FC236}">
                      <a16:creationId xmlns:a16="http://schemas.microsoft.com/office/drawing/2014/main" id="{70D7560D-B43E-4E38-8DFA-3909CF22B939}"/>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124" name="Group 123">
            <a:extLst>
              <a:ext uri="{FF2B5EF4-FFF2-40B4-BE49-F238E27FC236}">
                <a16:creationId xmlns:a16="http://schemas.microsoft.com/office/drawing/2014/main" id="{00E2A40B-3AE1-4087-99D4-5ECB5C4C27C2}"/>
              </a:ext>
            </a:extLst>
          </p:cNvPr>
          <p:cNvGrpSpPr/>
          <p:nvPr/>
        </p:nvGrpSpPr>
        <p:grpSpPr>
          <a:xfrm>
            <a:off x="2470915" y="3760068"/>
            <a:ext cx="3652987" cy="993458"/>
            <a:chOff x="2424101" y="3587892"/>
            <a:chExt cx="3652987" cy="993458"/>
          </a:xfrm>
        </p:grpSpPr>
        <p:sp>
          <p:nvSpPr>
            <p:cNvPr id="613" name="Oval 612">
              <a:extLst>
                <a:ext uri="{FF2B5EF4-FFF2-40B4-BE49-F238E27FC236}">
                  <a16:creationId xmlns:a16="http://schemas.microsoft.com/office/drawing/2014/main" id="{A72C7AB5-E1D8-433C-A4B6-FBAF681F32C0}"/>
                </a:ext>
              </a:extLst>
            </p:cNvPr>
            <p:cNvSpPr/>
            <p:nvPr/>
          </p:nvSpPr>
          <p:spPr>
            <a:xfrm>
              <a:off x="4832898" y="3587892"/>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614" name="Straight Connector 613">
              <a:extLst>
                <a:ext uri="{FF2B5EF4-FFF2-40B4-BE49-F238E27FC236}">
                  <a16:creationId xmlns:a16="http://schemas.microsoft.com/office/drawing/2014/main" id="{7320BF02-57DE-4645-BA82-251D347294D9}"/>
                </a:ext>
              </a:extLst>
            </p:cNvPr>
            <p:cNvCxnSpPr>
              <a:stCxn id="613" idx="4"/>
            </p:cNvCxnSpPr>
            <p:nvPr/>
          </p:nvCxnSpPr>
          <p:spPr>
            <a:xfrm>
              <a:off x="4882949" y="3691715"/>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577" name="Group 576">
              <a:extLst>
                <a:ext uri="{FF2B5EF4-FFF2-40B4-BE49-F238E27FC236}">
                  <a16:creationId xmlns:a16="http://schemas.microsoft.com/office/drawing/2014/main" id="{EED65B96-4029-40CB-8483-9EC9AFA7862D}"/>
                </a:ext>
              </a:extLst>
            </p:cNvPr>
            <p:cNvGrpSpPr/>
            <p:nvPr/>
          </p:nvGrpSpPr>
          <p:grpSpPr>
            <a:xfrm>
              <a:off x="2424101" y="3587892"/>
              <a:ext cx="3652987" cy="993458"/>
              <a:chOff x="2563059" y="3796338"/>
              <a:chExt cx="3652987" cy="993458"/>
            </a:xfrm>
          </p:grpSpPr>
          <p:grpSp>
            <p:nvGrpSpPr>
              <p:cNvPr id="580" name="Group 579">
                <a:extLst>
                  <a:ext uri="{FF2B5EF4-FFF2-40B4-BE49-F238E27FC236}">
                    <a16:creationId xmlns:a16="http://schemas.microsoft.com/office/drawing/2014/main" id="{DE16032C-ED45-47F5-B762-1594E2BA0A6A}"/>
                  </a:ext>
                </a:extLst>
              </p:cNvPr>
              <p:cNvGrpSpPr/>
              <p:nvPr/>
            </p:nvGrpSpPr>
            <p:grpSpPr>
              <a:xfrm>
                <a:off x="2563059" y="3796338"/>
                <a:ext cx="3652987" cy="993458"/>
                <a:chOff x="2563059" y="3796338"/>
                <a:chExt cx="3652987" cy="993458"/>
              </a:xfrm>
            </p:grpSpPr>
            <p:grpSp>
              <p:nvGrpSpPr>
                <p:cNvPr id="583" name="Group 582">
                  <a:extLst>
                    <a:ext uri="{FF2B5EF4-FFF2-40B4-BE49-F238E27FC236}">
                      <a16:creationId xmlns:a16="http://schemas.microsoft.com/office/drawing/2014/main" id="{65B8146C-D637-4DA4-90FE-041FB85771C9}"/>
                    </a:ext>
                  </a:extLst>
                </p:cNvPr>
                <p:cNvGrpSpPr/>
                <p:nvPr/>
              </p:nvGrpSpPr>
              <p:grpSpPr>
                <a:xfrm>
                  <a:off x="3799325" y="3796338"/>
                  <a:ext cx="100102" cy="725117"/>
                  <a:chOff x="3799325" y="3796338"/>
                  <a:chExt cx="100102" cy="725117"/>
                </a:xfrm>
              </p:grpSpPr>
              <p:sp>
                <p:nvSpPr>
                  <p:cNvPr id="597" name="Oval 596">
                    <a:extLst>
                      <a:ext uri="{FF2B5EF4-FFF2-40B4-BE49-F238E27FC236}">
                        <a16:creationId xmlns:a16="http://schemas.microsoft.com/office/drawing/2014/main" id="{DD2F9552-6DB0-4075-AAAE-F849E87D34DF}"/>
                      </a:ext>
                    </a:extLst>
                  </p:cNvPr>
                  <p:cNvSpPr/>
                  <p:nvPr/>
                </p:nvSpPr>
                <p:spPr>
                  <a:xfrm>
                    <a:off x="3799325" y="3796338"/>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8" name="Straight Connector 597">
                    <a:extLst>
                      <a:ext uri="{FF2B5EF4-FFF2-40B4-BE49-F238E27FC236}">
                        <a16:creationId xmlns:a16="http://schemas.microsoft.com/office/drawing/2014/main" id="{2A13BA1E-85C5-4524-AF79-758E5BFF1F31}"/>
                      </a:ext>
                    </a:extLst>
                  </p:cNvPr>
                  <p:cNvCxnSpPr>
                    <a:stCxn id="597" idx="4"/>
                  </p:cNvCxnSpPr>
                  <p:nvPr/>
                </p:nvCxnSpPr>
                <p:spPr>
                  <a:xfrm>
                    <a:off x="3849376" y="3900161"/>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4" name="Group 583">
                  <a:extLst>
                    <a:ext uri="{FF2B5EF4-FFF2-40B4-BE49-F238E27FC236}">
                      <a16:creationId xmlns:a16="http://schemas.microsoft.com/office/drawing/2014/main" id="{01F8BE7D-F7D7-4B97-A806-F64ED4332EEA}"/>
                    </a:ext>
                  </a:extLst>
                </p:cNvPr>
                <p:cNvGrpSpPr/>
                <p:nvPr/>
              </p:nvGrpSpPr>
              <p:grpSpPr>
                <a:xfrm>
                  <a:off x="4389139" y="3798841"/>
                  <a:ext cx="100102" cy="725117"/>
                  <a:chOff x="4389139" y="3798841"/>
                  <a:chExt cx="100102" cy="725117"/>
                </a:xfrm>
              </p:grpSpPr>
              <p:sp>
                <p:nvSpPr>
                  <p:cNvPr id="595" name="Oval 594">
                    <a:extLst>
                      <a:ext uri="{FF2B5EF4-FFF2-40B4-BE49-F238E27FC236}">
                        <a16:creationId xmlns:a16="http://schemas.microsoft.com/office/drawing/2014/main" id="{B4D4C458-1A5F-4F56-9458-4A438D2F44C6}"/>
                      </a:ext>
                    </a:extLst>
                  </p:cNvPr>
                  <p:cNvSpPr/>
                  <p:nvPr/>
                </p:nvSpPr>
                <p:spPr>
                  <a:xfrm>
                    <a:off x="4389139" y="379884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6" name="Straight Connector 595">
                    <a:extLst>
                      <a:ext uri="{FF2B5EF4-FFF2-40B4-BE49-F238E27FC236}">
                        <a16:creationId xmlns:a16="http://schemas.microsoft.com/office/drawing/2014/main" id="{0ED24C08-A9F0-43B8-9A30-174D0338121D}"/>
                      </a:ext>
                    </a:extLst>
                  </p:cNvPr>
                  <p:cNvCxnSpPr>
                    <a:stCxn id="595" idx="4"/>
                  </p:cNvCxnSpPr>
                  <p:nvPr/>
                </p:nvCxnSpPr>
                <p:spPr>
                  <a:xfrm>
                    <a:off x="4439190" y="3902664"/>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6" name="Group 585">
                  <a:extLst>
                    <a:ext uri="{FF2B5EF4-FFF2-40B4-BE49-F238E27FC236}">
                      <a16:creationId xmlns:a16="http://schemas.microsoft.com/office/drawing/2014/main" id="{F15DC8E6-0661-4169-881E-F62AF3984C5A}"/>
                    </a:ext>
                  </a:extLst>
                </p:cNvPr>
                <p:cNvGrpSpPr/>
                <p:nvPr/>
              </p:nvGrpSpPr>
              <p:grpSpPr>
                <a:xfrm rot="10800000">
                  <a:off x="5781843" y="4449444"/>
                  <a:ext cx="100102" cy="336066"/>
                  <a:chOff x="6456257" y="3245643"/>
                  <a:chExt cx="100102" cy="336066"/>
                </a:xfrm>
              </p:grpSpPr>
              <p:sp>
                <p:nvSpPr>
                  <p:cNvPr id="593" name="Oval 592">
                    <a:extLst>
                      <a:ext uri="{FF2B5EF4-FFF2-40B4-BE49-F238E27FC236}">
                        <a16:creationId xmlns:a16="http://schemas.microsoft.com/office/drawing/2014/main" id="{81C9A3AD-0FF1-4A3C-9431-1D4FC15E1981}"/>
                      </a:ext>
                    </a:extLst>
                  </p:cNvPr>
                  <p:cNvSpPr/>
                  <p:nvPr/>
                </p:nvSpPr>
                <p:spPr>
                  <a:xfrm>
                    <a:off x="6456257" y="3245643"/>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4" name="Straight Connector 593">
                    <a:extLst>
                      <a:ext uri="{FF2B5EF4-FFF2-40B4-BE49-F238E27FC236}">
                        <a16:creationId xmlns:a16="http://schemas.microsoft.com/office/drawing/2014/main" id="{0D1A9295-5F23-4B98-B725-333B220AB45B}"/>
                      </a:ext>
                    </a:extLst>
                  </p:cNvPr>
                  <p:cNvCxnSpPr>
                    <a:stCxn id="593" idx="4"/>
                  </p:cNvCxnSpPr>
                  <p:nvPr/>
                </p:nvCxnSpPr>
                <p:spPr>
                  <a:xfrm rot="10800000" flipV="1">
                    <a:off x="6506308" y="3349466"/>
                    <a:ext cx="0" cy="23224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7" name="Group 586">
                  <a:extLst>
                    <a:ext uri="{FF2B5EF4-FFF2-40B4-BE49-F238E27FC236}">
                      <a16:creationId xmlns:a16="http://schemas.microsoft.com/office/drawing/2014/main" id="{9E787AF7-CE58-4F0C-BE51-5D29FA233488}"/>
                    </a:ext>
                  </a:extLst>
                </p:cNvPr>
                <p:cNvGrpSpPr/>
                <p:nvPr/>
              </p:nvGrpSpPr>
              <p:grpSpPr>
                <a:xfrm rot="10800000">
                  <a:off x="4554260" y="4375982"/>
                  <a:ext cx="100102" cy="413814"/>
                  <a:chOff x="6281336" y="3258181"/>
                  <a:chExt cx="100102" cy="413814"/>
                </a:xfrm>
              </p:grpSpPr>
              <p:sp>
                <p:nvSpPr>
                  <p:cNvPr id="591" name="Oval 590">
                    <a:extLst>
                      <a:ext uri="{FF2B5EF4-FFF2-40B4-BE49-F238E27FC236}">
                        <a16:creationId xmlns:a16="http://schemas.microsoft.com/office/drawing/2014/main" id="{6B125DE5-89EE-470F-B133-FA174FBF1A11}"/>
                      </a:ext>
                    </a:extLst>
                  </p:cNvPr>
                  <p:cNvSpPr/>
                  <p:nvPr/>
                </p:nvSpPr>
                <p:spPr>
                  <a:xfrm>
                    <a:off x="6281336" y="325818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2" name="Straight Connector 591">
                    <a:extLst>
                      <a:ext uri="{FF2B5EF4-FFF2-40B4-BE49-F238E27FC236}">
                        <a16:creationId xmlns:a16="http://schemas.microsoft.com/office/drawing/2014/main" id="{ADFD752E-C104-4410-9C42-F912CD28B309}"/>
                      </a:ext>
                    </a:extLst>
                  </p:cNvPr>
                  <p:cNvCxnSpPr>
                    <a:cxnSpLocks/>
                    <a:stCxn id="591" idx="4"/>
                  </p:cNvCxnSpPr>
                  <p:nvPr/>
                </p:nvCxnSpPr>
                <p:spPr>
                  <a:xfrm rot="10800000" flipV="1">
                    <a:off x="6331387" y="3362004"/>
                    <a:ext cx="0" cy="309991"/>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8" name="Group 587">
                  <a:extLst>
                    <a:ext uri="{FF2B5EF4-FFF2-40B4-BE49-F238E27FC236}">
                      <a16:creationId xmlns:a16="http://schemas.microsoft.com/office/drawing/2014/main" id="{079FBCE6-F9C5-420A-BC11-CB486355747A}"/>
                    </a:ext>
                  </a:extLst>
                </p:cNvPr>
                <p:cNvGrpSpPr/>
                <p:nvPr/>
              </p:nvGrpSpPr>
              <p:grpSpPr>
                <a:xfrm rot="10800000">
                  <a:off x="4009028" y="4385637"/>
                  <a:ext cx="100102" cy="402526"/>
                  <a:chOff x="4776146" y="3251204"/>
                  <a:chExt cx="100102" cy="402526"/>
                </a:xfrm>
              </p:grpSpPr>
              <p:sp>
                <p:nvSpPr>
                  <p:cNvPr id="589" name="Oval 588">
                    <a:extLst>
                      <a:ext uri="{FF2B5EF4-FFF2-40B4-BE49-F238E27FC236}">
                        <a16:creationId xmlns:a16="http://schemas.microsoft.com/office/drawing/2014/main" id="{77EEA0CF-1860-4863-A17F-B151AB8FF0AF}"/>
                      </a:ext>
                    </a:extLst>
                  </p:cNvPr>
                  <p:cNvSpPr/>
                  <p:nvPr/>
                </p:nvSpPr>
                <p:spPr>
                  <a:xfrm>
                    <a:off x="4776146" y="3251204"/>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0" name="Straight Connector 589">
                    <a:extLst>
                      <a:ext uri="{FF2B5EF4-FFF2-40B4-BE49-F238E27FC236}">
                        <a16:creationId xmlns:a16="http://schemas.microsoft.com/office/drawing/2014/main" id="{44B26F37-650F-4AA9-9454-1D01F4F637BE}"/>
                      </a:ext>
                    </a:extLst>
                  </p:cNvPr>
                  <p:cNvCxnSpPr>
                    <a:cxnSpLocks/>
                    <a:stCxn id="589" idx="4"/>
                  </p:cNvCxnSpPr>
                  <p:nvPr/>
                </p:nvCxnSpPr>
                <p:spPr>
                  <a:xfrm rot="10800000" flipV="1">
                    <a:off x="4826197" y="3355027"/>
                    <a:ext cx="0" cy="29870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sp>
              <p:nvSpPr>
                <p:cNvPr id="582" name="Rounded Rectangle 1458">
                  <a:hlinkClick r:id="rId107" tooltip="Windows Server 2016 addresses emerging threats and container workloads with built in threat resistance and enhanced detection, privileged identity protections, shielded VMs to protect sensitive workloads, and more"/>
                  <a:extLst>
                    <a:ext uri="{FF2B5EF4-FFF2-40B4-BE49-F238E27FC236}">
                      <a16:creationId xmlns:a16="http://schemas.microsoft.com/office/drawing/2014/main" id="{E971858B-85C2-4C16-9E80-5CAD37C8B93D}"/>
                    </a:ext>
                  </a:extLst>
                </p:cNvPr>
                <p:cNvSpPr/>
                <p:nvPr/>
              </p:nvSpPr>
              <p:spPr>
                <a:xfrm>
                  <a:off x="2563059" y="4241894"/>
                  <a:ext cx="3652987" cy="321934"/>
                </a:xfrm>
                <a:prstGeom prst="roundRect">
                  <a:avLst>
                    <a:gd name="adj" fmla="val 0"/>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74320" tIns="45720" rIns="45720" bIns="45720" rtlCol="0" anchor="ctr"/>
                <a:lstStyle/>
                <a:p>
                  <a:pPr marL="114300" marR="0" lvl="0" indent="0" algn="l" defTabSz="914400" rtl="0" eaLnBrk="1" fontAlgn="auto" latinLnBrk="0" hangingPunct="1">
                    <a:lnSpc>
                      <a:spcPct val="97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Server 2019  Security</a:t>
                  </a:r>
                </a:p>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 10 + Just Enough Admin, Hyper-V Containers, Nano server, and more…</a:t>
                  </a:r>
                </a:p>
              </p:txBody>
            </p:sp>
          </p:grpSp>
          <p:pic>
            <p:nvPicPr>
              <p:cNvPr id="581" name="Picture 580">
                <a:extLst>
                  <a:ext uri="{FF2B5EF4-FFF2-40B4-BE49-F238E27FC236}">
                    <a16:creationId xmlns:a16="http://schemas.microsoft.com/office/drawing/2014/main" id="{ADEA4054-1466-494A-AF00-EC079EF6EA50}"/>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2672821" y="4324295"/>
                <a:ext cx="195961" cy="170864"/>
              </a:xfrm>
              <a:prstGeom prst="rect">
                <a:avLst/>
              </a:prstGeom>
            </p:spPr>
          </p:pic>
        </p:grpSp>
      </p:grpSp>
      <p:grpSp>
        <p:nvGrpSpPr>
          <p:cNvPr id="15" name="Group 14">
            <a:extLst>
              <a:ext uri="{FF2B5EF4-FFF2-40B4-BE49-F238E27FC236}">
                <a16:creationId xmlns:a16="http://schemas.microsoft.com/office/drawing/2014/main" id="{EFD24189-C621-438B-9B19-2FB6362EE70A}"/>
              </a:ext>
            </a:extLst>
          </p:cNvPr>
          <p:cNvGrpSpPr/>
          <p:nvPr/>
        </p:nvGrpSpPr>
        <p:grpSpPr>
          <a:xfrm>
            <a:off x="4093028" y="3938898"/>
            <a:ext cx="1057810" cy="241352"/>
            <a:chOff x="4155658" y="3909402"/>
            <a:chExt cx="1057810" cy="241352"/>
          </a:xfrm>
        </p:grpSpPr>
        <p:sp>
          <p:nvSpPr>
            <p:cNvPr id="665" name="Rectangle 664">
              <a:hlinkClick r:id="rId108" tooltip="Azure ExpressRoute lets you create private connections between Azure datacenters and infrastructure on your premises or in a colocation environment. ExpressRoute connections don't go over the public Internet. "/>
              <a:extLst>
                <a:ext uri="{FF2B5EF4-FFF2-40B4-BE49-F238E27FC236}">
                  <a16:creationId xmlns:a16="http://schemas.microsoft.com/office/drawing/2014/main" id="{F9889187-DF3A-4619-A6E2-E7055AEA957C}"/>
                </a:ext>
              </a:extLst>
            </p:cNvPr>
            <p:cNvSpPr/>
            <p:nvPr/>
          </p:nvSpPr>
          <p:spPr bwMode="auto">
            <a:xfrm>
              <a:off x="4155658" y="3944875"/>
              <a:ext cx="1057810" cy="178119"/>
            </a:xfrm>
            <a:prstGeom prst="rect">
              <a:avLst/>
            </a:prstGeom>
            <a:solidFill>
              <a:schemeClr val="bg2"/>
            </a:solidFill>
            <a:ln w="14224" cap="flat" cmpd="sng" algn="ctr">
              <a:solidFill>
                <a:schemeClr val="tx1"/>
              </a:solidFill>
              <a:prstDash val="solid"/>
              <a:miter lim="800000"/>
              <a:headEnd type="none" w="med" len="med"/>
              <a:tailEnd type="none" w="med" len="med"/>
            </a:ln>
            <a:effectLst/>
          </p:spPr>
          <p:txBody>
            <a:bodyPr lIns="304705" tIns="9144" rIns="0" bIns="9144" anchor="ctr" anchorCtr="0"/>
            <a:lstStyle/>
            <a:p>
              <a:pPr marL="0" marR="0" lvl="0" indent="0" algn="l" defTabSz="89574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Express Route</a:t>
              </a:r>
            </a:p>
          </p:txBody>
        </p:sp>
        <p:pic>
          <p:nvPicPr>
            <p:cNvPr id="669" name="Picture 227">
              <a:extLst>
                <a:ext uri="{FF2B5EF4-FFF2-40B4-BE49-F238E27FC236}">
                  <a16:creationId xmlns:a16="http://schemas.microsoft.com/office/drawing/2014/main" id="{E96E8648-A8C5-46D1-820B-621CD3841A38}"/>
                </a:ext>
              </a:extLst>
            </p:cNvPr>
            <p:cNvPicPr>
              <a:picLocks noChangeAspect="1"/>
            </p:cNvPicPr>
            <p:nvPr/>
          </p:nvPicPr>
          <p:blipFill>
            <a:blip r:embed="rId109">
              <a:extLst>
                <a:ext uri="{28A0092B-C50C-407E-A947-70E740481C1C}">
                  <a14:useLocalDpi xmlns:a14="http://schemas.microsoft.com/office/drawing/2010/main" val="0"/>
                </a:ext>
              </a:extLst>
            </a:blip>
            <a:stretch>
              <a:fillRect/>
            </a:stretch>
          </p:blipFill>
          <p:spPr bwMode="auto">
            <a:xfrm>
              <a:off x="4188574" y="3909402"/>
              <a:ext cx="24738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a:extLst>
              <a:ext uri="{FF2B5EF4-FFF2-40B4-BE49-F238E27FC236}">
                <a16:creationId xmlns:a16="http://schemas.microsoft.com/office/drawing/2014/main" id="{33D41D94-29D2-46A4-8851-2584B1691A60}"/>
              </a:ext>
            </a:extLst>
          </p:cNvPr>
          <p:cNvGrpSpPr/>
          <p:nvPr/>
        </p:nvGrpSpPr>
        <p:grpSpPr>
          <a:xfrm>
            <a:off x="190587" y="6246324"/>
            <a:ext cx="11785466" cy="510591"/>
            <a:chOff x="190587" y="6246324"/>
            <a:chExt cx="11785466" cy="510591"/>
          </a:xfrm>
        </p:grpSpPr>
        <p:sp>
          <p:nvSpPr>
            <p:cNvPr id="40" name="Rounded Rectangle 804">
              <a:hlinkClick r:id="rId110" tooltip="The Security Development Lifecycle (SDL) is a software development process that helps developers build more secure software and address security compliance requirements while reducing development cost "/>
              <a:extLst>
                <a:ext uri="{FF2B5EF4-FFF2-40B4-BE49-F238E27FC236}">
                  <a16:creationId xmlns:a16="http://schemas.microsoft.com/office/drawing/2014/main" id="{24774F23-CBC0-48B0-993F-3B770F9FE91D}"/>
                </a:ext>
              </a:extLst>
            </p:cNvPr>
            <p:cNvSpPr/>
            <p:nvPr/>
          </p:nvSpPr>
          <p:spPr>
            <a:xfrm>
              <a:off x="2048164" y="6472016"/>
              <a:ext cx="6173820" cy="180229"/>
            </a:xfrm>
            <a:prstGeom prst="roundRect">
              <a:avLst>
                <a:gd name="adj" fmla="val 0"/>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Development Lifecycle (SDL)</a:t>
              </a:r>
            </a:p>
          </p:txBody>
        </p:sp>
        <p:sp>
          <p:nvSpPr>
            <p:cNvPr id="781" name="Rectangle 780">
              <a:hlinkClick r:id="rId111" tooltip="The Compliance Manager dashboard helps you achieve compliance goals by evaluating cloud workloads against compliance regimes as well as data protection standards and assign/track/record compliance and assessment-related activities. "/>
              <a:extLst>
                <a:ext uri="{FF2B5EF4-FFF2-40B4-BE49-F238E27FC236}">
                  <a16:creationId xmlns:a16="http://schemas.microsoft.com/office/drawing/2014/main" id="{2FF34D19-C16F-40B9-9D35-BE71F61E17FA}"/>
                </a:ext>
              </a:extLst>
            </p:cNvPr>
            <p:cNvSpPr/>
            <p:nvPr/>
          </p:nvSpPr>
          <p:spPr>
            <a:xfrm>
              <a:off x="6642469" y="6246324"/>
              <a:ext cx="3519850" cy="180229"/>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Compliance Manager</a:t>
              </a:r>
            </a:p>
          </p:txBody>
        </p:sp>
        <p:sp>
          <p:nvSpPr>
            <p:cNvPr id="7" name="Freeform: Shape 6">
              <a:extLst>
                <a:ext uri="{FF2B5EF4-FFF2-40B4-BE49-F238E27FC236}">
                  <a16:creationId xmlns:a16="http://schemas.microsoft.com/office/drawing/2014/main" id="{14599DF8-A8EE-42BC-A0A4-DADF34D8495A}"/>
                </a:ext>
              </a:extLst>
            </p:cNvPr>
            <p:cNvSpPr/>
            <p:nvPr/>
          </p:nvSpPr>
          <p:spPr bwMode="auto">
            <a:xfrm>
              <a:off x="190587" y="6487781"/>
              <a:ext cx="11785466" cy="269134"/>
            </a:xfrm>
            <a:custGeom>
              <a:avLst/>
              <a:gdLst>
                <a:gd name="connsiteX0" fmla="*/ 8153400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53400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65307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165307 w 11744325"/>
                <a:gd name="connsiteY6" fmla="*/ 0 h 314325"/>
                <a:gd name="connsiteX0" fmla="*/ 8098865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098865 w 11744325"/>
                <a:gd name="connsiteY6" fmla="*/ 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4325" h="314325">
                  <a:moveTo>
                    <a:pt x="8098865" y="0"/>
                  </a:moveTo>
                  <a:lnTo>
                    <a:pt x="11744325" y="0"/>
                  </a:lnTo>
                  <a:lnTo>
                    <a:pt x="11744325" y="314325"/>
                  </a:lnTo>
                  <a:lnTo>
                    <a:pt x="0" y="314325"/>
                  </a:lnTo>
                  <a:lnTo>
                    <a:pt x="0" y="247650"/>
                  </a:lnTo>
                  <a:lnTo>
                    <a:pt x="8099647" y="247650"/>
                  </a:lnTo>
                  <a:cubicBezTo>
                    <a:pt x="8099386" y="165100"/>
                    <a:pt x="8099126" y="82550"/>
                    <a:pt x="8098865" y="0"/>
                  </a:cubicBezTo>
                  <a:close/>
                </a:path>
              </a:pathLst>
            </a:custGeom>
            <a:solidFill>
              <a:schemeClr val="accent3">
                <a:lumMod val="75000"/>
              </a:schemeClr>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8286750" marR="0" lvl="0" indent="0" algn="ctr" defTabSz="914400" rtl="0" eaLnBrk="1" fontAlgn="auto" latinLnBrk="0" hangingPunct="1">
                <a:lnSpc>
                  <a:spcPct val="97000"/>
                </a:lnSpc>
                <a:spcBef>
                  <a:spcPts val="0"/>
                </a:spcBef>
                <a:spcAft>
                  <a:spcPts val="0"/>
                </a:spcAft>
                <a:buClrTx/>
                <a:buSzTx/>
                <a:buFontTx/>
                <a:buNone/>
                <a:tabLst/>
                <a:defRPr/>
              </a:pPr>
              <a:endParaRPr kumimoji="0" lang="en-US" sz="105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847" name="Rectangle 846">
              <a:hlinkClick r:id="rId112" tooltip="Learn how Microsoft works to secure your data, protect its privacy, and comply with global standards in Microsoft business cloud services."/>
              <a:extLst>
                <a:ext uri="{FF2B5EF4-FFF2-40B4-BE49-F238E27FC236}">
                  <a16:creationId xmlns:a16="http://schemas.microsoft.com/office/drawing/2014/main" id="{767F699E-8BF5-48FD-8960-24B3421585D2}"/>
                </a:ext>
              </a:extLst>
            </p:cNvPr>
            <p:cNvSpPr/>
            <p:nvPr/>
          </p:nvSpPr>
          <p:spPr>
            <a:xfrm>
              <a:off x="8459490"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Trust Center</a:t>
              </a:r>
            </a:p>
          </p:txBody>
        </p:sp>
        <p:sp>
          <p:nvSpPr>
            <p:cNvPr id="848" name="Rectangle 847">
              <a:hlinkClick r:id="rId113" tooltip="The threat intelligence system that (1) protects Microsoft’s products and services and (2) provides actionable intelligence to safeguard your organization with trillions of signals and advanced analytics"/>
              <a:extLst>
                <a:ext uri="{FF2B5EF4-FFF2-40B4-BE49-F238E27FC236}">
                  <a16:creationId xmlns:a16="http://schemas.microsoft.com/office/drawing/2014/main" id="{81DCF43F-6876-458C-8AE6-3AFEB739D463}"/>
                </a:ext>
              </a:extLst>
            </p:cNvPr>
            <p:cNvSpPr/>
            <p:nvPr/>
          </p:nvSpPr>
          <p:spPr>
            <a:xfrm>
              <a:off x="10214398"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Intelligent Security Graph</a:t>
              </a:r>
            </a:p>
          </p:txBody>
        </p:sp>
      </p:grpSp>
      <p:sp>
        <p:nvSpPr>
          <p:cNvPr id="87" name="Rectangle 86">
            <a:extLst>
              <a:ext uri="{FF2B5EF4-FFF2-40B4-BE49-F238E27FC236}">
                <a16:creationId xmlns:a16="http://schemas.microsoft.com/office/drawing/2014/main" id="{F5935FB9-47A5-4A3E-83C1-D47D32D1680B}"/>
              </a:ext>
            </a:extLst>
          </p:cNvPr>
          <p:cNvSpPr/>
          <p:nvPr/>
        </p:nvSpPr>
        <p:spPr bwMode="auto">
          <a:xfrm>
            <a:off x="8502616" y="1808988"/>
            <a:ext cx="1627632" cy="142844"/>
          </a:xfrm>
          <a:prstGeom prst="rect">
            <a:avLst/>
          </a:prstGeom>
          <a:solidFill>
            <a:srgbClr val="FFFFFF">
              <a:alpha val="7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6" name="Rectangle 745">
            <a:hlinkClick r:id="rId114" tooltip="Shielded VMs and guarded fabric protect sensitive workloads by isolating sensitive VMs from fabric administrators and restricting them to only healthy and approved hosts in the fabric."/>
            <a:extLst>
              <a:ext uri="{FF2B5EF4-FFF2-40B4-BE49-F238E27FC236}">
                <a16:creationId xmlns:a16="http://schemas.microsoft.com/office/drawing/2014/main" id="{E2B41574-1E2C-46C8-B9C2-53FBBA8DB4E8}"/>
              </a:ext>
            </a:extLst>
          </p:cNvPr>
          <p:cNvSpPr/>
          <p:nvPr/>
        </p:nvSpPr>
        <p:spPr>
          <a:xfrm>
            <a:off x="2358479" y="4602949"/>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Shielded VMs</a:t>
            </a:r>
          </a:p>
        </p:txBody>
      </p:sp>
      <p:sp>
        <p:nvSpPr>
          <p:cNvPr id="770" name="Rectangle 769">
            <a:hlinkClick r:id="rId115" tooltip="Microsoft Azure Stack is a hybrid cloud platform that lets you provide Azure services from your datacenter. Security and compliance are areas of major investment for Azure Stack."/>
            <a:extLst>
              <a:ext uri="{FF2B5EF4-FFF2-40B4-BE49-F238E27FC236}">
                <a16:creationId xmlns:a16="http://schemas.microsoft.com/office/drawing/2014/main" id="{4AF87437-7A04-4DED-8CC1-8D26AE2B37F1}"/>
              </a:ext>
            </a:extLst>
          </p:cNvPr>
          <p:cNvSpPr/>
          <p:nvPr/>
        </p:nvSpPr>
        <p:spPr>
          <a:xfrm>
            <a:off x="2357678" y="4822073"/>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Stack</a:t>
            </a:r>
          </a:p>
        </p:txBody>
      </p:sp>
      <p:sp>
        <p:nvSpPr>
          <p:cNvPr id="599" name="TextBox 598">
            <a:extLst>
              <a:ext uri="{FF2B5EF4-FFF2-40B4-BE49-F238E27FC236}">
                <a16:creationId xmlns:a16="http://schemas.microsoft.com/office/drawing/2014/main" id="{40B4C77D-397F-42D5-B6B4-BF3347FC5BEF}"/>
              </a:ext>
            </a:extLst>
          </p:cNvPr>
          <p:cNvSpPr txBox="1"/>
          <p:nvPr/>
        </p:nvSpPr>
        <p:spPr>
          <a:xfrm>
            <a:off x="2068585" y="2389532"/>
            <a:ext cx="2142883" cy="246221"/>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On Premises Datacenter(s)</a:t>
            </a:r>
          </a:p>
        </p:txBody>
      </p:sp>
      <p:cxnSp>
        <p:nvCxnSpPr>
          <p:cNvPr id="798" name="Connector: Elbow 797">
            <a:extLst>
              <a:ext uri="{FF2B5EF4-FFF2-40B4-BE49-F238E27FC236}">
                <a16:creationId xmlns:a16="http://schemas.microsoft.com/office/drawing/2014/main" id="{31BE68C4-93B9-488F-B589-38E7C83CC91B}"/>
              </a:ext>
            </a:extLst>
          </p:cNvPr>
          <p:cNvCxnSpPr>
            <a:cxnSpLocks/>
            <a:stCxn id="92" idx="1"/>
            <a:endCxn id="622" idx="1"/>
          </p:cNvCxnSpPr>
          <p:nvPr/>
        </p:nvCxnSpPr>
        <p:spPr>
          <a:xfrm rot="10800000" flipV="1">
            <a:off x="266025" y="3391149"/>
            <a:ext cx="26435" cy="1553770"/>
          </a:xfrm>
          <a:prstGeom prst="bentConnector3">
            <a:avLst>
              <a:gd name="adj1" fmla="val 268148"/>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2DCDC1D1-80D5-42D6-950E-E6AB5191E18A}"/>
              </a:ext>
            </a:extLst>
          </p:cNvPr>
          <p:cNvGrpSpPr/>
          <p:nvPr/>
        </p:nvGrpSpPr>
        <p:grpSpPr>
          <a:xfrm>
            <a:off x="10564273" y="4256985"/>
            <a:ext cx="1295428" cy="205918"/>
            <a:chOff x="10564273" y="4256985"/>
            <a:chExt cx="1295428" cy="205918"/>
          </a:xfrm>
        </p:grpSpPr>
        <p:sp>
          <p:nvSpPr>
            <p:cNvPr id="619" name="Rectangle 618">
              <a:hlinkClick r:id="rId116" tooltip="Privileged Access Management (PAM) is a component of Microsoft Identity Manager 2016 (MIM) that helps organizations restrict privileged access for on-premises Active Directory environments to mitigate unauthorized privilege escalation attacks."/>
              <a:extLst>
                <a:ext uri="{FF2B5EF4-FFF2-40B4-BE49-F238E27FC236}">
                  <a16:creationId xmlns:a16="http://schemas.microsoft.com/office/drawing/2014/main" id="{60F3BD78-53D5-4E2A-BB61-F443D33FF2F6}"/>
                </a:ext>
              </a:extLst>
            </p:cNvPr>
            <p:cNvSpPr/>
            <p:nvPr/>
          </p:nvSpPr>
          <p:spPr>
            <a:xfrm>
              <a:off x="10564273" y="4256985"/>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MIM PAM</a:t>
              </a:r>
            </a:p>
          </p:txBody>
        </p:sp>
        <p:sp>
          <p:nvSpPr>
            <p:cNvPr id="628" name="Freeform 113">
              <a:extLst>
                <a:ext uri="{FF2B5EF4-FFF2-40B4-BE49-F238E27FC236}">
                  <a16:creationId xmlns:a16="http://schemas.microsoft.com/office/drawing/2014/main" id="{4C8583AC-BF0F-4F92-AC25-E1D602191C95}"/>
                </a:ext>
              </a:extLst>
            </p:cNvPr>
            <p:cNvSpPr>
              <a:spLocks noChangeAspect="1" noEditPoints="1"/>
            </p:cNvSpPr>
            <p:nvPr/>
          </p:nvSpPr>
          <p:spPr bwMode="black">
            <a:xfrm>
              <a:off x="10617440" y="4308458"/>
              <a:ext cx="111972" cy="110666"/>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a:extLst/>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id="{A2C7C526-9E0F-4B0B-A850-9E203154E7E7}"/>
              </a:ext>
            </a:extLst>
          </p:cNvPr>
          <p:cNvGrpSpPr/>
          <p:nvPr/>
        </p:nvGrpSpPr>
        <p:grpSpPr>
          <a:xfrm>
            <a:off x="8682587" y="5857898"/>
            <a:ext cx="1316736" cy="233878"/>
            <a:chOff x="8682587" y="5857898"/>
            <a:chExt cx="1316736" cy="233878"/>
          </a:xfrm>
        </p:grpSpPr>
        <p:sp>
          <p:nvSpPr>
            <p:cNvPr id="645" name="Rectangle 644">
              <a:hlinkClick r:id="rId117" tooltip="Microsoft Defender ATP extends Azure Information Protection (AIP) discovery/reporting of labeled data. Microsoft Defender ATP also extends Cloud Discovery for Microsoft Cloud App Security beyond your corporate network."/>
              <a:extLst>
                <a:ext uri="{FF2B5EF4-FFF2-40B4-BE49-F238E27FC236}">
                  <a16:creationId xmlns:a16="http://schemas.microsoft.com/office/drawing/2014/main" id="{E3813751-BF0D-49EF-8E88-30533ACC6D49}"/>
                </a:ext>
              </a:extLst>
            </p:cNvPr>
            <p:cNvSpPr/>
            <p:nvPr/>
          </p:nvSpPr>
          <p:spPr>
            <a:xfrm>
              <a:off x="8682587" y="5857898"/>
              <a:ext cx="1316736" cy="233878"/>
            </a:xfrm>
            <a:prstGeom prst="rect">
              <a:avLst/>
            </a:prstGeom>
            <a:solidFill>
              <a:schemeClr val="bg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01168"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Microsoft Defender ATP</a:t>
              </a:r>
            </a:p>
          </p:txBody>
        </p:sp>
        <p:pic>
          <p:nvPicPr>
            <p:cNvPr id="701" name="Picture 700">
              <a:extLst>
                <a:ext uri="{FF2B5EF4-FFF2-40B4-BE49-F238E27FC236}">
                  <a16:creationId xmlns:a16="http://schemas.microsoft.com/office/drawing/2014/main" id="{6F6147E3-349A-4872-88D0-1EA6EA0BE6AF}"/>
                </a:ext>
              </a:extLst>
            </p:cNvPr>
            <p:cNvPicPr>
              <a:picLocks noChangeAspect="1"/>
            </p:cNvPicPr>
            <p:nvPr/>
          </p:nvPicPr>
          <p:blipFill>
            <a:blip r:embed="rId10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36511" y="5919556"/>
              <a:ext cx="117209" cy="117209"/>
            </a:xfrm>
            <a:prstGeom prst="rect">
              <a:avLst/>
            </a:prstGeom>
          </p:spPr>
        </p:pic>
      </p:grpSp>
      <p:grpSp>
        <p:nvGrpSpPr>
          <p:cNvPr id="90" name="Group 89">
            <a:extLst>
              <a:ext uri="{FF2B5EF4-FFF2-40B4-BE49-F238E27FC236}">
                <a16:creationId xmlns:a16="http://schemas.microsoft.com/office/drawing/2014/main" id="{04F3A795-2D27-4AEB-B13B-555D2C01143D}"/>
              </a:ext>
            </a:extLst>
          </p:cNvPr>
          <p:cNvGrpSpPr/>
          <p:nvPr/>
        </p:nvGrpSpPr>
        <p:grpSpPr>
          <a:xfrm>
            <a:off x="4866563" y="3180254"/>
            <a:ext cx="530019" cy="291421"/>
            <a:chOff x="13506469" y="2041633"/>
            <a:chExt cx="530019" cy="291421"/>
          </a:xfrm>
        </p:grpSpPr>
        <p:sp>
          <p:nvSpPr>
            <p:cNvPr id="769" name="Rectangle 768">
              <a:hlinkClick r:id="rId118" tooltip="Azure Firewall is a managed, cloud-based network security service that protects your Azure Virtual Network resources. It is a fully stateful firewall as a service with built-in high availability and unrestricted cloud scalability. "/>
              <a:extLst>
                <a:ext uri="{FF2B5EF4-FFF2-40B4-BE49-F238E27FC236}">
                  <a16:creationId xmlns:a16="http://schemas.microsoft.com/office/drawing/2014/main" id="{D530773A-7363-49F0-BE5C-D8AFA6187932}"/>
                </a:ext>
              </a:extLst>
            </p:cNvPr>
            <p:cNvSpPr/>
            <p:nvPr/>
          </p:nvSpPr>
          <p:spPr>
            <a:xfrm>
              <a:off x="13506469" y="2041633"/>
              <a:ext cx="530019" cy="2914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Firewall</a:t>
              </a:r>
            </a:p>
          </p:txBody>
        </p:sp>
        <p:grpSp>
          <p:nvGrpSpPr>
            <p:cNvPr id="708" name="Group 707">
              <a:extLst>
                <a:ext uri="{FF2B5EF4-FFF2-40B4-BE49-F238E27FC236}">
                  <a16:creationId xmlns:a16="http://schemas.microsoft.com/office/drawing/2014/main" id="{A242CD45-ED2D-4659-96FD-2D3F4C834E05}"/>
                </a:ext>
              </a:extLst>
            </p:cNvPr>
            <p:cNvGrpSpPr/>
            <p:nvPr/>
          </p:nvGrpSpPr>
          <p:grpSpPr>
            <a:xfrm>
              <a:off x="13539555" y="2073977"/>
              <a:ext cx="144580" cy="106614"/>
              <a:chOff x="4787760" y="956202"/>
              <a:chExt cx="587793" cy="433438"/>
            </a:xfrm>
          </p:grpSpPr>
          <p:sp>
            <p:nvSpPr>
              <p:cNvPr id="724" name="cloud">
                <a:extLst>
                  <a:ext uri="{FF2B5EF4-FFF2-40B4-BE49-F238E27FC236}">
                    <a16:creationId xmlns:a16="http://schemas.microsoft.com/office/drawing/2014/main" id="{BC3143E0-B8B1-45DE-BA86-680A06C24607}"/>
                  </a:ext>
                </a:extLst>
              </p:cNvPr>
              <p:cNvSpPr>
                <a:spLocks noChangeAspect="1"/>
              </p:cNvSpPr>
              <p:nvPr/>
            </p:nvSpPr>
            <p:spPr bwMode="auto">
              <a:xfrm>
                <a:off x="5003940" y="956202"/>
                <a:ext cx="371613" cy="23675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rgbClr val="FFFFFF"/>
              </a:solidFill>
              <a:ln w="9525" cap="sq">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pic>
            <p:nvPicPr>
              <p:cNvPr id="735" name="Graphic 734">
                <a:extLst>
                  <a:ext uri="{FF2B5EF4-FFF2-40B4-BE49-F238E27FC236}">
                    <a16:creationId xmlns:a16="http://schemas.microsoft.com/office/drawing/2014/main" id="{67CF9900-E23B-48DC-BEBB-FD647B99821C}"/>
                  </a:ext>
                </a:extLst>
              </p:cNvPr>
              <p:cNvPicPr>
                <a:picLocks noChangeAspect="1"/>
              </p:cNvPicPr>
              <p:nvPr/>
            </p:nvPicPr>
            <p:blipFill>
              <a:blip r:embed="rId119">
                <a:extLst>
                  <a:ext uri="{96DAC541-7B7A-43D3-8B79-37D633B846F1}">
                    <asvg:svgBlip xmlns:asvg="http://schemas.microsoft.com/office/drawing/2016/SVG/main" r:embed="rId120"/>
                  </a:ext>
                </a:extLst>
              </a:blip>
              <a:stretch>
                <a:fillRect/>
              </a:stretch>
            </p:blipFill>
            <p:spPr>
              <a:xfrm>
                <a:off x="4787760" y="1112170"/>
                <a:ext cx="371613" cy="277470"/>
              </a:xfrm>
              <a:prstGeom prst="rect">
                <a:avLst/>
              </a:prstGeom>
            </p:spPr>
          </p:pic>
        </p:grpSp>
      </p:grpSp>
      <p:grpSp>
        <p:nvGrpSpPr>
          <p:cNvPr id="89" name="Group 88">
            <a:extLst>
              <a:ext uri="{FF2B5EF4-FFF2-40B4-BE49-F238E27FC236}">
                <a16:creationId xmlns:a16="http://schemas.microsoft.com/office/drawing/2014/main" id="{4465F1F2-4939-4FDA-8D73-E00EFA7ED84D}"/>
              </a:ext>
            </a:extLst>
          </p:cNvPr>
          <p:cNvGrpSpPr/>
          <p:nvPr/>
        </p:nvGrpSpPr>
        <p:grpSpPr>
          <a:xfrm>
            <a:off x="251922" y="639239"/>
            <a:ext cx="4259648" cy="202155"/>
            <a:chOff x="245070" y="633743"/>
            <a:chExt cx="4259648" cy="202155"/>
          </a:xfrm>
        </p:grpSpPr>
        <p:sp>
          <p:nvSpPr>
            <p:cNvPr id="840" name="Rectangle 839">
              <a:hlinkClick r:id="rId121" tooltip="Microsoft Azure Sentinel is a cloud native SIEM+SOAR solution that helps your SOC to rapidly detect and remediate threats across your enterprise. ASI includes cloud-native security analytics and automation across all security data in your hybrid enterprise"/>
              <a:extLst>
                <a:ext uri="{FF2B5EF4-FFF2-40B4-BE49-F238E27FC236}">
                  <a16:creationId xmlns:a16="http://schemas.microsoft.com/office/drawing/2014/main" id="{D98C0312-CF26-4524-9F61-4F4BAACF07EA}"/>
                </a:ext>
              </a:extLst>
            </p:cNvPr>
            <p:cNvSpPr/>
            <p:nvPr/>
          </p:nvSpPr>
          <p:spPr>
            <a:xfrm>
              <a:off x="245070" y="633743"/>
              <a:ext cx="4259648" cy="202155"/>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rPr>
                <a:t>Azure Sentinel </a:t>
              </a:r>
              <a:r>
                <a:rPr kumimoji="0" lang="en-US" sz="900" b="0" i="0" u="none" strike="noStrike" kern="120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rPr>
                <a:t>– Cloud Native SIEM and SOAR (Preview)</a:t>
              </a:r>
              <a:endParaRPr kumimoji="0" lang="en-US" sz="900" b="1" i="0" u="none" strike="noStrike" kern="120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pic>
          <p:nvPicPr>
            <p:cNvPr id="706" name="Picture 705">
              <a:extLst>
                <a:ext uri="{FF2B5EF4-FFF2-40B4-BE49-F238E27FC236}">
                  <a16:creationId xmlns:a16="http://schemas.microsoft.com/office/drawing/2014/main" id="{7962A02D-5D4F-4242-B580-B17D536E5210}"/>
                </a:ext>
              </a:extLst>
            </p:cNvPr>
            <p:cNvPicPr>
              <a:picLocks noChangeAspect="1"/>
            </p:cNvPicPr>
            <p:nvPr/>
          </p:nvPicPr>
          <p:blipFill>
            <a:blip r:embed="rId9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5833" y="678711"/>
              <a:ext cx="150932" cy="112545"/>
            </a:xfrm>
            <a:prstGeom prst="rect">
              <a:avLst/>
            </a:prstGeom>
          </p:spPr>
        </p:pic>
      </p:grpSp>
      <p:cxnSp>
        <p:nvCxnSpPr>
          <p:cNvPr id="800" name="Connector: Elbow 799">
            <a:extLst>
              <a:ext uri="{FF2B5EF4-FFF2-40B4-BE49-F238E27FC236}">
                <a16:creationId xmlns:a16="http://schemas.microsoft.com/office/drawing/2014/main" id="{EBC58AFE-2EE4-471B-8354-21EEE0535CB8}"/>
              </a:ext>
            </a:extLst>
          </p:cNvPr>
          <p:cNvCxnSpPr>
            <a:cxnSpLocks/>
            <a:stCxn id="476" idx="1"/>
          </p:cNvCxnSpPr>
          <p:nvPr/>
        </p:nvCxnSpPr>
        <p:spPr>
          <a:xfrm flipH="1">
            <a:off x="8582717" y="2374672"/>
            <a:ext cx="110146"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69" name="Group 468">
            <a:extLst>
              <a:ext uri="{FF2B5EF4-FFF2-40B4-BE49-F238E27FC236}">
                <a16:creationId xmlns:a16="http://schemas.microsoft.com/office/drawing/2014/main" id="{455D9C41-65A3-473E-B529-C6FE2BDA939F}"/>
              </a:ext>
            </a:extLst>
          </p:cNvPr>
          <p:cNvGrpSpPr/>
          <p:nvPr/>
        </p:nvGrpSpPr>
        <p:grpSpPr>
          <a:xfrm>
            <a:off x="8540073" y="1985927"/>
            <a:ext cx="3317809" cy="206028"/>
            <a:chOff x="9721483" y="1839445"/>
            <a:chExt cx="3317809" cy="206028"/>
          </a:xfrm>
        </p:grpSpPr>
        <p:sp>
          <p:nvSpPr>
            <p:cNvPr id="470" name="Rectangle 469">
              <a:hlinkClick r:id="rId122" tooltip="Conditional Access provides centralized policy control for data and applications by enforcing conditions on account authentication, network location, device health/compliance, and other risk factors. "/>
              <a:extLst>
                <a:ext uri="{FF2B5EF4-FFF2-40B4-BE49-F238E27FC236}">
                  <a16:creationId xmlns:a16="http://schemas.microsoft.com/office/drawing/2014/main" id="{C0A35AAB-245E-44BA-B88E-D9B13D1F5A89}"/>
                </a:ext>
              </a:extLst>
            </p:cNvPr>
            <p:cNvSpPr/>
            <p:nvPr/>
          </p:nvSpPr>
          <p:spPr>
            <a:xfrm>
              <a:off x="9721483" y="1839445"/>
              <a:ext cx="3317809" cy="206028"/>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Conditional Access </a:t>
              </a: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Identity Perimeter Management</a:t>
              </a:r>
            </a:p>
          </p:txBody>
        </p:sp>
        <p:pic>
          <p:nvPicPr>
            <p:cNvPr id="471" name="Picture 470">
              <a:extLst>
                <a:ext uri="{FF2B5EF4-FFF2-40B4-BE49-F238E27FC236}">
                  <a16:creationId xmlns:a16="http://schemas.microsoft.com/office/drawing/2014/main" id="{4C76129A-676D-4825-A7F0-E69DB440144B}"/>
                </a:ext>
              </a:extLst>
            </p:cNvPr>
            <p:cNvPicPr>
              <a:picLocks noChangeAspect="1"/>
            </p:cNvPicPr>
            <p:nvPr/>
          </p:nvPicPr>
          <p:blipFill rotWithShape="1">
            <a:blip r:embed="rId123"/>
            <a:srcRect l="22948" t="1" b="1811"/>
            <a:stretch/>
          </p:blipFill>
          <p:spPr>
            <a:xfrm flipV="1">
              <a:off x="9764127" y="1889446"/>
              <a:ext cx="268951" cy="108569"/>
            </a:xfrm>
            <a:prstGeom prst="rect">
              <a:avLst/>
            </a:prstGeom>
          </p:spPr>
        </p:pic>
      </p:grpSp>
      <p:cxnSp>
        <p:nvCxnSpPr>
          <p:cNvPr id="801" name="Connector: Elbow 799">
            <a:extLst>
              <a:ext uri="{FF2B5EF4-FFF2-40B4-BE49-F238E27FC236}">
                <a16:creationId xmlns:a16="http://schemas.microsoft.com/office/drawing/2014/main" id="{534A5B55-A93C-4957-BE11-63AE55D15F9D}"/>
              </a:ext>
            </a:extLst>
          </p:cNvPr>
          <p:cNvCxnSpPr>
            <a:cxnSpLocks/>
          </p:cNvCxnSpPr>
          <p:nvPr/>
        </p:nvCxnSpPr>
        <p:spPr>
          <a:xfrm flipH="1">
            <a:off x="8590606" y="5638119"/>
            <a:ext cx="110146"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049AC098-F6B7-4B7B-853E-A6E94F5108FC}"/>
              </a:ext>
            </a:extLst>
          </p:cNvPr>
          <p:cNvGrpSpPr/>
          <p:nvPr/>
        </p:nvGrpSpPr>
        <p:grpSpPr>
          <a:xfrm>
            <a:off x="8682587" y="4878829"/>
            <a:ext cx="1317731" cy="894404"/>
            <a:chOff x="8682587" y="4878829"/>
            <a:chExt cx="1317731" cy="894404"/>
          </a:xfrm>
        </p:grpSpPr>
        <p:grpSp>
          <p:nvGrpSpPr>
            <p:cNvPr id="423" name="Group 422">
              <a:extLst>
                <a:ext uri="{FF2B5EF4-FFF2-40B4-BE49-F238E27FC236}">
                  <a16:creationId xmlns:a16="http://schemas.microsoft.com/office/drawing/2014/main" id="{7EC58190-C69B-44AE-8E5B-9B2F41B14A14}"/>
                </a:ext>
              </a:extLst>
            </p:cNvPr>
            <p:cNvGrpSpPr/>
            <p:nvPr/>
          </p:nvGrpSpPr>
          <p:grpSpPr>
            <a:xfrm>
              <a:off x="8682587" y="4878829"/>
              <a:ext cx="1316736" cy="301712"/>
              <a:chOff x="8985201" y="5090630"/>
              <a:chExt cx="1316736" cy="301712"/>
            </a:xfrm>
          </p:grpSpPr>
          <p:sp>
            <p:nvSpPr>
              <p:cNvPr id="424" name="Rectangle 423">
                <a:hlinkClick r:id="rId124"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a16="http://schemas.microsoft.com/office/drawing/2014/main" id="{0B14344D-FF3A-40E3-910A-C628ECAA90FA}"/>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Threat Detection</a:t>
                </a:r>
              </a:p>
            </p:txBody>
          </p:sp>
          <p:pic>
            <p:nvPicPr>
              <p:cNvPr id="425" name="Picture 171">
                <a:extLst>
                  <a:ext uri="{FF2B5EF4-FFF2-40B4-BE49-F238E27FC236}">
                    <a16:creationId xmlns:a16="http://schemas.microsoft.com/office/drawing/2014/main" id="{CEC693DE-2E00-4E62-882D-EB5B9C7635EE}"/>
                  </a:ext>
                </a:extLst>
              </p:cNvPr>
              <p:cNvPicPr>
                <a:picLocks noChangeAspect="1"/>
              </p:cNvPicPr>
              <p:nvPr/>
            </p:nvPicPr>
            <p:blipFill>
              <a:blip r:embed="rId125">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6" name="Group 425">
              <a:extLst>
                <a:ext uri="{FF2B5EF4-FFF2-40B4-BE49-F238E27FC236}">
                  <a16:creationId xmlns:a16="http://schemas.microsoft.com/office/drawing/2014/main" id="{E1B9B134-2321-4891-B17C-15991C8E37EC}"/>
                </a:ext>
              </a:extLst>
            </p:cNvPr>
            <p:cNvGrpSpPr/>
            <p:nvPr/>
          </p:nvGrpSpPr>
          <p:grpSpPr>
            <a:xfrm>
              <a:off x="8683582" y="5180541"/>
              <a:ext cx="1316736" cy="297521"/>
              <a:chOff x="8983735" y="5463141"/>
              <a:chExt cx="1316736" cy="297521"/>
            </a:xfrm>
          </p:grpSpPr>
          <p:sp>
            <p:nvSpPr>
              <p:cNvPr id="427" name="Rectangle 426">
                <a:hlinkClick r:id="rId126"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8DA36C12-35FC-4034-B8B5-1545C11A7ECE}"/>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SQL Encryption &amp;</a:t>
                </a:r>
                <a:b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br>
                <a: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 Data Masking</a:t>
                </a:r>
              </a:p>
            </p:txBody>
          </p:sp>
          <p:pic>
            <p:nvPicPr>
              <p:cNvPr id="428" name="Picture 171">
                <a:extLst>
                  <a:ext uri="{FF2B5EF4-FFF2-40B4-BE49-F238E27FC236}">
                    <a16:creationId xmlns:a16="http://schemas.microsoft.com/office/drawing/2014/main" id="{D37AF609-A026-435E-B719-3C5549FFF8A9}"/>
                  </a:ext>
                </a:extLst>
              </p:cNvPr>
              <p:cNvPicPr>
                <a:picLocks noChangeAspect="1"/>
              </p:cNvPicPr>
              <p:nvPr/>
            </p:nvPicPr>
            <p:blipFill>
              <a:blip r:embed="rId125">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38">
              <a:extLst>
                <a:ext uri="{FF2B5EF4-FFF2-40B4-BE49-F238E27FC236}">
                  <a16:creationId xmlns:a16="http://schemas.microsoft.com/office/drawing/2014/main" id="{1053A7E7-CE7D-4337-B985-AAF9FB5B5CD7}"/>
                </a:ext>
              </a:extLst>
            </p:cNvPr>
            <p:cNvGrpSpPr/>
            <p:nvPr/>
          </p:nvGrpSpPr>
          <p:grpSpPr>
            <a:xfrm>
              <a:off x="8685048" y="5481028"/>
              <a:ext cx="1314275" cy="292205"/>
              <a:chOff x="8685048" y="5481028"/>
              <a:chExt cx="1314275" cy="292205"/>
            </a:xfrm>
          </p:grpSpPr>
          <p:sp>
            <p:nvSpPr>
              <p:cNvPr id="129" name="Rectangle 128">
                <a:hlinkClick r:id="rId127"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a16="http://schemas.microsoft.com/office/drawing/2014/main" id="{2F04358E-1E28-417C-9BCA-FCBB4421872D}"/>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Info Protection</a:t>
                </a:r>
                <a:endParaRPr kumimoji="0" lang="en-US" altLang="en-US" sz="800" b="0" i="1"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642" name="Picture 171">
                <a:extLst>
                  <a:ext uri="{FF2B5EF4-FFF2-40B4-BE49-F238E27FC236}">
                    <a16:creationId xmlns:a16="http://schemas.microsoft.com/office/drawing/2014/main" id="{9747EA17-CD55-4F68-8E32-DCC83D0F8F9F}"/>
                  </a:ext>
                </a:extLst>
              </p:cNvPr>
              <p:cNvPicPr>
                <a:picLocks noChangeAspect="1"/>
              </p:cNvPicPr>
              <p:nvPr/>
            </p:nvPicPr>
            <p:blipFill>
              <a:blip r:embed="rId125">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75" name="Group 474">
            <a:extLst>
              <a:ext uri="{FF2B5EF4-FFF2-40B4-BE49-F238E27FC236}">
                <a16:creationId xmlns:a16="http://schemas.microsoft.com/office/drawing/2014/main" id="{3C899EE9-AC8B-45F7-BC88-2451A6A1FDBF}"/>
              </a:ext>
            </a:extLst>
          </p:cNvPr>
          <p:cNvGrpSpPr/>
          <p:nvPr/>
        </p:nvGrpSpPr>
        <p:grpSpPr>
          <a:xfrm>
            <a:off x="8692863" y="2254133"/>
            <a:ext cx="1310437" cy="241077"/>
            <a:chOff x="116752" y="2955527"/>
            <a:chExt cx="1310437" cy="241077"/>
          </a:xfrm>
        </p:grpSpPr>
        <p:sp>
          <p:nvSpPr>
            <p:cNvPr id="476" name="Rectangle 475">
              <a:hlinkClick r:id="rId51"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9A10CF41-F7A7-4646-9890-D9AE16C51809}"/>
                </a:ext>
              </a:extLst>
            </p:cNvPr>
            <p:cNvSpPr/>
            <p:nvPr/>
          </p:nvSpPr>
          <p:spPr>
            <a:xfrm>
              <a:off x="116752" y="2955527"/>
              <a:ext cx="1310437" cy="24107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Cloud App Security</a:t>
              </a:r>
            </a:p>
          </p:txBody>
        </p:sp>
        <p:pic>
          <p:nvPicPr>
            <p:cNvPr id="477" name="Picture 476">
              <a:extLst>
                <a:ext uri="{FF2B5EF4-FFF2-40B4-BE49-F238E27FC236}">
                  <a16:creationId xmlns:a16="http://schemas.microsoft.com/office/drawing/2014/main" id="{A87ECD80-6342-4DAA-A432-A942E009EC38}"/>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157915" y="3011955"/>
              <a:ext cx="157492" cy="127696"/>
            </a:xfrm>
            <a:prstGeom prst="rect">
              <a:avLst/>
            </a:prstGeom>
          </p:spPr>
        </p:pic>
      </p:grpSp>
      <p:cxnSp>
        <p:nvCxnSpPr>
          <p:cNvPr id="802" name="Connector: Elbow 799">
            <a:extLst>
              <a:ext uri="{FF2B5EF4-FFF2-40B4-BE49-F238E27FC236}">
                <a16:creationId xmlns:a16="http://schemas.microsoft.com/office/drawing/2014/main" id="{AFF7A3C5-A5EE-417B-898D-860ABAD21B20}"/>
              </a:ext>
            </a:extLst>
          </p:cNvPr>
          <p:cNvCxnSpPr>
            <a:cxnSpLocks/>
          </p:cNvCxnSpPr>
          <p:nvPr/>
        </p:nvCxnSpPr>
        <p:spPr>
          <a:xfrm flipH="1">
            <a:off x="8582717" y="4545233"/>
            <a:ext cx="110146"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1FD5745-565C-4C3E-A103-ADE410A5BA3F}"/>
              </a:ext>
            </a:extLst>
          </p:cNvPr>
          <p:cNvGrpSpPr/>
          <p:nvPr/>
        </p:nvGrpSpPr>
        <p:grpSpPr>
          <a:xfrm>
            <a:off x="8686764" y="4221575"/>
            <a:ext cx="1316736" cy="622575"/>
            <a:chOff x="8686764" y="4221575"/>
            <a:chExt cx="1316736" cy="622575"/>
          </a:xfrm>
        </p:grpSpPr>
        <p:grpSp>
          <p:nvGrpSpPr>
            <p:cNvPr id="785" name="Group 784">
              <a:extLst>
                <a:ext uri="{FF2B5EF4-FFF2-40B4-BE49-F238E27FC236}">
                  <a16:creationId xmlns:a16="http://schemas.microsoft.com/office/drawing/2014/main" id="{FA44FE5E-6419-4F47-900D-E07824FFA261}"/>
                </a:ext>
              </a:extLst>
            </p:cNvPr>
            <p:cNvGrpSpPr/>
            <p:nvPr/>
          </p:nvGrpSpPr>
          <p:grpSpPr>
            <a:xfrm>
              <a:off x="8686764" y="4221575"/>
              <a:ext cx="1316736" cy="622575"/>
              <a:chOff x="10885121" y="2166657"/>
              <a:chExt cx="1211600" cy="520369"/>
            </a:xfrm>
            <a:solidFill>
              <a:schemeClr val="bg1"/>
            </a:solidFill>
          </p:grpSpPr>
          <p:sp>
            <p:nvSpPr>
              <p:cNvPr id="786" name="Rectangle 785">
                <a:hlinkClick r:id="rId128"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id="{FDC93C89-A208-4060-AAC9-EC4E47572DB0}"/>
                  </a:ext>
                </a:extLst>
              </p:cNvPr>
              <p:cNvSpPr/>
              <p:nvPr/>
            </p:nvSpPr>
            <p:spPr>
              <a:xfrm>
                <a:off x="10885121" y="2166657"/>
                <a:ext cx="1211600" cy="52036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37744" tIns="18288"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Office 365</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28" tooltip="Office 365 DLP capabilities including Outlook Policy Tips, rule application via Exchange Transport rules, automatic protection via SharePoint location, and more. "/>
                  </a:rPr>
                  <a:t>Data Loss Protection</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29" tooltip="Allows for full content lifecycle management from creating/importing through retention and deletion. Supervision also lets you define policies that capture communications in your organization for internal or external reviewers. "/>
                  </a:rPr>
                  <a:t>Data Governance</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30"/>
                  </a:rPr>
                  <a:t>eDiscovery</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93" name="Picture 792">
                <a:extLst>
                  <a:ext uri="{FF2B5EF4-FFF2-40B4-BE49-F238E27FC236}">
                    <a16:creationId xmlns:a16="http://schemas.microsoft.com/office/drawing/2014/main" id="{053BEE98-F855-4BDD-AF47-CA2185261570}"/>
                  </a:ext>
                </a:extLst>
              </p:cNvPr>
              <p:cNvPicPr>
                <a:picLocks noChangeAspect="1"/>
              </p:cNvPicPr>
              <p:nvPr/>
            </p:nvPicPr>
            <p:blipFill>
              <a:blip r:embed="rId131" cstate="print">
                <a:extLst>
                  <a:ext uri="{28A0092B-C50C-407E-A947-70E740481C1C}">
                    <a14:useLocalDpi xmlns:a14="http://schemas.microsoft.com/office/drawing/2010/main" val="0"/>
                  </a:ext>
                </a:extLst>
              </a:blip>
              <a:stretch>
                <a:fillRect/>
              </a:stretch>
            </p:blipFill>
            <p:spPr>
              <a:xfrm>
                <a:off x="10950100" y="2182979"/>
                <a:ext cx="116904" cy="138531"/>
              </a:xfrm>
              <a:prstGeom prst="rect">
                <a:avLst/>
              </a:prstGeom>
              <a:grpFill/>
            </p:spPr>
          </p:pic>
        </p:grpSp>
        <p:grpSp>
          <p:nvGrpSpPr>
            <p:cNvPr id="794" name="Group 793">
              <a:extLst>
                <a:ext uri="{FF2B5EF4-FFF2-40B4-BE49-F238E27FC236}">
                  <a16:creationId xmlns:a16="http://schemas.microsoft.com/office/drawing/2014/main" id="{BC149996-BA06-4160-9F41-E2DAF83BC140}"/>
                </a:ext>
              </a:extLst>
            </p:cNvPr>
            <p:cNvGrpSpPr/>
            <p:nvPr/>
          </p:nvGrpSpPr>
          <p:grpSpPr>
            <a:xfrm>
              <a:off x="9047248" y="4762130"/>
              <a:ext cx="188672" cy="45719"/>
              <a:chOff x="6660452" y="3094221"/>
              <a:chExt cx="188672" cy="45719"/>
            </a:xfrm>
          </p:grpSpPr>
          <p:sp>
            <p:nvSpPr>
              <p:cNvPr id="795" name="Oval 794">
                <a:extLst>
                  <a:ext uri="{FF2B5EF4-FFF2-40B4-BE49-F238E27FC236}">
                    <a16:creationId xmlns:a16="http://schemas.microsoft.com/office/drawing/2014/main" id="{974A5067-3475-4DE1-9C41-C7113F138973}"/>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6" name="Oval 795">
                <a:extLst>
                  <a:ext uri="{FF2B5EF4-FFF2-40B4-BE49-F238E27FC236}">
                    <a16:creationId xmlns:a16="http://schemas.microsoft.com/office/drawing/2014/main" id="{A14F0404-BCD5-4F95-BC15-F0686F93B29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7" name="Oval 796">
                <a:extLst>
                  <a:ext uri="{FF2B5EF4-FFF2-40B4-BE49-F238E27FC236}">
                    <a16:creationId xmlns:a16="http://schemas.microsoft.com/office/drawing/2014/main" id="{39C75745-B98C-4407-ADE9-4F31F73B4ACE}"/>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575" name="Rectangle 574">
            <a:extLst>
              <a:ext uri="{FF2B5EF4-FFF2-40B4-BE49-F238E27FC236}">
                <a16:creationId xmlns:a16="http://schemas.microsoft.com/office/drawing/2014/main" id="{20CEB19A-55EE-424D-B0DB-D664A591C27E}"/>
              </a:ext>
            </a:extLst>
          </p:cNvPr>
          <p:cNvSpPr/>
          <p:nvPr/>
        </p:nvSpPr>
        <p:spPr>
          <a:xfrm rot="16200000">
            <a:off x="7765888" y="3243344"/>
            <a:ext cx="1639453" cy="192449"/>
          </a:xfrm>
          <a:prstGeom prst="rect">
            <a:avLst/>
          </a:prstGeom>
          <a:solidFill>
            <a:schemeClr val="bg1"/>
          </a:solidFill>
          <a:ln w="1905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lstStyle/>
          <a:p>
            <a:pPr marL="11430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Classification Labels</a:t>
            </a:r>
          </a:p>
        </p:txBody>
      </p:sp>
      <p:sp>
        <p:nvSpPr>
          <p:cNvPr id="681" name="Rectangle 680">
            <a:hlinkClick r:id="rId132" tooltip="A managed hunting service built into Defender ATP that provides Security Operation Centers (SOCs) with expert level monitoring and analysis to help them ensure that critical threats in their unique environments don’t get missed."/>
            <a:extLst>
              <a:ext uri="{FF2B5EF4-FFF2-40B4-BE49-F238E27FC236}">
                <a16:creationId xmlns:a16="http://schemas.microsoft.com/office/drawing/2014/main" id="{EB32521C-51E7-4D9F-9F0C-DC1E8A942E7A}"/>
              </a:ext>
            </a:extLst>
          </p:cNvPr>
          <p:cNvSpPr/>
          <p:nvPr/>
        </p:nvSpPr>
        <p:spPr>
          <a:xfrm>
            <a:off x="256410" y="403250"/>
            <a:ext cx="1518877"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228600" marR="0" lvl="0" indent="0" algn="l" defTabSz="914400" rtl="0" eaLnBrk="1" fontAlgn="auto" latinLnBrk="0" hangingPunct="1">
              <a:lnSpc>
                <a:spcPct val="97000"/>
              </a:lnSpc>
              <a:spcBef>
                <a:spcPts val="0"/>
              </a:spcBef>
              <a:spcAft>
                <a:spcPts val="0"/>
              </a:spcAft>
              <a:buClrTx/>
              <a:buSzTx/>
              <a:buFontTx/>
              <a:buNone/>
              <a:tabLst/>
              <a:defRPr/>
            </a:pPr>
            <a:r>
              <a:rPr kumimoji="0" lang="en-US" sz="850" b="0" i="1"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Microsoft Threat Experts</a:t>
            </a:r>
          </a:p>
        </p:txBody>
      </p:sp>
      <p:sp>
        <p:nvSpPr>
          <p:cNvPr id="682" name="Rectangle 681">
            <a:hlinkClick r:id="rId133" tooltip="Microsoft's Detection and Response Team (DART) provides onsite and remote assistance with incident response, recovery, and threat hunting. The incident response is effectively &quot;on retainer&quot; for customers with Premier Support."/>
            <a:extLst>
              <a:ext uri="{FF2B5EF4-FFF2-40B4-BE49-F238E27FC236}">
                <a16:creationId xmlns:a16="http://schemas.microsoft.com/office/drawing/2014/main" id="{CE75BF59-DD48-421D-AC3B-603DB7F3709C}"/>
              </a:ext>
            </a:extLst>
          </p:cNvPr>
          <p:cNvSpPr/>
          <p:nvPr/>
        </p:nvSpPr>
        <p:spPr>
          <a:xfrm>
            <a:off x="1860304" y="399695"/>
            <a:ext cx="2659765"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71450" marR="0" lvl="0" indent="0" algn="l" defTabSz="914400" rtl="0" eaLnBrk="1" fontAlgn="auto" latinLnBrk="0" hangingPunct="1">
              <a:lnSpc>
                <a:spcPct val="97000"/>
              </a:lnSpc>
              <a:spcBef>
                <a:spcPts val="0"/>
              </a:spcBef>
              <a:spcAft>
                <a:spcPts val="0"/>
              </a:spcAft>
              <a:buClrTx/>
              <a:buSzTx/>
              <a:buFontTx/>
              <a:buNone/>
              <a:tabLst/>
              <a:defRPr/>
            </a:pPr>
            <a:r>
              <a:rPr kumimoji="0" lang="en-US" sz="850" b="0" i="1"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Incident Response, Recovery, &amp; </a:t>
            </a:r>
            <a:r>
              <a:rPr kumimoji="0" lang="en-US" sz="850" b="0" i="1" u="none" strike="noStrike" kern="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CyberOps</a:t>
            </a:r>
            <a:r>
              <a:rPr kumimoji="0" lang="en-US" sz="850" b="0" i="1"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Services</a:t>
            </a:r>
          </a:p>
        </p:txBody>
      </p:sp>
      <p:sp>
        <p:nvSpPr>
          <p:cNvPr id="784" name="people_4" title="Icon of a person">
            <a:extLst>
              <a:ext uri="{FF2B5EF4-FFF2-40B4-BE49-F238E27FC236}">
                <a16:creationId xmlns:a16="http://schemas.microsoft.com/office/drawing/2014/main" id="{81F005B1-72FA-4BF3-A087-3CD7A5B1BA30}"/>
              </a:ext>
            </a:extLst>
          </p:cNvPr>
          <p:cNvSpPr>
            <a:spLocks noChangeAspect="1" noEditPoints="1"/>
          </p:cNvSpPr>
          <p:nvPr/>
        </p:nvSpPr>
        <p:spPr bwMode="auto">
          <a:xfrm>
            <a:off x="334033" y="435737"/>
            <a:ext cx="105464" cy="11790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99" name="people_4" title="Icon of a person">
            <a:extLst>
              <a:ext uri="{FF2B5EF4-FFF2-40B4-BE49-F238E27FC236}">
                <a16:creationId xmlns:a16="http://schemas.microsoft.com/office/drawing/2014/main" id="{2BB0F73F-3913-493E-A858-EA487583F964}"/>
              </a:ext>
            </a:extLst>
          </p:cNvPr>
          <p:cNvSpPr>
            <a:spLocks noChangeAspect="1" noEditPoints="1"/>
          </p:cNvSpPr>
          <p:nvPr/>
        </p:nvSpPr>
        <p:spPr bwMode="auto">
          <a:xfrm>
            <a:off x="1918357" y="432181"/>
            <a:ext cx="105464" cy="11790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9580652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4DEB955-D431-494F-B055-E02E3AAD9A9E}"/>
              </a:ext>
            </a:extLst>
          </p:cNvPr>
          <p:cNvGrpSpPr/>
          <p:nvPr/>
        </p:nvGrpSpPr>
        <p:grpSpPr>
          <a:xfrm>
            <a:off x="2048164" y="5509238"/>
            <a:ext cx="3763487" cy="892367"/>
            <a:chOff x="2048164" y="5509238"/>
            <a:chExt cx="3763487" cy="892367"/>
          </a:xfrm>
        </p:grpSpPr>
        <p:sp>
          <p:nvSpPr>
            <p:cNvPr id="246" name="Rectangle 245">
              <a:extLst>
                <a:ext uri="{FF2B5EF4-FFF2-40B4-BE49-F238E27FC236}">
                  <a16:creationId xmlns:a16="http://schemas.microsoft.com/office/drawing/2014/main" id="{147DBDAD-A291-48F6-BCAD-279826A0FA15}"/>
                </a:ext>
              </a:extLst>
            </p:cNvPr>
            <p:cNvSpPr/>
            <p:nvPr/>
          </p:nvSpPr>
          <p:spPr bwMode="auto">
            <a:xfrm>
              <a:off x="2048164" y="5517055"/>
              <a:ext cx="3763487" cy="884550"/>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68" name="Rectangle 667">
              <a:extLst>
                <a:ext uri="{FF2B5EF4-FFF2-40B4-BE49-F238E27FC236}">
                  <a16:creationId xmlns:a16="http://schemas.microsoft.com/office/drawing/2014/main" id="{6183ED31-37AA-4F47-AC7E-1F9B4813AD98}"/>
                </a:ext>
              </a:extLst>
            </p:cNvPr>
            <p:cNvSpPr/>
            <p:nvPr/>
          </p:nvSpPr>
          <p:spPr>
            <a:xfrm>
              <a:off x="2048165" y="5509238"/>
              <a:ext cx="3763485" cy="257763"/>
            </a:xfrm>
            <a:prstGeom prst="rect">
              <a:avLst/>
            </a:prstGeom>
            <a:solidFill>
              <a:srgbClr val="D83B01"/>
            </a:solidFill>
          </p:spPr>
          <p:txBody>
            <a:bodyPr wrap="square" rIns="9144">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IoT and Operational Technology</a:t>
              </a:r>
            </a:p>
          </p:txBody>
        </p:sp>
        <p:sp>
          <p:nvSpPr>
            <p:cNvPr id="553" name="IoT">
              <a:extLst>
                <a:ext uri="{FF2B5EF4-FFF2-40B4-BE49-F238E27FC236}">
                  <a16:creationId xmlns:a16="http://schemas.microsoft.com/office/drawing/2014/main" id="{A590417D-DD59-4D57-8984-6587158FF907}"/>
                </a:ext>
              </a:extLst>
            </p:cNvPr>
            <p:cNvSpPr>
              <a:spLocks noChangeAspect="1" noEditPoints="1"/>
            </p:cNvSpPr>
            <p:nvPr/>
          </p:nvSpPr>
          <p:spPr bwMode="auto">
            <a:xfrm>
              <a:off x="2347820" y="5549533"/>
              <a:ext cx="184761" cy="185056"/>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4224"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562" name="Rectangle 561">
            <a:extLst>
              <a:ext uri="{FF2B5EF4-FFF2-40B4-BE49-F238E27FC236}">
                <a16:creationId xmlns:a16="http://schemas.microsoft.com/office/drawing/2014/main" id="{54630357-784F-40AC-A0AB-995EBF460BA8}"/>
              </a:ext>
            </a:extLst>
          </p:cNvPr>
          <p:cNvSpPr/>
          <p:nvPr/>
        </p:nvSpPr>
        <p:spPr>
          <a:xfrm rot="16200000">
            <a:off x="1590379" y="4689420"/>
            <a:ext cx="1180183" cy="257763"/>
          </a:xfrm>
          <a:prstGeom prst="rect">
            <a:avLst/>
          </a:prstGeom>
          <a:solidFill>
            <a:schemeClr val="bg1">
              <a:lumMod val="95000"/>
            </a:schemeClr>
          </a:solidFill>
        </p:spPr>
        <p:txBody>
          <a:bodyPr wrap="square" lIns="45720" r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Intranet Servers</a:t>
            </a:r>
          </a:p>
        </p:txBody>
      </p:sp>
      <p:sp>
        <p:nvSpPr>
          <p:cNvPr id="510" name="Rectangle 509">
            <a:extLst>
              <a:ext uri="{FF2B5EF4-FFF2-40B4-BE49-F238E27FC236}">
                <a16:creationId xmlns:a16="http://schemas.microsoft.com/office/drawing/2014/main" id="{6ECCD49E-51AE-4DD3-AE0C-3543F282C7EB}"/>
              </a:ext>
            </a:extLst>
          </p:cNvPr>
          <p:cNvSpPr/>
          <p:nvPr/>
        </p:nvSpPr>
        <p:spPr>
          <a:xfrm rot="16200000">
            <a:off x="1747687" y="3471352"/>
            <a:ext cx="910563" cy="257763"/>
          </a:xfrm>
          <a:prstGeom prst="rect">
            <a:avLst/>
          </a:prstGeom>
          <a:solidFill>
            <a:schemeClr val="bg1">
              <a:lumMod val="95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Extranet</a:t>
            </a:r>
          </a:p>
        </p:txBody>
      </p:sp>
      <p:sp>
        <p:nvSpPr>
          <p:cNvPr id="152" name="Rectangle 151">
            <a:extLst>
              <a:ext uri="{FF2B5EF4-FFF2-40B4-BE49-F238E27FC236}">
                <a16:creationId xmlns:a16="http://schemas.microsoft.com/office/drawing/2014/main" id="{E9A1C1E5-5EB0-4F4F-B33A-2FD16A538B73}"/>
              </a:ext>
            </a:extLst>
          </p:cNvPr>
          <p:cNvSpPr/>
          <p:nvPr/>
        </p:nvSpPr>
        <p:spPr bwMode="auto">
          <a:xfrm>
            <a:off x="4256195" y="3146703"/>
            <a:ext cx="524589" cy="1885687"/>
          </a:xfrm>
          <a:prstGeom prst="rect">
            <a:avLst/>
          </a:prstGeom>
          <a:solidFill>
            <a:srgbClr val="F5B80B">
              <a:alpha val="2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91440" rIns="4572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09" name="Rectangle 508">
            <a:extLst>
              <a:ext uri="{FF2B5EF4-FFF2-40B4-BE49-F238E27FC236}">
                <a16:creationId xmlns:a16="http://schemas.microsoft.com/office/drawing/2014/main" id="{763F8F1F-DD93-463D-A3D7-CEFE1007A229}"/>
              </a:ext>
            </a:extLst>
          </p:cNvPr>
          <p:cNvSpPr/>
          <p:nvPr/>
        </p:nvSpPr>
        <p:spPr bwMode="auto">
          <a:xfrm>
            <a:off x="2065128" y="3138626"/>
            <a:ext cx="4197807" cy="923925"/>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Freeform: Shape 13">
            <a:extLst>
              <a:ext uri="{FF2B5EF4-FFF2-40B4-BE49-F238E27FC236}">
                <a16:creationId xmlns:a16="http://schemas.microsoft.com/office/drawing/2014/main" id="{B502811E-8B98-4B54-A2E6-F18DCAD31C7A}"/>
              </a:ext>
            </a:extLst>
          </p:cNvPr>
          <p:cNvSpPr/>
          <p:nvPr/>
        </p:nvSpPr>
        <p:spPr bwMode="auto">
          <a:xfrm>
            <a:off x="182880" y="3947160"/>
            <a:ext cx="6075680" cy="1468120"/>
          </a:xfrm>
          <a:custGeom>
            <a:avLst/>
            <a:gdLst>
              <a:gd name="connsiteX0" fmla="*/ 0 w 6075680"/>
              <a:gd name="connsiteY0" fmla="*/ 1671320 h 1671320"/>
              <a:gd name="connsiteX1" fmla="*/ 0 w 6075680"/>
              <a:gd name="connsiteY1" fmla="*/ 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671320 h 1671320"/>
              <a:gd name="connsiteX1" fmla="*/ 0 w 6075680"/>
              <a:gd name="connsiteY1" fmla="*/ 20828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468120 h 1468120"/>
              <a:gd name="connsiteX1" fmla="*/ 0 w 6075680"/>
              <a:gd name="connsiteY1" fmla="*/ 5080 h 1468120"/>
              <a:gd name="connsiteX2" fmla="*/ 1676400 w 6075680"/>
              <a:gd name="connsiteY2" fmla="*/ 0 h 1468120"/>
              <a:gd name="connsiteX3" fmla="*/ 1681480 w 6075680"/>
              <a:gd name="connsiteY3" fmla="*/ 279400 h 1468120"/>
              <a:gd name="connsiteX4" fmla="*/ 6075680 w 6075680"/>
              <a:gd name="connsiteY4" fmla="*/ 279400 h 1468120"/>
              <a:gd name="connsiteX5" fmla="*/ 6075680 w 6075680"/>
              <a:gd name="connsiteY5" fmla="*/ 1463040 h 1468120"/>
              <a:gd name="connsiteX6" fmla="*/ 0 w 6075680"/>
              <a:gd name="connsiteY6" fmla="*/ 1468120 h 146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5680" h="1468120">
                <a:moveTo>
                  <a:pt x="0" y="1468120"/>
                </a:moveTo>
                <a:lnTo>
                  <a:pt x="0" y="5080"/>
                </a:lnTo>
                <a:lnTo>
                  <a:pt x="1676400" y="0"/>
                </a:lnTo>
                <a:cubicBezTo>
                  <a:pt x="1678093" y="93133"/>
                  <a:pt x="1679787" y="186267"/>
                  <a:pt x="1681480" y="279400"/>
                </a:cubicBezTo>
                <a:lnTo>
                  <a:pt x="6075680" y="279400"/>
                </a:lnTo>
                <a:lnTo>
                  <a:pt x="6075680" y="1463040"/>
                </a:lnTo>
                <a:lnTo>
                  <a:pt x="0" y="1468120"/>
                </a:lnTo>
                <a:close/>
              </a:path>
            </a:pathLst>
          </a:cu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33" name="Group 32">
            <a:extLst>
              <a:ext uri="{FF2B5EF4-FFF2-40B4-BE49-F238E27FC236}">
                <a16:creationId xmlns:a16="http://schemas.microsoft.com/office/drawing/2014/main" id="{52D17B2D-D338-4AF2-A159-8494DEDAF906}"/>
              </a:ext>
            </a:extLst>
          </p:cNvPr>
          <p:cNvGrpSpPr/>
          <p:nvPr/>
        </p:nvGrpSpPr>
        <p:grpSpPr>
          <a:xfrm>
            <a:off x="2614674" y="3027330"/>
            <a:ext cx="3057775" cy="2042956"/>
            <a:chOff x="2614674" y="3027330"/>
            <a:chExt cx="3057775" cy="2042956"/>
          </a:xfrm>
        </p:grpSpPr>
        <p:cxnSp>
          <p:nvCxnSpPr>
            <p:cNvPr id="709" name="Straight Connector 708">
              <a:extLst>
                <a:ext uri="{FF2B5EF4-FFF2-40B4-BE49-F238E27FC236}">
                  <a16:creationId xmlns:a16="http://schemas.microsoft.com/office/drawing/2014/main" id="{E9568F12-BDB6-4786-9FDF-9011B5792C49}"/>
                </a:ext>
              </a:extLst>
            </p:cNvPr>
            <p:cNvCxnSpPr>
              <a:cxnSpLocks/>
              <a:endCxn id="120" idx="2"/>
            </p:cNvCxnSpPr>
            <p:nvPr/>
          </p:nvCxnSpPr>
          <p:spPr>
            <a:xfrm flipH="1">
              <a:off x="3483099" y="3027330"/>
              <a:ext cx="2390" cy="204295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0A9E273B-5B93-4B15-A8B3-F722EB239E57}"/>
                </a:ext>
              </a:extLst>
            </p:cNvPr>
            <p:cNvGrpSpPr/>
            <p:nvPr/>
          </p:nvGrpSpPr>
          <p:grpSpPr>
            <a:xfrm>
              <a:off x="3263369" y="4932189"/>
              <a:ext cx="2409080" cy="100096"/>
              <a:chOff x="1121512" y="4577223"/>
              <a:chExt cx="2941905" cy="110522"/>
            </a:xfrm>
          </p:grpSpPr>
          <p:cxnSp>
            <p:nvCxnSpPr>
              <p:cNvPr id="8" name="Straight Connector 7">
                <a:extLst>
                  <a:ext uri="{FF2B5EF4-FFF2-40B4-BE49-F238E27FC236}">
                    <a16:creationId xmlns:a16="http://schemas.microsoft.com/office/drawing/2014/main" id="{BAD359AE-970F-49F6-8BF0-C65C066D7E18}"/>
                  </a:ext>
                </a:extLst>
              </p:cNvPr>
              <p:cNvCxnSpPr>
                <a:cxnSpLocks/>
              </p:cNvCxnSpPr>
              <p:nvPr/>
            </p:nvCxnSpPr>
            <p:spPr>
              <a:xfrm>
                <a:off x="1121512" y="4687745"/>
                <a:ext cx="2941905"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5" name="Straight Connector 374">
                <a:extLst>
                  <a:ext uri="{FF2B5EF4-FFF2-40B4-BE49-F238E27FC236}">
                    <a16:creationId xmlns:a16="http://schemas.microsoft.com/office/drawing/2014/main" id="{DBBBA388-B4F3-4D28-AC63-BBF5C4360F27}"/>
                  </a:ext>
                </a:extLst>
              </p:cNvPr>
              <p:cNvCxnSpPr>
                <a:cxnSpLocks/>
              </p:cNvCxnSpPr>
              <p:nvPr/>
            </p:nvCxnSpPr>
            <p:spPr>
              <a:xfrm>
                <a:off x="4063417" y="4590891"/>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89" name="Straight Connector 488">
                <a:extLst>
                  <a:ext uri="{FF2B5EF4-FFF2-40B4-BE49-F238E27FC236}">
                    <a16:creationId xmlns:a16="http://schemas.microsoft.com/office/drawing/2014/main" id="{650168E9-E0D4-42C0-B58B-A1198F0386A4}"/>
                  </a:ext>
                </a:extLst>
              </p:cNvPr>
              <p:cNvCxnSpPr>
                <a:cxnSpLocks/>
              </p:cNvCxnSpPr>
              <p:nvPr/>
            </p:nvCxnSpPr>
            <p:spPr>
              <a:xfrm>
                <a:off x="1125389" y="4585112"/>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90" name="Straight Connector 489">
                <a:extLst>
                  <a:ext uri="{FF2B5EF4-FFF2-40B4-BE49-F238E27FC236}">
                    <a16:creationId xmlns:a16="http://schemas.microsoft.com/office/drawing/2014/main" id="{A7CFA49A-0FE0-4333-B570-F1BD3EC316E7}"/>
                  </a:ext>
                </a:extLst>
              </p:cNvPr>
              <p:cNvCxnSpPr>
                <a:cxnSpLocks/>
              </p:cNvCxnSpPr>
              <p:nvPr/>
            </p:nvCxnSpPr>
            <p:spPr>
              <a:xfrm>
                <a:off x="1878817" y="45772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93" name="Straight Connector 492">
                <a:extLst>
                  <a:ext uri="{FF2B5EF4-FFF2-40B4-BE49-F238E27FC236}">
                    <a16:creationId xmlns:a16="http://schemas.microsoft.com/office/drawing/2014/main" id="{C03CC399-2320-4359-95D4-F4C1E5F0961B}"/>
                  </a:ext>
                </a:extLst>
              </p:cNvPr>
              <p:cNvCxnSpPr>
                <a:cxnSpLocks/>
              </p:cNvCxnSpPr>
              <p:nvPr/>
            </p:nvCxnSpPr>
            <p:spPr>
              <a:xfrm>
                <a:off x="2645526" y="45836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120" name="Graphic 119">
              <a:extLst>
                <a:ext uri="{FF2B5EF4-FFF2-40B4-BE49-F238E27FC236}">
                  <a16:creationId xmlns:a16="http://schemas.microsoft.com/office/drawing/2014/main" id="{C3016580-9B6F-4370-9CDB-00CB168484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6121" y="4968297"/>
              <a:ext cx="373956" cy="101989"/>
            </a:xfrm>
            <a:prstGeom prst="rect">
              <a:avLst/>
            </a:prstGeom>
          </p:spPr>
        </p:pic>
        <p:pic>
          <p:nvPicPr>
            <p:cNvPr id="710" name="Graphic 709">
              <a:extLst>
                <a:ext uri="{FF2B5EF4-FFF2-40B4-BE49-F238E27FC236}">
                  <a16:creationId xmlns:a16="http://schemas.microsoft.com/office/drawing/2014/main" id="{CB1D2C0D-E006-4B23-8877-788EA47094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2268" y="3989053"/>
              <a:ext cx="155363" cy="144264"/>
            </a:xfrm>
            <a:prstGeom prst="rect">
              <a:avLst/>
            </a:prstGeom>
          </p:spPr>
        </p:pic>
        <p:cxnSp>
          <p:nvCxnSpPr>
            <p:cNvPr id="202" name="Straight Connector 201">
              <a:extLst>
                <a:ext uri="{FF2B5EF4-FFF2-40B4-BE49-F238E27FC236}">
                  <a16:creationId xmlns:a16="http://schemas.microsoft.com/office/drawing/2014/main" id="{DEF14F5E-A9F1-49E8-B80F-3DD8F6374A7C}"/>
                </a:ext>
              </a:extLst>
            </p:cNvPr>
            <p:cNvCxnSpPr>
              <a:cxnSpLocks/>
            </p:cNvCxnSpPr>
            <p:nvPr/>
          </p:nvCxnSpPr>
          <p:spPr>
            <a:xfrm>
              <a:off x="2614674" y="3915841"/>
              <a:ext cx="1824456"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Straight Connector 211">
              <a:extLst>
                <a:ext uri="{FF2B5EF4-FFF2-40B4-BE49-F238E27FC236}">
                  <a16:creationId xmlns:a16="http://schemas.microsoft.com/office/drawing/2014/main" id="{EE171817-09FA-430B-B729-CA2574A6DDF9}"/>
                </a:ext>
              </a:extLst>
            </p:cNvPr>
            <p:cNvCxnSpPr/>
            <p:nvPr/>
          </p:nvCxnSpPr>
          <p:spPr>
            <a:xfrm>
              <a:off x="4447393"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7" name="Straight Connector 726">
              <a:extLst>
                <a:ext uri="{FF2B5EF4-FFF2-40B4-BE49-F238E27FC236}">
                  <a16:creationId xmlns:a16="http://schemas.microsoft.com/office/drawing/2014/main" id="{64CC8E28-889A-42AE-BC46-62AB329051E9}"/>
                </a:ext>
              </a:extLst>
            </p:cNvPr>
            <p:cNvCxnSpPr/>
            <p:nvPr/>
          </p:nvCxnSpPr>
          <p:spPr>
            <a:xfrm>
              <a:off x="3857342"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728" name="Graphic 727">
              <a:extLst>
                <a:ext uri="{FF2B5EF4-FFF2-40B4-BE49-F238E27FC236}">
                  <a16:creationId xmlns:a16="http://schemas.microsoft.com/office/drawing/2014/main" id="{BD13DC4B-891F-412F-953A-99D8BD0F91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0454" y="3455968"/>
              <a:ext cx="179094" cy="97688"/>
            </a:xfrm>
            <a:prstGeom prst="rect">
              <a:avLst/>
            </a:prstGeom>
          </p:spPr>
        </p:pic>
        <p:pic>
          <p:nvPicPr>
            <p:cNvPr id="154" name="Graphic 153">
              <a:extLst>
                <a:ext uri="{FF2B5EF4-FFF2-40B4-BE49-F238E27FC236}">
                  <a16:creationId xmlns:a16="http://schemas.microsoft.com/office/drawing/2014/main" id="{65A36AA8-A9F1-41B2-A4AB-7465E03C23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4372" y="3853121"/>
              <a:ext cx="179094" cy="97688"/>
            </a:xfrm>
            <a:prstGeom prst="rect">
              <a:avLst/>
            </a:prstGeom>
          </p:spPr>
        </p:pic>
        <p:pic>
          <p:nvPicPr>
            <p:cNvPr id="726" name="Graphic 725">
              <a:extLst>
                <a:ext uri="{FF2B5EF4-FFF2-40B4-BE49-F238E27FC236}">
                  <a16:creationId xmlns:a16="http://schemas.microsoft.com/office/drawing/2014/main" id="{C91DB333-653E-4081-B961-A1BA261D38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4372" y="3083790"/>
              <a:ext cx="179094" cy="97688"/>
            </a:xfrm>
            <a:prstGeom prst="rect">
              <a:avLst/>
            </a:prstGeom>
          </p:spPr>
        </p:pic>
      </p:grpSp>
      <p:grpSp>
        <p:nvGrpSpPr>
          <p:cNvPr id="25" name="Group 24">
            <a:extLst>
              <a:ext uri="{FF2B5EF4-FFF2-40B4-BE49-F238E27FC236}">
                <a16:creationId xmlns:a16="http://schemas.microsoft.com/office/drawing/2014/main" id="{1D2B6E65-2C6E-47A4-86EA-BE343E742049}"/>
              </a:ext>
            </a:extLst>
          </p:cNvPr>
          <p:cNvGrpSpPr/>
          <p:nvPr/>
        </p:nvGrpSpPr>
        <p:grpSpPr>
          <a:xfrm>
            <a:off x="8502616" y="103218"/>
            <a:ext cx="3500414" cy="1329065"/>
            <a:chOff x="8502616" y="103218"/>
            <a:chExt cx="3500414" cy="1329065"/>
          </a:xfrm>
        </p:grpSpPr>
        <p:sp>
          <p:nvSpPr>
            <p:cNvPr id="556" name="Freeform: Shape 555">
              <a:extLst>
                <a:ext uri="{FF2B5EF4-FFF2-40B4-BE49-F238E27FC236}">
                  <a16:creationId xmlns:a16="http://schemas.microsoft.com/office/drawing/2014/main" id="{A1ECC2D6-EEC8-457F-BB5F-0AE8F85B7DCE}"/>
                </a:ext>
              </a:extLst>
            </p:cNvPr>
            <p:cNvSpPr/>
            <p:nvPr/>
          </p:nvSpPr>
          <p:spPr bwMode="auto">
            <a:xfrm>
              <a:off x="8502616" y="103218"/>
              <a:ext cx="3498214" cy="1329065"/>
            </a:xfrm>
            <a:custGeom>
              <a:avLst/>
              <a:gdLst>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717260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 name="connsiteX0" fmla="*/ 0 w 3587842"/>
                <a:gd name="connsiteY0" fmla="*/ 0 h 1329065"/>
                <a:gd name="connsiteX1" fmla="*/ 3587842 w 3587842"/>
                <a:gd name="connsiteY1" fmla="*/ 0 h 1329065"/>
                <a:gd name="connsiteX2" fmla="*/ 3587842 w 3587842"/>
                <a:gd name="connsiteY2" fmla="*/ 1038838 h 1329065"/>
                <a:gd name="connsiteX3" fmla="*/ 1663974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7842" h="1329065">
                  <a:moveTo>
                    <a:pt x="0" y="0"/>
                  </a:moveTo>
                  <a:lnTo>
                    <a:pt x="3587842" y="0"/>
                  </a:lnTo>
                  <a:lnTo>
                    <a:pt x="3587842" y="1038838"/>
                  </a:lnTo>
                  <a:lnTo>
                    <a:pt x="1663974" y="1038838"/>
                  </a:lnTo>
                  <a:lnTo>
                    <a:pt x="1663974" y="1329065"/>
                  </a:lnTo>
                  <a:lnTo>
                    <a:pt x="0" y="1329065"/>
                  </a:lnTo>
                  <a:lnTo>
                    <a:pt x="0" y="1038838"/>
                  </a:lnTo>
                  <a:lnTo>
                    <a:pt x="0" y="1038548"/>
                  </a:lnTo>
                  <a:lnTo>
                    <a:pt x="0" y="0"/>
                  </a:lnTo>
                  <a:close/>
                </a:path>
              </a:pathLst>
            </a:cu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483" name="Rectangle 482">
              <a:extLst>
                <a:ext uri="{FF2B5EF4-FFF2-40B4-BE49-F238E27FC236}">
                  <a16:creationId xmlns:a16="http://schemas.microsoft.com/office/drawing/2014/main" id="{683B3E27-5CEA-4665-AE95-53E3E02BE90B}"/>
                </a:ext>
              </a:extLst>
            </p:cNvPr>
            <p:cNvSpPr/>
            <p:nvPr/>
          </p:nvSpPr>
          <p:spPr>
            <a:xfrm>
              <a:off x="8502616" y="103218"/>
              <a:ext cx="3500414" cy="257763"/>
            </a:xfrm>
            <a:prstGeom prst="rect">
              <a:avLst/>
            </a:prstGeom>
            <a:solidFill>
              <a:schemeClr val="bg1">
                <a:lumMod val="50000"/>
              </a:schemeClr>
            </a:solidFill>
          </p:spPr>
          <p:txBody>
            <a:bodyPr wrap="square"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Software as a Service</a:t>
              </a:r>
            </a:p>
          </p:txBody>
        </p:sp>
      </p:grpSp>
      <p:sp>
        <p:nvSpPr>
          <p:cNvPr id="419" name="Rectangle 418">
            <a:extLst>
              <a:ext uri="{FF2B5EF4-FFF2-40B4-BE49-F238E27FC236}">
                <a16:creationId xmlns:a16="http://schemas.microsoft.com/office/drawing/2014/main" id="{5EB95F04-038D-4A6A-819C-FD0B49733238}"/>
              </a:ext>
            </a:extLst>
          </p:cNvPr>
          <p:cNvSpPr/>
          <p:nvPr/>
        </p:nvSpPr>
        <p:spPr bwMode="auto">
          <a:xfrm>
            <a:off x="8502616" y="1529867"/>
            <a:ext cx="1627632" cy="4648144"/>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5" name="Connector: Elbow 34">
            <a:extLst>
              <a:ext uri="{FF2B5EF4-FFF2-40B4-BE49-F238E27FC236}">
                <a16:creationId xmlns:a16="http://schemas.microsoft.com/office/drawing/2014/main" id="{4B151B1C-8727-499D-AA3F-92C3D3CFF5D8}"/>
              </a:ext>
            </a:extLst>
          </p:cNvPr>
          <p:cNvCxnSpPr>
            <a:endCxn id="462" idx="1"/>
          </p:cNvCxnSpPr>
          <p:nvPr/>
        </p:nvCxnSpPr>
        <p:spPr>
          <a:xfrm rot="16200000" flipH="1">
            <a:off x="6730002" y="4013600"/>
            <a:ext cx="3818104" cy="101318"/>
          </a:xfrm>
          <a:prstGeom prst="bentConnector2">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C4D5DBA3-7806-4858-A0EF-EBC3CA3218B5}"/>
              </a:ext>
            </a:extLst>
          </p:cNvPr>
          <p:cNvCxnSpPr>
            <a:cxnSpLocks/>
          </p:cNvCxnSpPr>
          <p:nvPr/>
        </p:nvCxnSpPr>
        <p:spPr>
          <a:xfrm>
            <a:off x="1962293" y="843401"/>
            <a:ext cx="0" cy="768515"/>
          </a:xfrm>
          <a:prstGeom prst="line">
            <a:avLst/>
          </a:prstGeom>
          <a:noFill/>
          <a:ln w="38100" cap="flat" cmpd="sng" algn="ctr">
            <a:solidFill>
              <a:srgbClr val="505050"/>
            </a:solidFill>
            <a:prstDash val="solid"/>
            <a:headEnd type="none"/>
            <a:tailEnd type="none"/>
          </a:ln>
          <a:effectLst/>
        </p:spPr>
      </p:cxnSp>
      <p:cxnSp>
        <p:nvCxnSpPr>
          <p:cNvPr id="733" name="Connector: Elbow 732">
            <a:extLst>
              <a:ext uri="{FF2B5EF4-FFF2-40B4-BE49-F238E27FC236}">
                <a16:creationId xmlns:a16="http://schemas.microsoft.com/office/drawing/2014/main" id="{D5A8D2D0-54F0-4A7F-8639-B35A00D88B6C}"/>
              </a:ext>
            </a:extLst>
          </p:cNvPr>
          <p:cNvCxnSpPr>
            <a:cxnSpLocks/>
            <a:endCxn id="459" idx="1"/>
          </p:cNvCxnSpPr>
          <p:nvPr/>
        </p:nvCxnSpPr>
        <p:spPr>
          <a:xfrm rot="16200000" flipH="1">
            <a:off x="8930560" y="3238555"/>
            <a:ext cx="2745291" cy="170292"/>
          </a:xfrm>
          <a:prstGeom prst="bentConnector2">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55BE7C5-C1B1-4448-AAC9-2C854664B595}"/>
              </a:ext>
            </a:extLst>
          </p:cNvPr>
          <p:cNvCxnSpPr>
            <a:cxnSpLocks/>
            <a:endCxn id="92" idx="1"/>
          </p:cNvCxnSpPr>
          <p:nvPr/>
        </p:nvCxnSpPr>
        <p:spPr>
          <a:xfrm flipH="1">
            <a:off x="292459" y="1998162"/>
            <a:ext cx="9641306" cy="1392987"/>
          </a:xfrm>
          <a:prstGeom prst="bentConnector5">
            <a:avLst>
              <a:gd name="adj1" fmla="val 2071"/>
              <a:gd name="adj2" fmla="val 3995"/>
              <a:gd name="adj3" fmla="val 100734"/>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1" name="Rectangle 560">
            <a:extLst>
              <a:ext uri="{FF2B5EF4-FFF2-40B4-BE49-F238E27FC236}">
                <a16:creationId xmlns:a16="http://schemas.microsoft.com/office/drawing/2014/main" id="{CECADA6B-6F4D-4C04-B176-D9B01338770C}"/>
              </a:ext>
            </a:extLst>
          </p:cNvPr>
          <p:cNvSpPr/>
          <p:nvPr/>
        </p:nvSpPr>
        <p:spPr bwMode="auto">
          <a:xfrm>
            <a:off x="539297" y="4024983"/>
            <a:ext cx="5713221"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noProof="0" err="1">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endParaRPr>
          </a:p>
        </p:txBody>
      </p:sp>
      <p:cxnSp>
        <p:nvCxnSpPr>
          <p:cNvPr id="93" name="Connector: Elbow 92">
            <a:extLst>
              <a:ext uri="{FF2B5EF4-FFF2-40B4-BE49-F238E27FC236}">
                <a16:creationId xmlns:a16="http://schemas.microsoft.com/office/drawing/2014/main" id="{1A740571-9366-437D-B37B-8614158BCB0B}"/>
              </a:ext>
            </a:extLst>
          </p:cNvPr>
          <p:cNvCxnSpPr>
            <a:cxnSpLocks/>
          </p:cNvCxnSpPr>
          <p:nvPr/>
        </p:nvCxnSpPr>
        <p:spPr>
          <a:xfrm flipV="1">
            <a:off x="8287780" y="1715688"/>
            <a:ext cx="2089878" cy="190426"/>
          </a:xfrm>
          <a:prstGeom prst="bentConnector3">
            <a:avLst>
              <a:gd name="adj1" fmla="val 92386"/>
            </a:avLst>
          </a:prstGeom>
          <a:ln w="19050">
            <a:solidFill>
              <a:schemeClr val="tx1">
                <a:lumMod val="60000"/>
                <a:lumOff val="4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191215E-3CE0-4784-AFC2-9A50F6E3D8DA}"/>
              </a:ext>
            </a:extLst>
          </p:cNvPr>
          <p:cNvSpPr txBox="1"/>
          <p:nvPr/>
        </p:nvSpPr>
        <p:spPr>
          <a:xfrm>
            <a:off x="457338" y="2389532"/>
            <a:ext cx="1143262" cy="415498"/>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Unmanaged &amp;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Mobile Devices</a:t>
            </a:r>
          </a:p>
        </p:txBody>
      </p:sp>
      <p:grpSp>
        <p:nvGrpSpPr>
          <p:cNvPr id="48" name="Group 47">
            <a:extLst>
              <a:ext uri="{FF2B5EF4-FFF2-40B4-BE49-F238E27FC236}">
                <a16:creationId xmlns:a16="http://schemas.microsoft.com/office/drawing/2014/main" id="{BFC65816-92B6-45F8-8B56-B9FE7300B40A}"/>
              </a:ext>
            </a:extLst>
          </p:cNvPr>
          <p:cNvGrpSpPr/>
          <p:nvPr/>
        </p:nvGrpSpPr>
        <p:grpSpPr>
          <a:xfrm>
            <a:off x="1351919" y="2856531"/>
            <a:ext cx="382086" cy="288422"/>
            <a:chOff x="7987238" y="1610486"/>
            <a:chExt cx="506061" cy="382007"/>
          </a:xfrm>
        </p:grpSpPr>
        <p:sp>
          <p:nvSpPr>
            <p:cNvPr id="49" name="Rectangle 48">
              <a:extLst>
                <a:ext uri="{FF2B5EF4-FFF2-40B4-BE49-F238E27FC236}">
                  <a16:creationId xmlns:a16="http://schemas.microsoft.com/office/drawing/2014/main" id="{5AD2C425-30AF-4C52-B5B1-5E94C2C675FB}"/>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0" name="Group 49">
              <a:extLst>
                <a:ext uri="{FF2B5EF4-FFF2-40B4-BE49-F238E27FC236}">
                  <a16:creationId xmlns:a16="http://schemas.microsoft.com/office/drawing/2014/main" id="{7EBB8728-CD5A-434A-8A9A-E6ED226C7A4A}"/>
                </a:ext>
              </a:extLst>
            </p:cNvPr>
            <p:cNvGrpSpPr/>
            <p:nvPr/>
          </p:nvGrpSpPr>
          <p:grpSpPr>
            <a:xfrm>
              <a:off x="7987238" y="1610486"/>
              <a:ext cx="498447" cy="382007"/>
              <a:chOff x="9563138" y="2462727"/>
              <a:chExt cx="516394" cy="395761"/>
            </a:xfrm>
          </p:grpSpPr>
          <p:sp>
            <p:nvSpPr>
              <p:cNvPr id="51" name="monitor">
                <a:extLst>
                  <a:ext uri="{FF2B5EF4-FFF2-40B4-BE49-F238E27FC236}">
                    <a16:creationId xmlns:a16="http://schemas.microsoft.com/office/drawing/2014/main" id="{8EE55AE6-F0B1-482E-8E59-6746635B7ADD}"/>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52" name="Group 51">
                <a:extLst>
                  <a:ext uri="{FF2B5EF4-FFF2-40B4-BE49-F238E27FC236}">
                    <a16:creationId xmlns:a16="http://schemas.microsoft.com/office/drawing/2014/main" id="{576DD4A5-32C0-4CA5-84D2-5B710351B085}"/>
                  </a:ext>
                </a:extLst>
              </p:cNvPr>
              <p:cNvGrpSpPr/>
              <p:nvPr/>
            </p:nvGrpSpPr>
            <p:grpSpPr>
              <a:xfrm>
                <a:off x="9746672" y="2545410"/>
                <a:ext cx="107950" cy="134938"/>
                <a:chOff x="9444088" y="2885171"/>
                <a:chExt cx="107950" cy="134938"/>
              </a:xfrm>
              <a:solidFill>
                <a:schemeClr val="tx1"/>
              </a:solidFill>
            </p:grpSpPr>
            <p:sp>
              <p:nvSpPr>
                <p:cNvPr id="53" name="Freeform 26">
                  <a:extLst>
                    <a:ext uri="{FF2B5EF4-FFF2-40B4-BE49-F238E27FC236}">
                      <a16:creationId xmlns:a16="http://schemas.microsoft.com/office/drawing/2014/main" id="{FDBF4EC7-E309-4369-826C-4A23B73BB168}"/>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27">
                  <a:extLst>
                    <a:ext uri="{FF2B5EF4-FFF2-40B4-BE49-F238E27FC236}">
                      <a16:creationId xmlns:a16="http://schemas.microsoft.com/office/drawing/2014/main" id="{7D215946-A8D8-4D3D-9C11-3B9731607E9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55" name="Group 54">
            <a:extLst>
              <a:ext uri="{FF2B5EF4-FFF2-40B4-BE49-F238E27FC236}">
                <a16:creationId xmlns:a16="http://schemas.microsoft.com/office/drawing/2014/main" id="{089A708A-3B38-45E4-AB39-901738503841}"/>
              </a:ext>
            </a:extLst>
          </p:cNvPr>
          <p:cNvGrpSpPr/>
          <p:nvPr/>
        </p:nvGrpSpPr>
        <p:grpSpPr>
          <a:xfrm>
            <a:off x="862671" y="2856531"/>
            <a:ext cx="376337" cy="288423"/>
            <a:chOff x="7398246" y="1610486"/>
            <a:chExt cx="498447" cy="382007"/>
          </a:xfrm>
        </p:grpSpPr>
        <p:sp>
          <p:nvSpPr>
            <p:cNvPr id="56" name="monitor">
              <a:extLst>
                <a:ext uri="{FF2B5EF4-FFF2-40B4-BE49-F238E27FC236}">
                  <a16:creationId xmlns:a16="http://schemas.microsoft.com/office/drawing/2014/main" id="{83668721-0993-4A0B-A631-4168280896B6}"/>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7" name="Rectangle 56">
              <a:extLst>
                <a:ext uri="{FF2B5EF4-FFF2-40B4-BE49-F238E27FC236}">
                  <a16:creationId xmlns:a16="http://schemas.microsoft.com/office/drawing/2014/main" id="{B3A549A4-E6C7-4F0D-8B03-2D258939D87F}"/>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8" name="Group 11">
              <a:extLst>
                <a:ext uri="{FF2B5EF4-FFF2-40B4-BE49-F238E27FC236}">
                  <a16:creationId xmlns:a16="http://schemas.microsoft.com/office/drawing/2014/main" id="{8ACA3025-FD70-48DB-AEE5-CCA2D02A5196}"/>
                </a:ext>
              </a:extLst>
            </p:cNvPr>
            <p:cNvGrpSpPr>
              <a:grpSpLocks noChangeAspect="1"/>
            </p:cNvGrpSpPr>
            <p:nvPr/>
          </p:nvGrpSpPr>
          <p:grpSpPr bwMode="auto">
            <a:xfrm>
              <a:off x="7581678" y="1714920"/>
              <a:ext cx="111860" cy="111860"/>
              <a:chOff x="5664" y="1835"/>
              <a:chExt cx="73" cy="73"/>
            </a:xfrm>
            <a:solidFill>
              <a:schemeClr val="bg1"/>
            </a:solidFill>
          </p:grpSpPr>
          <p:sp>
            <p:nvSpPr>
              <p:cNvPr id="59" name="Freeform 12">
                <a:extLst>
                  <a:ext uri="{FF2B5EF4-FFF2-40B4-BE49-F238E27FC236}">
                    <a16:creationId xmlns:a16="http://schemas.microsoft.com/office/drawing/2014/main" id="{0C3E95F8-D219-4BFA-8264-01DE860974D3}"/>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13">
                <a:extLst>
                  <a:ext uri="{FF2B5EF4-FFF2-40B4-BE49-F238E27FC236}">
                    <a16:creationId xmlns:a16="http://schemas.microsoft.com/office/drawing/2014/main" id="{313CBC1E-7EFA-4F9F-A0F9-F9A5710B36F1}"/>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14">
                <a:extLst>
                  <a:ext uri="{FF2B5EF4-FFF2-40B4-BE49-F238E27FC236}">
                    <a16:creationId xmlns:a16="http://schemas.microsoft.com/office/drawing/2014/main" id="{FB7A6C2F-DF5A-4FAC-9925-72EC57F8A713}"/>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15">
                <a:extLst>
                  <a:ext uri="{FF2B5EF4-FFF2-40B4-BE49-F238E27FC236}">
                    <a16:creationId xmlns:a16="http://schemas.microsoft.com/office/drawing/2014/main" id="{E903A433-6EA5-48A2-B07B-70B1041F1C21}"/>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63" name="Group 62">
            <a:extLst>
              <a:ext uri="{FF2B5EF4-FFF2-40B4-BE49-F238E27FC236}">
                <a16:creationId xmlns:a16="http://schemas.microsoft.com/office/drawing/2014/main" id="{5829E5BE-F51B-45D3-8643-8A7E1443DF78}"/>
              </a:ext>
            </a:extLst>
          </p:cNvPr>
          <p:cNvGrpSpPr/>
          <p:nvPr/>
        </p:nvGrpSpPr>
        <p:grpSpPr>
          <a:xfrm>
            <a:off x="590482" y="2856531"/>
            <a:ext cx="160562" cy="266558"/>
            <a:chOff x="7084723" y="1610486"/>
            <a:chExt cx="212660" cy="353049"/>
          </a:xfrm>
        </p:grpSpPr>
        <p:sp>
          <p:nvSpPr>
            <p:cNvPr id="64" name="Rectangle 63">
              <a:extLst>
                <a:ext uri="{FF2B5EF4-FFF2-40B4-BE49-F238E27FC236}">
                  <a16:creationId xmlns:a16="http://schemas.microsoft.com/office/drawing/2014/main" id="{EF3F58B3-1649-4BD0-9763-D182C5225AC0}"/>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5" name="Group 64">
              <a:extLst>
                <a:ext uri="{FF2B5EF4-FFF2-40B4-BE49-F238E27FC236}">
                  <a16:creationId xmlns:a16="http://schemas.microsoft.com/office/drawing/2014/main" id="{A3E6CA01-0053-45C3-8263-EA3575453553}"/>
                </a:ext>
              </a:extLst>
            </p:cNvPr>
            <p:cNvGrpSpPr/>
            <p:nvPr/>
          </p:nvGrpSpPr>
          <p:grpSpPr>
            <a:xfrm>
              <a:off x="7138556" y="1706457"/>
              <a:ext cx="104198" cy="130248"/>
              <a:chOff x="9444088" y="2885171"/>
              <a:chExt cx="107950" cy="134938"/>
            </a:xfrm>
            <a:solidFill>
              <a:schemeClr val="bg1"/>
            </a:solidFill>
          </p:grpSpPr>
          <p:sp>
            <p:nvSpPr>
              <p:cNvPr id="68" name="Freeform 26">
                <a:extLst>
                  <a:ext uri="{FF2B5EF4-FFF2-40B4-BE49-F238E27FC236}">
                    <a16:creationId xmlns:a16="http://schemas.microsoft.com/office/drawing/2014/main" id="{78841DC6-425B-4F31-9111-4B867680D0A6}"/>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 name="Freeform 27">
                <a:extLst>
                  <a:ext uri="{FF2B5EF4-FFF2-40B4-BE49-F238E27FC236}">
                    <a16:creationId xmlns:a16="http://schemas.microsoft.com/office/drawing/2014/main" id="{3FEDB521-A03B-4597-A969-4771FC3ADAB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66" name="CellPhone_E8EA">
              <a:extLst>
                <a:ext uri="{FF2B5EF4-FFF2-40B4-BE49-F238E27FC236}">
                  <a16:creationId xmlns:a16="http://schemas.microsoft.com/office/drawing/2014/main" id="{E29E52BB-AE04-4CA3-8E0A-0AF14A52536E}"/>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67" name="Straight Connector 66">
              <a:extLst>
                <a:ext uri="{FF2B5EF4-FFF2-40B4-BE49-F238E27FC236}">
                  <a16:creationId xmlns:a16="http://schemas.microsoft.com/office/drawing/2014/main" id="{D982DAEA-436F-4289-AE26-0C55E3AD87EB}"/>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EF9351D5-8C9E-4BBB-97CC-59AE145EB32D}"/>
              </a:ext>
            </a:extLst>
          </p:cNvPr>
          <p:cNvGrpSpPr/>
          <p:nvPr/>
        </p:nvGrpSpPr>
        <p:grpSpPr>
          <a:xfrm>
            <a:off x="324558" y="2856531"/>
            <a:ext cx="159961" cy="266558"/>
            <a:chOff x="6490922" y="1610486"/>
            <a:chExt cx="211865" cy="353049"/>
          </a:xfrm>
        </p:grpSpPr>
        <p:sp>
          <p:nvSpPr>
            <p:cNvPr id="71" name="Rectangle 70">
              <a:extLst>
                <a:ext uri="{FF2B5EF4-FFF2-40B4-BE49-F238E27FC236}">
                  <a16:creationId xmlns:a16="http://schemas.microsoft.com/office/drawing/2014/main" id="{FF02EEAA-3AD9-414B-B601-C631234D9292}"/>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2" name="Group 30">
              <a:extLst>
                <a:ext uri="{FF2B5EF4-FFF2-40B4-BE49-F238E27FC236}">
                  <a16:creationId xmlns:a16="http://schemas.microsoft.com/office/drawing/2014/main" id="{FDB4BF2B-497C-4114-8C3C-7416E3042594}"/>
                </a:ext>
              </a:extLst>
            </p:cNvPr>
            <p:cNvGrpSpPr>
              <a:grpSpLocks noChangeAspect="1"/>
            </p:cNvGrpSpPr>
            <p:nvPr/>
          </p:nvGrpSpPr>
          <p:grpSpPr bwMode="auto">
            <a:xfrm>
              <a:off x="6545792" y="1729376"/>
              <a:ext cx="111361" cy="115269"/>
              <a:chOff x="5049" y="1841"/>
              <a:chExt cx="57" cy="59"/>
            </a:xfrm>
            <a:solidFill>
              <a:schemeClr val="bg1"/>
            </a:solidFill>
          </p:grpSpPr>
          <p:sp>
            <p:nvSpPr>
              <p:cNvPr id="75" name="Freeform 31">
                <a:extLst>
                  <a:ext uri="{FF2B5EF4-FFF2-40B4-BE49-F238E27FC236}">
                    <a16:creationId xmlns:a16="http://schemas.microsoft.com/office/drawing/2014/main" id="{E2E6EC99-3772-49BC-9AD8-11DE0182189C}"/>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6" name="Freeform 32">
                <a:extLst>
                  <a:ext uri="{FF2B5EF4-FFF2-40B4-BE49-F238E27FC236}">
                    <a16:creationId xmlns:a16="http://schemas.microsoft.com/office/drawing/2014/main" id="{8A37439F-7C9A-4ECC-85C9-96257081C6FF}"/>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33">
                <a:extLst>
                  <a:ext uri="{FF2B5EF4-FFF2-40B4-BE49-F238E27FC236}">
                    <a16:creationId xmlns:a16="http://schemas.microsoft.com/office/drawing/2014/main" id="{B9A52CD9-D2F5-4069-B6F0-E4ADC1008ADD}"/>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8" name="Freeform 34">
                <a:extLst>
                  <a:ext uri="{FF2B5EF4-FFF2-40B4-BE49-F238E27FC236}">
                    <a16:creationId xmlns:a16="http://schemas.microsoft.com/office/drawing/2014/main" id="{7E7EC4C1-8BAC-4F71-8109-852DF2D0E5AC}"/>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9" name="Freeform 35">
                <a:extLst>
                  <a:ext uri="{FF2B5EF4-FFF2-40B4-BE49-F238E27FC236}">
                    <a16:creationId xmlns:a16="http://schemas.microsoft.com/office/drawing/2014/main" id="{AED8C30E-A911-42B3-BEC5-D89324A78B2B}"/>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0" name="Freeform 36">
                <a:extLst>
                  <a:ext uri="{FF2B5EF4-FFF2-40B4-BE49-F238E27FC236}">
                    <a16:creationId xmlns:a16="http://schemas.microsoft.com/office/drawing/2014/main" id="{E0AF2846-55FB-4557-A5BA-5EDB2C7B0240}"/>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1" name="Freeform 37">
                <a:extLst>
                  <a:ext uri="{FF2B5EF4-FFF2-40B4-BE49-F238E27FC236}">
                    <a16:creationId xmlns:a16="http://schemas.microsoft.com/office/drawing/2014/main" id="{FF366A9C-DE89-4B99-A0AE-1FE9ED13A2D3}"/>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2" name="Freeform 38">
                <a:extLst>
                  <a:ext uri="{FF2B5EF4-FFF2-40B4-BE49-F238E27FC236}">
                    <a16:creationId xmlns:a16="http://schemas.microsoft.com/office/drawing/2014/main" id="{B534C913-7604-4EF9-9E20-C8FF6688E998}"/>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3" name="CellPhone_E8EA">
              <a:extLst>
                <a:ext uri="{FF2B5EF4-FFF2-40B4-BE49-F238E27FC236}">
                  <a16:creationId xmlns:a16="http://schemas.microsoft.com/office/drawing/2014/main" id="{5AE27A68-699F-45C4-8365-EC8128D1069F}"/>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4" name="Straight Connector 73">
              <a:extLst>
                <a:ext uri="{FF2B5EF4-FFF2-40B4-BE49-F238E27FC236}">
                  <a16:creationId xmlns:a16="http://schemas.microsoft.com/office/drawing/2014/main" id="{5BADEC6F-7134-4420-8849-943A1EF9754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25" name="Straight Connector 224">
            <a:extLst>
              <a:ext uri="{FF2B5EF4-FFF2-40B4-BE49-F238E27FC236}">
                <a16:creationId xmlns:a16="http://schemas.microsoft.com/office/drawing/2014/main" id="{A8AEF3C6-E6D8-4E36-9B08-DF580005DEDC}"/>
              </a:ext>
            </a:extLst>
          </p:cNvPr>
          <p:cNvCxnSpPr>
            <a:cxnSpLocks/>
          </p:cNvCxnSpPr>
          <p:nvPr/>
        </p:nvCxnSpPr>
        <p:spPr>
          <a:xfrm>
            <a:off x="1051246"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5F795F0-981D-49A3-8544-55AF5C2319F3}"/>
              </a:ext>
            </a:extLst>
          </p:cNvPr>
          <p:cNvCxnSpPr>
            <a:cxnSpLocks/>
          </p:cNvCxnSpPr>
          <p:nvPr/>
        </p:nvCxnSpPr>
        <p:spPr>
          <a:xfrm>
            <a:off x="40526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4BBB275-8609-4418-87E8-1CDA392D9E23}"/>
              </a:ext>
            </a:extLst>
          </p:cNvPr>
          <p:cNvCxnSpPr>
            <a:cxnSpLocks/>
          </p:cNvCxnSpPr>
          <p:nvPr/>
        </p:nvCxnSpPr>
        <p:spPr>
          <a:xfrm>
            <a:off x="66650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1" name="Connector: Elbow 310">
            <a:extLst>
              <a:ext uri="{FF2B5EF4-FFF2-40B4-BE49-F238E27FC236}">
                <a16:creationId xmlns:a16="http://schemas.microsoft.com/office/drawing/2014/main" id="{1894E009-10C6-491B-98D8-5BDCEEB11732}"/>
              </a:ext>
            </a:extLst>
          </p:cNvPr>
          <p:cNvCxnSpPr>
            <a:cxnSpLocks/>
            <a:stCxn id="389" idx="1"/>
          </p:cNvCxnSpPr>
          <p:nvPr/>
        </p:nvCxnSpPr>
        <p:spPr>
          <a:xfrm rot="10800000" flipV="1">
            <a:off x="1085622" y="501395"/>
            <a:ext cx="7405746" cy="1404719"/>
          </a:xfrm>
          <a:prstGeom prst="bentConnector3">
            <a:avLst>
              <a:gd name="adj1" fmla="val 2926"/>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64" name="Rectangle 263">
            <a:hlinkClick r:id="rId9" tooltip="System Center Configuration Manager provides security capabilities including patching, OS and app deployment, Mobile Device management (via Intune), and more"/>
            <a:extLst>
              <a:ext uri="{FF2B5EF4-FFF2-40B4-BE49-F238E27FC236}">
                <a16:creationId xmlns:a16="http://schemas.microsoft.com/office/drawing/2014/main" id="{51E6FFD1-9711-4B01-BA9F-47D97A6ECFF8}"/>
              </a:ext>
            </a:extLst>
          </p:cNvPr>
          <p:cNvSpPr/>
          <p:nvPr/>
        </p:nvSpPr>
        <p:spPr>
          <a:xfrm>
            <a:off x="261457" y="4154524"/>
            <a:ext cx="1530548" cy="331116"/>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System Center </a:t>
            </a:r>
            <a:b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Configuration Manager</a:t>
            </a:r>
          </a:p>
        </p:txBody>
      </p:sp>
      <p:grpSp>
        <p:nvGrpSpPr>
          <p:cNvPr id="377" name="Group 376">
            <a:extLst>
              <a:ext uri="{FF2B5EF4-FFF2-40B4-BE49-F238E27FC236}">
                <a16:creationId xmlns:a16="http://schemas.microsoft.com/office/drawing/2014/main" id="{3DC9AED3-2E71-4895-AC21-1264D153E87D}"/>
              </a:ext>
            </a:extLst>
          </p:cNvPr>
          <p:cNvGrpSpPr/>
          <p:nvPr/>
        </p:nvGrpSpPr>
        <p:grpSpPr>
          <a:xfrm>
            <a:off x="10718002" y="541001"/>
            <a:ext cx="1119543" cy="393032"/>
            <a:chOff x="8300454" y="1767006"/>
            <a:chExt cx="1466272" cy="514759"/>
          </a:xfrm>
        </p:grpSpPr>
        <p:pic>
          <p:nvPicPr>
            <p:cNvPr id="378" name="Picture 377">
              <a:extLst>
                <a:ext uri="{FF2B5EF4-FFF2-40B4-BE49-F238E27FC236}">
                  <a16:creationId xmlns:a16="http://schemas.microsoft.com/office/drawing/2014/main" id="{638EDBF6-B953-4C74-81EF-3B731B5B8AB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58623" y="1783476"/>
              <a:ext cx="208103" cy="208103"/>
            </a:xfrm>
            <a:prstGeom prst="rect">
              <a:avLst/>
            </a:prstGeom>
          </p:spPr>
        </p:pic>
        <p:pic>
          <p:nvPicPr>
            <p:cNvPr id="379" name="Picture 378">
              <a:extLst>
                <a:ext uri="{FF2B5EF4-FFF2-40B4-BE49-F238E27FC236}">
                  <a16:creationId xmlns:a16="http://schemas.microsoft.com/office/drawing/2014/main" id="{F02A9BA8-062C-489D-87A1-FC090C12E1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07258" y="1792586"/>
              <a:ext cx="192790" cy="179187"/>
            </a:xfrm>
            <a:prstGeom prst="rect">
              <a:avLst/>
            </a:prstGeom>
          </p:spPr>
        </p:pic>
        <p:pic>
          <p:nvPicPr>
            <p:cNvPr id="380" name="Picture 379">
              <a:extLst>
                <a:ext uri="{FF2B5EF4-FFF2-40B4-BE49-F238E27FC236}">
                  <a16:creationId xmlns:a16="http://schemas.microsoft.com/office/drawing/2014/main" id="{4D14C96F-B880-43EC-A371-625ECD64E4E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50547" y="1769346"/>
              <a:ext cx="325564" cy="228009"/>
            </a:xfrm>
            <a:prstGeom prst="rect">
              <a:avLst/>
            </a:prstGeom>
          </p:spPr>
        </p:pic>
        <p:pic>
          <p:nvPicPr>
            <p:cNvPr id="381" name="Picture 380">
              <a:extLst>
                <a:ext uri="{FF2B5EF4-FFF2-40B4-BE49-F238E27FC236}">
                  <a16:creationId xmlns:a16="http://schemas.microsoft.com/office/drawing/2014/main" id="{76CF4BC8-DE85-42C6-A189-9BB94EF96AE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648283" y="1767006"/>
              <a:ext cx="230348" cy="230350"/>
            </a:xfrm>
            <a:prstGeom prst="rect">
              <a:avLst/>
            </a:prstGeom>
          </p:spPr>
        </p:pic>
        <p:pic>
          <p:nvPicPr>
            <p:cNvPr id="382" name="Picture 381">
              <a:extLst>
                <a:ext uri="{FF2B5EF4-FFF2-40B4-BE49-F238E27FC236}">
                  <a16:creationId xmlns:a16="http://schemas.microsoft.com/office/drawing/2014/main" id="{56C7513C-9870-48F8-9A02-0D08D27B1A5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636222" y="2023402"/>
              <a:ext cx="261786" cy="258363"/>
            </a:xfrm>
            <a:prstGeom prst="rect">
              <a:avLst/>
            </a:prstGeom>
          </p:spPr>
        </p:pic>
        <p:pic>
          <p:nvPicPr>
            <p:cNvPr id="383" name="Picture 382">
              <a:extLst>
                <a:ext uri="{FF2B5EF4-FFF2-40B4-BE49-F238E27FC236}">
                  <a16:creationId xmlns:a16="http://schemas.microsoft.com/office/drawing/2014/main" id="{51E4A419-4928-4271-91BB-E3202E610E3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300454" y="2049338"/>
              <a:ext cx="206489" cy="206491"/>
            </a:xfrm>
            <a:prstGeom prst="rect">
              <a:avLst/>
            </a:prstGeom>
          </p:spPr>
        </p:pic>
        <p:grpSp>
          <p:nvGrpSpPr>
            <p:cNvPr id="384" name="Group 383">
              <a:extLst>
                <a:ext uri="{FF2B5EF4-FFF2-40B4-BE49-F238E27FC236}">
                  <a16:creationId xmlns:a16="http://schemas.microsoft.com/office/drawing/2014/main" id="{B592071A-C5F0-4DC4-B32F-5EB42925D1C8}"/>
                </a:ext>
              </a:extLst>
            </p:cNvPr>
            <p:cNvGrpSpPr/>
            <p:nvPr/>
          </p:nvGrpSpPr>
          <p:grpSpPr>
            <a:xfrm>
              <a:off x="9050410" y="2135001"/>
              <a:ext cx="366784" cy="88889"/>
              <a:chOff x="849398" y="952695"/>
              <a:chExt cx="418521" cy="101429"/>
            </a:xfrm>
            <a:solidFill>
              <a:schemeClr val="tx1">
                <a:lumMod val="65000"/>
                <a:lumOff val="35000"/>
              </a:schemeClr>
            </a:solidFill>
          </p:grpSpPr>
          <p:sp>
            <p:nvSpPr>
              <p:cNvPr id="385" name="Oval 384">
                <a:extLst>
                  <a:ext uri="{FF2B5EF4-FFF2-40B4-BE49-F238E27FC236}">
                    <a16:creationId xmlns:a16="http://schemas.microsoft.com/office/drawing/2014/main" id="{2E4E5003-AE36-418E-847A-9CB05C58B530}"/>
                  </a:ext>
                </a:extLst>
              </p:cNvPr>
              <p:cNvSpPr/>
              <p:nvPr/>
            </p:nvSpPr>
            <p:spPr bwMode="auto">
              <a:xfrm>
                <a:off x="849398" y="952702"/>
                <a:ext cx="101412"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6" name="Oval 385">
                <a:extLst>
                  <a:ext uri="{FF2B5EF4-FFF2-40B4-BE49-F238E27FC236}">
                    <a16:creationId xmlns:a16="http://schemas.microsoft.com/office/drawing/2014/main" id="{D3369BB6-F6DB-4083-A449-EBF37F2C4869}"/>
                  </a:ext>
                </a:extLst>
              </p:cNvPr>
              <p:cNvSpPr/>
              <p:nvPr/>
            </p:nvSpPr>
            <p:spPr bwMode="auto">
              <a:xfrm>
                <a:off x="1007959" y="952710"/>
                <a:ext cx="101416"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7" name="Oval 386">
                <a:extLst>
                  <a:ext uri="{FF2B5EF4-FFF2-40B4-BE49-F238E27FC236}">
                    <a16:creationId xmlns:a16="http://schemas.microsoft.com/office/drawing/2014/main" id="{DCDB1B46-8A05-433D-B226-E88FF3E12018}"/>
                  </a:ext>
                </a:extLst>
              </p:cNvPr>
              <p:cNvSpPr/>
              <p:nvPr/>
            </p:nvSpPr>
            <p:spPr bwMode="auto">
              <a:xfrm>
                <a:off x="1166503" y="952695"/>
                <a:ext cx="101416"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390" name="Rectangle 389">
            <a:hlinkClick r:id="rId16" tooltip="Customer Lockbox gives customers explicit control in the very rare instances when a Microsoft engineer may need access to customer content to resolve a customer issue. "/>
            <a:extLst>
              <a:ext uri="{FF2B5EF4-FFF2-40B4-BE49-F238E27FC236}">
                <a16:creationId xmlns:a16="http://schemas.microsoft.com/office/drawing/2014/main" id="{C4DDC3F1-8B51-460F-A4AA-74184895ADCD}"/>
              </a:ext>
            </a:extLst>
          </p:cNvPr>
          <p:cNvSpPr/>
          <p:nvPr/>
        </p:nvSpPr>
        <p:spPr>
          <a:xfrm>
            <a:off x="8795329" y="869158"/>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Customer Lockbox</a:t>
            </a:r>
          </a:p>
        </p:txBody>
      </p:sp>
      <p:sp>
        <p:nvSpPr>
          <p:cNvPr id="392" name="Rectangle 391">
            <a:hlinkClick r:id="rId17"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id="{463EA259-6009-4C93-9158-007EB9CC6612}"/>
              </a:ext>
            </a:extLst>
          </p:cNvPr>
          <p:cNvSpPr/>
          <p:nvPr/>
        </p:nvSpPr>
        <p:spPr>
          <a:xfrm>
            <a:off x="8792072" y="619589"/>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Secure Score</a:t>
            </a:r>
          </a:p>
        </p:txBody>
      </p:sp>
      <p:sp>
        <p:nvSpPr>
          <p:cNvPr id="394" name="Rectangle 393">
            <a:extLst>
              <a:ext uri="{FF2B5EF4-FFF2-40B4-BE49-F238E27FC236}">
                <a16:creationId xmlns:a16="http://schemas.microsoft.com/office/drawing/2014/main" id="{3E92F583-F400-4B87-A257-E0D0357919B1}"/>
              </a:ext>
            </a:extLst>
          </p:cNvPr>
          <p:cNvSpPr/>
          <p:nvPr/>
        </p:nvSpPr>
        <p:spPr>
          <a:xfrm>
            <a:off x="6451931" y="921549"/>
            <a:ext cx="1803257" cy="922945"/>
          </a:xfrm>
          <a:prstGeom prst="rect">
            <a:avLst/>
          </a:prstGeom>
          <a:noFill/>
          <a:ln w="14224">
            <a:noFill/>
          </a:ln>
        </p:spPr>
        <p:txBody>
          <a:bodyPr wrap="square">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Roadmaps and Guidance</a:t>
            </a:r>
          </a:p>
          <a:p>
            <a:pPr marL="0" marR="0" lvl="0" indent="0" algn="l" defTabSz="914400" rtl="0" eaLnBrk="1" fontAlgn="auto" latinLnBrk="0" hangingPunct="1">
              <a:lnSpc>
                <a:spcPct val="97000"/>
              </a:lnSpc>
              <a:spcBef>
                <a:spcPts val="0"/>
              </a:spcBef>
              <a:spcAft>
                <a:spcPts val="0"/>
              </a:spcAft>
              <a:buClrTx/>
              <a:buSzTx/>
              <a:buFontTx/>
              <a:buNone/>
              <a:tabLst/>
              <a:defRPr/>
            </a:pPr>
            <a:endPar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8" tooltip="The Securing Privileged Access (SPA) roadmap guides you through the fastest and most effective way to mitigate credential theft and other attacks to privileged accounts. "/>
              </a:rPr>
              <a:t>Securing Privileged Access</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9" tooltip="The Office 365 Security Roadmap guides you through the fastest and most effective way to protect against current attacks on your assets hosted in Office 365"/>
              </a:rPr>
              <a:t>Office 365 Security</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Rapid Cyberattacks (</a:t>
            </a:r>
            <a:r>
              <a:rPr kumimoji="0" lang="en-US" sz="800" b="0" i="0" u="none" strike="noStrike" kern="120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Wannacrypt</a:t>
            </a: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/Petya)</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95" name="Rectangle 394">
            <a:extLst>
              <a:ext uri="{FF2B5EF4-FFF2-40B4-BE49-F238E27FC236}">
                <a16:creationId xmlns:a16="http://schemas.microsoft.com/office/drawing/2014/main" id="{17C1F6CF-E499-44BF-8FD8-CCCBC1846237}"/>
              </a:ext>
            </a:extLst>
          </p:cNvPr>
          <p:cNvSpPr/>
          <p:nvPr/>
        </p:nvSpPr>
        <p:spPr bwMode="auto">
          <a:xfrm>
            <a:off x="10375853" y="1519843"/>
            <a:ext cx="1600200" cy="3988530"/>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6" name="Rectangle 395">
            <a:hlinkClick r:id="rId21"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id="{232F512B-4073-48D9-888F-D4C61A9BEAB4}"/>
              </a:ext>
            </a:extLst>
          </p:cNvPr>
          <p:cNvSpPr/>
          <p:nvPr/>
        </p:nvSpPr>
        <p:spPr>
          <a:xfrm>
            <a:off x="10445389" y="1543652"/>
            <a:ext cx="1499616" cy="392899"/>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Active</a:t>
            </a:r>
            <a:b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Directory</a:t>
            </a:r>
          </a:p>
        </p:txBody>
      </p:sp>
      <p:sp>
        <p:nvSpPr>
          <p:cNvPr id="415" name="Rectangle 414">
            <a:hlinkClick r:id="rId22" tooltip="PAWs provide a dedicated secure OS to isolate and protect privileged credentials from common attack vectors (recommended even with a PAM solution). PAWs are also a foundational component of how Microsoft secures cloud services. "/>
            <a:extLst>
              <a:ext uri="{FF2B5EF4-FFF2-40B4-BE49-F238E27FC236}">
                <a16:creationId xmlns:a16="http://schemas.microsoft.com/office/drawing/2014/main" id="{DA0E1A56-6BCA-4D48-A3D8-5864518B1100}"/>
              </a:ext>
            </a:extLst>
          </p:cNvPr>
          <p:cNvSpPr/>
          <p:nvPr/>
        </p:nvSpPr>
        <p:spPr>
          <a:xfrm>
            <a:off x="2434539" y="5116379"/>
            <a:ext cx="9465941" cy="210312"/>
          </a:xfrm>
          <a:prstGeom prst="rect">
            <a:avLst/>
          </a:prstGeom>
          <a:solidFill>
            <a:srgbClr val="FEECED"/>
          </a:solidFill>
          <a:ln w="14224">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cxnSp>
        <p:nvCxnSpPr>
          <p:cNvPr id="416" name="Straight Connector 415">
            <a:extLst>
              <a:ext uri="{FF2B5EF4-FFF2-40B4-BE49-F238E27FC236}">
                <a16:creationId xmlns:a16="http://schemas.microsoft.com/office/drawing/2014/main" id="{1FB27A8A-986B-4EE1-A675-365750CE6C35}"/>
              </a:ext>
            </a:extLst>
          </p:cNvPr>
          <p:cNvCxnSpPr>
            <a:cxnSpLocks/>
          </p:cNvCxnSpPr>
          <p:nvPr/>
        </p:nvCxnSpPr>
        <p:spPr>
          <a:xfrm>
            <a:off x="10462464" y="1864220"/>
            <a:ext cx="0" cy="2733553"/>
          </a:xfrm>
          <a:prstGeom prst="line">
            <a:avLst/>
          </a:prstGeom>
          <a:ln w="28575">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7" name="Rectangle 416">
            <a:hlinkClick r:id="rId23"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0D191FAB-41E4-4F33-A585-0EAAB6AEC018}"/>
              </a:ext>
            </a:extLst>
          </p:cNvPr>
          <p:cNvSpPr/>
          <p:nvPr/>
        </p:nvSpPr>
        <p:spPr>
          <a:xfrm>
            <a:off x="10977239" y="4549447"/>
            <a:ext cx="773572" cy="211725"/>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ATP</a:t>
            </a:r>
          </a:p>
        </p:txBody>
      </p:sp>
      <p:cxnSp>
        <p:nvCxnSpPr>
          <p:cNvPr id="418" name="Straight Connector 417">
            <a:extLst>
              <a:ext uri="{FF2B5EF4-FFF2-40B4-BE49-F238E27FC236}">
                <a16:creationId xmlns:a16="http://schemas.microsoft.com/office/drawing/2014/main" id="{783A7AE9-61E5-4373-ABC1-5A4C811792EC}"/>
              </a:ext>
            </a:extLst>
          </p:cNvPr>
          <p:cNvCxnSpPr>
            <a:cxnSpLocks/>
          </p:cNvCxnSpPr>
          <p:nvPr/>
        </p:nvCxnSpPr>
        <p:spPr>
          <a:xfrm flipH="1">
            <a:off x="10689271" y="4670539"/>
            <a:ext cx="257279"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20" name="Rectangle 419">
            <a:extLst>
              <a:ext uri="{FF2B5EF4-FFF2-40B4-BE49-F238E27FC236}">
                <a16:creationId xmlns:a16="http://schemas.microsoft.com/office/drawing/2014/main" id="{1B6FAF7A-D9DA-47AB-BDE1-4EFFC2A16B0B}"/>
              </a:ext>
            </a:extLst>
          </p:cNvPr>
          <p:cNvSpPr/>
          <p:nvPr/>
        </p:nvSpPr>
        <p:spPr>
          <a:xfrm>
            <a:off x="8502616" y="1510817"/>
            <a:ext cx="1627632" cy="261610"/>
          </a:xfrm>
          <a:prstGeom prst="rect">
            <a:avLst/>
          </a:prstGeom>
          <a:solidFill>
            <a:schemeClr val="accent2"/>
          </a:solidFill>
        </p:spPr>
        <p:txBody>
          <a:bodyPr wrap="square" rIns="9144">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Information Protection</a:t>
            </a:r>
          </a:p>
        </p:txBody>
      </p:sp>
      <p:grpSp>
        <p:nvGrpSpPr>
          <p:cNvPr id="461" name="Group 460">
            <a:extLst>
              <a:ext uri="{FF2B5EF4-FFF2-40B4-BE49-F238E27FC236}">
                <a16:creationId xmlns:a16="http://schemas.microsoft.com/office/drawing/2014/main" id="{325B9E10-4B03-43F0-BBB3-2EA2A45A8643}"/>
              </a:ext>
            </a:extLst>
          </p:cNvPr>
          <p:cNvGrpSpPr/>
          <p:nvPr/>
        </p:nvGrpSpPr>
        <p:grpSpPr>
          <a:xfrm>
            <a:off x="8689713" y="5859978"/>
            <a:ext cx="1309610" cy="226665"/>
            <a:chOff x="8958123" y="5771232"/>
            <a:chExt cx="1499616" cy="226665"/>
          </a:xfrm>
          <a:solidFill>
            <a:schemeClr val="bg2"/>
          </a:solidFill>
        </p:grpSpPr>
        <p:sp>
          <p:nvSpPr>
            <p:cNvPr id="462" name="Rectangle 461">
              <a:extLst>
                <a:ext uri="{FF2B5EF4-FFF2-40B4-BE49-F238E27FC236}">
                  <a16:creationId xmlns:a16="http://schemas.microsoft.com/office/drawing/2014/main" id="{830A174F-9E95-463B-98AC-F9DC8339745C}"/>
                </a:ext>
              </a:extLst>
            </p:cNvPr>
            <p:cNvSpPr/>
            <p:nvPr/>
          </p:nvSpPr>
          <p:spPr>
            <a:xfrm>
              <a:off x="8958123" y="5771232"/>
              <a:ext cx="1499616" cy="226665"/>
            </a:xfrm>
            <a:prstGeom prst="rect">
              <a:avLst/>
            </a:prstGeom>
            <a:solidFill>
              <a:schemeClr val="bg1">
                <a:lumMod val="95000"/>
              </a:schemeClr>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rIns="45720" rtlCol="0" anchor="ctr">
              <a:sp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Endpoint DLP</a:t>
              </a:r>
            </a:p>
          </p:txBody>
        </p:sp>
        <p:sp>
          <p:nvSpPr>
            <p:cNvPr id="463" name="Commitments_EC4D">
              <a:extLst>
                <a:ext uri="{FF2B5EF4-FFF2-40B4-BE49-F238E27FC236}">
                  <a16:creationId xmlns:a16="http://schemas.microsoft.com/office/drawing/2014/main" id="{867E86FF-1DB0-4664-9661-56B30FAB2EB7}"/>
                </a:ext>
              </a:extLst>
            </p:cNvPr>
            <p:cNvSpPr>
              <a:spLocks noChangeAspect="1" noEditPoints="1"/>
            </p:cNvSpPr>
            <p:nvPr/>
          </p:nvSpPr>
          <p:spPr bwMode="auto">
            <a:xfrm>
              <a:off x="9028318" y="5842573"/>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grpFill/>
            <a:ln w="952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16" name="Rectangle 15">
            <a:extLst>
              <a:ext uri="{FF2B5EF4-FFF2-40B4-BE49-F238E27FC236}">
                <a16:creationId xmlns:a16="http://schemas.microsoft.com/office/drawing/2014/main" id="{43FC34BC-F941-4950-8D08-91E9B1A87610}"/>
              </a:ext>
            </a:extLst>
          </p:cNvPr>
          <p:cNvSpPr/>
          <p:nvPr/>
        </p:nvSpPr>
        <p:spPr bwMode="auto">
          <a:xfrm>
            <a:off x="6595327" y="3001954"/>
            <a:ext cx="1627632" cy="3175387"/>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Rectangle 96">
            <a:hlinkClick r:id="rId24" tooltip="Azure Security Center provides critical security hygiene issue detection and remediation (no additional charge) as well as threat detection to monitor for advanced and emerging threats across a hybrid environment (cloud + on premises) "/>
            <a:extLst>
              <a:ext uri="{FF2B5EF4-FFF2-40B4-BE49-F238E27FC236}">
                <a16:creationId xmlns:a16="http://schemas.microsoft.com/office/drawing/2014/main" id="{3E4B678D-9BB9-445E-AEED-FE1F10067B9A}"/>
              </a:ext>
            </a:extLst>
          </p:cNvPr>
          <p:cNvSpPr/>
          <p:nvPr/>
        </p:nvSpPr>
        <p:spPr>
          <a:xfrm>
            <a:off x="6846868" y="3075593"/>
            <a:ext cx="1322358" cy="2498896"/>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noAutofit/>
          </a:bodyPr>
          <a:lstStyle/>
          <a:p>
            <a:pPr marL="0" marR="0" lvl="0" indent="0" algn="l" defTabSz="914400" rtl="0" eaLnBrk="1" fontAlgn="auto" latinLnBrk="0" hangingPunct="1">
              <a:lnSpc>
                <a:spcPct val="97000"/>
              </a:lnSpc>
              <a:spcBef>
                <a:spcPts val="0"/>
              </a:spcBef>
              <a:spcAft>
                <a:spcPts val="300"/>
              </a:spcAft>
              <a:buClrTx/>
              <a:buSzTx/>
              <a:buFontTx/>
              <a:buNone/>
              <a:tabLst/>
              <a:defRPr/>
            </a:pP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65" name="Rectangle 364">
            <a:hlinkClick r:id="rId25" tooltip="The Enhanced Security Administrative Environment (ESAE) provides a high security administrative forest to host PAWS and AD administrator accounts. "/>
            <a:extLst>
              <a:ext uri="{FF2B5EF4-FFF2-40B4-BE49-F238E27FC236}">
                <a16:creationId xmlns:a16="http://schemas.microsoft.com/office/drawing/2014/main" id="{DC5F2479-200F-49C1-9644-BB640F0C70EF}"/>
              </a:ext>
            </a:extLst>
          </p:cNvPr>
          <p:cNvSpPr/>
          <p:nvPr/>
        </p:nvSpPr>
        <p:spPr>
          <a:xfrm>
            <a:off x="10647554" y="5116379"/>
            <a:ext cx="1165781" cy="210312"/>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ESAE Admin Forest</a:t>
            </a:r>
          </a:p>
        </p:txBody>
      </p:sp>
      <p:sp>
        <p:nvSpPr>
          <p:cNvPr id="497" name="Rectangle 496">
            <a:hlinkClick r:id="rId26" tooltip="Privileged Access Workstation (PAW) provide a dedicated workstation operating system to isolate sensitive tasks and accounts (such as administration of Active Directory, Azure, Office 365, etc.)"/>
            <a:extLst>
              <a:ext uri="{FF2B5EF4-FFF2-40B4-BE49-F238E27FC236}">
                <a16:creationId xmlns:a16="http://schemas.microsoft.com/office/drawing/2014/main" id="{BB16238B-7335-4D04-860C-07354E2DA1EB}"/>
              </a:ext>
            </a:extLst>
          </p:cNvPr>
          <p:cNvSpPr/>
          <p:nvPr/>
        </p:nvSpPr>
        <p:spPr>
          <a:xfrm>
            <a:off x="2831312" y="5158408"/>
            <a:ext cx="2430474" cy="11939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t" anchorCtr="0">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D41123"/>
                    </a:gs>
                    <a:gs pos="100000">
                      <a:srgbClr val="D41123"/>
                    </a:gs>
                  </a:gsLst>
                  <a:lin ang="5400000" scaled="1"/>
                </a:gradFill>
                <a:effectLst/>
                <a:uLnTx/>
                <a:uFillTx/>
                <a:latin typeface="Segoe UI" panose="020B0502040204020203" pitchFamily="34" charset="0"/>
                <a:ea typeface="+mn-ea"/>
                <a:cs typeface="Segoe UI" panose="020B0502040204020203" pitchFamily="34" charset="0"/>
              </a:rPr>
              <a:t>Privileged Access Workstations (PAWs)</a:t>
            </a:r>
          </a:p>
        </p:txBody>
      </p:sp>
      <p:sp>
        <p:nvSpPr>
          <p:cNvPr id="498" name="Laptop_E770">
            <a:extLst>
              <a:ext uri="{FF2B5EF4-FFF2-40B4-BE49-F238E27FC236}">
                <a16:creationId xmlns:a16="http://schemas.microsoft.com/office/drawing/2014/main" id="{E3D1DD13-DA11-48BB-9944-947005032328}"/>
              </a:ext>
            </a:extLst>
          </p:cNvPr>
          <p:cNvSpPr>
            <a:spLocks noChangeAspect="1" noEditPoints="1"/>
          </p:cNvSpPr>
          <p:nvPr/>
        </p:nvSpPr>
        <p:spPr bwMode="auto">
          <a:xfrm>
            <a:off x="5512435"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499" name="Laptop_E770">
            <a:extLst>
              <a:ext uri="{FF2B5EF4-FFF2-40B4-BE49-F238E27FC236}">
                <a16:creationId xmlns:a16="http://schemas.microsoft.com/office/drawing/2014/main" id="{A443010F-368B-4AD3-83FC-AC7917F07956}"/>
              </a:ext>
            </a:extLst>
          </p:cNvPr>
          <p:cNvSpPr>
            <a:spLocks noChangeAspect="1" noEditPoints="1"/>
          </p:cNvSpPr>
          <p:nvPr/>
        </p:nvSpPr>
        <p:spPr bwMode="auto">
          <a:xfrm>
            <a:off x="2489841"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74" name="Rectangle 673">
            <a:extLst>
              <a:ext uri="{FF2B5EF4-FFF2-40B4-BE49-F238E27FC236}">
                <a16:creationId xmlns:a16="http://schemas.microsoft.com/office/drawing/2014/main" id="{BAEFD1F7-2704-46E2-81EB-AFE24783923B}"/>
              </a:ext>
            </a:extLst>
          </p:cNvPr>
          <p:cNvSpPr/>
          <p:nvPr/>
        </p:nvSpPr>
        <p:spPr bwMode="auto">
          <a:xfrm>
            <a:off x="2907396" y="4425394"/>
            <a:ext cx="314436" cy="184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06" name="Group 205">
            <a:extLst>
              <a:ext uri="{FF2B5EF4-FFF2-40B4-BE49-F238E27FC236}">
                <a16:creationId xmlns:a16="http://schemas.microsoft.com/office/drawing/2014/main" id="{8D6212BF-48DF-4188-85D0-21D89B778766}"/>
              </a:ext>
            </a:extLst>
          </p:cNvPr>
          <p:cNvGrpSpPr/>
          <p:nvPr/>
        </p:nvGrpSpPr>
        <p:grpSpPr>
          <a:xfrm>
            <a:off x="5428382" y="3175794"/>
            <a:ext cx="739483" cy="694363"/>
            <a:chOff x="4978097" y="3102396"/>
            <a:chExt cx="739483" cy="694363"/>
          </a:xfrm>
        </p:grpSpPr>
        <p:sp>
          <p:nvSpPr>
            <p:cNvPr id="512" name="Rectangle 511">
              <a:hlinkClick r:id="rId27"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id="{8B48EC0D-E8B2-4822-A0B3-CF690DA80F13}"/>
                </a:ext>
              </a:extLst>
            </p:cNvPr>
            <p:cNvSpPr/>
            <p:nvPr/>
          </p:nvSpPr>
          <p:spPr>
            <a:xfrm>
              <a:off x="4978097" y="3102396"/>
              <a:ext cx="739483" cy="694363"/>
            </a:xfrm>
            <a:prstGeom prst="rect">
              <a:avLst/>
            </a:prstGeom>
            <a:solidFill>
              <a:schemeClr val="bg1"/>
            </a:solidFill>
            <a:ln w="14224">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18288" rIns="18288"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a:t>
              </a:r>
              <a:br>
                <a:rPr kumimoji="0" lang="en-US" sz="8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8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Appliances</a:t>
              </a:r>
            </a:p>
          </p:txBody>
        </p:sp>
        <p:grpSp>
          <p:nvGrpSpPr>
            <p:cNvPr id="515" name="Group 514">
              <a:extLst>
                <a:ext uri="{FF2B5EF4-FFF2-40B4-BE49-F238E27FC236}">
                  <a16:creationId xmlns:a16="http://schemas.microsoft.com/office/drawing/2014/main" id="{AE0522EF-59F8-4201-8B38-AB6774DD8651}"/>
                </a:ext>
              </a:extLst>
            </p:cNvPr>
            <p:cNvGrpSpPr/>
            <p:nvPr/>
          </p:nvGrpSpPr>
          <p:grpSpPr>
            <a:xfrm>
              <a:off x="5030265" y="3420535"/>
              <a:ext cx="627485" cy="363499"/>
              <a:chOff x="6109711" y="3090710"/>
              <a:chExt cx="627485" cy="363499"/>
            </a:xfrm>
          </p:grpSpPr>
          <p:pic>
            <p:nvPicPr>
              <p:cNvPr id="516" name="Picture 515">
                <a:extLst>
                  <a:ext uri="{FF2B5EF4-FFF2-40B4-BE49-F238E27FC236}">
                    <a16:creationId xmlns:a16="http://schemas.microsoft.com/office/drawing/2014/main" id="{E789CB8D-EF79-4F04-AEB9-BB401CAC3B99}"/>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517" name="Picture 516">
                <a:extLst>
                  <a:ext uri="{FF2B5EF4-FFF2-40B4-BE49-F238E27FC236}">
                    <a16:creationId xmlns:a16="http://schemas.microsoft.com/office/drawing/2014/main" id="{8DA88A3E-8446-475A-9D4D-5B873018DA5E}"/>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518" name="Picture 517">
                <a:extLst>
                  <a:ext uri="{FF2B5EF4-FFF2-40B4-BE49-F238E27FC236}">
                    <a16:creationId xmlns:a16="http://schemas.microsoft.com/office/drawing/2014/main" id="{18542EE9-DBE3-49C2-B25F-1EBC4CF1FE84}"/>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519" name="Picture 518">
                <a:extLst>
                  <a:ext uri="{FF2B5EF4-FFF2-40B4-BE49-F238E27FC236}">
                    <a16:creationId xmlns:a16="http://schemas.microsoft.com/office/drawing/2014/main" id="{DFDDEE88-6B06-4C7E-893D-67D5B4CAC215}"/>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520" name="Group 519">
                <a:extLst>
                  <a:ext uri="{FF2B5EF4-FFF2-40B4-BE49-F238E27FC236}">
                    <a16:creationId xmlns:a16="http://schemas.microsoft.com/office/drawing/2014/main" id="{1D86705C-4908-4323-92FB-7C81F15C9C46}"/>
                  </a:ext>
                </a:extLst>
              </p:cNvPr>
              <p:cNvGrpSpPr/>
              <p:nvPr/>
            </p:nvGrpSpPr>
            <p:grpSpPr>
              <a:xfrm>
                <a:off x="6548524" y="3342843"/>
                <a:ext cx="188672" cy="45740"/>
                <a:chOff x="1287209" y="960836"/>
                <a:chExt cx="418504" cy="101463"/>
              </a:xfrm>
              <a:solidFill>
                <a:schemeClr val="tx1">
                  <a:lumMod val="65000"/>
                  <a:lumOff val="35000"/>
                </a:schemeClr>
              </a:solidFill>
            </p:grpSpPr>
            <p:sp>
              <p:nvSpPr>
                <p:cNvPr id="522" name="Oval 521">
                  <a:extLst>
                    <a:ext uri="{FF2B5EF4-FFF2-40B4-BE49-F238E27FC236}">
                      <a16:creationId xmlns:a16="http://schemas.microsoft.com/office/drawing/2014/main" id="{4DC86AFC-F905-440D-8DA7-C7ABF53D304A}"/>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3" name="Oval 522">
                  <a:extLst>
                    <a:ext uri="{FF2B5EF4-FFF2-40B4-BE49-F238E27FC236}">
                      <a16:creationId xmlns:a16="http://schemas.microsoft.com/office/drawing/2014/main" id="{8EE34B56-4BD7-46FB-B548-1C8FFE495111}"/>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4" name="Oval 523">
                  <a:extLst>
                    <a:ext uri="{FF2B5EF4-FFF2-40B4-BE49-F238E27FC236}">
                      <a16:creationId xmlns:a16="http://schemas.microsoft.com/office/drawing/2014/main" id="{3694CA44-D4AF-4863-8DA4-20BD46436FE0}"/>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521" name="Picture 520">
                <a:extLst>
                  <a:ext uri="{FF2B5EF4-FFF2-40B4-BE49-F238E27FC236}">
                    <a16:creationId xmlns:a16="http://schemas.microsoft.com/office/drawing/2014/main" id="{137DE8CA-6A4A-4865-995B-E2BA11CF575B}"/>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cxnSp>
        <p:nvCxnSpPr>
          <p:cNvPr id="554" name="Straight Connector 553">
            <a:extLst>
              <a:ext uri="{FF2B5EF4-FFF2-40B4-BE49-F238E27FC236}">
                <a16:creationId xmlns:a16="http://schemas.microsoft.com/office/drawing/2014/main" id="{607C20CD-E699-4687-837C-621A23DE9CE1}"/>
              </a:ext>
            </a:extLst>
          </p:cNvPr>
          <p:cNvCxnSpPr>
            <a:cxnSpLocks/>
          </p:cNvCxnSpPr>
          <p:nvPr/>
        </p:nvCxnSpPr>
        <p:spPr>
          <a:xfrm flipH="1" flipV="1">
            <a:off x="8349353" y="591958"/>
            <a:ext cx="1083" cy="4524421"/>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555" name="Straight Connector 554">
            <a:extLst>
              <a:ext uri="{FF2B5EF4-FFF2-40B4-BE49-F238E27FC236}">
                <a16:creationId xmlns:a16="http://schemas.microsoft.com/office/drawing/2014/main" id="{84CF4A6C-1699-4DBE-B12C-DCFE9D492D2B}"/>
              </a:ext>
            </a:extLst>
          </p:cNvPr>
          <p:cNvCxnSpPr>
            <a:cxnSpLocks/>
          </p:cNvCxnSpPr>
          <p:nvPr/>
        </p:nvCxnSpPr>
        <p:spPr>
          <a:xfrm flipH="1">
            <a:off x="8351319" y="575104"/>
            <a:ext cx="119111"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10" name="Group 9">
            <a:extLst>
              <a:ext uri="{FF2B5EF4-FFF2-40B4-BE49-F238E27FC236}">
                <a16:creationId xmlns:a16="http://schemas.microsoft.com/office/drawing/2014/main" id="{F7160ACE-7B4C-45EB-9A58-FF0126B35852}"/>
              </a:ext>
            </a:extLst>
          </p:cNvPr>
          <p:cNvGrpSpPr/>
          <p:nvPr/>
        </p:nvGrpSpPr>
        <p:grpSpPr>
          <a:xfrm>
            <a:off x="4366364" y="3547430"/>
            <a:ext cx="370338" cy="327772"/>
            <a:chOff x="4723767" y="3080378"/>
            <a:chExt cx="439858" cy="389301"/>
          </a:xfrm>
        </p:grpSpPr>
        <p:pic>
          <p:nvPicPr>
            <p:cNvPr id="414" name="Picture 413">
              <a:extLst>
                <a:ext uri="{FF2B5EF4-FFF2-40B4-BE49-F238E27FC236}">
                  <a16:creationId xmlns:a16="http://schemas.microsoft.com/office/drawing/2014/main" id="{AC4D97CD-ACA8-4170-8C77-7F9D3EA7DBCE}"/>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492" name="Group 491">
              <a:extLst>
                <a:ext uri="{FF2B5EF4-FFF2-40B4-BE49-F238E27FC236}">
                  <a16:creationId xmlns:a16="http://schemas.microsoft.com/office/drawing/2014/main" id="{7E096FC3-A8AB-44D7-B8D1-2D794A1DEA11}"/>
                </a:ext>
              </a:extLst>
            </p:cNvPr>
            <p:cNvGrpSpPr/>
            <p:nvPr/>
          </p:nvGrpSpPr>
          <p:grpSpPr>
            <a:xfrm>
              <a:off x="4723767" y="3080378"/>
              <a:ext cx="439858" cy="389301"/>
              <a:chOff x="3131835" y="4047725"/>
              <a:chExt cx="439858" cy="389301"/>
            </a:xfrm>
          </p:grpSpPr>
          <p:grpSp>
            <p:nvGrpSpPr>
              <p:cNvPr id="504" name="Group 503">
                <a:extLst>
                  <a:ext uri="{FF2B5EF4-FFF2-40B4-BE49-F238E27FC236}">
                    <a16:creationId xmlns:a16="http://schemas.microsoft.com/office/drawing/2014/main" id="{603ACBF0-4791-46D1-8877-6BF43FAA0A34}"/>
                  </a:ext>
                </a:extLst>
              </p:cNvPr>
              <p:cNvGrpSpPr/>
              <p:nvPr/>
            </p:nvGrpSpPr>
            <p:grpSpPr>
              <a:xfrm>
                <a:off x="3131835" y="4047725"/>
                <a:ext cx="182560" cy="348911"/>
                <a:chOff x="2136298" y="4226790"/>
                <a:chExt cx="196678" cy="375893"/>
              </a:xfrm>
            </p:grpSpPr>
            <p:sp>
              <p:nvSpPr>
                <p:cNvPr id="526" name="Rectangle 525">
                  <a:extLst>
                    <a:ext uri="{FF2B5EF4-FFF2-40B4-BE49-F238E27FC236}">
                      <a16:creationId xmlns:a16="http://schemas.microsoft.com/office/drawing/2014/main" id="{87EFA601-FD9E-4D5D-8FFD-CBD9B5212D2E}"/>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7" name="server">
                  <a:extLst>
                    <a:ext uri="{FF2B5EF4-FFF2-40B4-BE49-F238E27FC236}">
                      <a16:creationId xmlns:a16="http://schemas.microsoft.com/office/drawing/2014/main" id="{EDE8AC5B-7EEB-40A1-9A6A-49737AF8575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11" name="Oval 510">
                <a:extLst>
                  <a:ext uri="{FF2B5EF4-FFF2-40B4-BE49-F238E27FC236}">
                    <a16:creationId xmlns:a16="http://schemas.microsoft.com/office/drawing/2014/main" id="{E669F53A-DF4D-4F6F-8215-054195ECAC18}"/>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4" name="Picture 513">
                <a:extLst>
                  <a:ext uri="{FF2B5EF4-FFF2-40B4-BE49-F238E27FC236}">
                    <a16:creationId xmlns:a16="http://schemas.microsoft.com/office/drawing/2014/main" id="{5EF35BED-A8F0-46B3-872D-4BA54321A35B}"/>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25" name="Freeform 6">
                <a:extLst>
                  <a:ext uri="{FF2B5EF4-FFF2-40B4-BE49-F238E27FC236}">
                    <a16:creationId xmlns:a16="http://schemas.microsoft.com/office/drawing/2014/main" id="{34A491C2-1FD1-416E-9510-2116BB52E1E4}"/>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566" name="Group 565">
            <a:extLst>
              <a:ext uri="{FF2B5EF4-FFF2-40B4-BE49-F238E27FC236}">
                <a16:creationId xmlns:a16="http://schemas.microsoft.com/office/drawing/2014/main" id="{7B9BE697-26B5-41AB-8E29-5C6F7B140006}"/>
              </a:ext>
            </a:extLst>
          </p:cNvPr>
          <p:cNvGrpSpPr/>
          <p:nvPr/>
        </p:nvGrpSpPr>
        <p:grpSpPr>
          <a:xfrm>
            <a:off x="3777220" y="3547430"/>
            <a:ext cx="370338" cy="327772"/>
            <a:chOff x="4723767" y="3080378"/>
            <a:chExt cx="439858" cy="389301"/>
          </a:xfrm>
        </p:grpSpPr>
        <p:pic>
          <p:nvPicPr>
            <p:cNvPr id="571" name="Picture 570">
              <a:extLst>
                <a:ext uri="{FF2B5EF4-FFF2-40B4-BE49-F238E27FC236}">
                  <a16:creationId xmlns:a16="http://schemas.microsoft.com/office/drawing/2014/main" id="{915EC2B4-9841-4A3D-A13A-81A78491D057}"/>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72" name="Group 571">
              <a:extLst>
                <a:ext uri="{FF2B5EF4-FFF2-40B4-BE49-F238E27FC236}">
                  <a16:creationId xmlns:a16="http://schemas.microsoft.com/office/drawing/2014/main" id="{003C0D33-B8C2-46C1-9173-157D9CE6B07B}"/>
                </a:ext>
              </a:extLst>
            </p:cNvPr>
            <p:cNvGrpSpPr/>
            <p:nvPr/>
          </p:nvGrpSpPr>
          <p:grpSpPr>
            <a:xfrm>
              <a:off x="4723767" y="3080378"/>
              <a:ext cx="439858" cy="389301"/>
              <a:chOff x="3131835" y="4047725"/>
              <a:chExt cx="439858" cy="389301"/>
            </a:xfrm>
          </p:grpSpPr>
          <p:grpSp>
            <p:nvGrpSpPr>
              <p:cNvPr id="573" name="Group 572">
                <a:extLst>
                  <a:ext uri="{FF2B5EF4-FFF2-40B4-BE49-F238E27FC236}">
                    <a16:creationId xmlns:a16="http://schemas.microsoft.com/office/drawing/2014/main" id="{CF6F55E2-C9B2-4A1E-B06E-B6C023D03929}"/>
                  </a:ext>
                </a:extLst>
              </p:cNvPr>
              <p:cNvGrpSpPr/>
              <p:nvPr/>
            </p:nvGrpSpPr>
            <p:grpSpPr>
              <a:xfrm>
                <a:off x="3131835" y="4047725"/>
                <a:ext cx="182560" cy="348911"/>
                <a:chOff x="2136298" y="4226790"/>
                <a:chExt cx="196678" cy="375893"/>
              </a:xfrm>
            </p:grpSpPr>
            <p:sp>
              <p:nvSpPr>
                <p:cNvPr id="603" name="Rectangle 602">
                  <a:extLst>
                    <a:ext uri="{FF2B5EF4-FFF2-40B4-BE49-F238E27FC236}">
                      <a16:creationId xmlns:a16="http://schemas.microsoft.com/office/drawing/2014/main" id="{6154AC2F-DA5B-47A2-93E6-529AF8BC187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4" name="server">
                  <a:extLst>
                    <a:ext uri="{FF2B5EF4-FFF2-40B4-BE49-F238E27FC236}">
                      <a16:creationId xmlns:a16="http://schemas.microsoft.com/office/drawing/2014/main" id="{16EC4974-35DF-4BF8-9978-9C96B28EDBD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74" name="Oval 573">
                <a:extLst>
                  <a:ext uri="{FF2B5EF4-FFF2-40B4-BE49-F238E27FC236}">
                    <a16:creationId xmlns:a16="http://schemas.microsoft.com/office/drawing/2014/main" id="{C1AEE6E6-9AFE-4FC0-A3FD-EF5BFB3F6B07}"/>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76" name="Picture 575">
                <a:extLst>
                  <a:ext uri="{FF2B5EF4-FFF2-40B4-BE49-F238E27FC236}">
                    <a16:creationId xmlns:a16="http://schemas.microsoft.com/office/drawing/2014/main" id="{D739B82B-3215-4F0F-831B-AAA3C73A7268}"/>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02" name="Freeform 6">
                <a:extLst>
                  <a:ext uri="{FF2B5EF4-FFF2-40B4-BE49-F238E27FC236}">
                    <a16:creationId xmlns:a16="http://schemas.microsoft.com/office/drawing/2014/main" id="{33346D4F-7832-4AE9-97ED-1BB54263221F}"/>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11" name="Rectangle 10">
            <a:extLst>
              <a:ext uri="{FF2B5EF4-FFF2-40B4-BE49-F238E27FC236}">
                <a16:creationId xmlns:a16="http://schemas.microsoft.com/office/drawing/2014/main" id="{6D5A3232-7F2D-46ED-8C82-BF7A9D46C38B}"/>
              </a:ext>
            </a:extLst>
          </p:cNvPr>
          <p:cNvSpPr/>
          <p:nvPr/>
        </p:nvSpPr>
        <p:spPr bwMode="auto">
          <a:xfrm>
            <a:off x="5013285" y="3073735"/>
            <a:ext cx="1375204" cy="184678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03C6C"/>
              </a:solidFill>
              <a:effectLst/>
              <a:uLnTx/>
              <a:uFillTx/>
              <a:latin typeface="Segoe UI"/>
              <a:ea typeface="Segoe UI" pitchFamily="34" charset="0"/>
              <a:cs typeface="Segoe UI" pitchFamily="34" charset="0"/>
            </a:endParaRPr>
          </a:p>
        </p:txBody>
      </p:sp>
      <p:sp>
        <p:nvSpPr>
          <p:cNvPr id="605" name="Rectangle 10">
            <a:extLst>
              <a:ext uri="{FF2B5EF4-FFF2-40B4-BE49-F238E27FC236}">
                <a16:creationId xmlns:a16="http://schemas.microsoft.com/office/drawing/2014/main" id="{FFD19AD5-46B0-4C41-928B-A66A4D5912AD}"/>
              </a:ext>
            </a:extLst>
          </p:cNvPr>
          <p:cNvSpPr/>
          <p:nvPr/>
        </p:nvSpPr>
        <p:spPr bwMode="auto">
          <a:xfrm rot="10800000">
            <a:off x="4827582" y="3074649"/>
            <a:ext cx="1518012" cy="1845947"/>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3192673 w 4107073"/>
              <a:gd name="connsiteY0" fmla="*/ 0 h 914400"/>
              <a:gd name="connsiteX1" fmla="*/ 4107073 w 4107073"/>
              <a:gd name="connsiteY1" fmla="*/ 0 h 914400"/>
              <a:gd name="connsiteX2" fmla="*/ 4107073 w 4107073"/>
              <a:gd name="connsiteY2" fmla="*/ 914400 h 914400"/>
              <a:gd name="connsiteX3" fmla="*/ 0 w 4107073"/>
              <a:gd name="connsiteY3" fmla="*/ 914400 h 914400"/>
              <a:gd name="connsiteX0" fmla="*/ 2243407 w 4107073"/>
              <a:gd name="connsiteY0" fmla="*/ 1404 h 914400"/>
              <a:gd name="connsiteX1" fmla="*/ 4107073 w 4107073"/>
              <a:gd name="connsiteY1" fmla="*/ 0 h 914400"/>
              <a:gd name="connsiteX2" fmla="*/ 4107073 w 4107073"/>
              <a:gd name="connsiteY2" fmla="*/ 914400 h 914400"/>
              <a:gd name="connsiteX3" fmla="*/ 0 w 4107073"/>
              <a:gd name="connsiteY3" fmla="*/ 914400 h 914400"/>
              <a:gd name="connsiteX0" fmla="*/ 2213109 w 4107073"/>
              <a:gd name="connsiteY0" fmla="*/ 0 h 918614"/>
              <a:gd name="connsiteX1" fmla="*/ 4107073 w 4107073"/>
              <a:gd name="connsiteY1" fmla="*/ 4214 h 918614"/>
              <a:gd name="connsiteX2" fmla="*/ 4107073 w 4107073"/>
              <a:gd name="connsiteY2" fmla="*/ 918614 h 918614"/>
              <a:gd name="connsiteX3" fmla="*/ 0 w 4107073"/>
              <a:gd name="connsiteY3" fmla="*/ 918614 h 918614"/>
              <a:gd name="connsiteX0" fmla="*/ 2213109 w 4107073"/>
              <a:gd name="connsiteY0" fmla="*/ 0 h 915805"/>
              <a:gd name="connsiteX1" fmla="*/ 4107073 w 4107073"/>
              <a:gd name="connsiteY1" fmla="*/ 1405 h 915805"/>
              <a:gd name="connsiteX2" fmla="*/ 4107073 w 4107073"/>
              <a:gd name="connsiteY2" fmla="*/ 915805 h 915805"/>
              <a:gd name="connsiteX3" fmla="*/ 0 w 4107073"/>
              <a:gd name="connsiteY3" fmla="*/ 915805 h 915805"/>
              <a:gd name="connsiteX0" fmla="*/ 2658011 w 4551975"/>
              <a:gd name="connsiteY0" fmla="*/ 0 h 915805"/>
              <a:gd name="connsiteX1" fmla="*/ 4551975 w 4551975"/>
              <a:gd name="connsiteY1" fmla="*/ 1405 h 915805"/>
              <a:gd name="connsiteX2" fmla="*/ 4551975 w 4551975"/>
              <a:gd name="connsiteY2" fmla="*/ 915805 h 915805"/>
              <a:gd name="connsiteX3" fmla="*/ 0 w 4551975"/>
              <a:gd name="connsiteY3" fmla="*/ 915805 h 915805"/>
              <a:gd name="connsiteX0" fmla="*/ 2185614 w 4551975"/>
              <a:gd name="connsiteY0" fmla="*/ 130 h 914400"/>
              <a:gd name="connsiteX1" fmla="*/ 4551975 w 4551975"/>
              <a:gd name="connsiteY1" fmla="*/ 0 h 914400"/>
              <a:gd name="connsiteX2" fmla="*/ 4551975 w 4551975"/>
              <a:gd name="connsiteY2" fmla="*/ 914400 h 914400"/>
              <a:gd name="connsiteX3" fmla="*/ 0 w 455197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4551975" h="914400">
                <a:moveTo>
                  <a:pt x="2185614" y="130"/>
                </a:moveTo>
                <a:lnTo>
                  <a:pt x="4551975" y="0"/>
                </a:lnTo>
                <a:lnTo>
                  <a:pt x="4551975"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a:extLst>
              <a:ext uri="{FF2B5EF4-FFF2-40B4-BE49-F238E27FC236}">
                <a16:creationId xmlns:a16="http://schemas.microsoft.com/office/drawing/2014/main" id="{22B9AE6C-27F6-4AFE-9162-A0514AAD05F0}"/>
              </a:ext>
            </a:extLst>
          </p:cNvPr>
          <p:cNvSpPr/>
          <p:nvPr/>
        </p:nvSpPr>
        <p:spPr bwMode="auto">
          <a:xfrm>
            <a:off x="4830384" y="3791227"/>
            <a:ext cx="186624"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06" name="Rectangle 115">
            <a:extLst>
              <a:ext uri="{FF2B5EF4-FFF2-40B4-BE49-F238E27FC236}">
                <a16:creationId xmlns:a16="http://schemas.microsoft.com/office/drawing/2014/main" id="{81DABEDA-3853-49F9-A385-DFDC4183D6CB}"/>
              </a:ext>
            </a:extLst>
          </p:cNvPr>
          <p:cNvSpPr/>
          <p:nvPr/>
        </p:nvSpPr>
        <p:spPr bwMode="auto">
          <a:xfrm flipH="1">
            <a:off x="5056325" y="3788853"/>
            <a:ext cx="1326116"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607" name="Graphic 606">
            <a:extLst>
              <a:ext uri="{FF2B5EF4-FFF2-40B4-BE49-F238E27FC236}">
                <a16:creationId xmlns:a16="http://schemas.microsoft.com/office/drawing/2014/main" id="{B357B54B-824E-4012-A8CD-4F858D8A018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rot="16200000">
            <a:off x="6186094" y="3864658"/>
            <a:ext cx="373956" cy="101989"/>
          </a:xfrm>
          <a:prstGeom prst="rect">
            <a:avLst/>
          </a:prstGeom>
        </p:spPr>
      </p:pic>
      <p:grpSp>
        <p:nvGrpSpPr>
          <p:cNvPr id="536" name="Group 535">
            <a:extLst>
              <a:ext uri="{FF2B5EF4-FFF2-40B4-BE49-F238E27FC236}">
                <a16:creationId xmlns:a16="http://schemas.microsoft.com/office/drawing/2014/main" id="{07A89111-815C-4E3E-B908-29E81FD27153}"/>
              </a:ext>
            </a:extLst>
          </p:cNvPr>
          <p:cNvGrpSpPr/>
          <p:nvPr/>
        </p:nvGrpSpPr>
        <p:grpSpPr>
          <a:xfrm>
            <a:off x="4940299" y="3547430"/>
            <a:ext cx="370338" cy="327772"/>
            <a:chOff x="4723767" y="3080378"/>
            <a:chExt cx="439858" cy="389301"/>
          </a:xfrm>
        </p:grpSpPr>
        <p:pic>
          <p:nvPicPr>
            <p:cNvPr id="539" name="Picture 538">
              <a:extLst>
                <a:ext uri="{FF2B5EF4-FFF2-40B4-BE49-F238E27FC236}">
                  <a16:creationId xmlns:a16="http://schemas.microsoft.com/office/drawing/2014/main" id="{97330FDC-C486-4918-B985-8DF889619523}"/>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40" name="Group 539">
              <a:extLst>
                <a:ext uri="{FF2B5EF4-FFF2-40B4-BE49-F238E27FC236}">
                  <a16:creationId xmlns:a16="http://schemas.microsoft.com/office/drawing/2014/main" id="{9CEC46AC-FDAF-4D4D-A745-9EC37156BCB2}"/>
                </a:ext>
              </a:extLst>
            </p:cNvPr>
            <p:cNvGrpSpPr/>
            <p:nvPr/>
          </p:nvGrpSpPr>
          <p:grpSpPr>
            <a:xfrm>
              <a:off x="4723767" y="3080378"/>
              <a:ext cx="439858" cy="389301"/>
              <a:chOff x="3131835" y="4047725"/>
              <a:chExt cx="439858" cy="389301"/>
            </a:xfrm>
          </p:grpSpPr>
          <p:grpSp>
            <p:nvGrpSpPr>
              <p:cNvPr id="541" name="Group 540">
                <a:extLst>
                  <a:ext uri="{FF2B5EF4-FFF2-40B4-BE49-F238E27FC236}">
                    <a16:creationId xmlns:a16="http://schemas.microsoft.com/office/drawing/2014/main" id="{BF4D4ECF-6516-4F09-A7B6-22A8B6EAF3F3}"/>
                  </a:ext>
                </a:extLst>
              </p:cNvPr>
              <p:cNvGrpSpPr/>
              <p:nvPr/>
            </p:nvGrpSpPr>
            <p:grpSpPr>
              <a:xfrm>
                <a:off x="3131835" y="4047725"/>
                <a:ext cx="182560" cy="348911"/>
                <a:chOff x="2136298" y="4226790"/>
                <a:chExt cx="196678" cy="375893"/>
              </a:xfrm>
            </p:grpSpPr>
            <p:sp>
              <p:nvSpPr>
                <p:cNvPr id="563" name="Rectangle 562">
                  <a:extLst>
                    <a:ext uri="{FF2B5EF4-FFF2-40B4-BE49-F238E27FC236}">
                      <a16:creationId xmlns:a16="http://schemas.microsoft.com/office/drawing/2014/main" id="{F4E49CA2-BDB0-491C-B0C3-0B815366D76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4" name="server">
                  <a:extLst>
                    <a:ext uri="{FF2B5EF4-FFF2-40B4-BE49-F238E27FC236}">
                      <a16:creationId xmlns:a16="http://schemas.microsoft.com/office/drawing/2014/main" id="{908D9736-3389-4037-86CE-495CCDB816F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42" name="Oval 541">
                <a:extLst>
                  <a:ext uri="{FF2B5EF4-FFF2-40B4-BE49-F238E27FC236}">
                    <a16:creationId xmlns:a16="http://schemas.microsoft.com/office/drawing/2014/main" id="{D8960E09-FAB7-426D-8743-82C8E0258493}"/>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43" name="Picture 542">
                <a:extLst>
                  <a:ext uri="{FF2B5EF4-FFF2-40B4-BE49-F238E27FC236}">
                    <a16:creationId xmlns:a16="http://schemas.microsoft.com/office/drawing/2014/main" id="{E61D430D-6764-40F4-A135-5FA8B1335F5E}"/>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60" name="Freeform 6">
                <a:extLst>
                  <a:ext uri="{FF2B5EF4-FFF2-40B4-BE49-F238E27FC236}">
                    <a16:creationId xmlns:a16="http://schemas.microsoft.com/office/drawing/2014/main" id="{C153E579-C699-4076-AC2E-CFF21CF4E83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609" name="Rectangle 115">
            <a:extLst>
              <a:ext uri="{FF2B5EF4-FFF2-40B4-BE49-F238E27FC236}">
                <a16:creationId xmlns:a16="http://schemas.microsoft.com/office/drawing/2014/main" id="{5DDCE182-8101-4D57-AF92-321612D69778}"/>
              </a:ext>
            </a:extLst>
          </p:cNvPr>
          <p:cNvSpPr/>
          <p:nvPr/>
        </p:nvSpPr>
        <p:spPr bwMode="auto">
          <a:xfrm>
            <a:off x="6172966" y="3073735"/>
            <a:ext cx="172138" cy="448687"/>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10" name="Rectangle 115">
            <a:extLst>
              <a:ext uri="{FF2B5EF4-FFF2-40B4-BE49-F238E27FC236}">
                <a16:creationId xmlns:a16="http://schemas.microsoft.com/office/drawing/2014/main" id="{CA692FC8-B1B1-407E-9EFE-83FF46D9C96B}"/>
              </a:ext>
            </a:extLst>
          </p:cNvPr>
          <p:cNvSpPr/>
          <p:nvPr/>
        </p:nvSpPr>
        <p:spPr bwMode="auto">
          <a:xfrm flipV="1">
            <a:off x="6171305" y="3568728"/>
            <a:ext cx="217478" cy="15272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137" name="Graphic 136">
            <a:extLst>
              <a:ext uri="{FF2B5EF4-FFF2-40B4-BE49-F238E27FC236}">
                <a16:creationId xmlns:a16="http://schemas.microsoft.com/office/drawing/2014/main" id="{929BA507-8B5F-4AA7-A450-0571456206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0885" y="3617842"/>
            <a:ext cx="155363" cy="144264"/>
          </a:xfrm>
          <a:prstGeom prst="rect">
            <a:avLst/>
          </a:prstGeom>
        </p:spPr>
      </p:pic>
      <p:grpSp>
        <p:nvGrpSpPr>
          <p:cNvPr id="24" name="Group 23">
            <a:extLst>
              <a:ext uri="{FF2B5EF4-FFF2-40B4-BE49-F238E27FC236}">
                <a16:creationId xmlns:a16="http://schemas.microsoft.com/office/drawing/2014/main" id="{20A24230-FAAD-4142-93D9-29BD7408BC32}"/>
              </a:ext>
            </a:extLst>
          </p:cNvPr>
          <p:cNvGrpSpPr/>
          <p:nvPr/>
        </p:nvGrpSpPr>
        <p:grpSpPr>
          <a:xfrm>
            <a:off x="2479889" y="3223015"/>
            <a:ext cx="1164272" cy="187645"/>
            <a:chOff x="2479889" y="3223015"/>
            <a:chExt cx="1164272" cy="187645"/>
          </a:xfrm>
        </p:grpSpPr>
        <p:sp>
          <p:nvSpPr>
            <p:cNvPr id="712" name="Rectangle 711">
              <a:extLst>
                <a:ext uri="{FF2B5EF4-FFF2-40B4-BE49-F238E27FC236}">
                  <a16:creationId xmlns:a16="http://schemas.microsoft.com/office/drawing/2014/main" id="{165F883C-3213-47A6-9EAA-9E6D0433D0A6}"/>
                </a:ext>
              </a:extLst>
            </p:cNvPr>
            <p:cNvSpPr/>
            <p:nvPr/>
          </p:nvSpPr>
          <p:spPr>
            <a:xfrm>
              <a:off x="2479889" y="3223015"/>
              <a:ext cx="1164272" cy="18764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NGFW</a:t>
              </a:r>
            </a:p>
          </p:txBody>
        </p:sp>
        <p:pic>
          <p:nvPicPr>
            <p:cNvPr id="677" name="Graphic 676">
              <a:extLst>
                <a:ext uri="{FF2B5EF4-FFF2-40B4-BE49-F238E27FC236}">
                  <a16:creationId xmlns:a16="http://schemas.microsoft.com/office/drawing/2014/main" id="{DD69935D-7AC7-4CFD-AD89-E5E87B0675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2268" y="3248214"/>
              <a:ext cx="155363" cy="144264"/>
            </a:xfrm>
            <a:prstGeom prst="rect">
              <a:avLst/>
            </a:prstGeom>
          </p:spPr>
        </p:pic>
        <p:sp>
          <p:nvSpPr>
            <p:cNvPr id="719" name="Commitments_EC4D">
              <a:extLst>
                <a:ext uri="{FF2B5EF4-FFF2-40B4-BE49-F238E27FC236}">
                  <a16:creationId xmlns:a16="http://schemas.microsoft.com/office/drawing/2014/main" id="{C958996F-57E6-494D-B883-4E65280A7B8B}"/>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pic>
        <p:nvPicPr>
          <p:cNvPr id="616" name="Graphic 615">
            <a:extLst>
              <a:ext uri="{FF2B5EF4-FFF2-40B4-BE49-F238E27FC236}">
                <a16:creationId xmlns:a16="http://schemas.microsoft.com/office/drawing/2014/main" id="{AD81CF5A-A9BA-449A-BBA3-9A6A6DF45C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7925" y="3060980"/>
            <a:ext cx="155363" cy="144264"/>
          </a:xfrm>
          <a:prstGeom prst="rect">
            <a:avLst/>
          </a:prstGeom>
        </p:spPr>
      </p:pic>
      <p:grpSp>
        <p:nvGrpSpPr>
          <p:cNvPr id="153" name="Group 152">
            <a:extLst>
              <a:ext uri="{FF2B5EF4-FFF2-40B4-BE49-F238E27FC236}">
                <a16:creationId xmlns:a16="http://schemas.microsoft.com/office/drawing/2014/main" id="{D2A4DE7F-EF4F-4F7E-801D-650E1FEB6053}"/>
              </a:ext>
            </a:extLst>
          </p:cNvPr>
          <p:cNvGrpSpPr/>
          <p:nvPr/>
        </p:nvGrpSpPr>
        <p:grpSpPr>
          <a:xfrm>
            <a:off x="2472457" y="3458316"/>
            <a:ext cx="833053" cy="527412"/>
            <a:chOff x="2144445" y="2968032"/>
            <a:chExt cx="879313" cy="527412"/>
          </a:xfrm>
        </p:grpSpPr>
        <p:sp>
          <p:nvSpPr>
            <p:cNvPr id="679" name="Rectangle 678">
              <a:extLst>
                <a:ext uri="{FF2B5EF4-FFF2-40B4-BE49-F238E27FC236}">
                  <a16:creationId xmlns:a16="http://schemas.microsoft.com/office/drawing/2014/main" id="{A029A06F-AE8A-4377-A597-25D203344D73}"/>
                </a:ext>
              </a:extLst>
            </p:cNvPr>
            <p:cNvSpPr/>
            <p:nvPr/>
          </p:nvSpPr>
          <p:spPr>
            <a:xfrm>
              <a:off x="2144445" y="3342645"/>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IPS/IDS</a:t>
              </a:r>
            </a:p>
          </p:txBody>
        </p:sp>
        <p:sp>
          <p:nvSpPr>
            <p:cNvPr id="687" name="Rectangle 686">
              <a:extLst>
                <a:ext uri="{FF2B5EF4-FFF2-40B4-BE49-F238E27FC236}">
                  <a16:creationId xmlns:a16="http://schemas.microsoft.com/office/drawing/2014/main" id="{B2CFCAB9-AC85-4853-A575-B4421DF8EA45}"/>
                </a:ext>
              </a:extLst>
            </p:cNvPr>
            <p:cNvSpPr/>
            <p:nvPr/>
          </p:nvSpPr>
          <p:spPr>
            <a:xfrm>
              <a:off x="2144446" y="296803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Edge DLP</a:t>
              </a:r>
            </a:p>
          </p:txBody>
        </p:sp>
        <p:sp>
          <p:nvSpPr>
            <p:cNvPr id="695" name="Rectangle 694">
              <a:extLst>
                <a:ext uri="{FF2B5EF4-FFF2-40B4-BE49-F238E27FC236}">
                  <a16:creationId xmlns:a16="http://schemas.microsoft.com/office/drawing/2014/main" id="{C3BB896A-BBFC-432A-ADC2-6DFC18D6B8DF}"/>
                </a:ext>
              </a:extLst>
            </p:cNvPr>
            <p:cNvSpPr/>
            <p:nvPr/>
          </p:nvSpPr>
          <p:spPr>
            <a:xfrm>
              <a:off x="2144446" y="315466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SSL Proxy</a:t>
              </a:r>
            </a:p>
          </p:txBody>
        </p:sp>
        <p:sp>
          <p:nvSpPr>
            <p:cNvPr id="702" name="Commitments_EC4D">
              <a:extLst>
                <a:ext uri="{FF2B5EF4-FFF2-40B4-BE49-F238E27FC236}">
                  <a16:creationId xmlns:a16="http://schemas.microsoft.com/office/drawing/2014/main" id="{71108290-3BBA-47E5-8047-0B4C91CBC6A6}"/>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703" name="Commitments_EC4D">
              <a:extLst>
                <a:ext uri="{FF2B5EF4-FFF2-40B4-BE49-F238E27FC236}">
                  <a16:creationId xmlns:a16="http://schemas.microsoft.com/office/drawing/2014/main" id="{291327A9-64EF-4BDA-A268-B4F6573F7064}"/>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704" name="Commitments_EC4D">
              <a:extLst>
                <a:ext uri="{FF2B5EF4-FFF2-40B4-BE49-F238E27FC236}">
                  <a16:creationId xmlns:a16="http://schemas.microsoft.com/office/drawing/2014/main" id="{9181397D-D9C8-4F52-9921-D94F9DB5B67E}"/>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cxnSp>
        <p:nvCxnSpPr>
          <p:cNvPr id="221" name="Connector: Elbow 220">
            <a:extLst>
              <a:ext uri="{FF2B5EF4-FFF2-40B4-BE49-F238E27FC236}">
                <a16:creationId xmlns:a16="http://schemas.microsoft.com/office/drawing/2014/main" id="{62A1844A-DE90-4548-814B-20C887C8D326}"/>
              </a:ext>
            </a:extLst>
          </p:cNvPr>
          <p:cNvCxnSpPr>
            <a:cxnSpLocks/>
            <a:endCxn id="509" idx="1"/>
          </p:cNvCxnSpPr>
          <p:nvPr/>
        </p:nvCxnSpPr>
        <p:spPr>
          <a:xfrm rot="16200000" flipH="1">
            <a:off x="1174880" y="2710340"/>
            <a:ext cx="1664037" cy="116460"/>
          </a:xfrm>
          <a:prstGeom prst="bentConnector2">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8A563C88-AB14-4F39-9751-2A6BEBC40488}"/>
              </a:ext>
            </a:extLst>
          </p:cNvPr>
          <p:cNvCxnSpPr>
            <a:cxnSpLocks/>
          </p:cNvCxnSpPr>
          <p:nvPr/>
        </p:nvCxnSpPr>
        <p:spPr>
          <a:xfrm>
            <a:off x="1545537"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0" name="TextBox 569">
            <a:extLst>
              <a:ext uri="{FF2B5EF4-FFF2-40B4-BE49-F238E27FC236}">
                <a16:creationId xmlns:a16="http://schemas.microsoft.com/office/drawing/2014/main" id="{A91C18CA-8C4F-4D3E-9285-363EFC4E9F07}"/>
              </a:ext>
            </a:extLst>
          </p:cNvPr>
          <p:cNvSpPr txBox="1"/>
          <p:nvPr/>
        </p:nvSpPr>
        <p:spPr>
          <a:xfrm>
            <a:off x="389074" y="3570555"/>
            <a:ext cx="1241045" cy="253916"/>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Managed Clients</a:t>
            </a:r>
            <a:endParaRPr kumimoji="0" lang="en-US" sz="110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endParaRPr>
          </a:p>
        </p:txBody>
      </p:sp>
      <p:sp>
        <p:nvSpPr>
          <p:cNvPr id="734" name="Rectangle 733">
            <a:extLst>
              <a:ext uri="{FF2B5EF4-FFF2-40B4-BE49-F238E27FC236}">
                <a16:creationId xmlns:a16="http://schemas.microsoft.com/office/drawing/2014/main" id="{D99ED82C-3F1B-4841-B3CC-3B5DF8285ABA}"/>
              </a:ext>
            </a:extLst>
          </p:cNvPr>
          <p:cNvSpPr/>
          <p:nvPr/>
        </p:nvSpPr>
        <p:spPr>
          <a:xfrm>
            <a:off x="273252" y="2128487"/>
            <a:ext cx="1521377"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Clients</a:t>
            </a:r>
          </a:p>
        </p:txBody>
      </p:sp>
      <p:cxnSp>
        <p:nvCxnSpPr>
          <p:cNvPr id="9" name="Connector: Elbow 8">
            <a:extLst>
              <a:ext uri="{FF2B5EF4-FFF2-40B4-BE49-F238E27FC236}">
                <a16:creationId xmlns:a16="http://schemas.microsoft.com/office/drawing/2014/main" id="{A2F782D0-7358-48F8-938D-A164A2BEB08D}"/>
              </a:ext>
            </a:extLst>
          </p:cNvPr>
          <p:cNvCxnSpPr>
            <a:cxnSpLocks/>
            <a:stCxn id="92" idx="3"/>
            <a:endCxn id="264" idx="3"/>
          </p:cNvCxnSpPr>
          <p:nvPr/>
        </p:nvCxnSpPr>
        <p:spPr>
          <a:xfrm>
            <a:off x="1782931" y="3391149"/>
            <a:ext cx="9074" cy="928933"/>
          </a:xfrm>
          <a:prstGeom prst="bentConnector3">
            <a:avLst>
              <a:gd name="adj1" fmla="val 1275667"/>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670" name="Rectangle 669">
            <a:hlinkClick r:id="rId37" tooltip="Windows 10 IoT Core and Windows 10 IoT Enterprise provide a secure solution for IoT devices with flexibility to support headless, ARM-based devices or powerful, Win32-driven devices."/>
            <a:extLst>
              <a:ext uri="{FF2B5EF4-FFF2-40B4-BE49-F238E27FC236}">
                <a16:creationId xmlns:a16="http://schemas.microsoft.com/office/drawing/2014/main" id="{3F9A5FCD-3F3E-4607-8A82-9932FA88B85C}"/>
              </a:ext>
            </a:extLst>
          </p:cNvPr>
          <p:cNvSpPr/>
          <p:nvPr/>
        </p:nvSpPr>
        <p:spPr>
          <a:xfrm>
            <a:off x="2120878" y="5859048"/>
            <a:ext cx="969115"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10 IoT</a:t>
            </a:r>
          </a:p>
        </p:txBody>
      </p:sp>
      <p:sp>
        <p:nvSpPr>
          <p:cNvPr id="671" name="Rectangle 670">
            <a:hlinkClick r:id="rId38" tooltip="Azure IoT Central is a fully managed IoT SaaS (software-as-a-service) solution that makes it easy to connect, monitor and manage your IoT assets at scale, so you can create deep insights from your IoT data and take informed action. "/>
            <a:extLst>
              <a:ext uri="{FF2B5EF4-FFF2-40B4-BE49-F238E27FC236}">
                <a16:creationId xmlns:a16="http://schemas.microsoft.com/office/drawing/2014/main" id="{77377F1E-B771-4359-B9B2-CDF5F5917969}"/>
              </a:ext>
            </a:extLst>
          </p:cNvPr>
          <p:cNvSpPr/>
          <p:nvPr/>
        </p:nvSpPr>
        <p:spPr>
          <a:xfrm>
            <a:off x="2122975" y="6127267"/>
            <a:ext cx="969115" cy="204287"/>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IoT Security </a:t>
            </a:r>
          </a:p>
        </p:txBody>
      </p:sp>
      <p:sp>
        <p:nvSpPr>
          <p:cNvPr id="711" name="Title 1">
            <a:extLst>
              <a:ext uri="{FF2B5EF4-FFF2-40B4-BE49-F238E27FC236}">
                <a16:creationId xmlns:a16="http://schemas.microsoft.com/office/drawing/2014/main" id="{5948D4A9-E316-41CE-B2D5-2C9900CA46DD}"/>
              </a:ext>
            </a:extLst>
          </p:cNvPr>
          <p:cNvSpPr txBox="1">
            <a:spLocks/>
          </p:cNvSpPr>
          <p:nvPr/>
        </p:nvSpPr>
        <p:spPr>
          <a:xfrm>
            <a:off x="4618330" y="186343"/>
            <a:ext cx="3814609" cy="551907"/>
          </a:xfrm>
          <a:prstGeom prst="rect">
            <a:avLst/>
          </a:prstGeom>
          <a:noFill/>
          <a:effectLst>
            <a:softEdge rad="63500"/>
          </a:effectLst>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1600" b="1"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Cybersecurity Reference Architecture</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April 2019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39" tooltip="The latest published version of this document can be found at https://aka.ms/MCRA"/>
              </a:rPr>
              <a:t>https://aka.ms/MCRA</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40" tooltip="View a recording of this document being presented (V1 only for now)"/>
              </a:rPr>
              <a:t>Video Recording</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41" tooltip="Complementary Content Covering Cybersecurity Reference Strategies"/>
              </a:rPr>
              <a:t>Strategies</a:t>
            </a: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20" name="Picture 719">
            <a:extLst>
              <a:ext uri="{FF2B5EF4-FFF2-40B4-BE49-F238E27FC236}">
                <a16:creationId xmlns:a16="http://schemas.microsoft.com/office/drawing/2014/main" id="{02873225-8690-4D5F-AFE8-8FBBD7EFA8E1}"/>
              </a:ext>
            </a:extLst>
          </p:cNvPr>
          <p:cNvPicPr>
            <a:picLocks noChangeAspect="1"/>
          </p:cNvPicPr>
          <p:nvPr/>
        </p:nvPicPr>
        <p:blipFill>
          <a:blip r:embed="rId42" cstate="email">
            <a:extLst>
              <a:ext uri="{28A0092B-C50C-407E-A947-70E740481C1C}">
                <a14:useLocalDpi xmlns:a14="http://schemas.microsoft.com/office/drawing/2010/main" val="0"/>
              </a:ext>
            </a:extLst>
          </a:blip>
          <a:stretch>
            <a:fillRect/>
          </a:stretch>
        </p:blipFill>
        <p:spPr bwMode="invGray">
          <a:xfrm>
            <a:off x="10554452" y="6081476"/>
            <a:ext cx="1207538" cy="258671"/>
          </a:xfrm>
          <a:prstGeom prst="rect">
            <a:avLst/>
          </a:prstGeom>
        </p:spPr>
      </p:pic>
      <p:grpSp>
        <p:nvGrpSpPr>
          <p:cNvPr id="23" name="Group 22">
            <a:extLst>
              <a:ext uri="{FF2B5EF4-FFF2-40B4-BE49-F238E27FC236}">
                <a16:creationId xmlns:a16="http://schemas.microsoft.com/office/drawing/2014/main" id="{806966EE-7DC9-42B7-AC98-DDA2D2A68725}"/>
              </a:ext>
            </a:extLst>
          </p:cNvPr>
          <p:cNvGrpSpPr/>
          <p:nvPr/>
        </p:nvGrpSpPr>
        <p:grpSpPr>
          <a:xfrm>
            <a:off x="2062962" y="2128487"/>
            <a:ext cx="6159022" cy="537733"/>
            <a:chOff x="2062962" y="2128487"/>
            <a:chExt cx="6159022" cy="537733"/>
          </a:xfrm>
        </p:grpSpPr>
        <p:sp>
          <p:nvSpPr>
            <p:cNvPr id="715" name="Rectangle 714">
              <a:extLst>
                <a:ext uri="{FF2B5EF4-FFF2-40B4-BE49-F238E27FC236}">
                  <a16:creationId xmlns:a16="http://schemas.microsoft.com/office/drawing/2014/main" id="{5B2F8445-8EF1-431E-9FF4-70481E88613F}"/>
                </a:ext>
              </a:extLst>
            </p:cNvPr>
            <p:cNvSpPr/>
            <p:nvPr/>
          </p:nvSpPr>
          <p:spPr>
            <a:xfrm>
              <a:off x="2062962" y="2128487"/>
              <a:ext cx="6159022"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Hybrid Cloud Infrastructure</a:t>
              </a:r>
            </a:p>
          </p:txBody>
        </p:sp>
        <p:sp>
          <p:nvSpPr>
            <p:cNvPr id="739" name="TextBox 550">
              <a:extLst>
                <a:ext uri="{FF2B5EF4-FFF2-40B4-BE49-F238E27FC236}">
                  <a16:creationId xmlns:a16="http://schemas.microsoft.com/office/drawing/2014/main" id="{25A1CD42-C2EA-4EFD-8659-36436EF9138C}"/>
                </a:ext>
              </a:extLst>
            </p:cNvPr>
            <p:cNvSpPr txBox="1"/>
            <p:nvPr/>
          </p:nvSpPr>
          <p:spPr>
            <a:xfrm>
              <a:off x="6030668" y="2389221"/>
              <a:ext cx="124722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srgbClr val="0078D7"/>
                      </a:gs>
                      <a:gs pos="100000">
                        <a:srgbClr val="0078D7"/>
                      </a:gs>
                    </a:gsLst>
                    <a:lin ang="5400000" scaled="1"/>
                  </a:gradFill>
                  <a:effectLst/>
                  <a:uLnTx/>
                  <a:uFillTx/>
                  <a:latin typeface="Segoe UI"/>
                  <a:ea typeface="+mn-ea"/>
                  <a:cs typeface="+mn-cs"/>
                </a:rPr>
                <a:t>Microsoft Azure</a:t>
              </a:r>
            </a:p>
          </p:txBody>
        </p:sp>
        <p:sp>
          <p:nvSpPr>
            <p:cNvPr id="491" name="TextBox 490">
              <a:extLst>
                <a:ext uri="{FF2B5EF4-FFF2-40B4-BE49-F238E27FC236}">
                  <a16:creationId xmlns:a16="http://schemas.microsoft.com/office/drawing/2014/main" id="{3344623C-5BC6-480B-BA98-B820168FAD76}"/>
                </a:ext>
              </a:extLst>
            </p:cNvPr>
            <p:cNvSpPr txBox="1"/>
            <p:nvPr/>
          </p:nvSpPr>
          <p:spPr>
            <a:xfrm>
              <a:off x="4194732" y="2389532"/>
              <a:ext cx="1067054" cy="246221"/>
            </a:xfrm>
            <a:prstGeom prst="rect">
              <a:avLst/>
            </a:prstGeom>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3rd party IaaS</a:t>
              </a:r>
            </a:p>
          </p:txBody>
        </p:sp>
      </p:grpSp>
      <p:cxnSp>
        <p:nvCxnSpPr>
          <p:cNvPr id="4" name="Connector: Elbow 3">
            <a:extLst>
              <a:ext uri="{FF2B5EF4-FFF2-40B4-BE49-F238E27FC236}">
                <a16:creationId xmlns:a16="http://schemas.microsoft.com/office/drawing/2014/main" id="{F1B49E56-0C89-42D1-BA16-F98FB3CFF099}"/>
              </a:ext>
            </a:extLst>
          </p:cNvPr>
          <p:cNvCxnSpPr>
            <a:cxnSpLocks/>
            <a:endCxn id="687" idx="1"/>
          </p:cNvCxnSpPr>
          <p:nvPr/>
        </p:nvCxnSpPr>
        <p:spPr>
          <a:xfrm rot="10800000" flipV="1">
            <a:off x="2472459" y="2679490"/>
            <a:ext cx="6118147" cy="855225"/>
          </a:xfrm>
          <a:prstGeom prst="bentConnector3">
            <a:avLst>
              <a:gd name="adj1" fmla="val 10134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29" name="Rectangle 28">
            <a:extLst>
              <a:ext uri="{FF2B5EF4-FFF2-40B4-BE49-F238E27FC236}">
                <a16:creationId xmlns:a16="http://schemas.microsoft.com/office/drawing/2014/main" id="{D2020000-3AE0-46DB-BFB6-28AE2836D2A1}"/>
              </a:ext>
            </a:extLst>
          </p:cNvPr>
          <p:cNvSpPr/>
          <p:nvPr/>
        </p:nvSpPr>
        <p:spPr>
          <a:xfrm>
            <a:off x="10711007" y="4836896"/>
            <a:ext cx="1491540"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Active Directory</a:t>
            </a:r>
          </a:p>
        </p:txBody>
      </p:sp>
      <p:cxnSp>
        <p:nvCxnSpPr>
          <p:cNvPr id="193" name="Straight Connector 192">
            <a:extLst>
              <a:ext uri="{FF2B5EF4-FFF2-40B4-BE49-F238E27FC236}">
                <a16:creationId xmlns:a16="http://schemas.microsoft.com/office/drawing/2014/main" id="{599ADECA-CEBB-49C8-9AB5-EA37ECAFE2BC}"/>
              </a:ext>
            </a:extLst>
          </p:cNvPr>
          <p:cNvCxnSpPr>
            <a:cxnSpLocks/>
          </p:cNvCxnSpPr>
          <p:nvPr/>
        </p:nvCxnSpPr>
        <p:spPr>
          <a:xfrm flipH="1">
            <a:off x="7277888" y="2561170"/>
            <a:ext cx="1066087"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30" name="Group 29">
            <a:extLst>
              <a:ext uri="{FF2B5EF4-FFF2-40B4-BE49-F238E27FC236}">
                <a16:creationId xmlns:a16="http://schemas.microsoft.com/office/drawing/2014/main" id="{E07C47F9-ACEC-4D51-A8A2-A450AC7DFD0D}"/>
              </a:ext>
            </a:extLst>
          </p:cNvPr>
          <p:cNvGrpSpPr/>
          <p:nvPr/>
        </p:nvGrpSpPr>
        <p:grpSpPr>
          <a:xfrm>
            <a:off x="8491368" y="362896"/>
            <a:ext cx="1128835" cy="1004795"/>
            <a:chOff x="8491368" y="362896"/>
            <a:chExt cx="1128835" cy="1004795"/>
          </a:xfrm>
        </p:grpSpPr>
        <p:sp>
          <p:nvSpPr>
            <p:cNvPr id="389" name="Rectangle 388">
              <a:extLst>
                <a:ext uri="{FF2B5EF4-FFF2-40B4-BE49-F238E27FC236}">
                  <a16:creationId xmlns:a16="http://schemas.microsoft.com/office/drawing/2014/main" id="{E2EF18E9-E4CB-454B-B76D-EB4392928A47}"/>
                </a:ext>
              </a:extLst>
            </p:cNvPr>
            <p:cNvSpPr/>
            <p:nvPr/>
          </p:nvSpPr>
          <p:spPr>
            <a:xfrm>
              <a:off x="8491368" y="362896"/>
              <a:ext cx="87556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B3C00"/>
                  </a:solidFill>
                  <a:effectLst/>
                  <a:uLnTx/>
                  <a:uFillTx/>
                  <a:latin typeface="Segoe UI"/>
                  <a:ea typeface="+mn-ea"/>
                  <a:cs typeface="Segoe UI Light" panose="020B0502040204020203" pitchFamily="34" charset="0"/>
                </a:rPr>
                <a:t>Office 365</a:t>
              </a:r>
            </a:p>
          </p:txBody>
        </p:sp>
        <p:cxnSp>
          <p:nvCxnSpPr>
            <p:cNvPr id="487" name="Straight Connector 486">
              <a:extLst>
                <a:ext uri="{FF2B5EF4-FFF2-40B4-BE49-F238E27FC236}">
                  <a16:creationId xmlns:a16="http://schemas.microsoft.com/office/drawing/2014/main" id="{8E4028AD-7AE7-4FA5-9E61-2778447C655F}"/>
                </a:ext>
              </a:extLst>
            </p:cNvPr>
            <p:cNvCxnSpPr>
              <a:cxnSpLocks/>
            </p:cNvCxnSpPr>
            <p:nvPr/>
          </p:nvCxnSpPr>
          <p:spPr>
            <a:xfrm>
              <a:off x="8655991" y="615421"/>
              <a:ext cx="0" cy="449704"/>
            </a:xfrm>
            <a:prstGeom prst="line">
              <a:avLst/>
            </a:prstGeom>
            <a:ln w="19050">
              <a:solidFill>
                <a:srgbClr val="F94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3" name="Rectangle 642">
              <a:extLst>
                <a:ext uri="{FF2B5EF4-FFF2-40B4-BE49-F238E27FC236}">
                  <a16:creationId xmlns:a16="http://schemas.microsoft.com/office/drawing/2014/main" id="{B5E3FB8C-7D58-4D5A-A935-DD6AFDCBDA10}"/>
                </a:ext>
              </a:extLst>
            </p:cNvPr>
            <p:cNvSpPr/>
            <p:nvPr/>
          </p:nvSpPr>
          <p:spPr>
            <a:xfrm>
              <a:off x="8491368" y="1090692"/>
              <a:ext cx="1128835"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B3C00"/>
                  </a:solidFill>
                  <a:effectLst/>
                  <a:uLnTx/>
                  <a:uFillTx/>
                  <a:latin typeface="Segoe UI"/>
                  <a:ea typeface="+mn-ea"/>
                  <a:cs typeface="Segoe UI Light" panose="020B0502040204020203" pitchFamily="34" charset="0"/>
                </a:rPr>
                <a:t>Dynamics 365</a:t>
              </a:r>
            </a:p>
          </p:txBody>
        </p:sp>
      </p:grpSp>
      <p:sp>
        <p:nvSpPr>
          <p:cNvPr id="408" name="Rectangle 407">
            <a:extLst>
              <a:ext uri="{FF2B5EF4-FFF2-40B4-BE49-F238E27FC236}">
                <a16:creationId xmlns:a16="http://schemas.microsoft.com/office/drawing/2014/main" id="{8C4E18A5-B800-44B1-B107-2F0CC16AD7A4}"/>
              </a:ext>
            </a:extLst>
          </p:cNvPr>
          <p:cNvSpPr/>
          <p:nvPr/>
        </p:nvSpPr>
        <p:spPr>
          <a:xfrm>
            <a:off x="10375853" y="1262080"/>
            <a:ext cx="1600200" cy="257763"/>
          </a:xfrm>
          <a:prstGeom prst="rect">
            <a:avLst/>
          </a:prstGeom>
          <a:solidFill>
            <a:schemeClr val="accent4"/>
          </a:solidFill>
        </p:spPr>
        <p:txBody>
          <a:bodyPr wrap="square" t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Identity &amp; Access</a:t>
            </a:r>
          </a:p>
        </p:txBody>
      </p:sp>
      <p:cxnSp>
        <p:nvCxnSpPr>
          <p:cNvPr id="673" name="Connector: Elbow 672">
            <a:extLst>
              <a:ext uri="{FF2B5EF4-FFF2-40B4-BE49-F238E27FC236}">
                <a16:creationId xmlns:a16="http://schemas.microsoft.com/office/drawing/2014/main" id="{495B3EE6-BD9D-4BC2-9EFF-F32E825D55D8}"/>
              </a:ext>
            </a:extLst>
          </p:cNvPr>
          <p:cNvCxnSpPr>
            <a:cxnSpLocks/>
            <a:stCxn id="739" idx="3"/>
          </p:cNvCxnSpPr>
          <p:nvPr/>
        </p:nvCxnSpPr>
        <p:spPr>
          <a:xfrm flipV="1">
            <a:off x="7277888" y="1963979"/>
            <a:ext cx="1009892" cy="563742"/>
          </a:xfrm>
          <a:prstGeom prst="bentConnector3">
            <a:avLst>
              <a:gd name="adj1" fmla="val 99045"/>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6" name="Connector: Elbow 675">
            <a:extLst>
              <a:ext uri="{FF2B5EF4-FFF2-40B4-BE49-F238E27FC236}">
                <a16:creationId xmlns:a16="http://schemas.microsoft.com/office/drawing/2014/main" id="{680E6FA9-3206-4542-A2B4-2FCB73449C18}"/>
              </a:ext>
            </a:extLst>
          </p:cNvPr>
          <p:cNvCxnSpPr>
            <a:cxnSpLocks/>
          </p:cNvCxnSpPr>
          <p:nvPr/>
        </p:nvCxnSpPr>
        <p:spPr>
          <a:xfrm rot="16200000" flipH="1">
            <a:off x="1403866" y="4188904"/>
            <a:ext cx="1192799" cy="103194"/>
          </a:xfrm>
          <a:prstGeom prst="bentConnector3">
            <a:avLst>
              <a:gd name="adj1" fmla="val 100397"/>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0C1DDADB-F120-4241-9A1D-72AD83D5E073}"/>
              </a:ext>
            </a:extLst>
          </p:cNvPr>
          <p:cNvCxnSpPr>
            <a:cxnSpLocks/>
          </p:cNvCxnSpPr>
          <p:nvPr/>
        </p:nvCxnSpPr>
        <p:spPr>
          <a:xfrm flipH="1">
            <a:off x="5746238" y="1903751"/>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5" name="Straight Connector 704">
            <a:extLst>
              <a:ext uri="{FF2B5EF4-FFF2-40B4-BE49-F238E27FC236}">
                <a16:creationId xmlns:a16="http://schemas.microsoft.com/office/drawing/2014/main" id="{1E09EBC7-3EAB-45C7-952B-C119852F91FC}"/>
              </a:ext>
            </a:extLst>
          </p:cNvPr>
          <p:cNvCxnSpPr>
            <a:cxnSpLocks/>
          </p:cNvCxnSpPr>
          <p:nvPr/>
        </p:nvCxnSpPr>
        <p:spPr>
          <a:xfrm>
            <a:off x="10215940" y="1775123"/>
            <a:ext cx="1" cy="73589"/>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6" name="Connector: Elbow 715">
            <a:extLst>
              <a:ext uri="{FF2B5EF4-FFF2-40B4-BE49-F238E27FC236}">
                <a16:creationId xmlns:a16="http://schemas.microsoft.com/office/drawing/2014/main" id="{E12BD4FB-8723-470D-88E2-153C996E7359}"/>
              </a:ext>
            </a:extLst>
          </p:cNvPr>
          <p:cNvCxnSpPr>
            <a:cxnSpLocks/>
            <a:stCxn id="174" idx="1"/>
            <a:endCxn id="476" idx="3"/>
          </p:cNvCxnSpPr>
          <p:nvPr/>
        </p:nvCxnSpPr>
        <p:spPr>
          <a:xfrm rot="10800000" flipV="1">
            <a:off x="10003300" y="821806"/>
            <a:ext cx="621214" cy="1552866"/>
          </a:xfrm>
          <a:prstGeom prst="bentConnector3">
            <a:avLst>
              <a:gd name="adj1" fmla="val 50000"/>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FB99E1F1-C069-41B5-AF60-3AF92FB3DE66}"/>
              </a:ext>
            </a:extLst>
          </p:cNvPr>
          <p:cNvSpPr/>
          <p:nvPr/>
        </p:nvSpPr>
        <p:spPr bwMode="auto">
          <a:xfrm>
            <a:off x="10624514" y="780795"/>
            <a:ext cx="77668" cy="8202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9" name="Connector: Elbow 728">
            <a:extLst>
              <a:ext uri="{FF2B5EF4-FFF2-40B4-BE49-F238E27FC236}">
                <a16:creationId xmlns:a16="http://schemas.microsoft.com/office/drawing/2014/main" id="{709024E8-D411-4EC3-83A4-48F66AAFAE7C}"/>
              </a:ext>
            </a:extLst>
          </p:cNvPr>
          <p:cNvCxnSpPr>
            <a:cxnSpLocks/>
          </p:cNvCxnSpPr>
          <p:nvPr/>
        </p:nvCxnSpPr>
        <p:spPr>
          <a:xfrm rot="10800000" flipV="1">
            <a:off x="10462464" y="821806"/>
            <a:ext cx="162050" cy="847712"/>
          </a:xfrm>
          <a:prstGeom prst="bentConnector2">
            <a:avLst/>
          </a:prstGeom>
          <a:ln w="19050">
            <a:solidFill>
              <a:srgbClr val="5C2D9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7" name="Straight Connector 736">
            <a:extLst>
              <a:ext uri="{FF2B5EF4-FFF2-40B4-BE49-F238E27FC236}">
                <a16:creationId xmlns:a16="http://schemas.microsoft.com/office/drawing/2014/main" id="{DB4A91C4-0E01-4485-B7FB-F9EE6A07EA0B}"/>
              </a:ext>
            </a:extLst>
          </p:cNvPr>
          <p:cNvCxnSpPr>
            <a:cxnSpLocks/>
          </p:cNvCxnSpPr>
          <p:nvPr/>
        </p:nvCxnSpPr>
        <p:spPr>
          <a:xfrm flipV="1">
            <a:off x="10220425" y="3604375"/>
            <a:ext cx="0" cy="104772"/>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58" name="Picture 457">
            <a:extLst>
              <a:ext uri="{FF2B5EF4-FFF2-40B4-BE49-F238E27FC236}">
                <a16:creationId xmlns:a16="http://schemas.microsoft.com/office/drawing/2014/main" id="{FD46B378-1E6A-4F89-BCCD-3DEE2EDF89DF}"/>
              </a:ext>
            </a:extLst>
          </p:cNvPr>
          <p:cNvPicPr>
            <a:picLocks noChangeAspect="1"/>
          </p:cNvPicPr>
          <p:nvPr/>
        </p:nvPicPr>
        <p:blipFill>
          <a:blip r:embed="rId43">
            <a:duotone>
              <a:schemeClr val="accent1">
                <a:shade val="45000"/>
                <a:satMod val="135000"/>
              </a:schemeClr>
              <a:prstClr val="white"/>
            </a:duotone>
            <a:lum bright="-20000" contrast="40000"/>
          </a:blip>
          <a:stretch>
            <a:fillRect/>
          </a:stretch>
        </p:blipFill>
        <p:spPr>
          <a:xfrm>
            <a:off x="10425640" y="1610198"/>
            <a:ext cx="278831" cy="278832"/>
          </a:xfrm>
          <a:prstGeom prst="rect">
            <a:avLst/>
          </a:prstGeom>
        </p:spPr>
      </p:pic>
      <p:pic>
        <p:nvPicPr>
          <p:cNvPr id="459" name="Picture 458">
            <a:extLst>
              <a:ext uri="{FF2B5EF4-FFF2-40B4-BE49-F238E27FC236}">
                <a16:creationId xmlns:a16="http://schemas.microsoft.com/office/drawing/2014/main" id="{5A4582E1-1AEB-42AD-BFCA-3791D334651E}"/>
              </a:ext>
            </a:extLst>
          </p:cNvPr>
          <p:cNvPicPr>
            <a:picLocks noChangeAspect="1"/>
          </p:cNvPicPr>
          <p:nvPr/>
        </p:nvPicPr>
        <p:blipFill>
          <a:blip r:embed="rId44"/>
          <a:stretch>
            <a:fillRect/>
          </a:stretch>
        </p:blipFill>
        <p:spPr>
          <a:xfrm>
            <a:off x="10388351" y="4597773"/>
            <a:ext cx="295720" cy="197147"/>
          </a:xfrm>
          <a:prstGeom prst="rect">
            <a:avLst/>
          </a:prstGeom>
        </p:spPr>
      </p:pic>
      <p:grpSp>
        <p:nvGrpSpPr>
          <p:cNvPr id="717" name="Group 716">
            <a:extLst>
              <a:ext uri="{FF2B5EF4-FFF2-40B4-BE49-F238E27FC236}">
                <a16:creationId xmlns:a16="http://schemas.microsoft.com/office/drawing/2014/main" id="{30D2ACFA-C2F4-4D0E-8607-4F84B9903B4F}"/>
              </a:ext>
            </a:extLst>
          </p:cNvPr>
          <p:cNvGrpSpPr/>
          <p:nvPr/>
        </p:nvGrpSpPr>
        <p:grpSpPr>
          <a:xfrm>
            <a:off x="3821452" y="4664050"/>
            <a:ext cx="370338" cy="327772"/>
            <a:chOff x="4723767" y="3080378"/>
            <a:chExt cx="439858" cy="389301"/>
          </a:xfrm>
        </p:grpSpPr>
        <p:pic>
          <p:nvPicPr>
            <p:cNvPr id="718" name="Picture 717">
              <a:extLst>
                <a:ext uri="{FF2B5EF4-FFF2-40B4-BE49-F238E27FC236}">
                  <a16:creationId xmlns:a16="http://schemas.microsoft.com/office/drawing/2014/main" id="{EDABC81B-5CDF-4995-B033-597AF5E58AC7}"/>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721" name="Group 720">
              <a:extLst>
                <a:ext uri="{FF2B5EF4-FFF2-40B4-BE49-F238E27FC236}">
                  <a16:creationId xmlns:a16="http://schemas.microsoft.com/office/drawing/2014/main" id="{6904D6A0-6E77-4CC9-ABCE-BADF8F55760B}"/>
                </a:ext>
              </a:extLst>
            </p:cNvPr>
            <p:cNvGrpSpPr/>
            <p:nvPr/>
          </p:nvGrpSpPr>
          <p:grpSpPr>
            <a:xfrm>
              <a:off x="4723767" y="3080378"/>
              <a:ext cx="439858" cy="389301"/>
              <a:chOff x="3131835" y="4047725"/>
              <a:chExt cx="439858" cy="389301"/>
            </a:xfrm>
          </p:grpSpPr>
          <p:grpSp>
            <p:nvGrpSpPr>
              <p:cNvPr id="722" name="Group 721">
                <a:extLst>
                  <a:ext uri="{FF2B5EF4-FFF2-40B4-BE49-F238E27FC236}">
                    <a16:creationId xmlns:a16="http://schemas.microsoft.com/office/drawing/2014/main" id="{587FF1AF-FABE-4AAC-8E4F-B6460E9285AE}"/>
                  </a:ext>
                </a:extLst>
              </p:cNvPr>
              <p:cNvGrpSpPr/>
              <p:nvPr/>
            </p:nvGrpSpPr>
            <p:grpSpPr>
              <a:xfrm>
                <a:off x="3131835" y="4047725"/>
                <a:ext cx="182560" cy="348911"/>
                <a:chOff x="2136298" y="4226790"/>
                <a:chExt cx="196678" cy="375893"/>
              </a:xfrm>
            </p:grpSpPr>
            <p:sp>
              <p:nvSpPr>
                <p:cNvPr id="731" name="Rectangle 730">
                  <a:extLst>
                    <a:ext uri="{FF2B5EF4-FFF2-40B4-BE49-F238E27FC236}">
                      <a16:creationId xmlns:a16="http://schemas.microsoft.com/office/drawing/2014/main" id="{3E5B16F2-3D5A-4671-BBB0-B4C502FB1120}"/>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2" name="server">
                  <a:extLst>
                    <a:ext uri="{FF2B5EF4-FFF2-40B4-BE49-F238E27FC236}">
                      <a16:creationId xmlns:a16="http://schemas.microsoft.com/office/drawing/2014/main" id="{C5532183-AB50-4003-B709-1FB11B2B6351}"/>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723" name="Oval 722">
                <a:extLst>
                  <a:ext uri="{FF2B5EF4-FFF2-40B4-BE49-F238E27FC236}">
                    <a16:creationId xmlns:a16="http://schemas.microsoft.com/office/drawing/2014/main" id="{48D35492-3E2F-4D9F-8DCD-A76C59961ED4}"/>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25" name="Picture 724">
                <a:extLst>
                  <a:ext uri="{FF2B5EF4-FFF2-40B4-BE49-F238E27FC236}">
                    <a16:creationId xmlns:a16="http://schemas.microsoft.com/office/drawing/2014/main" id="{FDE070DE-E1C4-42BD-9159-1445C180E371}"/>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730" name="Freeform 6">
                <a:extLst>
                  <a:ext uri="{FF2B5EF4-FFF2-40B4-BE49-F238E27FC236}">
                    <a16:creationId xmlns:a16="http://schemas.microsoft.com/office/drawing/2014/main" id="{8750EAEB-9821-4801-8F64-B93C161CEC8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631" name="Group 630">
            <a:extLst>
              <a:ext uri="{FF2B5EF4-FFF2-40B4-BE49-F238E27FC236}">
                <a16:creationId xmlns:a16="http://schemas.microsoft.com/office/drawing/2014/main" id="{C39DC576-9AAC-43F9-9B25-FC0D1EF9B677}"/>
              </a:ext>
            </a:extLst>
          </p:cNvPr>
          <p:cNvGrpSpPr/>
          <p:nvPr/>
        </p:nvGrpSpPr>
        <p:grpSpPr>
          <a:xfrm>
            <a:off x="4366364" y="4664050"/>
            <a:ext cx="370338" cy="327772"/>
            <a:chOff x="4723767" y="3080378"/>
            <a:chExt cx="439858" cy="389301"/>
          </a:xfrm>
        </p:grpSpPr>
        <p:pic>
          <p:nvPicPr>
            <p:cNvPr id="632" name="Picture 631">
              <a:extLst>
                <a:ext uri="{FF2B5EF4-FFF2-40B4-BE49-F238E27FC236}">
                  <a16:creationId xmlns:a16="http://schemas.microsoft.com/office/drawing/2014/main" id="{BEDCB63A-A4BE-4551-BEB1-C07D35CF435D}"/>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633" name="Group 632">
              <a:extLst>
                <a:ext uri="{FF2B5EF4-FFF2-40B4-BE49-F238E27FC236}">
                  <a16:creationId xmlns:a16="http://schemas.microsoft.com/office/drawing/2014/main" id="{BBE0AFD2-DCCD-4B3E-90C3-5763893476FC}"/>
                </a:ext>
              </a:extLst>
            </p:cNvPr>
            <p:cNvGrpSpPr/>
            <p:nvPr/>
          </p:nvGrpSpPr>
          <p:grpSpPr>
            <a:xfrm>
              <a:off x="4723767" y="3080378"/>
              <a:ext cx="439858" cy="389301"/>
              <a:chOff x="3131835" y="4047725"/>
              <a:chExt cx="439858" cy="389301"/>
            </a:xfrm>
          </p:grpSpPr>
          <p:grpSp>
            <p:nvGrpSpPr>
              <p:cNvPr id="635" name="Group 634">
                <a:extLst>
                  <a:ext uri="{FF2B5EF4-FFF2-40B4-BE49-F238E27FC236}">
                    <a16:creationId xmlns:a16="http://schemas.microsoft.com/office/drawing/2014/main" id="{99C86171-C454-4F91-B278-7ECA34197906}"/>
                  </a:ext>
                </a:extLst>
              </p:cNvPr>
              <p:cNvGrpSpPr/>
              <p:nvPr/>
            </p:nvGrpSpPr>
            <p:grpSpPr>
              <a:xfrm>
                <a:off x="3131835" y="4047725"/>
                <a:ext cx="182560" cy="348911"/>
                <a:chOff x="2136298" y="4226790"/>
                <a:chExt cx="196678" cy="375893"/>
              </a:xfrm>
            </p:grpSpPr>
            <p:sp>
              <p:nvSpPr>
                <p:cNvPr id="648" name="Rectangle 647">
                  <a:extLst>
                    <a:ext uri="{FF2B5EF4-FFF2-40B4-BE49-F238E27FC236}">
                      <a16:creationId xmlns:a16="http://schemas.microsoft.com/office/drawing/2014/main" id="{57044A60-969C-4B2D-BC56-EE3C5A019B35}"/>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9" name="server">
                  <a:extLst>
                    <a:ext uri="{FF2B5EF4-FFF2-40B4-BE49-F238E27FC236}">
                      <a16:creationId xmlns:a16="http://schemas.microsoft.com/office/drawing/2014/main" id="{EDD3E45D-59C3-4AAC-942E-E51F10BD7AEA}"/>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36" name="Oval 635">
                <a:extLst>
                  <a:ext uri="{FF2B5EF4-FFF2-40B4-BE49-F238E27FC236}">
                    <a16:creationId xmlns:a16="http://schemas.microsoft.com/office/drawing/2014/main" id="{1AC50614-D910-4F74-9FCB-AAF49AC244BB}"/>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6" name="Picture 645">
                <a:extLst>
                  <a:ext uri="{FF2B5EF4-FFF2-40B4-BE49-F238E27FC236}">
                    <a16:creationId xmlns:a16="http://schemas.microsoft.com/office/drawing/2014/main" id="{A6B2F45D-B39D-4559-9199-2B4016ED0E18}"/>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47" name="Freeform 6">
                <a:extLst>
                  <a:ext uri="{FF2B5EF4-FFF2-40B4-BE49-F238E27FC236}">
                    <a16:creationId xmlns:a16="http://schemas.microsoft.com/office/drawing/2014/main" id="{282E1AE3-CD2C-4152-B75D-02480AB1A38D}"/>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6" name="Group 5">
            <a:extLst>
              <a:ext uri="{FF2B5EF4-FFF2-40B4-BE49-F238E27FC236}">
                <a16:creationId xmlns:a16="http://schemas.microsoft.com/office/drawing/2014/main" id="{EF9C0FF6-3C16-47E6-89A6-147205FE0E0F}"/>
              </a:ext>
            </a:extLst>
          </p:cNvPr>
          <p:cNvGrpSpPr/>
          <p:nvPr/>
        </p:nvGrpSpPr>
        <p:grpSpPr>
          <a:xfrm>
            <a:off x="3127872" y="4599586"/>
            <a:ext cx="371764" cy="354262"/>
            <a:chOff x="775326" y="4265359"/>
            <a:chExt cx="420437" cy="400643"/>
          </a:xfrm>
        </p:grpSpPr>
        <p:grpSp>
          <p:nvGrpSpPr>
            <p:cNvPr id="654" name="Group 653">
              <a:extLst>
                <a:ext uri="{FF2B5EF4-FFF2-40B4-BE49-F238E27FC236}">
                  <a16:creationId xmlns:a16="http://schemas.microsoft.com/office/drawing/2014/main" id="{8F05EEE9-7D91-465C-991B-600A235FD042}"/>
                </a:ext>
              </a:extLst>
            </p:cNvPr>
            <p:cNvGrpSpPr/>
            <p:nvPr/>
          </p:nvGrpSpPr>
          <p:grpSpPr>
            <a:xfrm>
              <a:off x="812649" y="4265359"/>
              <a:ext cx="182560" cy="348911"/>
              <a:chOff x="2136298" y="4226790"/>
              <a:chExt cx="196678" cy="375893"/>
            </a:xfrm>
          </p:grpSpPr>
          <p:sp>
            <p:nvSpPr>
              <p:cNvPr id="655" name="Rectangle 654">
                <a:extLst>
                  <a:ext uri="{FF2B5EF4-FFF2-40B4-BE49-F238E27FC236}">
                    <a16:creationId xmlns:a16="http://schemas.microsoft.com/office/drawing/2014/main" id="{DCD23AE5-BF7A-45A6-A0D0-9600F7161D4C}"/>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6" name="server">
                <a:extLst>
                  <a:ext uri="{FF2B5EF4-FFF2-40B4-BE49-F238E27FC236}">
                    <a16:creationId xmlns:a16="http://schemas.microsoft.com/office/drawing/2014/main" id="{6DA02F9B-F98A-479D-ADCB-647355DD241F}"/>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657" name="Group 656">
              <a:extLst>
                <a:ext uri="{FF2B5EF4-FFF2-40B4-BE49-F238E27FC236}">
                  <a16:creationId xmlns:a16="http://schemas.microsoft.com/office/drawing/2014/main" id="{6FF29205-866F-4BA1-B243-F338FB8C835A}"/>
                </a:ext>
              </a:extLst>
            </p:cNvPr>
            <p:cNvGrpSpPr/>
            <p:nvPr/>
          </p:nvGrpSpPr>
          <p:grpSpPr>
            <a:xfrm>
              <a:off x="890810" y="4317091"/>
              <a:ext cx="182560" cy="348911"/>
              <a:chOff x="2136298" y="4226790"/>
              <a:chExt cx="196678" cy="375893"/>
            </a:xfrm>
          </p:grpSpPr>
          <p:sp>
            <p:nvSpPr>
              <p:cNvPr id="658" name="Rectangle 657">
                <a:extLst>
                  <a:ext uri="{FF2B5EF4-FFF2-40B4-BE49-F238E27FC236}">
                    <a16:creationId xmlns:a16="http://schemas.microsoft.com/office/drawing/2014/main" id="{8B03A884-8F4A-48E1-B0CC-4CF7C20B1CAD}"/>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9" name="server">
                <a:extLst>
                  <a:ext uri="{FF2B5EF4-FFF2-40B4-BE49-F238E27FC236}">
                    <a16:creationId xmlns:a16="http://schemas.microsoft.com/office/drawing/2014/main" id="{302C73EA-AAED-45BC-856A-5AC84CB1B17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0" name="TextBox 659">
              <a:extLst>
                <a:ext uri="{FF2B5EF4-FFF2-40B4-BE49-F238E27FC236}">
                  <a16:creationId xmlns:a16="http://schemas.microsoft.com/office/drawing/2014/main" id="{5124BEC1-0987-4ACE-A06E-FA91D12D8D7C}"/>
                </a:ext>
              </a:extLst>
            </p:cNvPr>
            <p:cNvSpPr txBox="1"/>
            <p:nvPr/>
          </p:nvSpPr>
          <p:spPr>
            <a:xfrm>
              <a:off x="775326" y="4350059"/>
              <a:ext cx="420437" cy="208843"/>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90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VMs</a:t>
              </a:r>
            </a:p>
          </p:txBody>
        </p:sp>
      </p:grpSp>
      <p:grpSp>
        <p:nvGrpSpPr>
          <p:cNvPr id="650" name="Group 649">
            <a:extLst>
              <a:ext uri="{FF2B5EF4-FFF2-40B4-BE49-F238E27FC236}">
                <a16:creationId xmlns:a16="http://schemas.microsoft.com/office/drawing/2014/main" id="{2D817036-31AF-4512-A3D7-9D591DD3FA6C}"/>
              </a:ext>
            </a:extLst>
          </p:cNvPr>
          <p:cNvGrpSpPr/>
          <p:nvPr/>
        </p:nvGrpSpPr>
        <p:grpSpPr>
          <a:xfrm>
            <a:off x="5595743" y="4664050"/>
            <a:ext cx="370338" cy="327772"/>
            <a:chOff x="4723767" y="3080378"/>
            <a:chExt cx="439858" cy="389301"/>
          </a:xfrm>
        </p:grpSpPr>
        <p:pic>
          <p:nvPicPr>
            <p:cNvPr id="651" name="Picture 650">
              <a:extLst>
                <a:ext uri="{FF2B5EF4-FFF2-40B4-BE49-F238E27FC236}">
                  <a16:creationId xmlns:a16="http://schemas.microsoft.com/office/drawing/2014/main" id="{4DC7C6E3-9DC8-45BE-BF82-2138F5832614}"/>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652" name="Group 651">
              <a:extLst>
                <a:ext uri="{FF2B5EF4-FFF2-40B4-BE49-F238E27FC236}">
                  <a16:creationId xmlns:a16="http://schemas.microsoft.com/office/drawing/2014/main" id="{DD2DD0EA-342E-4E97-8FF7-5936FA62B3A5}"/>
                </a:ext>
              </a:extLst>
            </p:cNvPr>
            <p:cNvGrpSpPr/>
            <p:nvPr/>
          </p:nvGrpSpPr>
          <p:grpSpPr>
            <a:xfrm>
              <a:off x="4723767" y="3080378"/>
              <a:ext cx="439858" cy="389301"/>
              <a:chOff x="3131835" y="4047725"/>
              <a:chExt cx="439858" cy="389301"/>
            </a:xfrm>
          </p:grpSpPr>
          <p:grpSp>
            <p:nvGrpSpPr>
              <p:cNvPr id="653" name="Group 652">
                <a:extLst>
                  <a:ext uri="{FF2B5EF4-FFF2-40B4-BE49-F238E27FC236}">
                    <a16:creationId xmlns:a16="http://schemas.microsoft.com/office/drawing/2014/main" id="{3C720BB6-1FF2-4CB9-9F3D-22FC32117C56}"/>
                  </a:ext>
                </a:extLst>
              </p:cNvPr>
              <p:cNvGrpSpPr/>
              <p:nvPr/>
            </p:nvGrpSpPr>
            <p:grpSpPr>
              <a:xfrm>
                <a:off x="3131835" y="4047725"/>
                <a:ext cx="182560" cy="348911"/>
                <a:chOff x="2136298" y="4226790"/>
                <a:chExt cx="196678" cy="375893"/>
              </a:xfrm>
            </p:grpSpPr>
            <p:sp>
              <p:nvSpPr>
                <p:cNvPr id="666" name="Rectangle 665">
                  <a:extLst>
                    <a:ext uri="{FF2B5EF4-FFF2-40B4-BE49-F238E27FC236}">
                      <a16:creationId xmlns:a16="http://schemas.microsoft.com/office/drawing/2014/main" id="{719B7FA9-7CC0-41D3-BAF4-B3433A4BC5F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7" name="server">
                  <a:extLst>
                    <a:ext uri="{FF2B5EF4-FFF2-40B4-BE49-F238E27FC236}">
                      <a16:creationId xmlns:a16="http://schemas.microsoft.com/office/drawing/2014/main" id="{A05B6DA1-2B69-4E13-A636-FA37F8AA5DD6}"/>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1" name="Oval 660">
                <a:extLst>
                  <a:ext uri="{FF2B5EF4-FFF2-40B4-BE49-F238E27FC236}">
                    <a16:creationId xmlns:a16="http://schemas.microsoft.com/office/drawing/2014/main" id="{32951057-9049-41F1-9CEC-8FB37939C4CC}"/>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62" name="Picture 661">
                <a:extLst>
                  <a:ext uri="{FF2B5EF4-FFF2-40B4-BE49-F238E27FC236}">
                    <a16:creationId xmlns:a16="http://schemas.microsoft.com/office/drawing/2014/main" id="{949717CA-63E1-4658-AC78-817C25CC47E5}"/>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63" name="Freeform 6">
                <a:extLst>
                  <a:ext uri="{FF2B5EF4-FFF2-40B4-BE49-F238E27FC236}">
                    <a16:creationId xmlns:a16="http://schemas.microsoft.com/office/drawing/2014/main" id="{9B31D166-51ED-4330-B9E9-44FDFD738DC3}"/>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92" name="Rectangle 91">
            <a:hlinkClick r:id="rId45" tooltip="Microsoft Intune provides mobile device management, mobile application management, and PC management capabilities from the cloud. "/>
            <a:extLst>
              <a:ext uri="{FF2B5EF4-FFF2-40B4-BE49-F238E27FC236}">
                <a16:creationId xmlns:a16="http://schemas.microsoft.com/office/drawing/2014/main" id="{C7C11BC6-090A-4DFF-A6E6-F0F888E7DCDE}"/>
              </a:ext>
            </a:extLst>
          </p:cNvPr>
          <p:cNvSpPr/>
          <p:nvPr/>
        </p:nvSpPr>
        <p:spPr>
          <a:xfrm>
            <a:off x="292459" y="3285286"/>
            <a:ext cx="1490472"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Intune MDM/MAM</a:t>
            </a:r>
          </a:p>
        </p:txBody>
      </p:sp>
      <p:grpSp>
        <p:nvGrpSpPr>
          <p:cNvPr id="42" name="Group 41">
            <a:extLst>
              <a:ext uri="{FF2B5EF4-FFF2-40B4-BE49-F238E27FC236}">
                <a16:creationId xmlns:a16="http://schemas.microsoft.com/office/drawing/2014/main" id="{8C2495AC-5789-4EEE-9A8C-143E6B5C1712}"/>
              </a:ext>
            </a:extLst>
          </p:cNvPr>
          <p:cNvGrpSpPr/>
          <p:nvPr/>
        </p:nvGrpSpPr>
        <p:grpSpPr>
          <a:xfrm>
            <a:off x="2482471" y="2729987"/>
            <a:ext cx="5739513" cy="717660"/>
            <a:chOff x="2545101" y="2729987"/>
            <a:chExt cx="5739513" cy="717660"/>
          </a:xfrm>
        </p:grpSpPr>
        <p:sp>
          <p:nvSpPr>
            <p:cNvPr id="496" name="Rectangle 495">
              <a:hlinkClick r:id="rId46" tooltip="Azure Security Center is built into the Azure platform and provides cross-platform threat protection and detection across clouds and on-premises. "/>
              <a:extLst>
                <a:ext uri="{FF2B5EF4-FFF2-40B4-BE49-F238E27FC236}">
                  <a16:creationId xmlns:a16="http://schemas.microsoft.com/office/drawing/2014/main" id="{22F6955C-7797-41A3-BC81-39386EA09AAF}"/>
                </a:ext>
              </a:extLst>
            </p:cNvPr>
            <p:cNvSpPr/>
            <p:nvPr/>
          </p:nvSpPr>
          <p:spPr>
            <a:xfrm>
              <a:off x="2545101" y="2729987"/>
              <a:ext cx="573951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Security Center – </a:t>
              </a:r>
              <a:r>
                <a:rPr kumimoji="0" 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Cross Platform Visibility, Protection, and Threat Detection</a:t>
              </a:r>
            </a:p>
          </p:txBody>
        </p:sp>
        <p:sp>
          <p:nvSpPr>
            <p:cNvPr id="486" name="Rectangle 485">
              <a:hlinkClick r:id="rId46" tooltip="Azure Security Center is built into the Azure platform and provides cross-platform threat protection and detection across clouds and on-premises."/>
              <a:extLst>
                <a:ext uri="{FF2B5EF4-FFF2-40B4-BE49-F238E27FC236}">
                  <a16:creationId xmlns:a16="http://schemas.microsoft.com/office/drawing/2014/main" id="{B2FEC623-8E6E-47DD-B7ED-8BFB1FAD9AF5}"/>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18288"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9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1" name="Rectangle 40">
              <a:extLst>
                <a:ext uri="{FF2B5EF4-FFF2-40B4-BE49-F238E27FC236}">
                  <a16:creationId xmlns:a16="http://schemas.microsoft.com/office/drawing/2014/main" id="{4C07ED51-B9AD-4237-A20D-693584F653BE}"/>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8" name="Rectangle 507">
              <a:hlinkClick r:id="rId47" tooltip="Security Center Just in time virtual machine (VM) access can be used to lock down inbound traffic to your Azure VMs, reducing exposure to attacks while providing easy access to connect to VMs when needed."/>
              <a:extLst>
                <a:ext uri="{FF2B5EF4-FFF2-40B4-BE49-F238E27FC236}">
                  <a16:creationId xmlns:a16="http://schemas.microsoft.com/office/drawing/2014/main" id="{B709644C-878C-40F2-8CF0-5EC61A7D4068}"/>
                </a:ext>
              </a:extLst>
            </p:cNvPr>
            <p:cNvSpPr/>
            <p:nvPr/>
          </p:nvSpPr>
          <p:spPr>
            <a:xfrm>
              <a:off x="6885890" y="2965374"/>
              <a:ext cx="1322029" cy="176612"/>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Just in Time VM Access</a:t>
              </a:r>
            </a:p>
          </p:txBody>
        </p:sp>
        <p:sp>
          <p:nvSpPr>
            <p:cNvPr id="551" name="Rectangle 550">
              <a:hlinkClick r:id="rId48"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a16="http://schemas.microsoft.com/office/drawing/2014/main" id="{D4952DD4-0053-4FE3-91EB-864E477ACE63}"/>
                </a:ext>
              </a:extLst>
            </p:cNvPr>
            <p:cNvSpPr/>
            <p:nvPr/>
          </p:nvSpPr>
          <p:spPr>
            <a:xfrm>
              <a:off x="6884068" y="2790131"/>
              <a:ext cx="1325880"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Configuration Hygiene</a:t>
              </a:r>
            </a:p>
          </p:txBody>
        </p:sp>
      </p:grpSp>
      <p:grpSp>
        <p:nvGrpSpPr>
          <p:cNvPr id="503" name="Group 502">
            <a:extLst>
              <a:ext uri="{FF2B5EF4-FFF2-40B4-BE49-F238E27FC236}">
                <a16:creationId xmlns:a16="http://schemas.microsoft.com/office/drawing/2014/main" id="{9953DD19-D337-49AF-8105-9148F0304682}"/>
              </a:ext>
            </a:extLst>
          </p:cNvPr>
          <p:cNvGrpSpPr/>
          <p:nvPr/>
        </p:nvGrpSpPr>
        <p:grpSpPr>
          <a:xfrm>
            <a:off x="7381099" y="3351568"/>
            <a:ext cx="188672" cy="45719"/>
            <a:chOff x="6660452" y="3094221"/>
            <a:chExt cx="188672" cy="45719"/>
          </a:xfrm>
        </p:grpSpPr>
        <p:sp>
          <p:nvSpPr>
            <p:cNvPr id="505" name="Oval 504">
              <a:extLst>
                <a:ext uri="{FF2B5EF4-FFF2-40B4-BE49-F238E27FC236}">
                  <a16:creationId xmlns:a16="http://schemas.microsoft.com/office/drawing/2014/main" id="{1748CA5A-8D36-4D98-A331-44FFBCA3055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6" name="Oval 505">
              <a:extLst>
                <a:ext uri="{FF2B5EF4-FFF2-40B4-BE49-F238E27FC236}">
                  <a16:creationId xmlns:a16="http://schemas.microsoft.com/office/drawing/2014/main" id="{1E6CDBC7-8319-4F87-B3DA-4EC3DEC615D6}"/>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7" name="Oval 506">
              <a:extLst>
                <a:ext uri="{FF2B5EF4-FFF2-40B4-BE49-F238E27FC236}">
                  <a16:creationId xmlns:a16="http://schemas.microsoft.com/office/drawing/2014/main" id="{53883877-AE9A-46B0-BCED-40B7ED1BB5A4}"/>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5" name="Rectangle 84">
            <a:extLst>
              <a:ext uri="{FF2B5EF4-FFF2-40B4-BE49-F238E27FC236}">
                <a16:creationId xmlns:a16="http://schemas.microsoft.com/office/drawing/2014/main" id="{787D9F16-E77E-469E-A4B1-C97BE5AE5B5C}"/>
              </a:ext>
            </a:extLst>
          </p:cNvPr>
          <p:cNvSpPr/>
          <p:nvPr/>
        </p:nvSpPr>
        <p:spPr bwMode="auto">
          <a:xfrm>
            <a:off x="5907081" y="5508373"/>
            <a:ext cx="621772" cy="7648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Included with Azure (VMs/etc.)</a:t>
            </a:r>
          </a:p>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Premium Security Feature</a:t>
            </a:r>
          </a:p>
        </p:txBody>
      </p:sp>
      <p:grpSp>
        <p:nvGrpSpPr>
          <p:cNvPr id="168" name="Group 167">
            <a:extLst>
              <a:ext uri="{FF2B5EF4-FFF2-40B4-BE49-F238E27FC236}">
                <a16:creationId xmlns:a16="http://schemas.microsoft.com/office/drawing/2014/main" id="{888871D0-EAEC-4D6B-A41A-9BB17DCE7729}"/>
              </a:ext>
            </a:extLst>
          </p:cNvPr>
          <p:cNvGrpSpPr/>
          <p:nvPr/>
        </p:nvGrpSpPr>
        <p:grpSpPr>
          <a:xfrm>
            <a:off x="6033699" y="919782"/>
            <a:ext cx="391537" cy="163189"/>
            <a:chOff x="5576198" y="965691"/>
            <a:chExt cx="493273" cy="217085"/>
          </a:xfrm>
        </p:grpSpPr>
        <p:sp>
          <p:nvSpPr>
            <p:cNvPr id="167" name="Rectangle 166">
              <a:extLst>
                <a:ext uri="{FF2B5EF4-FFF2-40B4-BE49-F238E27FC236}">
                  <a16:creationId xmlns:a16="http://schemas.microsoft.com/office/drawing/2014/main" id="{3B77C7B6-0F18-4165-8B68-09D7592537F8}"/>
                </a:ext>
              </a:extLst>
            </p:cNvPr>
            <p:cNvSpPr/>
            <p:nvPr/>
          </p:nvSpPr>
          <p:spPr bwMode="auto">
            <a:xfrm>
              <a:off x="5576198" y="965691"/>
              <a:ext cx="493273" cy="21708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7" name="Rectangle 556">
              <a:extLst>
                <a:ext uri="{FF2B5EF4-FFF2-40B4-BE49-F238E27FC236}">
                  <a16:creationId xmlns:a16="http://schemas.microsoft.com/office/drawing/2014/main" id="{92E7D114-70A2-4141-B316-B59FB0D7C3DE}"/>
                </a:ext>
              </a:extLst>
            </p:cNvPr>
            <p:cNvSpPr/>
            <p:nvPr/>
          </p:nvSpPr>
          <p:spPr bwMode="auto">
            <a:xfrm>
              <a:off x="5628559" y="100026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8" name="Rectangle 557">
              <a:extLst>
                <a:ext uri="{FF2B5EF4-FFF2-40B4-BE49-F238E27FC236}">
                  <a16:creationId xmlns:a16="http://schemas.microsoft.com/office/drawing/2014/main" id="{3711F811-8D0B-4AA7-8DD2-A50BCB31F800}"/>
                </a:ext>
              </a:extLst>
            </p:cNvPr>
            <p:cNvSpPr/>
            <p:nvPr/>
          </p:nvSpPr>
          <p:spPr bwMode="auto">
            <a:xfrm>
              <a:off x="5628559" y="106010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9" name="Rectangle 558">
              <a:extLst>
                <a:ext uri="{FF2B5EF4-FFF2-40B4-BE49-F238E27FC236}">
                  <a16:creationId xmlns:a16="http://schemas.microsoft.com/office/drawing/2014/main" id="{E5CA79D5-32AD-4E02-B92F-0B4E7E7D660B}"/>
                </a:ext>
              </a:extLst>
            </p:cNvPr>
            <p:cNvSpPr/>
            <p:nvPr/>
          </p:nvSpPr>
          <p:spPr bwMode="auto">
            <a:xfrm>
              <a:off x="5628559" y="111994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64" name="Straight Arrow Connector 163">
            <a:extLst>
              <a:ext uri="{FF2B5EF4-FFF2-40B4-BE49-F238E27FC236}">
                <a16:creationId xmlns:a16="http://schemas.microsoft.com/office/drawing/2014/main" id="{59115950-DFE3-48FF-B273-78A18FF91FFF}"/>
              </a:ext>
            </a:extLst>
          </p:cNvPr>
          <p:cNvCxnSpPr>
            <a:cxnSpLocks/>
          </p:cNvCxnSpPr>
          <p:nvPr/>
        </p:nvCxnSpPr>
        <p:spPr>
          <a:xfrm flipH="1" flipV="1">
            <a:off x="5923304" y="1074570"/>
            <a:ext cx="120464" cy="76923"/>
          </a:xfrm>
          <a:prstGeom prst="straightConnector1">
            <a:avLst/>
          </a:prstGeom>
          <a:ln w="34925">
            <a:solidFill>
              <a:schemeClr val="bg1">
                <a:lumMod val="65000"/>
              </a:schemeClr>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760" name="Straight Connector 759">
            <a:extLst>
              <a:ext uri="{FF2B5EF4-FFF2-40B4-BE49-F238E27FC236}">
                <a16:creationId xmlns:a16="http://schemas.microsoft.com/office/drawing/2014/main" id="{CF1E4630-3514-4744-B2DB-12A95FFD3A44}"/>
              </a:ext>
            </a:extLst>
          </p:cNvPr>
          <p:cNvCxnSpPr>
            <a:cxnSpLocks/>
          </p:cNvCxnSpPr>
          <p:nvPr/>
        </p:nvCxnSpPr>
        <p:spPr>
          <a:xfrm>
            <a:off x="2779221" y="868391"/>
            <a:ext cx="0" cy="773231"/>
          </a:xfrm>
          <a:prstGeom prst="line">
            <a:avLst/>
          </a:prstGeom>
          <a:noFill/>
          <a:ln w="38100" cap="flat" cmpd="sng" algn="ctr">
            <a:solidFill>
              <a:srgbClr val="505050"/>
            </a:solidFill>
            <a:prstDash val="solid"/>
            <a:headEnd type="none"/>
            <a:tailEnd type="none"/>
          </a:ln>
          <a:effectLst/>
        </p:spPr>
      </p:cxnSp>
      <p:cxnSp>
        <p:nvCxnSpPr>
          <p:cNvPr id="761" name="Straight Connector 760">
            <a:extLst>
              <a:ext uri="{FF2B5EF4-FFF2-40B4-BE49-F238E27FC236}">
                <a16:creationId xmlns:a16="http://schemas.microsoft.com/office/drawing/2014/main" id="{44FB6335-1BF3-47EB-A30C-96C8D71E92A1}"/>
              </a:ext>
            </a:extLst>
          </p:cNvPr>
          <p:cNvCxnSpPr>
            <a:cxnSpLocks/>
          </p:cNvCxnSpPr>
          <p:nvPr/>
        </p:nvCxnSpPr>
        <p:spPr>
          <a:xfrm>
            <a:off x="3485488" y="862817"/>
            <a:ext cx="0" cy="768515"/>
          </a:xfrm>
          <a:prstGeom prst="line">
            <a:avLst/>
          </a:prstGeom>
          <a:noFill/>
          <a:ln w="38100" cap="flat" cmpd="sng" algn="ctr">
            <a:solidFill>
              <a:srgbClr val="505050"/>
            </a:solidFill>
            <a:prstDash val="solid"/>
            <a:headEnd type="none"/>
            <a:tailEnd type="none"/>
          </a:ln>
          <a:effectLst/>
        </p:spPr>
      </p:cxnSp>
      <p:cxnSp>
        <p:nvCxnSpPr>
          <p:cNvPr id="762" name="Straight Connector 761">
            <a:extLst>
              <a:ext uri="{FF2B5EF4-FFF2-40B4-BE49-F238E27FC236}">
                <a16:creationId xmlns:a16="http://schemas.microsoft.com/office/drawing/2014/main" id="{B6FBB8A0-0F1D-478B-96E0-6F59B6E70D3E}"/>
              </a:ext>
            </a:extLst>
          </p:cNvPr>
          <p:cNvCxnSpPr>
            <a:cxnSpLocks/>
          </p:cNvCxnSpPr>
          <p:nvPr/>
        </p:nvCxnSpPr>
        <p:spPr>
          <a:xfrm>
            <a:off x="4170518" y="1209298"/>
            <a:ext cx="0" cy="422034"/>
          </a:xfrm>
          <a:prstGeom prst="line">
            <a:avLst/>
          </a:prstGeom>
          <a:noFill/>
          <a:ln w="38100" cap="flat" cmpd="sng" algn="ctr">
            <a:solidFill>
              <a:srgbClr val="505050"/>
            </a:solidFill>
            <a:prstDash val="solid"/>
            <a:headEnd type="none"/>
            <a:tailEnd type="none"/>
          </a:ln>
          <a:effectLst/>
        </p:spPr>
      </p:cxnSp>
      <p:grpSp>
        <p:nvGrpSpPr>
          <p:cNvPr id="38" name="Group 37">
            <a:extLst>
              <a:ext uri="{FF2B5EF4-FFF2-40B4-BE49-F238E27FC236}">
                <a16:creationId xmlns:a16="http://schemas.microsoft.com/office/drawing/2014/main" id="{4C8A5727-BDAF-4873-A73A-D0E5BB1BBD0E}"/>
              </a:ext>
            </a:extLst>
          </p:cNvPr>
          <p:cNvGrpSpPr/>
          <p:nvPr/>
        </p:nvGrpSpPr>
        <p:grpSpPr>
          <a:xfrm>
            <a:off x="152400" y="101085"/>
            <a:ext cx="4422525" cy="1707904"/>
            <a:chOff x="152400" y="101085"/>
            <a:chExt cx="4422525" cy="1707904"/>
          </a:xfrm>
        </p:grpSpPr>
        <p:sp>
          <p:nvSpPr>
            <p:cNvPr id="578" name="Rectangle 577">
              <a:extLst>
                <a:ext uri="{FF2B5EF4-FFF2-40B4-BE49-F238E27FC236}">
                  <a16:creationId xmlns:a16="http://schemas.microsoft.com/office/drawing/2014/main" id="{DFA51ABB-3787-409C-B793-B8E6738B4F4D}"/>
                </a:ext>
              </a:extLst>
            </p:cNvPr>
            <p:cNvSpPr/>
            <p:nvPr/>
          </p:nvSpPr>
          <p:spPr bwMode="auto">
            <a:xfrm>
              <a:off x="152400" y="101085"/>
              <a:ext cx="4422525" cy="1707904"/>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5" name="Rectangle 584">
              <a:extLst>
                <a:ext uri="{FF2B5EF4-FFF2-40B4-BE49-F238E27FC236}">
                  <a16:creationId xmlns:a16="http://schemas.microsoft.com/office/drawing/2014/main" id="{4329A901-5373-4AE7-BB3B-D3820135668F}"/>
                </a:ext>
              </a:extLst>
            </p:cNvPr>
            <p:cNvSpPr/>
            <p:nvPr/>
          </p:nvSpPr>
          <p:spPr>
            <a:xfrm>
              <a:off x="155473" y="103218"/>
              <a:ext cx="4419452" cy="257763"/>
            </a:xfrm>
            <a:prstGeom prst="rect">
              <a:avLst/>
            </a:prstGeom>
            <a:solidFill>
              <a:srgbClr val="50505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0" cap="none" spc="0" normalizeH="0" baseline="0" noProof="0">
                  <a:ln>
                    <a:noFill/>
                  </a:ln>
                  <a:gradFill>
                    <a:gsLst>
                      <a:gs pos="0">
                        <a:srgbClr val="FFFFFF"/>
                      </a:gs>
                      <a:gs pos="100000">
                        <a:srgbClr val="FFFFFF"/>
                      </a:gs>
                    </a:gsLst>
                    <a:lin ang="5400000" scaled="1"/>
                  </a:gradFill>
                  <a:effectLst/>
                  <a:uLnTx/>
                  <a:uFillTx/>
                  <a:latin typeface="Segoe"/>
                  <a:ea typeface="+mn-ea"/>
                  <a:cs typeface="+mn-cs"/>
                </a:rPr>
                <a:t>Security Operations Center (SOC)</a:t>
              </a:r>
            </a:p>
          </p:txBody>
        </p:sp>
      </p:grpSp>
      <p:sp>
        <p:nvSpPr>
          <p:cNvPr id="681" name="Rectangle 680">
            <a:hlinkClick r:id="rId49" tooltip="A managed hunting service built into Defender ATP that provides Security Operation Centers (SOCs) with expert level monitoring and analysis to help them ensure that critical threats in their unique environments don’t get missed."/>
            <a:extLst>
              <a:ext uri="{FF2B5EF4-FFF2-40B4-BE49-F238E27FC236}">
                <a16:creationId xmlns:a16="http://schemas.microsoft.com/office/drawing/2014/main" id="{0075DBEB-EDED-417C-9310-4813C54AAD45}"/>
              </a:ext>
            </a:extLst>
          </p:cNvPr>
          <p:cNvSpPr/>
          <p:nvPr/>
        </p:nvSpPr>
        <p:spPr>
          <a:xfrm>
            <a:off x="256410" y="403250"/>
            <a:ext cx="1518877"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228600" marR="0" lvl="0" indent="0" algn="l" defTabSz="914400" rtl="0" eaLnBrk="1" fontAlgn="auto" latinLnBrk="0" hangingPunct="1">
              <a:lnSpc>
                <a:spcPct val="97000"/>
              </a:lnSpc>
              <a:spcBef>
                <a:spcPts val="0"/>
              </a:spcBef>
              <a:spcAft>
                <a:spcPts val="0"/>
              </a:spcAft>
              <a:buClrTx/>
              <a:buSzTx/>
              <a:buFontTx/>
              <a:buNone/>
              <a:tabLst/>
              <a:defRPr/>
            </a:pPr>
            <a:r>
              <a:rPr kumimoji="0" lang="en-US" sz="850" b="0" i="1"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Microsoft Threat Experts</a:t>
            </a:r>
          </a:p>
        </p:txBody>
      </p:sp>
      <p:sp>
        <p:nvSpPr>
          <p:cNvPr id="682" name="Rectangle 681">
            <a:hlinkClick r:id="rId50" tooltip="Microsoft's Detection and Response Team (DART) provides onsite and remote assistance with incident response, recovery, and threat hunting. The incident response is effectively &quot;on retainer&quot; for customers with Premier Support."/>
            <a:extLst>
              <a:ext uri="{FF2B5EF4-FFF2-40B4-BE49-F238E27FC236}">
                <a16:creationId xmlns:a16="http://schemas.microsoft.com/office/drawing/2014/main" id="{BB09F283-872E-4A4D-AC31-5A3CBB146330}"/>
              </a:ext>
            </a:extLst>
          </p:cNvPr>
          <p:cNvSpPr/>
          <p:nvPr/>
        </p:nvSpPr>
        <p:spPr>
          <a:xfrm>
            <a:off x="1860304" y="399695"/>
            <a:ext cx="2659765"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71450" marR="0" lvl="0" indent="0" algn="l" defTabSz="914400" rtl="0" eaLnBrk="1" fontAlgn="auto" latinLnBrk="0" hangingPunct="1">
              <a:lnSpc>
                <a:spcPct val="97000"/>
              </a:lnSpc>
              <a:spcBef>
                <a:spcPts val="0"/>
              </a:spcBef>
              <a:spcAft>
                <a:spcPts val="0"/>
              </a:spcAft>
              <a:buClrTx/>
              <a:buSzTx/>
              <a:buFontTx/>
              <a:buNone/>
              <a:tabLst/>
              <a:defRPr/>
            </a:pPr>
            <a:r>
              <a:rPr kumimoji="0" lang="en-US" sz="850" b="0" i="1"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Incident Response, Recovery, &amp; </a:t>
            </a:r>
            <a:r>
              <a:rPr kumimoji="0" lang="en-US" sz="850" b="0" i="1" u="none" strike="noStrike" kern="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CyberOps</a:t>
            </a:r>
            <a:r>
              <a:rPr kumimoji="0" lang="en-US" sz="850" b="0" i="1"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Services</a:t>
            </a:r>
          </a:p>
        </p:txBody>
      </p:sp>
      <p:cxnSp>
        <p:nvCxnSpPr>
          <p:cNvPr id="690" name="Straight Connector 689">
            <a:extLst>
              <a:ext uri="{FF2B5EF4-FFF2-40B4-BE49-F238E27FC236}">
                <a16:creationId xmlns:a16="http://schemas.microsoft.com/office/drawing/2014/main" id="{592E8FA1-2490-4ADA-A701-CA34E0B4C0C5}"/>
              </a:ext>
            </a:extLst>
          </p:cNvPr>
          <p:cNvCxnSpPr>
            <a:cxnSpLocks/>
          </p:cNvCxnSpPr>
          <p:nvPr/>
        </p:nvCxnSpPr>
        <p:spPr>
          <a:xfrm>
            <a:off x="359091" y="697346"/>
            <a:ext cx="0" cy="1071238"/>
          </a:xfrm>
          <a:prstGeom prst="line">
            <a:avLst/>
          </a:prstGeom>
          <a:noFill/>
          <a:ln w="38100" cap="flat" cmpd="sng" algn="ctr">
            <a:solidFill>
              <a:srgbClr val="505050"/>
            </a:solidFill>
            <a:prstDash val="solid"/>
            <a:headEnd type="none"/>
            <a:tailEnd type="none"/>
          </a:ln>
          <a:effectLst/>
        </p:spPr>
      </p:cxnSp>
      <p:grpSp>
        <p:nvGrpSpPr>
          <p:cNvPr id="47" name="Group 46">
            <a:extLst>
              <a:ext uri="{FF2B5EF4-FFF2-40B4-BE49-F238E27FC236}">
                <a16:creationId xmlns:a16="http://schemas.microsoft.com/office/drawing/2014/main" id="{B632D708-60C7-444A-8E4B-28D8AB043A81}"/>
              </a:ext>
            </a:extLst>
          </p:cNvPr>
          <p:cNvGrpSpPr/>
          <p:nvPr/>
        </p:nvGrpSpPr>
        <p:grpSpPr>
          <a:xfrm>
            <a:off x="238429" y="906059"/>
            <a:ext cx="620554" cy="529100"/>
            <a:chOff x="238879" y="899039"/>
            <a:chExt cx="620554" cy="529100"/>
          </a:xfrm>
        </p:grpSpPr>
        <p:grpSp>
          <p:nvGrpSpPr>
            <p:cNvPr id="44" name="Group 43">
              <a:extLst>
                <a:ext uri="{FF2B5EF4-FFF2-40B4-BE49-F238E27FC236}">
                  <a16:creationId xmlns:a16="http://schemas.microsoft.com/office/drawing/2014/main" id="{D4CFE2EA-98A5-42CB-883E-CFF2BBC0D239}"/>
                </a:ext>
              </a:extLst>
            </p:cNvPr>
            <p:cNvGrpSpPr/>
            <p:nvPr/>
          </p:nvGrpSpPr>
          <p:grpSpPr>
            <a:xfrm>
              <a:off x="238879" y="899039"/>
              <a:ext cx="616225" cy="298190"/>
              <a:chOff x="238879" y="899039"/>
              <a:chExt cx="616225" cy="298190"/>
            </a:xfrm>
          </p:grpSpPr>
          <p:sp>
            <p:nvSpPr>
              <p:cNvPr id="692" name="Rectangle 691">
                <a:extLst>
                  <a:ext uri="{FF2B5EF4-FFF2-40B4-BE49-F238E27FC236}">
                    <a16:creationId xmlns:a16="http://schemas.microsoft.com/office/drawing/2014/main" id="{4A15C1C6-E0F9-44E0-AC6F-16E9DB39272A}"/>
                  </a:ext>
                </a:extLst>
              </p:cNvPr>
              <p:cNvSpPr/>
              <p:nvPr/>
            </p:nvSpPr>
            <p:spPr>
              <a:xfrm>
                <a:off x="238879" y="899039"/>
                <a:ext cx="616225" cy="298190"/>
              </a:xfrm>
              <a:prstGeom prst="rect">
                <a:avLst/>
              </a:prstGeom>
              <a:solidFill>
                <a:srgbClr val="FFFFFF"/>
              </a:solidFill>
              <a:ln w="14224" cap="flat" cmpd="sng" algn="ctr">
                <a:solidFill>
                  <a:srgbClr val="505050"/>
                </a:solidFill>
                <a:prstDash val="dash"/>
              </a:ln>
              <a:effectLst/>
            </p:spPr>
            <p:txBody>
              <a:bodyPr lIns="137160" tIns="9144" rIns="45720" bIns="9144" rtlCol="0" anchor="ctr"/>
              <a:lstStyle/>
              <a:p>
                <a:pPr marL="57150" marR="0" lvl="0" indent="0" algn="ctr"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Vuln </a:t>
                </a:r>
                <a:r>
                  <a:rPr kumimoji="0" lang="en-US" sz="900" b="0" i="0" u="none" strike="noStrike" kern="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Mgmt</a:t>
                </a:r>
                <a:endPar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693" name="Commitments_EC4D">
                <a:extLst>
                  <a:ext uri="{FF2B5EF4-FFF2-40B4-BE49-F238E27FC236}">
                    <a16:creationId xmlns:a16="http://schemas.microsoft.com/office/drawing/2014/main" id="{A81638EE-9E09-4F22-A00A-C6FF6674A323}"/>
                  </a:ext>
                </a:extLst>
              </p:cNvPr>
              <p:cNvSpPr>
                <a:spLocks noChangeAspect="1" noEditPoints="1"/>
              </p:cNvSpPr>
              <p:nvPr/>
            </p:nvSpPr>
            <p:spPr bwMode="auto">
              <a:xfrm>
                <a:off x="291113" y="1002256"/>
                <a:ext cx="109791"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2488F3D3-C78B-4A43-86B5-9DCF6B41CAFC}"/>
                </a:ext>
              </a:extLst>
            </p:cNvPr>
            <p:cNvGrpSpPr/>
            <p:nvPr/>
          </p:nvGrpSpPr>
          <p:grpSpPr>
            <a:xfrm>
              <a:off x="238905" y="1236790"/>
              <a:ext cx="620528" cy="191349"/>
              <a:chOff x="238905" y="1236790"/>
              <a:chExt cx="620528" cy="191349"/>
            </a:xfrm>
          </p:grpSpPr>
          <p:sp>
            <p:nvSpPr>
              <p:cNvPr id="691" name="Rectangle 690">
                <a:extLst>
                  <a:ext uri="{FF2B5EF4-FFF2-40B4-BE49-F238E27FC236}">
                    <a16:creationId xmlns:a16="http://schemas.microsoft.com/office/drawing/2014/main" id="{7B7D85FB-8219-45BC-B26A-2BFCF1A506BB}"/>
                  </a:ext>
                </a:extLst>
              </p:cNvPr>
              <p:cNvSpPr/>
              <p:nvPr/>
            </p:nvSpPr>
            <p:spPr>
              <a:xfrm>
                <a:off x="238905" y="1236790"/>
                <a:ext cx="620528" cy="191349"/>
              </a:xfrm>
              <a:prstGeom prst="rect">
                <a:avLst/>
              </a:prstGeom>
              <a:solidFill>
                <a:srgbClr val="FFFFFF"/>
              </a:solidFill>
              <a:ln w="14224" cap="flat" cmpd="sng" algn="ctr">
                <a:solidFill>
                  <a:srgbClr val="505050"/>
                </a:solidFill>
                <a:prstDash val="dash"/>
              </a:ln>
              <a:effectLst/>
            </p:spPr>
            <p:txBody>
              <a:bodyPr wrap="square" lIns="137160" tIns="9144" rIns="45720" bIns="9144" rtlCol="0" anchor="ctr">
                <a:no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MSSP</a:t>
                </a:r>
              </a:p>
            </p:txBody>
          </p:sp>
          <p:sp>
            <p:nvSpPr>
              <p:cNvPr id="694" name="Commitments_EC4D">
                <a:extLst>
                  <a:ext uri="{FF2B5EF4-FFF2-40B4-BE49-F238E27FC236}">
                    <a16:creationId xmlns:a16="http://schemas.microsoft.com/office/drawing/2014/main" id="{A7F00070-0B3E-47BC-9906-39B291C1D905}"/>
                  </a:ext>
                </a:extLst>
              </p:cNvPr>
              <p:cNvSpPr>
                <a:spLocks noChangeAspect="1" noEditPoints="1"/>
              </p:cNvSpPr>
              <p:nvPr/>
            </p:nvSpPr>
            <p:spPr bwMode="auto">
              <a:xfrm>
                <a:off x="289143" y="1288789"/>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cxnSp>
        <p:nvCxnSpPr>
          <p:cNvPr id="488" name="Straight Connector 487">
            <a:extLst>
              <a:ext uri="{FF2B5EF4-FFF2-40B4-BE49-F238E27FC236}">
                <a16:creationId xmlns:a16="http://schemas.microsoft.com/office/drawing/2014/main" id="{B0951EAC-74DE-4B85-8F72-62AD86F469EE}"/>
              </a:ext>
            </a:extLst>
          </p:cNvPr>
          <p:cNvCxnSpPr>
            <a:cxnSpLocks/>
          </p:cNvCxnSpPr>
          <p:nvPr/>
        </p:nvCxnSpPr>
        <p:spPr>
          <a:xfrm flipH="1">
            <a:off x="1509451" y="1903212"/>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CF5768F6-9899-448C-A1B0-E4E2263451E0}"/>
              </a:ext>
            </a:extLst>
          </p:cNvPr>
          <p:cNvCxnSpPr>
            <a:cxnSpLocks/>
          </p:cNvCxnSpPr>
          <p:nvPr/>
        </p:nvCxnSpPr>
        <p:spPr>
          <a:xfrm flipH="1">
            <a:off x="3630923" y="1907975"/>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751" name="Rectangle 750">
            <a:hlinkClick r:id="rId46" tooltip="Azure Security Center is built into the Azure platform and provides cross-platform threat protection and detection across clouds and on-premises."/>
            <a:extLst>
              <a:ext uri="{FF2B5EF4-FFF2-40B4-BE49-F238E27FC236}">
                <a16:creationId xmlns:a16="http://schemas.microsoft.com/office/drawing/2014/main" id="{1E16E833-314E-46E5-B92E-94FDE111C82E}"/>
              </a:ext>
            </a:extLst>
          </p:cNvPr>
          <p:cNvSpPr/>
          <p:nvPr/>
        </p:nvSpPr>
        <p:spPr>
          <a:xfrm>
            <a:off x="1630119" y="896314"/>
            <a:ext cx="700073" cy="562402"/>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Center</a:t>
            </a:r>
          </a:p>
        </p:txBody>
      </p:sp>
      <p:sp>
        <p:nvSpPr>
          <p:cNvPr id="634" name="Rectangle 633">
            <a:hlinkClick r:id="rId51" tooltip="Microsoft Defender Advanced Threat Protection (ATP) provides powerful Windows 10 protections, Endpoint Detection and Response (EDR) across platforms, and Automated Incident Response Services"/>
            <a:extLst>
              <a:ext uri="{FF2B5EF4-FFF2-40B4-BE49-F238E27FC236}">
                <a16:creationId xmlns:a16="http://schemas.microsoft.com/office/drawing/2014/main" id="{EED52A29-2437-468C-A560-5A945304A71D}"/>
              </a:ext>
            </a:extLst>
          </p:cNvPr>
          <p:cNvSpPr/>
          <p:nvPr/>
        </p:nvSpPr>
        <p:spPr>
          <a:xfrm>
            <a:off x="2367563" y="896313"/>
            <a:ext cx="721608" cy="562402"/>
          </a:xfrm>
          <a:prstGeom prst="rect">
            <a:avLst/>
          </a:prstGeom>
          <a:solidFill>
            <a:schemeClr val="bg1"/>
          </a:solidFill>
          <a:ln w="14224" cap="flat" cmpd="sng" algn="ctr">
            <a:solidFill>
              <a:srgbClr val="0078D7"/>
            </a:solidFill>
            <a:prstDash val="solid"/>
          </a:ln>
          <a:effectLst/>
        </p:spPr>
        <p:txBody>
          <a:bodyPr lIns="18288" rIns="45720" rtlCol="0" anchor="t" anchorCtr="0">
            <a:noAutofit/>
          </a:bodyPr>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Microsoft</a:t>
            </a:r>
            <a:b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6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Defender</a:t>
            </a:r>
          </a:p>
          <a:p>
            <a:pPr marL="45720" marR="0" lvl="0" indent="0" algn="l" defTabSz="914400" rtl="0" eaLnBrk="1" fontAlgn="auto" latinLnBrk="0" hangingPunct="1">
              <a:lnSpc>
                <a:spcPct val="97000"/>
              </a:lnSpc>
              <a:spcBef>
                <a:spcPts val="0"/>
              </a:spcBef>
              <a:spcAft>
                <a:spcPts val="0"/>
              </a:spcAft>
              <a:buClrTx/>
              <a:buSzTx/>
              <a:buFontTx/>
              <a:buNone/>
              <a:tabLst/>
              <a:defRPr/>
            </a:pPr>
            <a:b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endPar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81" name="Rectangle 480">
            <a:hlinkClick r:id="rId52" tooltip="Collaborate more securely with sophisticated attack protection including sandbox detonation, integrated threat intelligence, attack simulation &amp; more across Email, SharePoint Online, OneDrive for Business, Teams, etc. "/>
            <a:extLst>
              <a:ext uri="{FF2B5EF4-FFF2-40B4-BE49-F238E27FC236}">
                <a16:creationId xmlns:a16="http://schemas.microsoft.com/office/drawing/2014/main" id="{6E350EBE-1B22-470C-A925-AF2B0E091590}"/>
              </a:ext>
            </a:extLst>
          </p:cNvPr>
          <p:cNvSpPr/>
          <p:nvPr/>
        </p:nvSpPr>
        <p:spPr>
          <a:xfrm>
            <a:off x="3126543" y="896314"/>
            <a:ext cx="729502" cy="562402"/>
          </a:xfrm>
          <a:prstGeom prst="rect">
            <a:avLst/>
          </a:prstGeom>
          <a:solidFill>
            <a:schemeClr val="bg1"/>
          </a:solidFill>
          <a:ln w="14224" cap="flat" cmpd="sng" algn="ctr">
            <a:solidFill>
              <a:srgbClr val="EB3C00"/>
            </a:solidFill>
            <a:prstDash val="solid"/>
          </a:ln>
          <a:effectLst/>
        </p:spPr>
        <p:txBody>
          <a:bodyPr lIns="18288" rIns="18288" rtlCol="0" anchor="t" anchorCtr="0"/>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Office 365</a:t>
            </a:r>
          </a:p>
        </p:txBody>
      </p:sp>
      <p:sp>
        <p:nvSpPr>
          <p:cNvPr id="752" name="Rectangle 751">
            <a:hlinkClick r:id="rId23"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4005E6AA-5A4E-4347-9BE1-24C83B4AA1B3}"/>
              </a:ext>
            </a:extLst>
          </p:cNvPr>
          <p:cNvSpPr/>
          <p:nvPr/>
        </p:nvSpPr>
        <p:spPr>
          <a:xfrm>
            <a:off x="3884214" y="896314"/>
            <a:ext cx="615152" cy="562402"/>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a:t>
            </a:r>
          </a:p>
        </p:txBody>
      </p:sp>
      <p:cxnSp>
        <p:nvCxnSpPr>
          <p:cNvPr id="764" name="Straight Connector 763">
            <a:extLst>
              <a:ext uri="{FF2B5EF4-FFF2-40B4-BE49-F238E27FC236}">
                <a16:creationId xmlns:a16="http://schemas.microsoft.com/office/drawing/2014/main" id="{438F0C2B-657D-48FE-A066-BAF21259A1A6}"/>
              </a:ext>
            </a:extLst>
          </p:cNvPr>
          <p:cNvCxnSpPr>
            <a:cxnSpLocks/>
          </p:cNvCxnSpPr>
          <p:nvPr/>
        </p:nvCxnSpPr>
        <p:spPr>
          <a:xfrm>
            <a:off x="1263838" y="1221266"/>
            <a:ext cx="0" cy="422034"/>
          </a:xfrm>
          <a:prstGeom prst="line">
            <a:avLst/>
          </a:prstGeom>
          <a:noFill/>
          <a:ln w="38100" cap="flat" cmpd="sng" algn="ctr">
            <a:solidFill>
              <a:srgbClr val="505050"/>
            </a:solidFill>
            <a:prstDash val="solid"/>
            <a:headEnd type="none"/>
            <a:tailEnd type="none"/>
          </a:ln>
          <a:effectLst/>
        </p:spPr>
      </p:cxnSp>
      <p:grpSp>
        <p:nvGrpSpPr>
          <p:cNvPr id="83" name="Group 82">
            <a:extLst>
              <a:ext uri="{FF2B5EF4-FFF2-40B4-BE49-F238E27FC236}">
                <a16:creationId xmlns:a16="http://schemas.microsoft.com/office/drawing/2014/main" id="{2CEFB2BD-32EA-48CA-BA15-6450C54C6687}"/>
              </a:ext>
            </a:extLst>
          </p:cNvPr>
          <p:cNvGrpSpPr/>
          <p:nvPr/>
        </p:nvGrpSpPr>
        <p:grpSpPr>
          <a:xfrm>
            <a:off x="919183" y="901350"/>
            <a:ext cx="680789" cy="555975"/>
            <a:chOff x="910629" y="1103797"/>
            <a:chExt cx="611226" cy="658409"/>
          </a:xfrm>
        </p:grpSpPr>
        <p:sp>
          <p:nvSpPr>
            <p:cNvPr id="778" name="Rectangle 777">
              <a:hlinkClick r:id="rId53"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B8FE4AC2-177B-46A3-8B42-DC1E07DBE6DF}"/>
                </a:ext>
              </a:extLst>
            </p:cNvPr>
            <p:cNvSpPr/>
            <p:nvPr/>
          </p:nvSpPr>
          <p:spPr>
            <a:xfrm>
              <a:off x="910629" y="1103797"/>
              <a:ext cx="611226" cy="658409"/>
            </a:xfrm>
            <a:prstGeom prst="rect">
              <a:avLst/>
            </a:prstGeom>
            <a:solidFill>
              <a:schemeClr val="bg1"/>
            </a:solidFill>
            <a:ln w="14224">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18288" rIns="45720" bIns="18288" rtlCol="0" anchor="t">
              <a:no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Cloud App </a:t>
              </a:r>
            </a:p>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a:t>
              </a:r>
              <a:endParaRPr kumimoji="0" lang="en-US" sz="85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79" name="Picture 778">
              <a:extLst>
                <a:ext uri="{FF2B5EF4-FFF2-40B4-BE49-F238E27FC236}">
                  <a16:creationId xmlns:a16="http://schemas.microsoft.com/office/drawing/2014/main" id="{7FA3CCB6-8DA6-4F52-913D-443E13247916}"/>
                </a:ext>
              </a:extLst>
            </p:cNvPr>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983730" y="1503515"/>
              <a:ext cx="157492" cy="151328"/>
            </a:xfrm>
            <a:prstGeom prst="rect">
              <a:avLst/>
            </a:prstGeom>
            <a:noFill/>
          </p:spPr>
        </p:pic>
      </p:grpSp>
      <p:sp>
        <p:nvSpPr>
          <p:cNvPr id="699" name="Rectangle 698">
            <a:hlinkClick r:id="rId55" tooltip="The Security API for the Microsoft Graph acts as a backplane or “Bus” for security operations centers by providing a standard interface and common schema to integrate security solutions from Microsoft and partners. "/>
            <a:extLst>
              <a:ext uri="{FF2B5EF4-FFF2-40B4-BE49-F238E27FC236}">
                <a16:creationId xmlns:a16="http://schemas.microsoft.com/office/drawing/2014/main" id="{3D1449A1-1414-4DC5-AD7F-9661A545517F}"/>
              </a:ext>
            </a:extLst>
          </p:cNvPr>
          <p:cNvSpPr/>
          <p:nvPr/>
        </p:nvSpPr>
        <p:spPr>
          <a:xfrm>
            <a:off x="222239" y="1530918"/>
            <a:ext cx="4251162" cy="177480"/>
          </a:xfrm>
          <a:prstGeom prst="rect">
            <a:avLst/>
          </a:prstGeom>
          <a:solidFill>
            <a:schemeClr val="bg1">
              <a:lumMod val="95000"/>
            </a:schemeClr>
          </a:solidFill>
          <a:ln w="19050" cap="flat" cmpd="sng" algn="ctr">
            <a:solidFill>
              <a:srgbClr val="505050"/>
            </a:solidFill>
            <a:prstDash val="solid"/>
          </a:ln>
          <a:effectLst/>
        </p:spPr>
        <p:txBody>
          <a:bodyPr lIns="45720" rIns="45720" rtlCol="0" anchor="ctr"/>
          <a:lstStyle/>
          <a:p>
            <a:pPr marL="0"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Graph Security API – </a:t>
            </a: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3</a:t>
            </a:r>
            <a:r>
              <a:rPr kumimoji="0" lang="en-US" sz="900" b="0" i="0" u="none" strike="noStrike" kern="0" cap="none" spc="0" normalizeH="0" baseline="3000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rd</a:t>
            </a: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Party Integration</a:t>
            </a:r>
            <a:endParaRPr kumimoji="0" lang="en-US" sz="900" b="0" i="1"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700" name="Rectangle 699">
            <a:hlinkClick r:id="rId56" tooltip="Microsoft’s Advanced Threat Protection (ATP) capabilities provide an integrated analyst experience for investigation, response, recovery across devices, identities, and email/collaboration tools. "/>
            <a:extLst>
              <a:ext uri="{FF2B5EF4-FFF2-40B4-BE49-F238E27FC236}">
                <a16:creationId xmlns:a16="http://schemas.microsoft.com/office/drawing/2014/main" id="{1929FD48-4CEA-4294-B742-6191576E5BE8}"/>
              </a:ext>
            </a:extLst>
          </p:cNvPr>
          <p:cNvSpPr/>
          <p:nvPr/>
        </p:nvSpPr>
        <p:spPr>
          <a:xfrm>
            <a:off x="1245555" y="1192434"/>
            <a:ext cx="3249655" cy="182880"/>
          </a:xfrm>
          <a:prstGeom prst="rect">
            <a:avLst/>
          </a:prstGeom>
          <a:solidFill>
            <a:schemeClr val="bg1"/>
          </a:solidFill>
          <a:ln w="14224" cap="flat" cmpd="sng" algn="ctr">
            <a:solidFill>
              <a:schemeClr val="tx1"/>
            </a:solidFill>
            <a:prstDash val="solid"/>
          </a:ln>
          <a:effectLst/>
        </p:spPr>
        <p:txBody>
          <a:bodyPr lIns="45720" rIns="45720" rtlCol="0" anchor="ctr"/>
          <a:lstStyle/>
          <a:p>
            <a:pPr marL="858838"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Advanced Threat Protection (ATP)</a:t>
            </a:r>
          </a:p>
        </p:txBody>
      </p:sp>
      <p:sp>
        <p:nvSpPr>
          <p:cNvPr id="495" name="Rectangle 494">
            <a:hlinkClick r:id="rId57" tooltip="Each Microsoft SOC capability can integrate logs &amp; alerts with your existing SIEM."/>
            <a:extLst>
              <a:ext uri="{FF2B5EF4-FFF2-40B4-BE49-F238E27FC236}">
                <a16:creationId xmlns:a16="http://schemas.microsoft.com/office/drawing/2014/main" id="{BC60A750-F658-478B-982A-4265AA6A2925}"/>
              </a:ext>
            </a:extLst>
          </p:cNvPr>
          <p:cNvSpPr/>
          <p:nvPr/>
        </p:nvSpPr>
        <p:spPr>
          <a:xfrm>
            <a:off x="227843" y="1761555"/>
            <a:ext cx="1260045" cy="211725"/>
          </a:xfrm>
          <a:prstGeom prst="rect">
            <a:avLst/>
          </a:prstGeom>
          <a:solidFill>
            <a:srgbClr val="FFFFFF"/>
          </a:solidFill>
          <a:ln w="14224" cap="flat" cmpd="sng" algn="ctr">
            <a:solidFill>
              <a:srgbClr val="969696"/>
            </a:solidFill>
            <a:prstDash val="dash"/>
          </a:ln>
          <a:effectLst/>
        </p:spPr>
        <p:txBody>
          <a:bodyPr wrap="square" lIns="45720" tIns="45720" rIns="45720" bIns="45720" rtlCol="0" anchor="ctr">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alt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Alert &amp; Log Integration </a:t>
            </a:r>
          </a:p>
        </p:txBody>
      </p:sp>
      <p:sp>
        <p:nvSpPr>
          <p:cNvPr id="500" name="Rectangle 499">
            <a:extLst>
              <a:ext uri="{FF2B5EF4-FFF2-40B4-BE49-F238E27FC236}">
                <a16:creationId xmlns:a16="http://schemas.microsoft.com/office/drawing/2014/main" id="{41545B28-3909-43CD-9BD5-D41FE204B710}"/>
              </a:ext>
            </a:extLst>
          </p:cNvPr>
          <p:cNvSpPr/>
          <p:nvPr/>
        </p:nvSpPr>
        <p:spPr>
          <a:xfrm>
            <a:off x="4678602" y="931704"/>
            <a:ext cx="1748456" cy="761106"/>
          </a:xfrm>
          <a:prstGeom prst="rect">
            <a:avLst/>
          </a:prstGeom>
          <a:noFill/>
          <a:ln w="14224">
            <a:noFill/>
          </a:ln>
        </p:spPr>
        <p:txBody>
          <a:bodyPr wrap="square" tIns="45720">
            <a:spAutoFit/>
          </a:bodyPr>
          <a:lstStyle/>
          <a:p>
            <a:pPr marL="0" marR="0" lvl="0" indent="0" algn="l" defTabSz="914400" rtl="0" eaLnBrk="1" fontAlgn="auto" latinLnBrk="0" hangingPunct="1">
              <a:lnSpc>
                <a:spcPct val="97000"/>
              </a:lnSpc>
              <a:spcBef>
                <a:spcPts val="0"/>
              </a:spcBef>
              <a:spcAft>
                <a:spcPts val="60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This is interactive!</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Present Slide</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Hover for Description</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Click for more information</a:t>
            </a:r>
          </a:p>
        </p:txBody>
      </p:sp>
      <p:sp>
        <p:nvSpPr>
          <p:cNvPr id="611" name="Rectangle 610">
            <a:hlinkClick r:id="rId58" tooltip="Security Center builds recommended application whitelist policies for VMs in Azure by applying machine learning to applications running in the VM, greatly simplifying a powerful protection. "/>
            <a:extLst>
              <a:ext uri="{FF2B5EF4-FFF2-40B4-BE49-F238E27FC236}">
                <a16:creationId xmlns:a16="http://schemas.microsoft.com/office/drawing/2014/main" id="{7D1BFC5B-D8A1-42DC-A8F7-7ADA57C57181}"/>
              </a:ext>
            </a:extLst>
          </p:cNvPr>
          <p:cNvSpPr/>
          <p:nvPr/>
        </p:nvSpPr>
        <p:spPr>
          <a:xfrm>
            <a:off x="6821098" y="3139575"/>
            <a:ext cx="1325880" cy="17359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Adaptive App Control</a:t>
            </a:r>
          </a:p>
        </p:txBody>
      </p:sp>
      <p:grpSp>
        <p:nvGrpSpPr>
          <p:cNvPr id="86" name="Group 85">
            <a:extLst>
              <a:ext uri="{FF2B5EF4-FFF2-40B4-BE49-F238E27FC236}">
                <a16:creationId xmlns:a16="http://schemas.microsoft.com/office/drawing/2014/main" id="{F22C07A1-3806-4AA1-AE0E-49B154EA897B}"/>
              </a:ext>
            </a:extLst>
          </p:cNvPr>
          <p:cNvGrpSpPr/>
          <p:nvPr/>
        </p:nvGrpSpPr>
        <p:grpSpPr>
          <a:xfrm>
            <a:off x="10564273" y="2261078"/>
            <a:ext cx="1334164" cy="1994917"/>
            <a:chOff x="10564273" y="2261078"/>
            <a:chExt cx="1334164" cy="1994917"/>
          </a:xfrm>
        </p:grpSpPr>
        <p:sp>
          <p:nvSpPr>
            <p:cNvPr id="398" name="Rectangle 397">
              <a:hlinkClick r:id="rId59"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a16="http://schemas.microsoft.com/office/drawing/2014/main" id="{38B5028E-1B95-4B9A-8F85-AED30974983A}"/>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Multi-Factor Authentication</a:t>
              </a:r>
            </a:p>
          </p:txBody>
        </p:sp>
        <p:pic>
          <p:nvPicPr>
            <p:cNvPr id="399" name="Picture 195" descr="Multi-Factor Authentication.png">
              <a:extLst>
                <a:ext uri="{FF2B5EF4-FFF2-40B4-BE49-F238E27FC236}">
                  <a16:creationId xmlns:a16="http://schemas.microsoft.com/office/drawing/2014/main" id="{3951C321-991D-440D-8504-042569611F8C}"/>
                </a:ext>
              </a:extLst>
            </p:cNvPr>
            <p:cNvPicPr>
              <a:picLocks noChangeAspect="1"/>
            </p:cNvPicPr>
            <p:nvPr/>
          </p:nvPicPr>
          <p:blipFill>
            <a:blip r:embed="rId60">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 name="Rectangle 401">
              <a:hlinkClick r:id="rId61"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a16="http://schemas.microsoft.com/office/drawing/2014/main" id="{E723D4FA-8CC0-4BE4-BE34-1C668C22596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PIM</a:t>
              </a:r>
            </a:p>
          </p:txBody>
        </p:sp>
        <p:sp>
          <p:nvSpPr>
            <p:cNvPr id="403" name="Freeform 113">
              <a:extLst>
                <a:ext uri="{FF2B5EF4-FFF2-40B4-BE49-F238E27FC236}">
                  <a16:creationId xmlns:a16="http://schemas.microsoft.com/office/drawing/2014/main" id="{C191784B-F9C9-43C9-8B26-077B2C219B19}"/>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a:extLst/>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4" name="Rectangle 403">
              <a:hlinkClick r:id="rId62" tooltip="Enables you to replace passwords with easy to use but strong multifactor authentication. Windows Hello uses a public and private key pair secured by the TPM, unlocked using a gesture like fingerprint, facial recognition or PIN. "/>
              <a:extLst>
                <a:ext uri="{FF2B5EF4-FFF2-40B4-BE49-F238E27FC236}">
                  <a16:creationId xmlns:a16="http://schemas.microsoft.com/office/drawing/2014/main" id="{E338DB8C-FDF6-4A92-98CE-1AC7C014C8C6}"/>
                </a:ext>
              </a:extLst>
            </p:cNvPr>
            <p:cNvSpPr/>
            <p:nvPr/>
          </p:nvSpPr>
          <p:spPr>
            <a:xfrm>
              <a:off x="10564273" y="3945676"/>
              <a:ext cx="1295428" cy="310319"/>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Hello for Business</a:t>
              </a:r>
            </a:p>
          </p:txBody>
        </p:sp>
        <p:pic>
          <p:nvPicPr>
            <p:cNvPr id="405" name="Picture 404">
              <a:extLst>
                <a:ext uri="{FF2B5EF4-FFF2-40B4-BE49-F238E27FC236}">
                  <a16:creationId xmlns:a16="http://schemas.microsoft.com/office/drawing/2014/main" id="{8931422A-8697-4C61-B61E-221C57DB6244}"/>
                </a:ext>
              </a:extLst>
            </p:cNvPr>
            <p:cNvPicPr>
              <a:picLocks noChangeAspect="1"/>
            </p:cNvPicPr>
            <p:nvPr/>
          </p:nvPicPr>
          <p:blipFill rotWithShape="1">
            <a:blip r:embed="rId6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600031" y="4045778"/>
              <a:ext cx="146721" cy="137338"/>
            </a:xfrm>
            <a:prstGeom prst="rect">
              <a:avLst/>
            </a:prstGeom>
          </p:spPr>
        </p:pic>
        <p:sp>
          <p:nvSpPr>
            <p:cNvPr id="406" name="Rectangle 405">
              <a:hlinkClick r:id="rId64" tooltip="Azure Active Directory Identity Protection provides you with a consolidated view into risk events and potential vulnerabilities affecting your organization’s identities."/>
              <a:extLst>
                <a:ext uri="{FF2B5EF4-FFF2-40B4-BE49-F238E27FC236}">
                  <a16:creationId xmlns:a16="http://schemas.microsoft.com/office/drawing/2014/main" id="{7BCF6318-29A9-42F7-B0D2-CC21A3CD0CF8}"/>
                </a:ext>
              </a:extLst>
            </p:cNvPr>
            <p:cNvSpPr/>
            <p:nvPr/>
          </p:nvSpPr>
          <p:spPr>
            <a:xfrm>
              <a:off x="10564274" y="2302097"/>
              <a:ext cx="1293608" cy="67690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84" name="Rectangle 483">
              <a:hlinkClick r:id="rId65"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id="{0FB216A9-3129-4AEB-A2B6-3D81424FA0D1}"/>
                </a:ext>
              </a:extLst>
            </p:cNvPr>
            <p:cNvSpPr/>
            <p:nvPr/>
          </p:nvSpPr>
          <p:spPr>
            <a:xfrm>
              <a:off x="10564273" y="3739511"/>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B2C</a:t>
              </a:r>
            </a:p>
          </p:txBody>
        </p:sp>
        <p:sp>
          <p:nvSpPr>
            <p:cNvPr id="485" name="Rectangle 484">
              <a:hlinkClick r:id="rId66" tooltip="Azure AD business-to-business (B2B) collaboration enables working with users in other organizations. Enabling this scenario reduces risk by moving partner accounts (and risk) out of your enterprise directory(ies)."/>
              <a:extLst>
                <a:ext uri="{FF2B5EF4-FFF2-40B4-BE49-F238E27FC236}">
                  <a16:creationId xmlns:a16="http://schemas.microsoft.com/office/drawing/2014/main" id="{4A5A50C5-4BDD-46CD-978D-07E992BE557D}"/>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B2B</a:t>
              </a:r>
            </a:p>
          </p:txBody>
        </p:sp>
        <p:pic>
          <p:nvPicPr>
            <p:cNvPr id="460" name="Picture 459">
              <a:extLst>
                <a:ext uri="{FF2B5EF4-FFF2-40B4-BE49-F238E27FC236}">
                  <a16:creationId xmlns:a16="http://schemas.microsoft.com/office/drawing/2014/main" id="{91036D0F-8F8B-4A2C-B938-BF1EAE65158E}"/>
                </a:ext>
              </a:extLst>
            </p:cNvPr>
            <p:cNvPicPr>
              <a:picLocks noChangeAspect="1"/>
            </p:cNvPicPr>
            <p:nvPr/>
          </p:nvPicPr>
          <p:blipFill>
            <a:blip r:embed="rId43">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565" name="Picture 564">
              <a:extLst>
                <a:ext uri="{FF2B5EF4-FFF2-40B4-BE49-F238E27FC236}">
                  <a16:creationId xmlns:a16="http://schemas.microsoft.com/office/drawing/2014/main" id="{F68E4CF1-0B04-485A-867F-C93CF623FDBF}"/>
                </a:ext>
              </a:extLst>
            </p:cNvPr>
            <p:cNvPicPr>
              <a:picLocks noChangeAspect="1"/>
            </p:cNvPicPr>
            <p:nvPr/>
          </p:nvPicPr>
          <p:blipFill>
            <a:blip r:embed="rId43">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pic>
          <p:nvPicPr>
            <p:cNvPr id="179" name="Picture 178">
              <a:extLst>
                <a:ext uri="{FF2B5EF4-FFF2-40B4-BE49-F238E27FC236}">
                  <a16:creationId xmlns:a16="http://schemas.microsoft.com/office/drawing/2014/main" id="{1EF64B4A-F196-41FE-BDC7-F0932E06A0E6}"/>
                </a:ext>
              </a:extLst>
            </p:cNvPr>
            <p:cNvPicPr>
              <a:picLocks noChangeAspect="1"/>
            </p:cNvPicPr>
            <p:nvPr/>
          </p:nvPicPr>
          <p:blipFill>
            <a:blip r:embed="rId67">
              <a:extLst>
                <a:ext uri="{28A0092B-C50C-407E-A947-70E740481C1C}">
                  <a14:useLocalDpi xmlns:a14="http://schemas.microsoft.com/office/drawing/2010/main" val="0"/>
                </a:ext>
              </a:extLst>
            </a:blip>
            <a:stretch>
              <a:fillRect/>
            </a:stretch>
          </p:blipFill>
          <p:spPr>
            <a:xfrm>
              <a:off x="10600031" y="3776214"/>
              <a:ext cx="168156" cy="152704"/>
            </a:xfrm>
            <a:prstGeom prst="rect">
              <a:avLst/>
            </a:prstGeom>
          </p:spPr>
        </p:pic>
        <p:sp>
          <p:nvSpPr>
            <p:cNvPr id="17" name="Rectangle 16">
              <a:extLst>
                <a:ext uri="{FF2B5EF4-FFF2-40B4-BE49-F238E27FC236}">
                  <a16:creationId xmlns:a16="http://schemas.microsoft.com/office/drawing/2014/main" id="{FE85BA3A-08CE-4426-8AF8-2592EFA76B28}"/>
                </a:ext>
              </a:extLst>
            </p:cNvPr>
            <p:cNvSpPr/>
            <p:nvPr/>
          </p:nvSpPr>
          <p:spPr>
            <a:xfrm>
              <a:off x="10724854" y="2261078"/>
              <a:ext cx="1173583" cy="6488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Identity Protection</a:t>
              </a:r>
            </a:p>
            <a:p>
              <a:pPr marL="57150" marR="0" lvl="0" indent="0" algn="l" defTabSz="914400" rtl="0" eaLnBrk="1" fontAlgn="auto" latinLnBrk="0" hangingPunct="1">
                <a:lnSpc>
                  <a:spcPct val="100000"/>
                </a:lnSpc>
                <a:spcBef>
                  <a:spcPts val="200"/>
                </a:spcBef>
                <a:spcAft>
                  <a:spcPts val="100"/>
                </a:spcAft>
                <a:buClrTx/>
                <a:buSzTx/>
                <a:buFontTx/>
                <a:buNone/>
                <a:tabLst/>
                <a:defRPr/>
              </a:pPr>
              <a:r>
                <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Leaked cred protection</a:t>
              </a:r>
            </a:p>
            <a:p>
              <a:pPr marL="57150" marR="0" lvl="0" indent="0" algn="l" defTabSz="914400" rtl="0" eaLnBrk="1" fontAlgn="auto" latinLnBrk="0" hangingPunct="1">
                <a:lnSpc>
                  <a:spcPct val="100000"/>
                </a:lnSpc>
                <a:spcBef>
                  <a:spcPts val="200"/>
                </a:spcBef>
                <a:spcAft>
                  <a:spcPts val="100"/>
                </a:spcAft>
                <a:buClrTx/>
                <a:buSzTx/>
                <a:buFontTx/>
                <a:buNone/>
                <a:tabLst/>
                <a:defRPr/>
              </a:pPr>
              <a:r>
                <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Behavioral Analytics</a:t>
              </a: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grpSp>
          <p:nvGrpSpPr>
            <p:cNvPr id="627" name="Group 626">
              <a:extLst>
                <a:ext uri="{FF2B5EF4-FFF2-40B4-BE49-F238E27FC236}">
                  <a16:creationId xmlns:a16="http://schemas.microsoft.com/office/drawing/2014/main" id="{42D9751D-1CB1-45F7-811D-A2A8A69DCF92}"/>
                </a:ext>
              </a:extLst>
            </p:cNvPr>
            <p:cNvGrpSpPr/>
            <p:nvPr/>
          </p:nvGrpSpPr>
          <p:grpSpPr>
            <a:xfrm>
              <a:off x="10882847" y="2889403"/>
              <a:ext cx="188672" cy="45719"/>
              <a:chOff x="6660452" y="3094221"/>
              <a:chExt cx="188672" cy="45719"/>
            </a:xfrm>
          </p:grpSpPr>
          <p:sp>
            <p:nvSpPr>
              <p:cNvPr id="637" name="Oval 636">
                <a:extLst>
                  <a:ext uri="{FF2B5EF4-FFF2-40B4-BE49-F238E27FC236}">
                    <a16:creationId xmlns:a16="http://schemas.microsoft.com/office/drawing/2014/main" id="{DE094C63-8ECC-40E8-98B3-94295989F960}"/>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8" name="Oval 637">
                <a:extLst>
                  <a:ext uri="{FF2B5EF4-FFF2-40B4-BE49-F238E27FC236}">
                    <a16:creationId xmlns:a16="http://schemas.microsoft.com/office/drawing/2014/main" id="{F6B4ADE7-5FDC-4ECD-9497-85EEE26D651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9" name="Oval 638">
                <a:extLst>
                  <a:ext uri="{FF2B5EF4-FFF2-40B4-BE49-F238E27FC236}">
                    <a16:creationId xmlns:a16="http://schemas.microsoft.com/office/drawing/2014/main" id="{270AF6C2-C1D3-4862-A1AE-4371B73DF1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5" name="Group 4">
            <a:extLst>
              <a:ext uri="{FF2B5EF4-FFF2-40B4-BE49-F238E27FC236}">
                <a16:creationId xmlns:a16="http://schemas.microsoft.com/office/drawing/2014/main" id="{AAA8201C-436A-4215-BBE5-1705CFD68B11}"/>
              </a:ext>
            </a:extLst>
          </p:cNvPr>
          <p:cNvGrpSpPr/>
          <p:nvPr/>
        </p:nvGrpSpPr>
        <p:grpSpPr>
          <a:xfrm>
            <a:off x="4101353" y="6121074"/>
            <a:ext cx="1614698" cy="211725"/>
            <a:chOff x="3821452" y="6124342"/>
            <a:chExt cx="1614698" cy="211725"/>
          </a:xfrm>
        </p:grpSpPr>
        <p:sp>
          <p:nvSpPr>
            <p:cNvPr id="672" name="Rectangle 671">
              <a:hlinkClick r:id="rId68" tooltip="Microsoft created a threat model document for the Azure IoT reference architecture."/>
              <a:extLst>
                <a:ext uri="{FF2B5EF4-FFF2-40B4-BE49-F238E27FC236}">
                  <a16:creationId xmlns:a16="http://schemas.microsoft.com/office/drawing/2014/main" id="{85058B16-8C97-4FBE-940B-BDF1EC67352B}"/>
                </a:ext>
              </a:extLst>
            </p:cNvPr>
            <p:cNvSpPr/>
            <p:nvPr/>
          </p:nvSpPr>
          <p:spPr>
            <a:xfrm>
              <a:off x="3821452" y="6124342"/>
              <a:ext cx="1614698" cy="211725"/>
            </a:xfrm>
            <a:prstGeom prst="rect">
              <a:avLst/>
            </a:prstGeom>
            <a:noFill/>
            <a:ln w="14224">
              <a:solidFill>
                <a:schemeClr val="accent4"/>
              </a:solidFill>
            </a:ln>
          </p:spPr>
          <p:txBody>
            <a:bodyPr wrap="square" rIns="45720">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IoT Security Architecture</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3" name="Graphic 2" descr="Document">
              <a:extLst>
                <a:ext uri="{FF2B5EF4-FFF2-40B4-BE49-F238E27FC236}">
                  <a16:creationId xmlns:a16="http://schemas.microsoft.com/office/drawing/2014/main" id="{77A83CA8-76E5-4FDB-A79D-EC6D28B0C9AC}"/>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3844728" y="6160357"/>
              <a:ext cx="146611" cy="146611"/>
            </a:xfrm>
            <a:prstGeom prst="rect">
              <a:avLst/>
            </a:prstGeom>
          </p:spPr>
        </p:pic>
      </p:grpSp>
      <p:grpSp>
        <p:nvGrpSpPr>
          <p:cNvPr id="2" name="Group 1">
            <a:extLst>
              <a:ext uri="{FF2B5EF4-FFF2-40B4-BE49-F238E27FC236}">
                <a16:creationId xmlns:a16="http://schemas.microsoft.com/office/drawing/2014/main" id="{CF9CE92E-161D-4366-A754-11556B414F24}"/>
              </a:ext>
            </a:extLst>
          </p:cNvPr>
          <p:cNvGrpSpPr/>
          <p:nvPr/>
        </p:nvGrpSpPr>
        <p:grpSpPr>
          <a:xfrm>
            <a:off x="4101353" y="5846778"/>
            <a:ext cx="1614698" cy="211725"/>
            <a:chOff x="3821452" y="5850046"/>
            <a:chExt cx="1614698" cy="211725"/>
          </a:xfrm>
        </p:grpSpPr>
        <p:sp>
          <p:nvSpPr>
            <p:cNvPr id="707" name="Rectangle 706">
              <a:hlinkClick r:id="rId71" tooltip="Microsoft contributed significantly to the IoT Security Maturity Model, which enables Internet of Things (IoT) providers to invest in the right level of security mechanisms to meet their requirements. "/>
              <a:extLst>
                <a:ext uri="{FF2B5EF4-FFF2-40B4-BE49-F238E27FC236}">
                  <a16:creationId xmlns:a16="http://schemas.microsoft.com/office/drawing/2014/main" id="{2B85B57C-95D0-4F1D-A6DA-D43910617F90}"/>
                </a:ext>
              </a:extLst>
            </p:cNvPr>
            <p:cNvSpPr/>
            <p:nvPr/>
          </p:nvSpPr>
          <p:spPr>
            <a:xfrm>
              <a:off x="3821452" y="5850046"/>
              <a:ext cx="1614698" cy="211725"/>
            </a:xfrm>
            <a:prstGeom prst="rect">
              <a:avLst/>
            </a:prstGeom>
            <a:noFill/>
            <a:ln w="14224">
              <a:solidFill>
                <a:schemeClr val="accent4"/>
              </a:solidFill>
            </a:ln>
          </p:spPr>
          <p:txBody>
            <a:bodyPr wrap="square" rIns="45720">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IoT Security Maturity Model</a:t>
              </a:r>
            </a:p>
          </p:txBody>
        </p:sp>
        <p:pic>
          <p:nvPicPr>
            <p:cNvPr id="465" name="Graphic 464" descr="Document">
              <a:extLst>
                <a:ext uri="{FF2B5EF4-FFF2-40B4-BE49-F238E27FC236}">
                  <a16:creationId xmlns:a16="http://schemas.microsoft.com/office/drawing/2014/main" id="{625FA750-873F-49CC-A4C2-EA72A4C64125}"/>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3848836" y="5879991"/>
              <a:ext cx="146611" cy="146611"/>
            </a:xfrm>
            <a:prstGeom prst="rect">
              <a:avLst/>
            </a:prstGeom>
          </p:spPr>
        </p:pic>
      </p:grpSp>
      <p:pic>
        <p:nvPicPr>
          <p:cNvPr id="552" name="Picture 551">
            <a:extLst>
              <a:ext uri="{FF2B5EF4-FFF2-40B4-BE49-F238E27FC236}">
                <a16:creationId xmlns:a16="http://schemas.microsoft.com/office/drawing/2014/main" id="{733376D1-A1C3-41C8-B2EB-BC20A0B94676}"/>
              </a:ext>
            </a:extLst>
          </p:cNvPr>
          <p:cNvPicPr>
            <a:picLocks noChangeAspect="1"/>
          </p:cNvPicPr>
          <p:nvPr/>
        </p:nvPicPr>
        <p:blipFill>
          <a:blip r:embed="rId44"/>
          <a:stretch>
            <a:fillRect/>
          </a:stretch>
        </p:blipFill>
        <p:spPr>
          <a:xfrm>
            <a:off x="4056281" y="1064108"/>
            <a:ext cx="155187" cy="103458"/>
          </a:xfrm>
          <a:prstGeom prst="rect">
            <a:avLst/>
          </a:prstGeom>
        </p:spPr>
      </p:pic>
      <p:grpSp>
        <p:nvGrpSpPr>
          <p:cNvPr id="31" name="Group 30">
            <a:extLst>
              <a:ext uri="{FF2B5EF4-FFF2-40B4-BE49-F238E27FC236}">
                <a16:creationId xmlns:a16="http://schemas.microsoft.com/office/drawing/2014/main" id="{37EB6364-F148-420D-97C3-AE6E4D78B812}"/>
              </a:ext>
            </a:extLst>
          </p:cNvPr>
          <p:cNvGrpSpPr/>
          <p:nvPr/>
        </p:nvGrpSpPr>
        <p:grpSpPr>
          <a:xfrm>
            <a:off x="3154581" y="5854485"/>
            <a:ext cx="852881" cy="476718"/>
            <a:chOff x="3154581" y="5854485"/>
            <a:chExt cx="852881" cy="476718"/>
          </a:xfrm>
        </p:grpSpPr>
        <p:sp>
          <p:nvSpPr>
            <p:cNvPr id="482" name="Rectangle 481">
              <a:hlinkClick r:id="rId72" tooltip="End to end solution to securing new IoT devices with a hardened Linux OS, certified microcontrollers (MCUs), and security service which collectively provide the &quot;Seven Properties of Highly-Secure Devices&quot;"/>
              <a:extLst>
                <a:ext uri="{FF2B5EF4-FFF2-40B4-BE49-F238E27FC236}">
                  <a16:creationId xmlns:a16="http://schemas.microsoft.com/office/drawing/2014/main" id="{5132D995-1367-4454-A21A-E03209386998}"/>
                </a:ext>
              </a:extLst>
            </p:cNvPr>
            <p:cNvSpPr/>
            <p:nvPr/>
          </p:nvSpPr>
          <p:spPr>
            <a:xfrm>
              <a:off x="3154581" y="5854485"/>
              <a:ext cx="852881" cy="476718"/>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b">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Sphere</a:t>
              </a:r>
            </a:p>
          </p:txBody>
        </p:sp>
        <p:pic>
          <p:nvPicPr>
            <p:cNvPr id="19" name="Picture 18" descr="A close up of a logo&#10;&#10;Description generated with very high confidence">
              <a:extLst>
                <a:ext uri="{FF2B5EF4-FFF2-40B4-BE49-F238E27FC236}">
                  <a16:creationId xmlns:a16="http://schemas.microsoft.com/office/drawing/2014/main" id="{5D8E06AE-CB14-40C7-AD0A-5937E765D86F}"/>
                </a:ext>
              </a:extLst>
            </p:cNvPr>
            <p:cNvPicPr>
              <a:picLocks noChangeAspect="1"/>
            </p:cNvPicPr>
            <p:nvPr/>
          </p:nvPicPr>
          <p:blipFill>
            <a:blip r:embed="rId73">
              <a:extLst>
                <a:ext uri="{28A0092B-C50C-407E-A947-70E740481C1C}">
                  <a14:useLocalDpi xmlns:a14="http://schemas.microsoft.com/office/drawing/2010/main" val="0"/>
                </a:ext>
              </a:extLst>
            </a:blip>
            <a:stretch>
              <a:fillRect/>
            </a:stretch>
          </p:blipFill>
          <p:spPr>
            <a:xfrm>
              <a:off x="3358235" y="5883383"/>
              <a:ext cx="411994" cy="271762"/>
            </a:xfrm>
            <a:prstGeom prst="rect">
              <a:avLst/>
            </a:prstGeom>
          </p:spPr>
        </p:pic>
      </p:grpSp>
      <p:grpSp>
        <p:nvGrpSpPr>
          <p:cNvPr id="26" name="Group 25">
            <a:extLst>
              <a:ext uri="{FF2B5EF4-FFF2-40B4-BE49-F238E27FC236}">
                <a16:creationId xmlns:a16="http://schemas.microsoft.com/office/drawing/2014/main" id="{D81733F3-308A-4011-83CC-E11DDFC07AA1}"/>
              </a:ext>
            </a:extLst>
          </p:cNvPr>
          <p:cNvGrpSpPr/>
          <p:nvPr/>
        </p:nvGrpSpPr>
        <p:grpSpPr>
          <a:xfrm>
            <a:off x="8646730" y="2519843"/>
            <a:ext cx="1359749" cy="1638528"/>
            <a:chOff x="8652026" y="2865441"/>
            <a:chExt cx="1359749" cy="1638528"/>
          </a:xfrm>
        </p:grpSpPr>
        <p:sp>
          <p:nvSpPr>
            <p:cNvPr id="421" name="Rectangle 420">
              <a:hlinkClick r:id="rId74"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id="{5433BD75-C281-4997-B1A7-DB627D6ED15C}"/>
                </a:ext>
              </a:extLst>
            </p:cNvPr>
            <p:cNvSpPr/>
            <p:nvPr/>
          </p:nvSpPr>
          <p:spPr>
            <a:xfrm>
              <a:off x="8652026" y="2865441"/>
              <a:ext cx="1357086" cy="16385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Information Protection (AIP)</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Discover</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Classify</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Protect</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Monitor</a:t>
              </a:r>
            </a:p>
          </p:txBody>
        </p:sp>
        <p:sp>
          <p:nvSpPr>
            <p:cNvPr id="422" name="Rectangle 421">
              <a:hlinkClick r:id="rId75" tooltip="HYOK is an information protection feature designed to meet complex regulation and compliance policies. HYOK allows users to classify documents that are backed by either Azure RMS or an on-premises RMS services where you hold your own key. "/>
              <a:extLst>
                <a:ext uri="{FF2B5EF4-FFF2-40B4-BE49-F238E27FC236}">
                  <a16:creationId xmlns:a16="http://schemas.microsoft.com/office/drawing/2014/main" id="{8C9856C9-6AC4-4598-9C4B-1356F464227D}"/>
                </a:ext>
              </a:extLst>
            </p:cNvPr>
            <p:cNvSpPr/>
            <p:nvPr/>
          </p:nvSpPr>
          <p:spPr>
            <a:xfrm>
              <a:off x="8745416" y="3835416"/>
              <a:ext cx="1266359" cy="13804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1"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Hold Your Own Key (HYOK)</a:t>
              </a:r>
            </a:p>
          </p:txBody>
        </p:sp>
        <p:grpSp>
          <p:nvGrpSpPr>
            <p:cNvPr id="432" name="Group 431">
              <a:extLst>
                <a:ext uri="{FF2B5EF4-FFF2-40B4-BE49-F238E27FC236}">
                  <a16:creationId xmlns:a16="http://schemas.microsoft.com/office/drawing/2014/main" id="{7B62BA9A-C2B8-466F-AC5A-2405D3F4A975}"/>
                </a:ext>
              </a:extLst>
            </p:cNvPr>
            <p:cNvGrpSpPr/>
            <p:nvPr/>
          </p:nvGrpSpPr>
          <p:grpSpPr>
            <a:xfrm>
              <a:off x="8905814" y="4263355"/>
              <a:ext cx="1017768" cy="174551"/>
              <a:chOff x="10868759" y="4110794"/>
              <a:chExt cx="1017768" cy="174551"/>
            </a:xfrm>
          </p:grpSpPr>
          <p:grpSp>
            <p:nvGrpSpPr>
              <p:cNvPr id="433" name="Group 432">
                <a:extLst>
                  <a:ext uri="{FF2B5EF4-FFF2-40B4-BE49-F238E27FC236}">
                    <a16:creationId xmlns:a16="http://schemas.microsoft.com/office/drawing/2014/main" id="{6F5BC5E6-281E-4A9E-8589-D48016C77860}"/>
                  </a:ext>
                </a:extLst>
              </p:cNvPr>
              <p:cNvGrpSpPr/>
              <p:nvPr/>
            </p:nvGrpSpPr>
            <p:grpSpPr>
              <a:xfrm>
                <a:off x="10868759" y="4110794"/>
                <a:ext cx="1017768" cy="167627"/>
                <a:chOff x="76401" y="2964205"/>
                <a:chExt cx="2261795" cy="372519"/>
              </a:xfrm>
            </p:grpSpPr>
            <p:grpSp>
              <p:nvGrpSpPr>
                <p:cNvPr id="446" name="Group 445">
                  <a:extLst>
                    <a:ext uri="{FF2B5EF4-FFF2-40B4-BE49-F238E27FC236}">
                      <a16:creationId xmlns:a16="http://schemas.microsoft.com/office/drawing/2014/main" id="{2CBA006F-771A-41E9-A1BF-CADDEDD46184}"/>
                    </a:ext>
                  </a:extLst>
                </p:cNvPr>
                <p:cNvGrpSpPr/>
                <p:nvPr/>
              </p:nvGrpSpPr>
              <p:grpSpPr>
                <a:xfrm>
                  <a:off x="76401" y="2964205"/>
                  <a:ext cx="1599838" cy="372519"/>
                  <a:chOff x="76401" y="2964205"/>
                  <a:chExt cx="1599838" cy="372519"/>
                </a:xfrm>
              </p:grpSpPr>
              <p:pic>
                <p:nvPicPr>
                  <p:cNvPr id="452" name="Picture 451">
                    <a:hlinkClick r:id="rId76"/>
                    <a:extLst>
                      <a:ext uri="{FF2B5EF4-FFF2-40B4-BE49-F238E27FC236}">
                        <a16:creationId xmlns:a16="http://schemas.microsoft.com/office/drawing/2014/main" id="{9B5DA2BC-5E6B-4924-B13B-C44B10A0C423}"/>
                      </a:ext>
                    </a:extLst>
                  </p:cNvPr>
                  <p:cNvPicPr>
                    <a:picLocks noChangeAspect="1"/>
                  </p:cNvPicPr>
                  <p:nvPr/>
                </p:nvPicPr>
                <p:blipFill>
                  <a:blip r:embed="rId77">
                    <a:extLst>
                      <a:ext uri="{28A0092B-C50C-407E-A947-70E740481C1C}">
                        <a14:useLocalDpi xmlns:a14="http://schemas.microsoft.com/office/drawing/2010/main" val="0"/>
                      </a:ext>
                    </a:extLst>
                  </a:blip>
                  <a:stretch>
                    <a:fillRect/>
                  </a:stretch>
                </p:blipFill>
                <p:spPr>
                  <a:xfrm>
                    <a:off x="1262356" y="2989082"/>
                    <a:ext cx="413883" cy="311792"/>
                  </a:xfrm>
                  <a:prstGeom prst="rect">
                    <a:avLst/>
                  </a:prstGeom>
                </p:spPr>
              </p:pic>
              <p:grpSp>
                <p:nvGrpSpPr>
                  <p:cNvPr id="453" name="Group 452">
                    <a:extLst>
                      <a:ext uri="{FF2B5EF4-FFF2-40B4-BE49-F238E27FC236}">
                        <a16:creationId xmlns:a16="http://schemas.microsoft.com/office/drawing/2014/main" id="{5F4997BA-3228-4E5A-95E0-6E4D019E3C85}"/>
                      </a:ext>
                    </a:extLst>
                  </p:cNvPr>
                  <p:cNvGrpSpPr/>
                  <p:nvPr/>
                </p:nvGrpSpPr>
                <p:grpSpPr>
                  <a:xfrm>
                    <a:off x="76401" y="2964205"/>
                    <a:ext cx="1257382" cy="372519"/>
                    <a:chOff x="12053139" y="7366546"/>
                    <a:chExt cx="1934324" cy="573074"/>
                  </a:xfrm>
                </p:grpSpPr>
                <p:pic>
                  <p:nvPicPr>
                    <p:cNvPr id="454" name="Picture 453">
                      <a:extLst>
                        <a:ext uri="{FF2B5EF4-FFF2-40B4-BE49-F238E27FC236}">
                          <a16:creationId xmlns:a16="http://schemas.microsoft.com/office/drawing/2014/main" id="{89248059-081C-47AA-8162-654C2BBC01E3}"/>
                        </a:ext>
                      </a:extLst>
                    </p:cNvPr>
                    <p:cNvPicPr>
                      <a:picLocks noChangeAspect="1"/>
                    </p:cNvPicPr>
                    <p:nvPr/>
                  </p:nvPicPr>
                  <p:blipFill rotWithShape="1">
                    <a:blip r:embed="rId78">
                      <a:extLst>
                        <a:ext uri="{28A0092B-C50C-407E-A947-70E740481C1C}">
                          <a14:useLocalDpi xmlns:a14="http://schemas.microsoft.com/office/drawing/2010/main" val="0"/>
                        </a:ext>
                      </a:extLst>
                    </a:blip>
                    <a:srcRect/>
                    <a:stretch/>
                  </p:blipFill>
                  <p:spPr>
                    <a:xfrm>
                      <a:off x="12520821" y="7366546"/>
                      <a:ext cx="531604" cy="573074"/>
                    </a:xfrm>
                    <a:prstGeom prst="rect">
                      <a:avLst/>
                    </a:prstGeom>
                  </p:spPr>
                </p:pic>
                <p:pic>
                  <p:nvPicPr>
                    <p:cNvPr id="455" name="Picture 454">
                      <a:extLst>
                        <a:ext uri="{FF2B5EF4-FFF2-40B4-BE49-F238E27FC236}">
                          <a16:creationId xmlns:a16="http://schemas.microsoft.com/office/drawing/2014/main" id="{0AD8D0F1-2C7A-4DD5-B853-697A88B46170}"/>
                        </a:ext>
                      </a:extLst>
                    </p:cNvPr>
                    <p:cNvPicPr>
                      <a:picLocks noChangeAspect="1"/>
                    </p:cNvPicPr>
                    <p:nvPr/>
                  </p:nvPicPr>
                  <p:blipFill rotWithShape="1">
                    <a:blip r:embed="rId79">
                      <a:extLst>
                        <a:ext uri="{28A0092B-C50C-407E-A947-70E740481C1C}">
                          <a14:useLocalDpi xmlns:a14="http://schemas.microsoft.com/office/drawing/2010/main" val="0"/>
                        </a:ext>
                      </a:extLst>
                    </a:blip>
                    <a:srcRect/>
                    <a:stretch/>
                  </p:blipFill>
                  <p:spPr>
                    <a:xfrm>
                      <a:off x="12053139" y="7366546"/>
                      <a:ext cx="530661" cy="573074"/>
                    </a:xfrm>
                    <a:prstGeom prst="rect">
                      <a:avLst/>
                    </a:prstGeom>
                  </p:spPr>
                </p:pic>
                <p:pic>
                  <p:nvPicPr>
                    <p:cNvPr id="456" name="Picture 455">
                      <a:extLst>
                        <a:ext uri="{FF2B5EF4-FFF2-40B4-BE49-F238E27FC236}">
                          <a16:creationId xmlns:a16="http://schemas.microsoft.com/office/drawing/2014/main" id="{36A4A438-160C-4F57-ABA9-2D5277CAC7C4}"/>
                        </a:ext>
                      </a:extLst>
                    </p:cNvPr>
                    <p:cNvPicPr>
                      <a:picLocks noChangeAspect="1"/>
                    </p:cNvPicPr>
                    <p:nvPr/>
                  </p:nvPicPr>
                  <p:blipFill rotWithShape="1">
                    <a:blip r:embed="rId80">
                      <a:extLst>
                        <a:ext uri="{28A0092B-C50C-407E-A947-70E740481C1C}">
                          <a14:useLocalDpi xmlns:a14="http://schemas.microsoft.com/office/drawing/2010/main" val="0"/>
                        </a:ext>
                      </a:extLst>
                    </a:blip>
                    <a:srcRect/>
                    <a:stretch/>
                  </p:blipFill>
                  <p:spPr>
                    <a:xfrm>
                      <a:off x="12997286" y="7366546"/>
                      <a:ext cx="522822" cy="573074"/>
                    </a:xfrm>
                    <a:prstGeom prst="rect">
                      <a:avLst/>
                    </a:prstGeom>
                  </p:spPr>
                </p:pic>
                <p:pic>
                  <p:nvPicPr>
                    <p:cNvPr id="457" name="Picture 456">
                      <a:extLst>
                        <a:ext uri="{FF2B5EF4-FFF2-40B4-BE49-F238E27FC236}">
                          <a16:creationId xmlns:a16="http://schemas.microsoft.com/office/drawing/2014/main" id="{A6766CD1-9925-4BDB-9177-72632E700609}"/>
                        </a:ext>
                      </a:extLst>
                    </p:cNvPr>
                    <p:cNvPicPr>
                      <a:picLocks noChangeAspect="1"/>
                    </p:cNvPicPr>
                    <p:nvPr/>
                  </p:nvPicPr>
                  <p:blipFill rotWithShape="1">
                    <a:blip r:embed="rId81">
                      <a:extLst>
                        <a:ext uri="{28A0092B-C50C-407E-A947-70E740481C1C}">
                          <a14:useLocalDpi xmlns:a14="http://schemas.microsoft.com/office/drawing/2010/main" val="0"/>
                        </a:ext>
                      </a:extLst>
                    </a:blip>
                    <a:srcRect/>
                    <a:stretch/>
                  </p:blipFill>
                  <p:spPr>
                    <a:xfrm>
                      <a:off x="13465910" y="7366546"/>
                      <a:ext cx="521553" cy="573074"/>
                    </a:xfrm>
                    <a:prstGeom prst="rect">
                      <a:avLst/>
                    </a:prstGeom>
                  </p:spPr>
                </p:pic>
              </p:grpSp>
            </p:grpSp>
            <p:grpSp>
              <p:nvGrpSpPr>
                <p:cNvPr id="447" name="Group 446">
                  <a:extLst>
                    <a:ext uri="{FF2B5EF4-FFF2-40B4-BE49-F238E27FC236}">
                      <a16:creationId xmlns:a16="http://schemas.microsoft.com/office/drawing/2014/main" id="{104D35B4-C2D2-49D3-8CB3-68B45CFFB695}"/>
                    </a:ext>
                  </a:extLst>
                </p:cNvPr>
                <p:cNvGrpSpPr/>
                <p:nvPr/>
              </p:nvGrpSpPr>
              <p:grpSpPr>
                <a:xfrm>
                  <a:off x="2008682" y="3185912"/>
                  <a:ext cx="329514" cy="79848"/>
                  <a:chOff x="6660452" y="3094221"/>
                  <a:chExt cx="188672" cy="45719"/>
                </a:xfrm>
              </p:grpSpPr>
              <p:sp>
                <p:nvSpPr>
                  <p:cNvPr id="449" name="Oval 448">
                    <a:extLst>
                      <a:ext uri="{FF2B5EF4-FFF2-40B4-BE49-F238E27FC236}">
                        <a16:creationId xmlns:a16="http://schemas.microsoft.com/office/drawing/2014/main" id="{33F80069-EC6E-4F77-9D72-901E08D647DE}"/>
                      </a:ext>
                    </a:extLst>
                  </p:cNvPr>
                  <p:cNvSpPr/>
                  <p:nvPr/>
                </p:nvSpPr>
                <p:spPr bwMode="auto">
                  <a:xfrm>
                    <a:off x="6660452"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0" name="Oval 449">
                    <a:extLst>
                      <a:ext uri="{FF2B5EF4-FFF2-40B4-BE49-F238E27FC236}">
                        <a16:creationId xmlns:a16="http://schemas.microsoft.com/office/drawing/2014/main" id="{C985AB52-3E16-4370-BECF-111FCC991737}"/>
                      </a:ext>
                    </a:extLst>
                  </p:cNvPr>
                  <p:cNvSpPr/>
                  <p:nvPr/>
                </p:nvSpPr>
                <p:spPr bwMode="auto">
                  <a:xfrm>
                    <a:off x="6731928"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1" name="Oval 450">
                    <a:extLst>
                      <a:ext uri="{FF2B5EF4-FFF2-40B4-BE49-F238E27FC236}">
                        <a16:creationId xmlns:a16="http://schemas.microsoft.com/office/drawing/2014/main" id="{F7719C2D-BCC3-4AD3-95FE-35E45ACF557C}"/>
                      </a:ext>
                    </a:extLst>
                  </p:cNvPr>
                  <p:cNvSpPr/>
                  <p:nvPr/>
                </p:nvSpPr>
                <p:spPr bwMode="auto">
                  <a:xfrm>
                    <a:off x="6803404"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pic>
              <p:nvPicPr>
                <p:cNvPr id="448" name="Picture 447">
                  <a:hlinkClick r:id="rId82"/>
                  <a:extLst>
                    <a:ext uri="{FF2B5EF4-FFF2-40B4-BE49-F238E27FC236}">
                      <a16:creationId xmlns:a16="http://schemas.microsoft.com/office/drawing/2014/main" id="{17166133-804B-46FE-904C-E72A5D9469CE}"/>
                    </a:ext>
                  </a:extLst>
                </p:cNvPr>
                <p:cNvPicPr>
                  <a:picLocks noChangeAspect="1"/>
                </p:cNvPicPr>
                <p:nvPr/>
              </p:nvPicPr>
              <p:blipFill>
                <a:blip r:embed="rId83">
                  <a:extLst>
                    <a:ext uri="{28A0092B-C50C-407E-A947-70E740481C1C}">
                      <a14:useLocalDpi xmlns:a14="http://schemas.microsoft.com/office/drawing/2010/main" val="0"/>
                    </a:ext>
                  </a:extLst>
                </a:blip>
                <a:stretch>
                  <a:fillRect/>
                </a:stretch>
              </p:blipFill>
              <p:spPr>
                <a:xfrm>
                  <a:off x="1670366" y="3017516"/>
                  <a:ext cx="252081" cy="252081"/>
                </a:xfrm>
                <a:prstGeom prst="rect">
                  <a:avLst/>
                </a:prstGeom>
              </p:spPr>
            </p:pic>
          </p:grpSp>
          <p:grpSp>
            <p:nvGrpSpPr>
              <p:cNvPr id="434" name="Group 433">
                <a:extLst>
                  <a:ext uri="{FF2B5EF4-FFF2-40B4-BE49-F238E27FC236}">
                    <a16:creationId xmlns:a16="http://schemas.microsoft.com/office/drawing/2014/main" id="{E95B28E2-BAB3-429C-A188-14DD468744B0}"/>
                  </a:ext>
                </a:extLst>
              </p:cNvPr>
              <p:cNvGrpSpPr/>
              <p:nvPr/>
            </p:nvGrpSpPr>
            <p:grpSpPr bwMode="black">
              <a:xfrm>
                <a:off x="11508873" y="4239626"/>
                <a:ext cx="75077" cy="45719"/>
                <a:chOff x="10387012" y="4179358"/>
                <a:chExt cx="974726" cy="593725"/>
              </a:xfrm>
              <a:solidFill>
                <a:schemeClr val="tx1"/>
              </a:solidFill>
            </p:grpSpPr>
            <p:sp>
              <p:nvSpPr>
                <p:cNvPr id="441" name="Freeform 26">
                  <a:extLst>
                    <a:ext uri="{FF2B5EF4-FFF2-40B4-BE49-F238E27FC236}">
                      <a16:creationId xmlns:a16="http://schemas.microsoft.com/office/drawing/2014/main" id="{EC75553C-B756-47E1-BFC7-6827656FB68B}"/>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2" name="Freeform 27">
                  <a:extLst>
                    <a:ext uri="{FF2B5EF4-FFF2-40B4-BE49-F238E27FC236}">
                      <a16:creationId xmlns:a16="http://schemas.microsoft.com/office/drawing/2014/main" id="{14B79CD0-3A15-4982-9EBD-6B1E6E369F4B}"/>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3" name="Freeform 28">
                  <a:extLst>
                    <a:ext uri="{FF2B5EF4-FFF2-40B4-BE49-F238E27FC236}">
                      <a16:creationId xmlns:a16="http://schemas.microsoft.com/office/drawing/2014/main" id="{42B65D42-81D3-4669-BECF-B3386D3DA569}"/>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4" name="Freeform 29">
                  <a:extLst>
                    <a:ext uri="{FF2B5EF4-FFF2-40B4-BE49-F238E27FC236}">
                      <a16:creationId xmlns:a16="http://schemas.microsoft.com/office/drawing/2014/main" id="{DB116D4F-A86B-4238-A9C6-5747C05B43A9}"/>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5" name="Freeform 30">
                  <a:extLst>
                    <a:ext uri="{FF2B5EF4-FFF2-40B4-BE49-F238E27FC236}">
                      <a16:creationId xmlns:a16="http://schemas.microsoft.com/office/drawing/2014/main" id="{1B7386EC-1A9E-4A3C-857A-977B4152CAF6}"/>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435" name="Group 434">
                <a:extLst>
                  <a:ext uri="{FF2B5EF4-FFF2-40B4-BE49-F238E27FC236}">
                    <a16:creationId xmlns:a16="http://schemas.microsoft.com/office/drawing/2014/main" id="{72360254-D815-4DD5-B20F-FBFBC4360B1B}"/>
                  </a:ext>
                </a:extLst>
              </p:cNvPr>
              <p:cNvGrpSpPr/>
              <p:nvPr/>
            </p:nvGrpSpPr>
            <p:grpSpPr bwMode="black">
              <a:xfrm>
                <a:off x="11638296" y="4235799"/>
                <a:ext cx="75077" cy="45719"/>
                <a:chOff x="10387012" y="4179358"/>
                <a:chExt cx="974726" cy="593725"/>
              </a:xfrm>
              <a:solidFill>
                <a:schemeClr val="tx1"/>
              </a:solidFill>
            </p:grpSpPr>
            <p:sp>
              <p:nvSpPr>
                <p:cNvPr id="436" name="Freeform 26">
                  <a:extLst>
                    <a:ext uri="{FF2B5EF4-FFF2-40B4-BE49-F238E27FC236}">
                      <a16:creationId xmlns:a16="http://schemas.microsoft.com/office/drawing/2014/main" id="{43E971B2-CE20-4717-8338-630B5AEFD172}"/>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7" name="Freeform 27">
                  <a:extLst>
                    <a:ext uri="{FF2B5EF4-FFF2-40B4-BE49-F238E27FC236}">
                      <a16:creationId xmlns:a16="http://schemas.microsoft.com/office/drawing/2014/main" id="{B28FF8D2-0B63-439A-8561-1E73359FFAF7}"/>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8" name="Freeform 28">
                  <a:extLst>
                    <a:ext uri="{FF2B5EF4-FFF2-40B4-BE49-F238E27FC236}">
                      <a16:creationId xmlns:a16="http://schemas.microsoft.com/office/drawing/2014/main" id="{7F39FA69-9BBD-4E6E-9C6B-D645FC47E99B}"/>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9" name="Freeform 29">
                  <a:extLst>
                    <a:ext uri="{FF2B5EF4-FFF2-40B4-BE49-F238E27FC236}">
                      <a16:creationId xmlns:a16="http://schemas.microsoft.com/office/drawing/2014/main" id="{220EDCF2-4BE6-45F2-907F-D02824DD316C}"/>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0" name="Freeform 30">
                  <a:extLst>
                    <a:ext uri="{FF2B5EF4-FFF2-40B4-BE49-F238E27FC236}">
                      <a16:creationId xmlns:a16="http://schemas.microsoft.com/office/drawing/2014/main" id="{E2431020-1C4F-4634-A60A-4117FAA6308B}"/>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sp>
          <p:nvSpPr>
            <p:cNvPr id="629" name="Rectangle 628">
              <a:hlinkClick r:id="rId84" tooltip="The AIP scanner helps you discover, classify, and protect files on UNC paths for network shares over SMB and on SharePoint Server 2013-2016 Sites and libraries."/>
              <a:extLst>
                <a:ext uri="{FF2B5EF4-FFF2-40B4-BE49-F238E27FC236}">
                  <a16:creationId xmlns:a16="http://schemas.microsoft.com/office/drawing/2014/main" id="{2E6CEE05-2201-4A3C-9D7B-1970B43F4F10}"/>
                </a:ext>
              </a:extLst>
            </p:cNvPr>
            <p:cNvSpPr/>
            <p:nvPr/>
          </p:nvSpPr>
          <p:spPr>
            <a:xfrm>
              <a:off x="8813865" y="4045216"/>
              <a:ext cx="1195104" cy="17204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AIP Scanner</a:t>
              </a:r>
            </a:p>
          </p:txBody>
        </p:sp>
      </p:grpSp>
      <p:sp>
        <p:nvSpPr>
          <p:cNvPr id="480" name="Freeform 27">
            <a:extLst>
              <a:ext uri="{FF2B5EF4-FFF2-40B4-BE49-F238E27FC236}">
                <a16:creationId xmlns:a16="http://schemas.microsoft.com/office/drawing/2014/main" id="{E2FE455C-513A-4DC1-9436-A1EF0DAD7F67}"/>
              </a:ext>
            </a:extLst>
          </p:cNvPr>
          <p:cNvSpPr>
            <a:spLocks/>
          </p:cNvSpPr>
          <p:nvPr/>
        </p:nvSpPr>
        <p:spPr bwMode="auto">
          <a:xfrm>
            <a:off x="1589667" y="4312946"/>
            <a:ext cx="68905" cy="65866"/>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cxnSp>
        <p:nvCxnSpPr>
          <p:cNvPr id="749" name="Connector: Elbow 748">
            <a:extLst>
              <a:ext uri="{FF2B5EF4-FFF2-40B4-BE49-F238E27FC236}">
                <a16:creationId xmlns:a16="http://schemas.microsoft.com/office/drawing/2014/main" id="{1BD36714-AEC1-4C14-9E12-3A09CE1F98E5}"/>
              </a:ext>
            </a:extLst>
          </p:cNvPr>
          <p:cNvCxnSpPr>
            <a:cxnSpLocks/>
            <a:endCxn id="622" idx="3"/>
          </p:cNvCxnSpPr>
          <p:nvPr/>
        </p:nvCxnSpPr>
        <p:spPr>
          <a:xfrm rot="10800000" flipV="1">
            <a:off x="1796489" y="2862575"/>
            <a:ext cx="685983" cy="2082344"/>
          </a:xfrm>
          <a:prstGeom prst="bentConnector3">
            <a:avLst>
              <a:gd name="adj1" fmla="val 68514"/>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a:extLst>
              <a:ext uri="{FF2B5EF4-FFF2-40B4-BE49-F238E27FC236}">
                <a16:creationId xmlns:a16="http://schemas.microsoft.com/office/drawing/2014/main" id="{F2AE5143-3F7D-48E1-97B1-C4610099C350}"/>
              </a:ext>
            </a:extLst>
          </p:cNvPr>
          <p:cNvGrpSpPr/>
          <p:nvPr/>
        </p:nvGrpSpPr>
        <p:grpSpPr>
          <a:xfrm>
            <a:off x="6646548" y="3493510"/>
            <a:ext cx="1507613" cy="2626000"/>
            <a:chOff x="6646548" y="3493510"/>
            <a:chExt cx="1507613" cy="2626000"/>
          </a:xfrm>
        </p:grpSpPr>
        <p:sp>
          <p:nvSpPr>
            <p:cNvPr id="98" name="Rectangle 97">
              <a:hlinkClick r:id="rId85"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id="{A3B8550D-2DB7-40D7-B7D2-21A4CAD5C8EC}"/>
                </a:ext>
              </a:extLst>
            </p:cNvPr>
            <p:cNvSpPr/>
            <p:nvPr/>
          </p:nvSpPr>
          <p:spPr>
            <a:xfrm>
              <a:off x="6824319" y="3771046"/>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Key Vault</a:t>
              </a:r>
            </a:p>
          </p:txBody>
        </p:sp>
        <p:pic>
          <p:nvPicPr>
            <p:cNvPr id="99" name="Picture 98">
              <a:extLst>
                <a:ext uri="{FF2B5EF4-FFF2-40B4-BE49-F238E27FC236}">
                  <a16:creationId xmlns:a16="http://schemas.microsoft.com/office/drawing/2014/main" id="{27564F04-F98A-49DB-A1E6-BE18E4FD944B}"/>
                </a:ext>
              </a:extLst>
            </p:cNvPr>
            <p:cNvPicPr>
              <a:picLocks noChangeAspect="1"/>
            </p:cNvPicPr>
            <p:nvPr/>
          </p:nvPicPr>
          <p:blipFill>
            <a:blip r:embed="rId86">
              <a:extLst>
                <a:ext uri="{28A0092B-C50C-407E-A947-70E740481C1C}">
                  <a14:useLocalDpi xmlns:a14="http://schemas.microsoft.com/office/drawing/2010/main" val="0"/>
                </a:ext>
              </a:extLst>
            </a:blip>
            <a:stretch>
              <a:fillRect/>
            </a:stretch>
          </p:blipFill>
          <p:spPr>
            <a:xfrm>
              <a:off x="6879536" y="3825557"/>
              <a:ext cx="126336" cy="126336"/>
            </a:xfrm>
            <a:prstGeom prst="rect">
              <a:avLst/>
            </a:prstGeom>
          </p:spPr>
        </p:pic>
        <p:sp>
          <p:nvSpPr>
            <p:cNvPr id="100" name="Rectangle 99">
              <a:hlinkClick r:id="rId87" tooltip="A network security group (NSG) provides access control list (ACL) rules to allow or deny network traffic. Application security groups significantly simplify network security by grouping virtual machines and assigning policies to them (vs. explicit IPs). "/>
              <a:extLst>
                <a:ext uri="{FF2B5EF4-FFF2-40B4-BE49-F238E27FC236}">
                  <a16:creationId xmlns:a16="http://schemas.microsoft.com/office/drawing/2014/main" id="{02997D06-1450-4E50-80CD-7FE91A9446C9}"/>
                </a:ext>
              </a:extLst>
            </p:cNvPr>
            <p:cNvSpPr/>
            <p:nvPr/>
          </p:nvSpPr>
          <p:spPr>
            <a:xfrm>
              <a:off x="6824319" y="4430016"/>
              <a:ext cx="1328356" cy="322253"/>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75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Application &amp; Network Security Groups</a:t>
              </a:r>
            </a:p>
          </p:txBody>
        </p:sp>
        <p:sp>
          <p:nvSpPr>
            <p:cNvPr id="103" name="Rectangle 102">
              <a:hlinkClick r:id="rId88"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id="{93288A76-0F88-4155-A0C4-1009831C3593}"/>
                </a:ext>
              </a:extLst>
            </p:cNvPr>
            <p:cNvSpPr/>
            <p:nvPr/>
          </p:nvSpPr>
          <p:spPr>
            <a:xfrm>
              <a:off x="6824319" y="3990703"/>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WAF</a:t>
              </a:r>
            </a:p>
          </p:txBody>
        </p:sp>
        <p:pic>
          <p:nvPicPr>
            <p:cNvPr id="104" name="Picture 103" descr="A picture containing text&#10;&#10;Description generated with high confidence">
              <a:extLst>
                <a:ext uri="{FF2B5EF4-FFF2-40B4-BE49-F238E27FC236}">
                  <a16:creationId xmlns:a16="http://schemas.microsoft.com/office/drawing/2014/main" id="{E366301C-9FDD-402D-B4F8-48DCD9D5E79A}"/>
                </a:ext>
              </a:extLst>
            </p:cNvPr>
            <p:cNvPicPr>
              <a:picLocks noChangeAspect="1"/>
            </p:cNvPicPr>
            <p:nvPr/>
          </p:nvPicPr>
          <p:blipFill rotWithShape="1">
            <a:blip r:embed="rId89">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858547" y="4030152"/>
              <a:ext cx="168314" cy="165488"/>
            </a:xfrm>
            <a:prstGeom prst="rect">
              <a:avLst/>
            </a:prstGeom>
          </p:spPr>
        </p:pic>
        <p:sp>
          <p:nvSpPr>
            <p:cNvPr id="105" name="Rectangle 104">
              <a:hlinkClick r:id="rId90"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id="{7168FD92-C0D5-4B85-9D31-3BF1F2F138EE}"/>
                </a:ext>
              </a:extLst>
            </p:cNvPr>
            <p:cNvSpPr/>
            <p:nvPr/>
          </p:nvSpPr>
          <p:spPr>
            <a:xfrm>
              <a:off x="6824319" y="4210360"/>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Antimalware</a:t>
              </a:r>
            </a:p>
          </p:txBody>
        </p:sp>
        <p:grpSp>
          <p:nvGrpSpPr>
            <p:cNvPr id="106" name="Group 105">
              <a:extLst>
                <a:ext uri="{FF2B5EF4-FFF2-40B4-BE49-F238E27FC236}">
                  <a16:creationId xmlns:a16="http://schemas.microsoft.com/office/drawing/2014/main" id="{EE647438-C196-4974-A91D-CFA8079699F1}"/>
                </a:ext>
              </a:extLst>
            </p:cNvPr>
            <p:cNvGrpSpPr/>
            <p:nvPr/>
          </p:nvGrpSpPr>
          <p:grpSpPr>
            <a:xfrm>
              <a:off x="6870812" y="4246340"/>
              <a:ext cx="143785" cy="139115"/>
              <a:chOff x="7418198" y="4292156"/>
              <a:chExt cx="173353" cy="167723"/>
            </a:xfrm>
          </p:grpSpPr>
          <p:sp>
            <p:nvSpPr>
              <p:cNvPr id="108" name="Rectangle: Rounded Corners 107">
                <a:extLst>
                  <a:ext uri="{FF2B5EF4-FFF2-40B4-BE49-F238E27FC236}">
                    <a16:creationId xmlns:a16="http://schemas.microsoft.com/office/drawing/2014/main" id="{B4DCD47C-0D64-4E6D-813C-693813D978E3}"/>
                  </a:ext>
                </a:extLst>
              </p:cNvPr>
              <p:cNvSpPr/>
              <p:nvPr/>
            </p:nvSpPr>
            <p:spPr>
              <a:xfrm>
                <a:off x="7418198" y="4292156"/>
                <a:ext cx="173353" cy="167723"/>
              </a:xfrm>
              <a:prstGeom prst="roundRect">
                <a:avLst/>
              </a:prstGeom>
              <a:solidFill>
                <a:srgbClr val="007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9" name="Picture 108">
                <a:extLst>
                  <a:ext uri="{FF2B5EF4-FFF2-40B4-BE49-F238E27FC236}">
                    <a16:creationId xmlns:a16="http://schemas.microsoft.com/office/drawing/2014/main" id="{59D06D6E-4995-4C86-A622-DEC8F06A0051}"/>
                  </a:ext>
                </a:extLst>
              </p:cNvPr>
              <p:cNvPicPr>
                <a:picLocks noChangeAspect="1"/>
              </p:cNvPicPr>
              <p:nvPr/>
            </p:nvPicPr>
            <p:blipFill>
              <a:blip r:embed="rId91">
                <a:biLevel thresh="25000"/>
                <a:extLst>
                  <a:ext uri="{28A0092B-C50C-407E-A947-70E740481C1C}">
                    <a14:useLocalDpi xmlns:a14="http://schemas.microsoft.com/office/drawing/2010/main" val="0"/>
                  </a:ext>
                </a:extLst>
              </a:blip>
              <a:stretch>
                <a:fillRect/>
              </a:stretch>
            </p:blipFill>
            <p:spPr>
              <a:xfrm>
                <a:off x="7435114" y="4303810"/>
                <a:ext cx="134671" cy="149402"/>
              </a:xfrm>
              <a:prstGeom prst="rect">
                <a:avLst/>
              </a:prstGeom>
            </p:spPr>
          </p:pic>
        </p:grpSp>
        <p:pic>
          <p:nvPicPr>
            <p:cNvPr id="107" name="Picture 106">
              <a:extLst>
                <a:ext uri="{FF2B5EF4-FFF2-40B4-BE49-F238E27FC236}">
                  <a16:creationId xmlns:a16="http://schemas.microsoft.com/office/drawing/2014/main" id="{2EF74B27-1735-4A8F-9B1B-5EB96F46BA01}"/>
                </a:ext>
              </a:extLst>
            </p:cNvPr>
            <p:cNvPicPr>
              <a:picLocks noChangeAspect="1"/>
            </p:cNvPicPr>
            <p:nvPr/>
          </p:nvPicPr>
          <p:blipFill>
            <a:blip r:embed="rId92">
              <a:clrChange>
                <a:clrFrom>
                  <a:srgbClr val="FFFFFF"/>
                </a:clrFrom>
                <a:clrTo>
                  <a:srgbClr val="FFFFFF">
                    <a:alpha val="0"/>
                  </a:srgbClr>
                </a:clrTo>
              </a:clrChange>
            </a:blip>
            <a:stretch>
              <a:fillRect/>
            </a:stretch>
          </p:blipFill>
          <p:spPr>
            <a:xfrm>
              <a:off x="6646548" y="3493510"/>
              <a:ext cx="167209" cy="143337"/>
            </a:xfrm>
            <a:prstGeom prst="rect">
              <a:avLst/>
            </a:prstGeom>
            <a:ln w="14224">
              <a:noFill/>
            </a:ln>
          </p:spPr>
        </p:pic>
        <p:sp>
          <p:nvSpPr>
            <p:cNvPr id="131" name="Rectangle 130">
              <a:hlinkClick r:id="rId93" tooltip="In additional to encryption of all disks in the Azure fabric, you can also encrypt storage blobs, Windows VM disks, and Linux VM Disks"/>
              <a:extLst>
                <a:ext uri="{FF2B5EF4-FFF2-40B4-BE49-F238E27FC236}">
                  <a16:creationId xmlns:a16="http://schemas.microsoft.com/office/drawing/2014/main" id="{6C661EED-3EAF-4976-9C26-A755475706E3}"/>
                </a:ext>
              </a:extLst>
            </p:cNvPr>
            <p:cNvSpPr/>
            <p:nvPr/>
          </p:nvSpPr>
          <p:spPr>
            <a:xfrm>
              <a:off x="6825805" y="5049853"/>
              <a:ext cx="1328356" cy="35661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Disk &amp; Storage Encryption</a:t>
              </a:r>
            </a:p>
          </p:txBody>
        </p:sp>
        <p:sp>
          <p:nvSpPr>
            <p:cNvPr id="132" name="Rectangle 131">
              <a:hlinkClick r:id="rId94"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id="{24AA6736-30B3-474F-A68B-5A198D7C53FD}"/>
                </a:ext>
              </a:extLst>
            </p:cNvPr>
            <p:cNvSpPr/>
            <p:nvPr/>
          </p:nvSpPr>
          <p:spPr>
            <a:xfrm>
              <a:off x="6823845" y="5701414"/>
              <a:ext cx="1328356" cy="32900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DDoS attack </a:t>
              </a:r>
              <a:r>
                <a:rPr kumimoji="0" lang="en-US" altLang="en-US" sz="900" b="0" i="0" u="none" strike="noStrike" kern="1200" cap="none" spc="0" normalizeH="0" baseline="0" noProof="0" err="1">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Mitigation</a:t>
              </a:r>
              <a:r>
                <a:rPr kumimoji="0" lang="en-US" altLang="en-US" sz="900" b="0" i="0" u="none" strike="noStrike" kern="1200" cap="none" spc="0" normalizeH="0" baseline="0" noProof="0" err="1">
                  <a:ln>
                    <a:noFill/>
                  </a:ln>
                  <a:solidFill>
                    <a:srgbClr val="505050"/>
                  </a:solidFill>
                  <a:effectLst/>
                  <a:uLnTx/>
                  <a:uFillTx/>
                  <a:latin typeface="Segoe UI" panose="020B0502040204020203" pitchFamily="34" charset="0"/>
                  <a:ea typeface="+mn-ea"/>
                  <a:cs typeface="Segoe UI" panose="020B0502040204020203" pitchFamily="34" charset="0"/>
                </a:rPr>
                <a:t>+Monitor</a:t>
              </a:r>
              <a:endParaRPr kumimoji="0" lang="en-US" altLang="en-US" sz="900"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endParaRPr>
            </a:p>
          </p:txBody>
        </p:sp>
        <p:sp>
          <p:nvSpPr>
            <p:cNvPr id="134" name="Rectangle 133">
              <a:hlinkClick r:id="rId95"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id="{6C0F1C9C-66B0-4D4F-90EA-44EEDDDAD6D7}"/>
                </a:ext>
              </a:extLst>
            </p:cNvPr>
            <p:cNvSpPr/>
            <p:nvPr/>
          </p:nvSpPr>
          <p:spPr>
            <a:xfrm>
              <a:off x="6824319" y="4750543"/>
              <a:ext cx="1328356" cy="30182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Backup &amp; Site Recovery</a:t>
              </a:r>
            </a:p>
          </p:txBody>
        </p:sp>
        <p:cxnSp>
          <p:nvCxnSpPr>
            <p:cNvPr id="617" name="Straight Connector 616">
              <a:extLst>
                <a:ext uri="{FF2B5EF4-FFF2-40B4-BE49-F238E27FC236}">
                  <a16:creationId xmlns:a16="http://schemas.microsoft.com/office/drawing/2014/main" id="{DF0411BC-7BCC-4413-98AA-2FC35D64F42C}"/>
                </a:ext>
              </a:extLst>
            </p:cNvPr>
            <p:cNvCxnSpPr>
              <a:cxnSpLocks/>
              <a:stCxn id="107" idx="2"/>
            </p:cNvCxnSpPr>
            <p:nvPr/>
          </p:nvCxnSpPr>
          <p:spPr>
            <a:xfrm>
              <a:off x="6730153" y="3636847"/>
              <a:ext cx="0" cy="2454929"/>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36" name="Picture 232" descr="Storage blob.png">
              <a:extLst>
                <a:ext uri="{FF2B5EF4-FFF2-40B4-BE49-F238E27FC236}">
                  <a16:creationId xmlns:a16="http://schemas.microsoft.com/office/drawing/2014/main" id="{9506182D-7A52-4A42-BEF2-26177AA845C8}"/>
                </a:ext>
              </a:extLst>
            </p:cNvPr>
            <p:cNvPicPr>
              <a:picLocks noChangeAspect="1"/>
            </p:cNvPicPr>
            <p:nvPr/>
          </p:nvPicPr>
          <p:blipFill>
            <a:blip r:embed="rId96">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874265" y="5153653"/>
              <a:ext cx="136878" cy="126156"/>
            </a:xfrm>
            <a:prstGeom prst="rect">
              <a:avLst/>
            </a:prstGeom>
            <a:solidFill>
              <a:schemeClr val="bg1"/>
            </a:solidFill>
            <a:ln w="9525">
              <a:noFill/>
              <a:miter lim="800000"/>
              <a:headEnd/>
              <a:tailEnd/>
            </a:ln>
            <a:extLst/>
          </p:spPr>
        </p:pic>
        <p:grpSp>
          <p:nvGrpSpPr>
            <p:cNvPr id="102" name="Group 101">
              <a:extLst>
                <a:ext uri="{FF2B5EF4-FFF2-40B4-BE49-F238E27FC236}">
                  <a16:creationId xmlns:a16="http://schemas.microsoft.com/office/drawing/2014/main" id="{0DB0F1ED-6A41-424B-868C-BBD6BBB667E7}"/>
                </a:ext>
              </a:extLst>
            </p:cNvPr>
            <p:cNvGrpSpPr/>
            <p:nvPr/>
          </p:nvGrpSpPr>
          <p:grpSpPr>
            <a:xfrm>
              <a:off x="7338348" y="6073791"/>
              <a:ext cx="188672" cy="45719"/>
              <a:chOff x="6660452" y="3094221"/>
              <a:chExt cx="188672" cy="45719"/>
            </a:xfrm>
          </p:grpSpPr>
          <p:sp>
            <p:nvSpPr>
              <p:cNvPr id="110" name="Oval 109">
                <a:extLst>
                  <a:ext uri="{FF2B5EF4-FFF2-40B4-BE49-F238E27FC236}">
                    <a16:creationId xmlns:a16="http://schemas.microsoft.com/office/drawing/2014/main" id="{7B3E62CD-7F8A-46CC-8BAE-4691724F58E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Oval 110">
                <a:extLst>
                  <a:ext uri="{FF2B5EF4-FFF2-40B4-BE49-F238E27FC236}">
                    <a16:creationId xmlns:a16="http://schemas.microsoft.com/office/drawing/2014/main" id="{0343811B-56C3-461D-B065-DB1BB6421E5D}"/>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Oval 111">
                <a:extLst>
                  <a:ext uri="{FF2B5EF4-FFF2-40B4-BE49-F238E27FC236}">
                    <a16:creationId xmlns:a16="http://schemas.microsoft.com/office/drawing/2014/main" id="{D5EF34EC-591A-477C-AA1B-83A2FC1B9695}"/>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83" name="Rectangle 782">
              <a:hlinkClick r:id="rId97"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C2550DE4-7F2A-4887-8CC2-F087366CE633}"/>
                </a:ext>
              </a:extLst>
            </p:cNvPr>
            <p:cNvSpPr/>
            <p:nvPr/>
          </p:nvSpPr>
          <p:spPr>
            <a:xfrm>
              <a:off x="6824319" y="3556287"/>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Policy</a:t>
              </a:r>
            </a:p>
          </p:txBody>
        </p:sp>
        <p:sp>
          <p:nvSpPr>
            <p:cNvPr id="468" name="Rectangle 467">
              <a:hlinkClick r:id="rId98"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id="{0A7E13F4-610F-4AC0-A580-0830398CE7EB}"/>
                </a:ext>
              </a:extLst>
            </p:cNvPr>
            <p:cNvSpPr/>
            <p:nvPr/>
          </p:nvSpPr>
          <p:spPr>
            <a:xfrm>
              <a:off x="6824119" y="5406469"/>
              <a:ext cx="1328356" cy="299310"/>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Confidential Computing</a:t>
              </a:r>
            </a:p>
          </p:txBody>
        </p:sp>
        <p:pic>
          <p:nvPicPr>
            <p:cNvPr id="27" name="Picture 26">
              <a:extLst>
                <a:ext uri="{FF2B5EF4-FFF2-40B4-BE49-F238E27FC236}">
                  <a16:creationId xmlns:a16="http://schemas.microsoft.com/office/drawing/2014/main" id="{3ECF2E68-96A8-461D-9D37-F8BB34FFE47C}"/>
                </a:ext>
              </a:extLst>
            </p:cNvPr>
            <p:cNvPicPr>
              <a:picLocks noChangeAspect="1"/>
            </p:cNvPicPr>
            <p:nvPr/>
          </p:nvPicPr>
          <p:blipFill>
            <a:blip r:embed="rId9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3606133"/>
              <a:ext cx="150932" cy="112545"/>
            </a:xfrm>
            <a:prstGeom prst="rect">
              <a:avLst/>
            </a:prstGeom>
          </p:spPr>
        </p:pic>
        <p:pic>
          <p:nvPicPr>
            <p:cNvPr id="618" name="Picture 617">
              <a:extLst>
                <a:ext uri="{FF2B5EF4-FFF2-40B4-BE49-F238E27FC236}">
                  <a16:creationId xmlns:a16="http://schemas.microsoft.com/office/drawing/2014/main" id="{D6B9A2DF-358D-4C60-96E4-BFCACEEB04D1}"/>
                </a:ext>
              </a:extLst>
            </p:cNvPr>
            <p:cNvPicPr>
              <a:picLocks noChangeAspect="1"/>
            </p:cNvPicPr>
            <p:nvPr/>
          </p:nvPicPr>
          <p:blipFill>
            <a:blip r:embed="rId9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545233"/>
              <a:ext cx="150932" cy="112545"/>
            </a:xfrm>
            <a:prstGeom prst="rect">
              <a:avLst/>
            </a:prstGeom>
          </p:spPr>
        </p:pic>
        <p:pic>
          <p:nvPicPr>
            <p:cNvPr id="620" name="Picture 619">
              <a:extLst>
                <a:ext uri="{FF2B5EF4-FFF2-40B4-BE49-F238E27FC236}">
                  <a16:creationId xmlns:a16="http://schemas.microsoft.com/office/drawing/2014/main" id="{0B6E7126-46C1-4BDE-A074-ABE7A44A2C56}"/>
                </a:ext>
              </a:extLst>
            </p:cNvPr>
            <p:cNvPicPr>
              <a:picLocks noChangeAspect="1"/>
            </p:cNvPicPr>
            <p:nvPr/>
          </p:nvPicPr>
          <p:blipFill>
            <a:blip r:embed="rId9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837354"/>
              <a:ext cx="150932" cy="112545"/>
            </a:xfrm>
            <a:prstGeom prst="rect">
              <a:avLst/>
            </a:prstGeom>
          </p:spPr>
        </p:pic>
        <p:pic>
          <p:nvPicPr>
            <p:cNvPr id="624" name="Picture 623">
              <a:extLst>
                <a:ext uri="{FF2B5EF4-FFF2-40B4-BE49-F238E27FC236}">
                  <a16:creationId xmlns:a16="http://schemas.microsoft.com/office/drawing/2014/main" id="{C2F0A86B-603B-43FE-87F3-C7B796A5EC9A}"/>
                </a:ext>
              </a:extLst>
            </p:cNvPr>
            <p:cNvPicPr>
              <a:picLocks noChangeAspect="1"/>
            </p:cNvPicPr>
            <p:nvPr/>
          </p:nvPicPr>
          <p:blipFill>
            <a:blip r:embed="rId9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495882"/>
              <a:ext cx="150932" cy="112545"/>
            </a:xfrm>
            <a:prstGeom prst="rect">
              <a:avLst/>
            </a:prstGeom>
          </p:spPr>
        </p:pic>
        <p:pic>
          <p:nvPicPr>
            <p:cNvPr id="625" name="Picture 624">
              <a:extLst>
                <a:ext uri="{FF2B5EF4-FFF2-40B4-BE49-F238E27FC236}">
                  <a16:creationId xmlns:a16="http://schemas.microsoft.com/office/drawing/2014/main" id="{D6D48658-313A-4BD5-9A9A-25C2B4FC3878}"/>
                </a:ext>
              </a:extLst>
            </p:cNvPr>
            <p:cNvPicPr>
              <a:picLocks noChangeAspect="1"/>
            </p:cNvPicPr>
            <p:nvPr/>
          </p:nvPicPr>
          <p:blipFill>
            <a:blip r:embed="rId9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807219"/>
              <a:ext cx="150932" cy="112545"/>
            </a:xfrm>
            <a:prstGeom prst="rect">
              <a:avLst/>
            </a:prstGeom>
          </p:spPr>
        </p:pic>
      </p:grpSp>
      <p:grpSp>
        <p:nvGrpSpPr>
          <p:cNvPr id="20" name="Group 19">
            <a:extLst>
              <a:ext uri="{FF2B5EF4-FFF2-40B4-BE49-F238E27FC236}">
                <a16:creationId xmlns:a16="http://schemas.microsoft.com/office/drawing/2014/main" id="{B5F3E33E-AC8B-42B3-A25B-1E67BE69C1B6}"/>
              </a:ext>
            </a:extLst>
          </p:cNvPr>
          <p:cNvGrpSpPr/>
          <p:nvPr/>
        </p:nvGrpSpPr>
        <p:grpSpPr>
          <a:xfrm>
            <a:off x="123155" y="5495239"/>
            <a:ext cx="1880731" cy="1256281"/>
            <a:chOff x="123155" y="5495239"/>
            <a:chExt cx="1880731" cy="1256281"/>
          </a:xfrm>
        </p:grpSpPr>
        <p:grpSp>
          <p:nvGrpSpPr>
            <p:cNvPr id="13" name="Group 12">
              <a:extLst>
                <a:ext uri="{FF2B5EF4-FFF2-40B4-BE49-F238E27FC236}">
                  <a16:creationId xmlns:a16="http://schemas.microsoft.com/office/drawing/2014/main" id="{F5D285D6-BB19-4EF3-A4AA-722AA062D872}"/>
                </a:ext>
              </a:extLst>
            </p:cNvPr>
            <p:cNvGrpSpPr/>
            <p:nvPr/>
          </p:nvGrpSpPr>
          <p:grpSpPr>
            <a:xfrm>
              <a:off x="123155" y="5495239"/>
              <a:ext cx="1880731" cy="1256281"/>
              <a:chOff x="123155" y="5307127"/>
              <a:chExt cx="1880731" cy="1256281"/>
            </a:xfrm>
          </p:grpSpPr>
          <p:grpSp>
            <p:nvGrpSpPr>
              <p:cNvPr id="502" name="Group 501">
                <a:extLst>
                  <a:ext uri="{FF2B5EF4-FFF2-40B4-BE49-F238E27FC236}">
                    <a16:creationId xmlns:a16="http://schemas.microsoft.com/office/drawing/2014/main" id="{62B05F48-488F-419C-8A2F-20BE6F7116C0}"/>
                  </a:ext>
                </a:extLst>
              </p:cNvPr>
              <p:cNvGrpSpPr/>
              <p:nvPr/>
            </p:nvGrpSpPr>
            <p:grpSpPr>
              <a:xfrm>
                <a:off x="123155" y="5307127"/>
                <a:ext cx="1806256" cy="1249821"/>
                <a:chOff x="3815487" y="5386989"/>
                <a:chExt cx="1806256" cy="1249821"/>
              </a:xfrm>
            </p:grpSpPr>
            <p:sp>
              <p:nvSpPr>
                <p:cNvPr id="567" name="Rectangle 566">
                  <a:hlinkClick r:id="rId100"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id="{12F47460-432B-44C0-B838-482409AFCE7B}"/>
                    </a:ext>
                  </a:extLst>
                </p:cNvPr>
                <p:cNvSpPr/>
                <p:nvPr/>
              </p:nvSpPr>
              <p:spPr bwMode="auto">
                <a:xfrm>
                  <a:off x="3875169" y="5386989"/>
                  <a:ext cx="1746573" cy="1156611"/>
                </a:xfrm>
                <a:prstGeom prst="rect">
                  <a:avLst/>
                </a:prstGeom>
                <a:solidFill>
                  <a:schemeClr val="bg1"/>
                </a:solidFill>
                <a:ln w="14224">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marR="0" lvl="0" indent="0" algn="l" defTabSz="914400" rtl="0" eaLnBrk="1" fontAlgn="auto" latinLnBrk="0" hangingPunct="1">
                    <a:lnSpc>
                      <a:spcPct val="97000"/>
                    </a:lnSpc>
                    <a:spcBef>
                      <a:spcPts val="0"/>
                    </a:spcBef>
                    <a:spcAft>
                      <a:spcPts val="0"/>
                    </a:spcAft>
                    <a:buClrTx/>
                    <a:buSzTx/>
                    <a:buFontTx/>
                    <a:buNone/>
                    <a:tabLst/>
                    <a:defRPr/>
                  </a:pPr>
                  <a:endParaRPr kumimoji="0" lang="en-US" sz="900" b="0" i="0" u="none" strike="noStrike" kern="120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68" name="Rounded Rectangle 1457">
                  <a:hlinkClick r:id="rId100"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id="{C70FE1D3-B317-4288-9465-092462159B1A}"/>
                    </a:ext>
                  </a:extLst>
                </p:cNvPr>
                <p:cNvSpPr/>
                <p:nvPr/>
              </p:nvSpPr>
              <p:spPr>
                <a:xfrm>
                  <a:off x="3815487" y="5627688"/>
                  <a:ext cx="1281496" cy="1009122"/>
                </a:xfrm>
                <a:prstGeom prst="roundRect">
                  <a:avLst>
                    <a:gd name="adj" fmla="val 0"/>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91440" numCol="1"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Network protection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Credential protection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Exploit protection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Reputation analysis</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Full Disk Encryption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mn-cs"/>
                    </a:rPr>
                    <a:t>Attack surface</a:t>
                  </a:r>
                  <a:b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mn-cs"/>
                    </a:rPr>
                  </a:b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a:ea typeface="+mn-ea"/>
                      <a:cs typeface="+mn-cs"/>
                    </a:rPr>
                    <a:t>reduction</a:t>
                  </a:r>
                  <a:endParaRPr kumimoji="0" lang="en-US" sz="6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0" algn="l" defTabSz="914400" rtl="0" eaLnBrk="1" fontAlgn="auto" latinLnBrk="0" hangingPunct="1">
                    <a:lnSpc>
                      <a:spcPct val="90000"/>
                    </a:lnSpc>
                    <a:spcBef>
                      <a:spcPts val="0"/>
                    </a:spcBef>
                    <a:spcAft>
                      <a:spcPts val="150"/>
                    </a:spcAft>
                    <a:buClrTx/>
                    <a:buSzTx/>
                    <a:buFontTx/>
                    <a:buNone/>
                    <a:tabLst/>
                    <a:defRPr/>
                  </a:pPr>
                  <a:b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endPar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600" name="Picture 599">
                  <a:extLst>
                    <a:ext uri="{FF2B5EF4-FFF2-40B4-BE49-F238E27FC236}">
                      <a16:creationId xmlns:a16="http://schemas.microsoft.com/office/drawing/2014/main" id="{29020BBF-288B-4126-9EDC-5EB18559A0B2}"/>
                    </a:ext>
                  </a:extLst>
                </p:cNvPr>
                <p:cNvPicPr>
                  <a:picLocks noChangeAspect="1"/>
                </p:cNvPicPr>
                <p:nvPr/>
              </p:nvPicPr>
              <p:blipFill>
                <a:blip r:embed="rId101">
                  <a:duotone>
                    <a:prstClr val="black"/>
                    <a:schemeClr val="accent1">
                      <a:tint val="45000"/>
                      <a:satMod val="400000"/>
                    </a:schemeClr>
                  </a:duotone>
                </a:blip>
                <a:stretch>
                  <a:fillRect/>
                </a:stretch>
              </p:blipFill>
              <p:spPr>
                <a:xfrm>
                  <a:off x="3916596" y="5433241"/>
                  <a:ext cx="167254" cy="164690"/>
                </a:xfrm>
                <a:prstGeom prst="rect">
                  <a:avLst/>
                </a:prstGeom>
              </p:spPr>
            </p:pic>
            <p:sp>
              <p:nvSpPr>
                <p:cNvPr id="601" name="Rectangle 600">
                  <a:hlinkClick r:id="rId102"/>
                  <a:extLst>
                    <a:ext uri="{FF2B5EF4-FFF2-40B4-BE49-F238E27FC236}">
                      <a16:creationId xmlns:a16="http://schemas.microsoft.com/office/drawing/2014/main" id="{B24BB291-14EB-43D7-9A23-E0E905E953B4}"/>
                    </a:ext>
                  </a:extLst>
                </p:cNvPr>
                <p:cNvSpPr/>
                <p:nvPr/>
              </p:nvSpPr>
              <p:spPr>
                <a:xfrm>
                  <a:off x="4058319" y="5409209"/>
                  <a:ext cx="1563424" cy="204287"/>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10 Enterprise Security</a:t>
                  </a:r>
                </a:p>
              </p:txBody>
            </p:sp>
          </p:grpSp>
          <p:sp>
            <p:nvSpPr>
              <p:cNvPr id="12" name="TextBox 11">
                <a:extLst>
                  <a:ext uri="{FF2B5EF4-FFF2-40B4-BE49-F238E27FC236}">
                    <a16:creationId xmlns:a16="http://schemas.microsoft.com/office/drawing/2014/main" id="{342EC1DB-EF2C-47DC-90E6-DB50D215BE3B}"/>
                  </a:ext>
                </a:extLst>
              </p:cNvPr>
              <p:cNvSpPr txBox="1"/>
              <p:nvPr/>
            </p:nvSpPr>
            <p:spPr>
              <a:xfrm>
                <a:off x="914133" y="5554286"/>
                <a:ext cx="1089753" cy="100912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91440" numCol="1" rtlCol="0" anchor="t" anchorCtr="0"/>
              <a:lstStyle>
                <a:defPPr>
                  <a:defRPr lang="en-US"/>
                </a:defPPr>
                <a:lvl1pPr marL="114300">
                  <a:lnSpc>
                    <a:spcPct val="97000"/>
                  </a:lnSpc>
                  <a:spcAft>
                    <a:spcPts val="300"/>
                  </a:spcAft>
                  <a:defRPr sz="75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App control</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Isolation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Antivirus</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Behavior monitoring</a:t>
                </a:r>
              </a:p>
            </p:txBody>
          </p:sp>
        </p:grpSp>
        <p:sp>
          <p:nvSpPr>
            <p:cNvPr id="630" name="Rectangle 629">
              <a:hlinkClick r:id="rId103" tooltip="S mode is an enhanced security mode of Windows 10. This enables all enterprise security features and only allows approved applications to run. "/>
              <a:extLst>
                <a:ext uri="{FF2B5EF4-FFF2-40B4-BE49-F238E27FC236}">
                  <a16:creationId xmlns:a16="http://schemas.microsoft.com/office/drawing/2014/main" id="{A1B7B217-9BFE-43A0-8112-7D9D9722C794}"/>
                </a:ext>
              </a:extLst>
            </p:cNvPr>
            <p:cNvSpPr/>
            <p:nvPr/>
          </p:nvSpPr>
          <p:spPr>
            <a:xfrm>
              <a:off x="945540" y="6381474"/>
              <a:ext cx="883960" cy="196849"/>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 Mode</a:t>
              </a:r>
            </a:p>
          </p:txBody>
        </p:sp>
      </p:grpSp>
      <p:sp>
        <p:nvSpPr>
          <p:cNvPr id="158" name="Rectangle 157">
            <a:extLst>
              <a:ext uri="{FF2B5EF4-FFF2-40B4-BE49-F238E27FC236}">
                <a16:creationId xmlns:a16="http://schemas.microsoft.com/office/drawing/2014/main" id="{E197F278-EE34-468A-9944-31493F39C648}"/>
              </a:ext>
            </a:extLst>
          </p:cNvPr>
          <p:cNvSpPr/>
          <p:nvPr/>
        </p:nvSpPr>
        <p:spPr bwMode="auto">
          <a:xfrm>
            <a:off x="302559" y="3886238"/>
            <a:ext cx="1482179" cy="111054"/>
          </a:xfrm>
          <a:prstGeom prst="rect">
            <a:avLst/>
          </a:prstGeom>
          <a:solidFill>
            <a:srgbClr val="FFFFFF">
              <a:alpha val="80000"/>
            </a:srgbClr>
          </a:solidFill>
          <a:ln>
            <a:noFill/>
            <a:headEnd type="none" w="med" len="med"/>
            <a:tailEnd type="none" w="med" len="med"/>
          </a:ln>
          <a:effectLst>
            <a:glow rad="101600">
              <a:schemeClr val="bg1">
                <a:alpha val="60000"/>
              </a:schemeClr>
            </a:glow>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8" name="Group 527">
            <a:extLst>
              <a:ext uri="{FF2B5EF4-FFF2-40B4-BE49-F238E27FC236}">
                <a16:creationId xmlns:a16="http://schemas.microsoft.com/office/drawing/2014/main" id="{AC0227BF-53E4-48AC-8EBF-3190FEE508DC}"/>
              </a:ext>
            </a:extLst>
          </p:cNvPr>
          <p:cNvGrpSpPr/>
          <p:nvPr/>
        </p:nvGrpSpPr>
        <p:grpSpPr>
          <a:xfrm>
            <a:off x="369047" y="3835379"/>
            <a:ext cx="329617" cy="252617"/>
            <a:chOff x="7398246" y="1610486"/>
            <a:chExt cx="498447" cy="382007"/>
          </a:xfrm>
        </p:grpSpPr>
        <p:sp>
          <p:nvSpPr>
            <p:cNvPr id="529" name="monitor">
              <a:extLst>
                <a:ext uri="{FF2B5EF4-FFF2-40B4-BE49-F238E27FC236}">
                  <a16:creationId xmlns:a16="http://schemas.microsoft.com/office/drawing/2014/main" id="{86B7CD07-B5B8-4F9F-9FBC-AF9A84417F53}"/>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0" name="Rectangle 529">
              <a:extLst>
                <a:ext uri="{FF2B5EF4-FFF2-40B4-BE49-F238E27FC236}">
                  <a16:creationId xmlns:a16="http://schemas.microsoft.com/office/drawing/2014/main" id="{99130187-FBA1-46DB-A8AF-3759FB5D99A1}"/>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31" name="Group 11">
              <a:extLst>
                <a:ext uri="{FF2B5EF4-FFF2-40B4-BE49-F238E27FC236}">
                  <a16:creationId xmlns:a16="http://schemas.microsoft.com/office/drawing/2014/main" id="{56ACF53C-770B-435C-A88B-516DCE960F64}"/>
                </a:ext>
              </a:extLst>
            </p:cNvPr>
            <p:cNvGrpSpPr>
              <a:grpSpLocks noChangeAspect="1"/>
            </p:cNvGrpSpPr>
            <p:nvPr/>
          </p:nvGrpSpPr>
          <p:grpSpPr bwMode="auto">
            <a:xfrm>
              <a:off x="7581678" y="1714920"/>
              <a:ext cx="111860" cy="111860"/>
              <a:chOff x="5664" y="1835"/>
              <a:chExt cx="73" cy="73"/>
            </a:xfrm>
            <a:solidFill>
              <a:schemeClr val="bg1"/>
            </a:solidFill>
          </p:grpSpPr>
          <p:sp>
            <p:nvSpPr>
              <p:cNvPr id="532" name="Freeform 12">
                <a:extLst>
                  <a:ext uri="{FF2B5EF4-FFF2-40B4-BE49-F238E27FC236}">
                    <a16:creationId xmlns:a16="http://schemas.microsoft.com/office/drawing/2014/main" id="{A4DD29E1-8E6B-44FE-9CC0-2B3E6E5EA970}"/>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3" name="Freeform 13">
                <a:extLst>
                  <a:ext uri="{FF2B5EF4-FFF2-40B4-BE49-F238E27FC236}">
                    <a16:creationId xmlns:a16="http://schemas.microsoft.com/office/drawing/2014/main" id="{479C03E4-9EE1-471C-9342-5C0238CA3B8A}"/>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4" name="Freeform 14">
                <a:extLst>
                  <a:ext uri="{FF2B5EF4-FFF2-40B4-BE49-F238E27FC236}">
                    <a16:creationId xmlns:a16="http://schemas.microsoft.com/office/drawing/2014/main" id="{B3C8D975-953B-4E85-BBE1-0107AD13169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5" name="Freeform 15">
                <a:extLst>
                  <a:ext uri="{FF2B5EF4-FFF2-40B4-BE49-F238E27FC236}">
                    <a16:creationId xmlns:a16="http://schemas.microsoft.com/office/drawing/2014/main" id="{B55A36A5-E912-47FD-99CB-D841E3052FE2}"/>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56" name="Group 155">
            <a:extLst>
              <a:ext uri="{FF2B5EF4-FFF2-40B4-BE49-F238E27FC236}">
                <a16:creationId xmlns:a16="http://schemas.microsoft.com/office/drawing/2014/main" id="{15D69BF0-DFD4-4269-B7FF-0549ABD862F3}"/>
              </a:ext>
            </a:extLst>
          </p:cNvPr>
          <p:cNvGrpSpPr/>
          <p:nvPr/>
        </p:nvGrpSpPr>
        <p:grpSpPr>
          <a:xfrm>
            <a:off x="829191" y="3833877"/>
            <a:ext cx="329617" cy="252617"/>
            <a:chOff x="2892310" y="4439341"/>
            <a:chExt cx="376337" cy="288423"/>
          </a:xfrm>
        </p:grpSpPr>
        <p:sp>
          <p:nvSpPr>
            <p:cNvPr id="537" name="monitor">
              <a:extLst>
                <a:ext uri="{FF2B5EF4-FFF2-40B4-BE49-F238E27FC236}">
                  <a16:creationId xmlns:a16="http://schemas.microsoft.com/office/drawing/2014/main" id="{58EC11DA-4174-4801-8685-4D18ACB6B28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8" name="Rectangle 537">
              <a:extLst>
                <a:ext uri="{FF2B5EF4-FFF2-40B4-BE49-F238E27FC236}">
                  <a16:creationId xmlns:a16="http://schemas.microsoft.com/office/drawing/2014/main" id="{1311D203-C691-4C7D-89E3-E44E1B237557}"/>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3" name="Picture 512">
              <a:extLst>
                <a:ext uri="{FF2B5EF4-FFF2-40B4-BE49-F238E27FC236}">
                  <a16:creationId xmlns:a16="http://schemas.microsoft.com/office/drawing/2014/main" id="{4E122705-DA51-4DEA-A734-39DF913065F2}"/>
                </a:ext>
              </a:extLst>
            </p:cNvPr>
            <p:cNvPicPr>
              <a:picLocks noChangeAspect="1"/>
            </p:cNvPicPr>
            <p:nvPr/>
          </p:nvPicPr>
          <p:blipFill rotWithShape="1">
            <a:blip r:embed="rId104">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544" name="Group 543">
            <a:extLst>
              <a:ext uri="{FF2B5EF4-FFF2-40B4-BE49-F238E27FC236}">
                <a16:creationId xmlns:a16="http://schemas.microsoft.com/office/drawing/2014/main" id="{A4B4D013-E0B8-4D3F-BEC4-E3264884F8CC}"/>
              </a:ext>
            </a:extLst>
          </p:cNvPr>
          <p:cNvGrpSpPr/>
          <p:nvPr/>
        </p:nvGrpSpPr>
        <p:grpSpPr>
          <a:xfrm>
            <a:off x="1312839" y="3828130"/>
            <a:ext cx="334652" cy="252616"/>
            <a:chOff x="7987238" y="1610486"/>
            <a:chExt cx="506061" cy="382007"/>
          </a:xfrm>
        </p:grpSpPr>
        <p:sp>
          <p:nvSpPr>
            <p:cNvPr id="545" name="Rectangle 544">
              <a:extLst>
                <a:ext uri="{FF2B5EF4-FFF2-40B4-BE49-F238E27FC236}">
                  <a16:creationId xmlns:a16="http://schemas.microsoft.com/office/drawing/2014/main" id="{33B480E1-8683-4F21-B56D-4787259FD8B8}"/>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46" name="Group 545">
              <a:extLst>
                <a:ext uri="{FF2B5EF4-FFF2-40B4-BE49-F238E27FC236}">
                  <a16:creationId xmlns:a16="http://schemas.microsoft.com/office/drawing/2014/main" id="{7B215366-1E3C-42F8-BD5B-C014A5821FA3}"/>
                </a:ext>
              </a:extLst>
            </p:cNvPr>
            <p:cNvGrpSpPr/>
            <p:nvPr/>
          </p:nvGrpSpPr>
          <p:grpSpPr>
            <a:xfrm>
              <a:off x="7987238" y="1610486"/>
              <a:ext cx="498447" cy="382007"/>
              <a:chOff x="9563138" y="2462727"/>
              <a:chExt cx="516394" cy="395761"/>
            </a:xfrm>
          </p:grpSpPr>
          <p:sp>
            <p:nvSpPr>
              <p:cNvPr id="547" name="monitor">
                <a:extLst>
                  <a:ext uri="{FF2B5EF4-FFF2-40B4-BE49-F238E27FC236}">
                    <a16:creationId xmlns:a16="http://schemas.microsoft.com/office/drawing/2014/main" id="{FBF73AD5-5BFD-4B44-81C4-AACB013B9FC0}"/>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548" name="Group 547">
                <a:extLst>
                  <a:ext uri="{FF2B5EF4-FFF2-40B4-BE49-F238E27FC236}">
                    <a16:creationId xmlns:a16="http://schemas.microsoft.com/office/drawing/2014/main" id="{2A32B837-E558-41B3-8A07-DB213973751C}"/>
                  </a:ext>
                </a:extLst>
              </p:cNvPr>
              <p:cNvGrpSpPr/>
              <p:nvPr/>
            </p:nvGrpSpPr>
            <p:grpSpPr>
              <a:xfrm>
                <a:off x="9746672" y="2545410"/>
                <a:ext cx="107950" cy="134938"/>
                <a:chOff x="9444088" y="2885171"/>
                <a:chExt cx="107950" cy="134938"/>
              </a:xfrm>
              <a:solidFill>
                <a:schemeClr val="tx1"/>
              </a:solidFill>
            </p:grpSpPr>
            <p:sp>
              <p:nvSpPr>
                <p:cNvPr id="549" name="Freeform 26">
                  <a:extLst>
                    <a:ext uri="{FF2B5EF4-FFF2-40B4-BE49-F238E27FC236}">
                      <a16:creationId xmlns:a16="http://schemas.microsoft.com/office/drawing/2014/main" id="{F2A8FBD2-35F6-4ADF-8923-19BF05D3CBA0}"/>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50" name="Freeform 27">
                  <a:extLst>
                    <a:ext uri="{FF2B5EF4-FFF2-40B4-BE49-F238E27FC236}">
                      <a16:creationId xmlns:a16="http://schemas.microsoft.com/office/drawing/2014/main" id="{0C296D91-1F40-4B7B-BE78-136A07DDD14A}"/>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18" name="Group 17">
            <a:extLst>
              <a:ext uri="{FF2B5EF4-FFF2-40B4-BE49-F238E27FC236}">
                <a16:creationId xmlns:a16="http://schemas.microsoft.com/office/drawing/2014/main" id="{1D433F51-BDAD-417E-978F-384EA8745069}"/>
              </a:ext>
            </a:extLst>
          </p:cNvPr>
          <p:cNvGrpSpPr/>
          <p:nvPr/>
        </p:nvGrpSpPr>
        <p:grpSpPr>
          <a:xfrm>
            <a:off x="266024" y="4531618"/>
            <a:ext cx="1530464" cy="826602"/>
            <a:chOff x="266024" y="4531618"/>
            <a:chExt cx="1530464" cy="826602"/>
          </a:xfrm>
        </p:grpSpPr>
        <p:grpSp>
          <p:nvGrpSpPr>
            <p:cNvPr id="621" name="Group 620">
              <a:extLst>
                <a:ext uri="{FF2B5EF4-FFF2-40B4-BE49-F238E27FC236}">
                  <a16:creationId xmlns:a16="http://schemas.microsoft.com/office/drawing/2014/main" id="{BFC5DC8A-CD44-40BC-AF2E-93069BD620DC}"/>
                </a:ext>
              </a:extLst>
            </p:cNvPr>
            <p:cNvGrpSpPr/>
            <p:nvPr/>
          </p:nvGrpSpPr>
          <p:grpSpPr>
            <a:xfrm>
              <a:off x="266024" y="4531618"/>
              <a:ext cx="1530464" cy="826602"/>
              <a:chOff x="642736" y="6066403"/>
              <a:chExt cx="1530464" cy="826602"/>
            </a:xfrm>
          </p:grpSpPr>
          <p:sp>
            <p:nvSpPr>
              <p:cNvPr id="622" name="Rectangle 621">
                <a:hlinkClick r:id="rId105" tooltip="Microsoft Defender Advanced Threat Protection (ATP) provides powerful Windows 10 protections, Endpoint Detection and Response (EDR) across platforms, and Automated Incident Response Services"/>
                <a:extLst>
                  <a:ext uri="{FF2B5EF4-FFF2-40B4-BE49-F238E27FC236}">
                    <a16:creationId xmlns:a16="http://schemas.microsoft.com/office/drawing/2014/main" id="{861B52B9-C9BF-4E8F-8F85-379792DACC29}"/>
                  </a:ext>
                </a:extLst>
              </p:cNvPr>
              <p:cNvSpPr/>
              <p:nvPr/>
            </p:nvSpPr>
            <p:spPr>
              <a:xfrm>
                <a:off x="642736" y="6066403"/>
                <a:ext cx="1530464" cy="826602"/>
              </a:xfrm>
              <a:prstGeom prst="rect">
                <a:avLst/>
              </a:prstGeom>
              <a:solidFill>
                <a:schemeClr val="bg1">
                  <a:lumMod val="95000"/>
                </a:schemeClr>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82880" rIns="45720" rtlCol="0" anchor="t">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Microsoft Defender ATP</a:t>
                </a:r>
              </a:p>
            </p:txBody>
          </p:sp>
          <p:pic>
            <p:nvPicPr>
              <p:cNvPr id="623" name="Picture 622">
                <a:extLst>
                  <a:ext uri="{FF2B5EF4-FFF2-40B4-BE49-F238E27FC236}">
                    <a16:creationId xmlns:a16="http://schemas.microsoft.com/office/drawing/2014/main" id="{6B0059E0-23ED-413E-BFB0-A0AEE244C9CC}"/>
                  </a:ext>
                </a:extLst>
              </p:cNvPr>
              <p:cNvPicPr>
                <a:picLocks noChangeAspect="1"/>
              </p:cNvPicPr>
              <p:nvPr/>
            </p:nvPicPr>
            <p:blipFill>
              <a:blip r:embed="rId10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2714" y="6116775"/>
                <a:ext cx="117209" cy="117209"/>
              </a:xfrm>
              <a:prstGeom prst="rect">
                <a:avLst/>
              </a:prstGeom>
            </p:spPr>
          </p:pic>
        </p:grpSp>
        <p:pic>
          <p:nvPicPr>
            <p:cNvPr id="608" name="Picture 607">
              <a:extLst>
                <a:ext uri="{FF2B5EF4-FFF2-40B4-BE49-F238E27FC236}">
                  <a16:creationId xmlns:a16="http://schemas.microsoft.com/office/drawing/2014/main" id="{B77B379C-6D23-401B-AC4F-0077ED3B9F0A}"/>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1552616" y="4772356"/>
              <a:ext cx="138191" cy="105225"/>
            </a:xfrm>
            <a:prstGeom prst="rect">
              <a:avLst/>
            </a:prstGeom>
          </p:spPr>
        </p:pic>
        <p:grpSp>
          <p:nvGrpSpPr>
            <p:cNvPr id="640" name="Group 639">
              <a:extLst>
                <a:ext uri="{FF2B5EF4-FFF2-40B4-BE49-F238E27FC236}">
                  <a16:creationId xmlns:a16="http://schemas.microsoft.com/office/drawing/2014/main" id="{35078F10-A19D-4FF2-8AC7-11A69C5B8372}"/>
                </a:ext>
              </a:extLst>
            </p:cNvPr>
            <p:cNvGrpSpPr/>
            <p:nvPr/>
          </p:nvGrpSpPr>
          <p:grpSpPr>
            <a:xfrm>
              <a:off x="1434370" y="4744861"/>
              <a:ext cx="116598" cy="222844"/>
              <a:chOff x="2136298" y="4226790"/>
              <a:chExt cx="196678" cy="375893"/>
            </a:xfrm>
          </p:grpSpPr>
          <p:sp>
            <p:nvSpPr>
              <p:cNvPr id="678" name="Rectangle 677">
                <a:extLst>
                  <a:ext uri="{FF2B5EF4-FFF2-40B4-BE49-F238E27FC236}">
                    <a16:creationId xmlns:a16="http://schemas.microsoft.com/office/drawing/2014/main" id="{425B0550-A193-4E59-9B93-4D478F4B5977}"/>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3" name="server">
                <a:extLst>
                  <a:ext uri="{FF2B5EF4-FFF2-40B4-BE49-F238E27FC236}">
                    <a16:creationId xmlns:a16="http://schemas.microsoft.com/office/drawing/2014/main" id="{AB8F5D7B-0D15-4662-96A1-CCF2D2750A28}"/>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41" name="Oval 640">
              <a:extLst>
                <a:ext uri="{FF2B5EF4-FFF2-40B4-BE49-F238E27FC236}">
                  <a16:creationId xmlns:a16="http://schemas.microsoft.com/office/drawing/2014/main" id="{525742A0-6393-40EF-9FEF-A9D1E9029548}"/>
                </a:ext>
              </a:extLst>
            </p:cNvPr>
            <p:cNvSpPr/>
            <p:nvPr/>
          </p:nvSpPr>
          <p:spPr bwMode="auto">
            <a:xfrm>
              <a:off x="1489735" y="4850994"/>
              <a:ext cx="142508" cy="14250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4" name="Picture 643">
              <a:extLst>
                <a:ext uri="{FF2B5EF4-FFF2-40B4-BE49-F238E27FC236}">
                  <a16:creationId xmlns:a16="http://schemas.microsoft.com/office/drawing/2014/main" id="{459E81B9-6178-45FA-ADC0-B8DF61655047}"/>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1614831" y="4877476"/>
              <a:ext cx="100469" cy="87602"/>
            </a:xfrm>
            <a:prstGeom prst="rect">
              <a:avLst/>
            </a:prstGeom>
          </p:spPr>
        </p:pic>
        <p:grpSp>
          <p:nvGrpSpPr>
            <p:cNvPr id="714" name="Group 713">
              <a:extLst>
                <a:ext uri="{FF2B5EF4-FFF2-40B4-BE49-F238E27FC236}">
                  <a16:creationId xmlns:a16="http://schemas.microsoft.com/office/drawing/2014/main" id="{15AE964E-EE4D-469B-80A9-177DE87B2A2F}"/>
                </a:ext>
              </a:extLst>
            </p:cNvPr>
            <p:cNvGrpSpPr/>
            <p:nvPr/>
          </p:nvGrpSpPr>
          <p:grpSpPr>
            <a:xfrm>
              <a:off x="929436" y="4810091"/>
              <a:ext cx="204812" cy="156967"/>
              <a:chOff x="2892310" y="4439341"/>
              <a:chExt cx="376337" cy="288423"/>
            </a:xfrm>
          </p:grpSpPr>
          <p:sp>
            <p:nvSpPr>
              <p:cNvPr id="736" name="monitor">
                <a:extLst>
                  <a:ext uri="{FF2B5EF4-FFF2-40B4-BE49-F238E27FC236}">
                    <a16:creationId xmlns:a16="http://schemas.microsoft.com/office/drawing/2014/main" id="{C1838BB7-74D8-4817-9982-230DF1FFD24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38" name="Rectangle 737">
                <a:extLst>
                  <a:ext uri="{FF2B5EF4-FFF2-40B4-BE49-F238E27FC236}">
                    <a16:creationId xmlns:a16="http://schemas.microsoft.com/office/drawing/2014/main" id="{3A07B797-2BE0-463A-A7ED-B5985D026DAD}"/>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40" name="Picture 739">
                <a:extLst>
                  <a:ext uri="{FF2B5EF4-FFF2-40B4-BE49-F238E27FC236}">
                    <a16:creationId xmlns:a16="http://schemas.microsoft.com/office/drawing/2014/main" id="{3329031B-3486-416C-BFE9-7F0EC6367E27}"/>
                  </a:ext>
                </a:extLst>
              </p:cNvPr>
              <p:cNvPicPr>
                <a:picLocks noChangeAspect="1"/>
              </p:cNvPicPr>
              <p:nvPr/>
            </p:nvPicPr>
            <p:blipFill rotWithShape="1">
              <a:blip r:embed="rId104">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741" name="Group 740">
              <a:extLst>
                <a:ext uri="{FF2B5EF4-FFF2-40B4-BE49-F238E27FC236}">
                  <a16:creationId xmlns:a16="http://schemas.microsoft.com/office/drawing/2014/main" id="{DCC257B9-7BED-4064-AFBD-6CBF48550CBD}"/>
                </a:ext>
              </a:extLst>
            </p:cNvPr>
            <p:cNvGrpSpPr/>
            <p:nvPr/>
          </p:nvGrpSpPr>
          <p:grpSpPr>
            <a:xfrm>
              <a:off x="1180339" y="4810091"/>
              <a:ext cx="207940" cy="156966"/>
              <a:chOff x="7987238" y="1610486"/>
              <a:chExt cx="506061" cy="382007"/>
            </a:xfrm>
          </p:grpSpPr>
          <p:sp>
            <p:nvSpPr>
              <p:cNvPr id="742" name="Rectangle 741">
                <a:extLst>
                  <a:ext uri="{FF2B5EF4-FFF2-40B4-BE49-F238E27FC236}">
                    <a16:creationId xmlns:a16="http://schemas.microsoft.com/office/drawing/2014/main" id="{EB9ED279-56FB-424D-89B2-CDAED78429E4}"/>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43" name="Group 742">
                <a:extLst>
                  <a:ext uri="{FF2B5EF4-FFF2-40B4-BE49-F238E27FC236}">
                    <a16:creationId xmlns:a16="http://schemas.microsoft.com/office/drawing/2014/main" id="{DE50C12E-0FA7-4749-BFBB-910956DEE8DE}"/>
                  </a:ext>
                </a:extLst>
              </p:cNvPr>
              <p:cNvGrpSpPr/>
              <p:nvPr/>
            </p:nvGrpSpPr>
            <p:grpSpPr>
              <a:xfrm>
                <a:off x="7987238" y="1610486"/>
                <a:ext cx="498447" cy="382007"/>
                <a:chOff x="9563138" y="2462727"/>
                <a:chExt cx="516394" cy="395761"/>
              </a:xfrm>
            </p:grpSpPr>
            <p:sp>
              <p:nvSpPr>
                <p:cNvPr id="744" name="monitor">
                  <a:extLst>
                    <a:ext uri="{FF2B5EF4-FFF2-40B4-BE49-F238E27FC236}">
                      <a16:creationId xmlns:a16="http://schemas.microsoft.com/office/drawing/2014/main" id="{AA54E500-74FF-4189-8A48-B6F5DA7ACF66}"/>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745" name="Group 744">
                  <a:extLst>
                    <a:ext uri="{FF2B5EF4-FFF2-40B4-BE49-F238E27FC236}">
                      <a16:creationId xmlns:a16="http://schemas.microsoft.com/office/drawing/2014/main" id="{E146D5C5-B6FA-4BDF-82AB-6C651D9E1132}"/>
                    </a:ext>
                  </a:extLst>
                </p:cNvPr>
                <p:cNvGrpSpPr/>
                <p:nvPr/>
              </p:nvGrpSpPr>
              <p:grpSpPr>
                <a:xfrm>
                  <a:off x="9746672" y="2545410"/>
                  <a:ext cx="107950" cy="134938"/>
                  <a:chOff x="9444088" y="2885171"/>
                  <a:chExt cx="107950" cy="134938"/>
                </a:xfrm>
                <a:solidFill>
                  <a:schemeClr val="tx1"/>
                </a:solidFill>
              </p:grpSpPr>
              <p:sp>
                <p:nvSpPr>
                  <p:cNvPr id="747" name="Freeform 26">
                    <a:extLst>
                      <a:ext uri="{FF2B5EF4-FFF2-40B4-BE49-F238E27FC236}">
                        <a16:creationId xmlns:a16="http://schemas.microsoft.com/office/drawing/2014/main" id="{E9C4AFE7-5B06-4BEC-A6C4-EE31FF6F6575}"/>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48" name="Freeform 27">
                    <a:extLst>
                      <a:ext uri="{FF2B5EF4-FFF2-40B4-BE49-F238E27FC236}">
                        <a16:creationId xmlns:a16="http://schemas.microsoft.com/office/drawing/2014/main" id="{37446C1C-AF33-4AEB-82BD-B8EE1C31EA79}"/>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750" name="Group 749">
              <a:extLst>
                <a:ext uri="{FF2B5EF4-FFF2-40B4-BE49-F238E27FC236}">
                  <a16:creationId xmlns:a16="http://schemas.microsoft.com/office/drawing/2014/main" id="{723D657C-063C-459D-B25E-573B1A05872D}"/>
                </a:ext>
              </a:extLst>
            </p:cNvPr>
            <p:cNvGrpSpPr/>
            <p:nvPr/>
          </p:nvGrpSpPr>
          <p:grpSpPr>
            <a:xfrm>
              <a:off x="533767" y="4767288"/>
              <a:ext cx="98675" cy="163816"/>
              <a:chOff x="7084723" y="1610486"/>
              <a:chExt cx="212660" cy="353049"/>
            </a:xfrm>
          </p:grpSpPr>
          <p:sp>
            <p:nvSpPr>
              <p:cNvPr id="753" name="Rectangle 752">
                <a:extLst>
                  <a:ext uri="{FF2B5EF4-FFF2-40B4-BE49-F238E27FC236}">
                    <a16:creationId xmlns:a16="http://schemas.microsoft.com/office/drawing/2014/main" id="{43527597-0A9D-48D4-8ECC-A838B94A0305}"/>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54" name="Group 753">
                <a:extLst>
                  <a:ext uri="{FF2B5EF4-FFF2-40B4-BE49-F238E27FC236}">
                    <a16:creationId xmlns:a16="http://schemas.microsoft.com/office/drawing/2014/main" id="{4BCD74AB-AB7F-4F59-8DCB-D89EB57D2EDB}"/>
                  </a:ext>
                </a:extLst>
              </p:cNvPr>
              <p:cNvGrpSpPr/>
              <p:nvPr/>
            </p:nvGrpSpPr>
            <p:grpSpPr>
              <a:xfrm>
                <a:off x="7138556" y="1706457"/>
                <a:ext cx="104198" cy="130248"/>
                <a:chOff x="9444088" y="2885171"/>
                <a:chExt cx="107950" cy="134938"/>
              </a:xfrm>
              <a:solidFill>
                <a:schemeClr val="bg1"/>
              </a:solidFill>
            </p:grpSpPr>
            <p:sp>
              <p:nvSpPr>
                <p:cNvPr id="757" name="Freeform 26">
                  <a:extLst>
                    <a:ext uri="{FF2B5EF4-FFF2-40B4-BE49-F238E27FC236}">
                      <a16:creationId xmlns:a16="http://schemas.microsoft.com/office/drawing/2014/main" id="{22F244AC-2EA9-4D06-AABA-1BF7D221360E}"/>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58" name="Freeform 27">
                  <a:extLst>
                    <a:ext uri="{FF2B5EF4-FFF2-40B4-BE49-F238E27FC236}">
                      <a16:creationId xmlns:a16="http://schemas.microsoft.com/office/drawing/2014/main" id="{F8713A15-2D92-4917-8097-3795609D0DD7}"/>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55" name="CellPhone_E8EA">
                <a:extLst>
                  <a:ext uri="{FF2B5EF4-FFF2-40B4-BE49-F238E27FC236}">
                    <a16:creationId xmlns:a16="http://schemas.microsoft.com/office/drawing/2014/main" id="{CFEB9E93-60D9-4EE0-8F9A-C5AAA3210D7C}"/>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56" name="Straight Connector 755">
                <a:extLst>
                  <a:ext uri="{FF2B5EF4-FFF2-40B4-BE49-F238E27FC236}">
                    <a16:creationId xmlns:a16="http://schemas.microsoft.com/office/drawing/2014/main" id="{841B1568-5706-4432-BA73-4C9C7C7FC007}"/>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9" name="Group 758">
              <a:extLst>
                <a:ext uri="{FF2B5EF4-FFF2-40B4-BE49-F238E27FC236}">
                  <a16:creationId xmlns:a16="http://schemas.microsoft.com/office/drawing/2014/main" id="{264F436A-8E6A-4680-B9FF-626F213449EF}"/>
                </a:ext>
              </a:extLst>
            </p:cNvPr>
            <p:cNvGrpSpPr/>
            <p:nvPr/>
          </p:nvGrpSpPr>
          <p:grpSpPr>
            <a:xfrm>
              <a:off x="389370" y="4767288"/>
              <a:ext cx="98306" cy="163816"/>
              <a:chOff x="6490922" y="1610486"/>
              <a:chExt cx="211865" cy="353049"/>
            </a:xfrm>
          </p:grpSpPr>
          <p:sp>
            <p:nvSpPr>
              <p:cNvPr id="763" name="Rectangle 762">
                <a:extLst>
                  <a:ext uri="{FF2B5EF4-FFF2-40B4-BE49-F238E27FC236}">
                    <a16:creationId xmlns:a16="http://schemas.microsoft.com/office/drawing/2014/main" id="{ECCB9FF7-5660-49CA-8319-83E4EF1E242A}"/>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65" name="Group 30">
                <a:extLst>
                  <a:ext uri="{FF2B5EF4-FFF2-40B4-BE49-F238E27FC236}">
                    <a16:creationId xmlns:a16="http://schemas.microsoft.com/office/drawing/2014/main" id="{7F0597E7-A2E8-4328-84BA-90E623EDBBE7}"/>
                  </a:ext>
                </a:extLst>
              </p:cNvPr>
              <p:cNvGrpSpPr>
                <a:grpSpLocks noChangeAspect="1"/>
              </p:cNvGrpSpPr>
              <p:nvPr/>
            </p:nvGrpSpPr>
            <p:grpSpPr bwMode="auto">
              <a:xfrm>
                <a:off x="6545792" y="1729376"/>
                <a:ext cx="111361" cy="115269"/>
                <a:chOff x="5049" y="1841"/>
                <a:chExt cx="57" cy="59"/>
              </a:xfrm>
              <a:solidFill>
                <a:schemeClr val="bg1"/>
              </a:solidFill>
            </p:grpSpPr>
            <p:sp>
              <p:nvSpPr>
                <p:cNvPr id="768" name="Freeform 31">
                  <a:extLst>
                    <a:ext uri="{FF2B5EF4-FFF2-40B4-BE49-F238E27FC236}">
                      <a16:creationId xmlns:a16="http://schemas.microsoft.com/office/drawing/2014/main" id="{16E58F9E-AB4C-41F6-9E77-68B1EAA7DE72}"/>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1" name="Freeform 32">
                  <a:extLst>
                    <a:ext uri="{FF2B5EF4-FFF2-40B4-BE49-F238E27FC236}">
                      <a16:creationId xmlns:a16="http://schemas.microsoft.com/office/drawing/2014/main" id="{20C21040-2E39-4049-89DE-5ED4E406CE14}"/>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2" name="Freeform 33">
                  <a:extLst>
                    <a:ext uri="{FF2B5EF4-FFF2-40B4-BE49-F238E27FC236}">
                      <a16:creationId xmlns:a16="http://schemas.microsoft.com/office/drawing/2014/main" id="{0E068483-6F9F-4972-A93D-221DB239B014}"/>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3" name="Freeform 34">
                  <a:extLst>
                    <a:ext uri="{FF2B5EF4-FFF2-40B4-BE49-F238E27FC236}">
                      <a16:creationId xmlns:a16="http://schemas.microsoft.com/office/drawing/2014/main" id="{B10EE210-8ED4-4084-82F9-C329FC5725E8}"/>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4" name="Freeform 35">
                  <a:extLst>
                    <a:ext uri="{FF2B5EF4-FFF2-40B4-BE49-F238E27FC236}">
                      <a16:creationId xmlns:a16="http://schemas.microsoft.com/office/drawing/2014/main" id="{173D3A22-DFD6-4230-BE00-1DAF8A25C25F}"/>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5" name="Freeform 36">
                  <a:extLst>
                    <a:ext uri="{FF2B5EF4-FFF2-40B4-BE49-F238E27FC236}">
                      <a16:creationId xmlns:a16="http://schemas.microsoft.com/office/drawing/2014/main" id="{527D2450-734B-4BB7-809B-3651FB88A0DC}"/>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6" name="Freeform 37">
                  <a:extLst>
                    <a:ext uri="{FF2B5EF4-FFF2-40B4-BE49-F238E27FC236}">
                      <a16:creationId xmlns:a16="http://schemas.microsoft.com/office/drawing/2014/main" id="{576F3847-E389-4B72-8145-C7199205A2B8}"/>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7" name="Freeform 38">
                  <a:extLst>
                    <a:ext uri="{FF2B5EF4-FFF2-40B4-BE49-F238E27FC236}">
                      <a16:creationId xmlns:a16="http://schemas.microsoft.com/office/drawing/2014/main" id="{4EA61D53-2468-46E4-A07B-9B3FE63AFB4B}"/>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66" name="CellPhone_E8EA">
                <a:extLst>
                  <a:ext uri="{FF2B5EF4-FFF2-40B4-BE49-F238E27FC236}">
                    <a16:creationId xmlns:a16="http://schemas.microsoft.com/office/drawing/2014/main" id="{149F0C04-82E5-462E-B452-DA0C074F89D2}"/>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67" name="Straight Connector 766">
                <a:extLst>
                  <a:ext uri="{FF2B5EF4-FFF2-40B4-BE49-F238E27FC236}">
                    <a16:creationId xmlns:a16="http://schemas.microsoft.com/office/drawing/2014/main" id="{D812A799-72CE-4144-A864-38086FA0986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0FEA147-F116-4F84-95AE-16CFA8CBD721}"/>
                </a:ext>
              </a:extLst>
            </p:cNvPr>
            <p:cNvGrpSpPr/>
            <p:nvPr/>
          </p:nvGrpSpPr>
          <p:grpSpPr>
            <a:xfrm>
              <a:off x="463024" y="4882627"/>
              <a:ext cx="93897" cy="93896"/>
              <a:chOff x="-160990" y="5259439"/>
              <a:chExt cx="109394" cy="109393"/>
            </a:xfrm>
          </p:grpSpPr>
          <p:sp>
            <p:nvSpPr>
              <p:cNvPr id="782" name="Oval 781">
                <a:extLst>
                  <a:ext uri="{FF2B5EF4-FFF2-40B4-BE49-F238E27FC236}">
                    <a16:creationId xmlns:a16="http://schemas.microsoft.com/office/drawing/2014/main" id="{0869D1F2-31FA-4659-9EF2-5C6A42BF99FD}"/>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0" name="Commitments_EC4D">
                <a:extLst>
                  <a:ext uri="{FF2B5EF4-FFF2-40B4-BE49-F238E27FC236}">
                    <a16:creationId xmlns:a16="http://schemas.microsoft.com/office/drawing/2014/main" id="{42345435-4A2F-42D9-96FA-0AA969A9D87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790" name="Group 789">
              <a:extLst>
                <a:ext uri="{FF2B5EF4-FFF2-40B4-BE49-F238E27FC236}">
                  <a16:creationId xmlns:a16="http://schemas.microsoft.com/office/drawing/2014/main" id="{18215FC6-8557-4C37-AC84-94A9E90275BB}"/>
                </a:ext>
              </a:extLst>
            </p:cNvPr>
            <p:cNvGrpSpPr/>
            <p:nvPr/>
          </p:nvGrpSpPr>
          <p:grpSpPr>
            <a:xfrm>
              <a:off x="1492115" y="4797767"/>
              <a:ext cx="93897" cy="93896"/>
              <a:chOff x="-160990" y="5259439"/>
              <a:chExt cx="109394" cy="109393"/>
            </a:xfrm>
          </p:grpSpPr>
          <p:sp>
            <p:nvSpPr>
              <p:cNvPr id="791" name="Oval 790">
                <a:extLst>
                  <a:ext uri="{FF2B5EF4-FFF2-40B4-BE49-F238E27FC236}">
                    <a16:creationId xmlns:a16="http://schemas.microsoft.com/office/drawing/2014/main" id="{C60A5566-6142-4AEF-8022-CA44BD38A141}"/>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2" name="Commitments_EC4D">
                <a:extLst>
                  <a:ext uri="{FF2B5EF4-FFF2-40B4-BE49-F238E27FC236}">
                    <a16:creationId xmlns:a16="http://schemas.microsoft.com/office/drawing/2014/main" id="{8E00346B-A41C-4D30-92FA-A3FD801CB46B}"/>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4" name="Freeform 6">
              <a:extLst>
                <a:ext uri="{FF2B5EF4-FFF2-40B4-BE49-F238E27FC236}">
                  <a16:creationId xmlns:a16="http://schemas.microsoft.com/office/drawing/2014/main" id="{BB27BCD5-4B50-4C7D-A2BB-F4B272A0810A}"/>
                </a:ext>
              </a:extLst>
            </p:cNvPr>
            <p:cNvSpPr>
              <a:spLocks noEditPoints="1"/>
            </p:cNvSpPr>
            <p:nvPr/>
          </p:nvSpPr>
          <p:spPr bwMode="auto">
            <a:xfrm>
              <a:off x="1513972" y="4879327"/>
              <a:ext cx="86543" cy="8562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sp>
          <p:nvSpPr>
            <p:cNvPr id="579" name="Rectangle 578">
              <a:hlinkClick r:id="rId107"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id="{DC5F2A21-7528-410A-BFFD-E6D604989689}"/>
                </a:ext>
              </a:extLst>
            </p:cNvPr>
            <p:cNvSpPr/>
            <p:nvPr/>
          </p:nvSpPr>
          <p:spPr>
            <a:xfrm>
              <a:off x="351610" y="5057913"/>
              <a:ext cx="529155"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Secure Score</a:t>
              </a:r>
            </a:p>
          </p:txBody>
        </p:sp>
        <p:sp>
          <p:nvSpPr>
            <p:cNvPr id="680" name="Rectangle 679">
              <a:hlinkClick r:id="rId108" tooltip="Threat analytics helps you continually assess and control risk exposure to threats like Spectre and Meltdown. "/>
              <a:extLst>
                <a:ext uri="{FF2B5EF4-FFF2-40B4-BE49-F238E27FC236}">
                  <a16:creationId xmlns:a16="http://schemas.microsoft.com/office/drawing/2014/main" id="{B8A42402-C756-4D52-8881-52B035C6EAB3}"/>
                </a:ext>
              </a:extLst>
            </p:cNvPr>
            <p:cNvSpPr/>
            <p:nvPr/>
          </p:nvSpPr>
          <p:spPr>
            <a:xfrm>
              <a:off x="1035249" y="5053606"/>
              <a:ext cx="593697"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Threat Analytics</a:t>
              </a:r>
            </a:p>
          </p:txBody>
        </p:sp>
        <p:cxnSp>
          <p:nvCxnSpPr>
            <p:cNvPr id="32" name="Connector: Elbow 31">
              <a:extLst>
                <a:ext uri="{FF2B5EF4-FFF2-40B4-BE49-F238E27FC236}">
                  <a16:creationId xmlns:a16="http://schemas.microsoft.com/office/drawing/2014/main" id="{22C488D5-7EE3-4F9B-8406-E4212EC4F3D9}"/>
                </a:ext>
              </a:extLst>
            </p:cNvPr>
            <p:cNvCxnSpPr>
              <a:cxnSpLocks/>
              <a:stCxn id="579" idx="0"/>
              <a:endCxn id="686" idx="2"/>
            </p:cNvCxnSpPr>
            <p:nvPr/>
          </p:nvCxnSpPr>
          <p:spPr>
            <a:xfrm rot="5400000" flipH="1" flipV="1">
              <a:off x="638912" y="4915887"/>
              <a:ext cx="119302" cy="164751"/>
            </a:xfrm>
            <a:prstGeom prst="bentConnector3">
              <a:avLst>
                <a:gd name="adj1" fmla="val 36156"/>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26" name="Connector: Elbow 625">
              <a:extLst>
                <a:ext uri="{FF2B5EF4-FFF2-40B4-BE49-F238E27FC236}">
                  <a16:creationId xmlns:a16="http://schemas.microsoft.com/office/drawing/2014/main" id="{7E514E20-CC16-44E8-ABC0-A3A0BD2673AA}"/>
                </a:ext>
              </a:extLst>
            </p:cNvPr>
            <p:cNvCxnSpPr>
              <a:cxnSpLocks/>
              <a:stCxn id="680" idx="0"/>
              <a:endCxn id="686" idx="2"/>
            </p:cNvCxnSpPr>
            <p:nvPr/>
          </p:nvCxnSpPr>
          <p:spPr>
            <a:xfrm rot="16200000" flipV="1">
              <a:off x="999022" y="4720529"/>
              <a:ext cx="114995" cy="551159"/>
            </a:xfrm>
            <a:prstGeom prst="bentConnector3">
              <a:avLst>
                <a:gd name="adj1" fmla="val 32882"/>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684" name="Group 683">
              <a:extLst>
                <a:ext uri="{FF2B5EF4-FFF2-40B4-BE49-F238E27FC236}">
                  <a16:creationId xmlns:a16="http://schemas.microsoft.com/office/drawing/2014/main" id="{3DC93161-6070-4CBF-B652-C61C7A2AE49A}"/>
                </a:ext>
              </a:extLst>
            </p:cNvPr>
            <p:cNvGrpSpPr/>
            <p:nvPr/>
          </p:nvGrpSpPr>
          <p:grpSpPr>
            <a:xfrm>
              <a:off x="678533" y="4814224"/>
              <a:ext cx="204812" cy="156967"/>
              <a:chOff x="7398246" y="1610486"/>
              <a:chExt cx="498447" cy="382007"/>
            </a:xfrm>
          </p:grpSpPr>
          <p:sp>
            <p:nvSpPr>
              <p:cNvPr id="685" name="monitor">
                <a:extLst>
                  <a:ext uri="{FF2B5EF4-FFF2-40B4-BE49-F238E27FC236}">
                    <a16:creationId xmlns:a16="http://schemas.microsoft.com/office/drawing/2014/main" id="{EA6050EE-92F8-412C-92D0-E4C2D0495B9E}"/>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86" name="Rectangle 685">
                <a:extLst>
                  <a:ext uri="{FF2B5EF4-FFF2-40B4-BE49-F238E27FC236}">
                    <a16:creationId xmlns:a16="http://schemas.microsoft.com/office/drawing/2014/main" id="{05F02F65-19CD-4E84-BC3C-F2758D8C5304}"/>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89" name="Group 11">
                <a:extLst>
                  <a:ext uri="{FF2B5EF4-FFF2-40B4-BE49-F238E27FC236}">
                    <a16:creationId xmlns:a16="http://schemas.microsoft.com/office/drawing/2014/main" id="{15E5AD20-8BB0-4946-8221-3C2CC6F80D68}"/>
                  </a:ext>
                </a:extLst>
              </p:cNvPr>
              <p:cNvGrpSpPr>
                <a:grpSpLocks noChangeAspect="1"/>
              </p:cNvGrpSpPr>
              <p:nvPr/>
            </p:nvGrpSpPr>
            <p:grpSpPr bwMode="auto">
              <a:xfrm>
                <a:off x="7581678" y="1714920"/>
                <a:ext cx="111860" cy="111860"/>
                <a:chOff x="5664" y="1835"/>
                <a:chExt cx="73" cy="73"/>
              </a:xfrm>
              <a:solidFill>
                <a:schemeClr val="bg1"/>
              </a:solidFill>
            </p:grpSpPr>
            <p:sp>
              <p:nvSpPr>
                <p:cNvPr id="696" name="Freeform 12">
                  <a:extLst>
                    <a:ext uri="{FF2B5EF4-FFF2-40B4-BE49-F238E27FC236}">
                      <a16:creationId xmlns:a16="http://schemas.microsoft.com/office/drawing/2014/main" id="{2712D31A-D41B-4E7F-B095-E68EA9BDD89A}"/>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7" name="Freeform 13">
                  <a:extLst>
                    <a:ext uri="{FF2B5EF4-FFF2-40B4-BE49-F238E27FC236}">
                      <a16:creationId xmlns:a16="http://schemas.microsoft.com/office/drawing/2014/main" id="{B43C77DF-51FD-4004-949A-4428CBCFA3C5}"/>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8" name="Freeform 14">
                  <a:extLst>
                    <a:ext uri="{FF2B5EF4-FFF2-40B4-BE49-F238E27FC236}">
                      <a16:creationId xmlns:a16="http://schemas.microsoft.com/office/drawing/2014/main" id="{D39B00BE-2864-4B84-BDEB-EF635F40087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13" name="Freeform 15">
                  <a:extLst>
                    <a:ext uri="{FF2B5EF4-FFF2-40B4-BE49-F238E27FC236}">
                      <a16:creationId xmlns:a16="http://schemas.microsoft.com/office/drawing/2014/main" id="{70D7560D-B43E-4E38-8DFA-3909CF22B939}"/>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124" name="Group 123">
            <a:extLst>
              <a:ext uri="{FF2B5EF4-FFF2-40B4-BE49-F238E27FC236}">
                <a16:creationId xmlns:a16="http://schemas.microsoft.com/office/drawing/2014/main" id="{00E2A40B-3AE1-4087-99D4-5ECB5C4C27C2}"/>
              </a:ext>
            </a:extLst>
          </p:cNvPr>
          <p:cNvGrpSpPr/>
          <p:nvPr/>
        </p:nvGrpSpPr>
        <p:grpSpPr>
          <a:xfrm>
            <a:off x="2470915" y="3760068"/>
            <a:ext cx="3652987" cy="993458"/>
            <a:chOff x="2424101" y="3587892"/>
            <a:chExt cx="3652987" cy="993458"/>
          </a:xfrm>
        </p:grpSpPr>
        <p:sp>
          <p:nvSpPr>
            <p:cNvPr id="613" name="Oval 612">
              <a:extLst>
                <a:ext uri="{FF2B5EF4-FFF2-40B4-BE49-F238E27FC236}">
                  <a16:creationId xmlns:a16="http://schemas.microsoft.com/office/drawing/2014/main" id="{A72C7AB5-E1D8-433C-A4B6-FBAF681F32C0}"/>
                </a:ext>
              </a:extLst>
            </p:cNvPr>
            <p:cNvSpPr/>
            <p:nvPr/>
          </p:nvSpPr>
          <p:spPr>
            <a:xfrm>
              <a:off x="4832898" y="3587892"/>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614" name="Straight Connector 613">
              <a:extLst>
                <a:ext uri="{FF2B5EF4-FFF2-40B4-BE49-F238E27FC236}">
                  <a16:creationId xmlns:a16="http://schemas.microsoft.com/office/drawing/2014/main" id="{7320BF02-57DE-4645-BA82-251D347294D9}"/>
                </a:ext>
              </a:extLst>
            </p:cNvPr>
            <p:cNvCxnSpPr>
              <a:stCxn id="613" idx="4"/>
            </p:cNvCxnSpPr>
            <p:nvPr/>
          </p:nvCxnSpPr>
          <p:spPr>
            <a:xfrm>
              <a:off x="4882949" y="3691715"/>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577" name="Group 576">
              <a:extLst>
                <a:ext uri="{FF2B5EF4-FFF2-40B4-BE49-F238E27FC236}">
                  <a16:creationId xmlns:a16="http://schemas.microsoft.com/office/drawing/2014/main" id="{EED65B96-4029-40CB-8483-9EC9AFA7862D}"/>
                </a:ext>
              </a:extLst>
            </p:cNvPr>
            <p:cNvGrpSpPr/>
            <p:nvPr/>
          </p:nvGrpSpPr>
          <p:grpSpPr>
            <a:xfrm>
              <a:off x="2424101" y="3587892"/>
              <a:ext cx="3652987" cy="993458"/>
              <a:chOff x="2563059" y="3796338"/>
              <a:chExt cx="3652987" cy="993458"/>
            </a:xfrm>
          </p:grpSpPr>
          <p:grpSp>
            <p:nvGrpSpPr>
              <p:cNvPr id="580" name="Group 579">
                <a:extLst>
                  <a:ext uri="{FF2B5EF4-FFF2-40B4-BE49-F238E27FC236}">
                    <a16:creationId xmlns:a16="http://schemas.microsoft.com/office/drawing/2014/main" id="{DE16032C-ED45-47F5-B762-1594E2BA0A6A}"/>
                  </a:ext>
                </a:extLst>
              </p:cNvPr>
              <p:cNvGrpSpPr/>
              <p:nvPr/>
            </p:nvGrpSpPr>
            <p:grpSpPr>
              <a:xfrm>
                <a:off x="2563059" y="3796338"/>
                <a:ext cx="3652987" cy="993458"/>
                <a:chOff x="2563059" y="3796338"/>
                <a:chExt cx="3652987" cy="993458"/>
              </a:xfrm>
            </p:grpSpPr>
            <p:grpSp>
              <p:nvGrpSpPr>
                <p:cNvPr id="583" name="Group 582">
                  <a:extLst>
                    <a:ext uri="{FF2B5EF4-FFF2-40B4-BE49-F238E27FC236}">
                      <a16:creationId xmlns:a16="http://schemas.microsoft.com/office/drawing/2014/main" id="{65B8146C-D637-4DA4-90FE-041FB85771C9}"/>
                    </a:ext>
                  </a:extLst>
                </p:cNvPr>
                <p:cNvGrpSpPr/>
                <p:nvPr/>
              </p:nvGrpSpPr>
              <p:grpSpPr>
                <a:xfrm>
                  <a:off x="3799325" y="3796338"/>
                  <a:ext cx="100102" cy="725117"/>
                  <a:chOff x="3799325" y="3796338"/>
                  <a:chExt cx="100102" cy="725117"/>
                </a:xfrm>
              </p:grpSpPr>
              <p:sp>
                <p:nvSpPr>
                  <p:cNvPr id="597" name="Oval 596">
                    <a:extLst>
                      <a:ext uri="{FF2B5EF4-FFF2-40B4-BE49-F238E27FC236}">
                        <a16:creationId xmlns:a16="http://schemas.microsoft.com/office/drawing/2014/main" id="{DD2F9552-6DB0-4075-AAAE-F849E87D34DF}"/>
                      </a:ext>
                    </a:extLst>
                  </p:cNvPr>
                  <p:cNvSpPr/>
                  <p:nvPr/>
                </p:nvSpPr>
                <p:spPr>
                  <a:xfrm>
                    <a:off x="3799325" y="3796338"/>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8" name="Straight Connector 597">
                    <a:extLst>
                      <a:ext uri="{FF2B5EF4-FFF2-40B4-BE49-F238E27FC236}">
                        <a16:creationId xmlns:a16="http://schemas.microsoft.com/office/drawing/2014/main" id="{2A13BA1E-85C5-4524-AF79-758E5BFF1F31}"/>
                      </a:ext>
                    </a:extLst>
                  </p:cNvPr>
                  <p:cNvCxnSpPr>
                    <a:stCxn id="597" idx="4"/>
                  </p:cNvCxnSpPr>
                  <p:nvPr/>
                </p:nvCxnSpPr>
                <p:spPr>
                  <a:xfrm>
                    <a:off x="3849376" y="3900161"/>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4" name="Group 583">
                  <a:extLst>
                    <a:ext uri="{FF2B5EF4-FFF2-40B4-BE49-F238E27FC236}">
                      <a16:creationId xmlns:a16="http://schemas.microsoft.com/office/drawing/2014/main" id="{01F8BE7D-F7D7-4B97-A806-F64ED4332EEA}"/>
                    </a:ext>
                  </a:extLst>
                </p:cNvPr>
                <p:cNvGrpSpPr/>
                <p:nvPr/>
              </p:nvGrpSpPr>
              <p:grpSpPr>
                <a:xfrm>
                  <a:off x="4389139" y="3798841"/>
                  <a:ext cx="100102" cy="725117"/>
                  <a:chOff x="4389139" y="3798841"/>
                  <a:chExt cx="100102" cy="725117"/>
                </a:xfrm>
              </p:grpSpPr>
              <p:sp>
                <p:nvSpPr>
                  <p:cNvPr id="595" name="Oval 594">
                    <a:extLst>
                      <a:ext uri="{FF2B5EF4-FFF2-40B4-BE49-F238E27FC236}">
                        <a16:creationId xmlns:a16="http://schemas.microsoft.com/office/drawing/2014/main" id="{B4D4C458-1A5F-4F56-9458-4A438D2F44C6}"/>
                      </a:ext>
                    </a:extLst>
                  </p:cNvPr>
                  <p:cNvSpPr/>
                  <p:nvPr/>
                </p:nvSpPr>
                <p:spPr>
                  <a:xfrm>
                    <a:off x="4389139" y="379884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6" name="Straight Connector 595">
                    <a:extLst>
                      <a:ext uri="{FF2B5EF4-FFF2-40B4-BE49-F238E27FC236}">
                        <a16:creationId xmlns:a16="http://schemas.microsoft.com/office/drawing/2014/main" id="{0ED24C08-A9F0-43B8-9A30-174D0338121D}"/>
                      </a:ext>
                    </a:extLst>
                  </p:cNvPr>
                  <p:cNvCxnSpPr>
                    <a:stCxn id="595" idx="4"/>
                  </p:cNvCxnSpPr>
                  <p:nvPr/>
                </p:nvCxnSpPr>
                <p:spPr>
                  <a:xfrm>
                    <a:off x="4439190" y="3902664"/>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6" name="Group 585">
                  <a:extLst>
                    <a:ext uri="{FF2B5EF4-FFF2-40B4-BE49-F238E27FC236}">
                      <a16:creationId xmlns:a16="http://schemas.microsoft.com/office/drawing/2014/main" id="{F15DC8E6-0661-4169-881E-F62AF3984C5A}"/>
                    </a:ext>
                  </a:extLst>
                </p:cNvPr>
                <p:cNvGrpSpPr/>
                <p:nvPr/>
              </p:nvGrpSpPr>
              <p:grpSpPr>
                <a:xfrm rot="10800000">
                  <a:off x="5781843" y="4449444"/>
                  <a:ext cx="100102" cy="336066"/>
                  <a:chOff x="6456257" y="3245643"/>
                  <a:chExt cx="100102" cy="336066"/>
                </a:xfrm>
              </p:grpSpPr>
              <p:sp>
                <p:nvSpPr>
                  <p:cNvPr id="593" name="Oval 592">
                    <a:extLst>
                      <a:ext uri="{FF2B5EF4-FFF2-40B4-BE49-F238E27FC236}">
                        <a16:creationId xmlns:a16="http://schemas.microsoft.com/office/drawing/2014/main" id="{81C9A3AD-0FF1-4A3C-9431-1D4FC15E1981}"/>
                      </a:ext>
                    </a:extLst>
                  </p:cNvPr>
                  <p:cNvSpPr/>
                  <p:nvPr/>
                </p:nvSpPr>
                <p:spPr>
                  <a:xfrm>
                    <a:off x="6456257" y="3245643"/>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4" name="Straight Connector 593">
                    <a:extLst>
                      <a:ext uri="{FF2B5EF4-FFF2-40B4-BE49-F238E27FC236}">
                        <a16:creationId xmlns:a16="http://schemas.microsoft.com/office/drawing/2014/main" id="{0D1A9295-5F23-4B98-B725-333B220AB45B}"/>
                      </a:ext>
                    </a:extLst>
                  </p:cNvPr>
                  <p:cNvCxnSpPr>
                    <a:stCxn id="593" idx="4"/>
                  </p:cNvCxnSpPr>
                  <p:nvPr/>
                </p:nvCxnSpPr>
                <p:spPr>
                  <a:xfrm rot="10800000" flipV="1">
                    <a:off x="6506308" y="3349466"/>
                    <a:ext cx="0" cy="23224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7" name="Group 586">
                  <a:extLst>
                    <a:ext uri="{FF2B5EF4-FFF2-40B4-BE49-F238E27FC236}">
                      <a16:creationId xmlns:a16="http://schemas.microsoft.com/office/drawing/2014/main" id="{9E787AF7-CE58-4F0C-BE51-5D29FA233488}"/>
                    </a:ext>
                  </a:extLst>
                </p:cNvPr>
                <p:cNvGrpSpPr/>
                <p:nvPr/>
              </p:nvGrpSpPr>
              <p:grpSpPr>
                <a:xfrm rot="10800000">
                  <a:off x="4554260" y="4375982"/>
                  <a:ext cx="100102" cy="413814"/>
                  <a:chOff x="6281336" y="3258181"/>
                  <a:chExt cx="100102" cy="413814"/>
                </a:xfrm>
              </p:grpSpPr>
              <p:sp>
                <p:nvSpPr>
                  <p:cNvPr id="591" name="Oval 590">
                    <a:extLst>
                      <a:ext uri="{FF2B5EF4-FFF2-40B4-BE49-F238E27FC236}">
                        <a16:creationId xmlns:a16="http://schemas.microsoft.com/office/drawing/2014/main" id="{6B125DE5-89EE-470F-B133-FA174FBF1A11}"/>
                      </a:ext>
                    </a:extLst>
                  </p:cNvPr>
                  <p:cNvSpPr/>
                  <p:nvPr/>
                </p:nvSpPr>
                <p:spPr>
                  <a:xfrm>
                    <a:off x="6281336" y="325818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2" name="Straight Connector 591">
                    <a:extLst>
                      <a:ext uri="{FF2B5EF4-FFF2-40B4-BE49-F238E27FC236}">
                        <a16:creationId xmlns:a16="http://schemas.microsoft.com/office/drawing/2014/main" id="{ADFD752E-C104-4410-9C42-F912CD28B309}"/>
                      </a:ext>
                    </a:extLst>
                  </p:cNvPr>
                  <p:cNvCxnSpPr>
                    <a:cxnSpLocks/>
                    <a:stCxn id="591" idx="4"/>
                  </p:cNvCxnSpPr>
                  <p:nvPr/>
                </p:nvCxnSpPr>
                <p:spPr>
                  <a:xfrm rot="10800000" flipV="1">
                    <a:off x="6331387" y="3362004"/>
                    <a:ext cx="0" cy="309991"/>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8" name="Group 587">
                  <a:extLst>
                    <a:ext uri="{FF2B5EF4-FFF2-40B4-BE49-F238E27FC236}">
                      <a16:creationId xmlns:a16="http://schemas.microsoft.com/office/drawing/2014/main" id="{079FBCE6-F9C5-420A-BC11-CB486355747A}"/>
                    </a:ext>
                  </a:extLst>
                </p:cNvPr>
                <p:cNvGrpSpPr/>
                <p:nvPr/>
              </p:nvGrpSpPr>
              <p:grpSpPr>
                <a:xfrm rot="10800000">
                  <a:off x="4009028" y="4385637"/>
                  <a:ext cx="100102" cy="402526"/>
                  <a:chOff x="4776146" y="3251204"/>
                  <a:chExt cx="100102" cy="402526"/>
                </a:xfrm>
              </p:grpSpPr>
              <p:sp>
                <p:nvSpPr>
                  <p:cNvPr id="589" name="Oval 588">
                    <a:extLst>
                      <a:ext uri="{FF2B5EF4-FFF2-40B4-BE49-F238E27FC236}">
                        <a16:creationId xmlns:a16="http://schemas.microsoft.com/office/drawing/2014/main" id="{77EEA0CF-1860-4863-A17F-B151AB8FF0AF}"/>
                      </a:ext>
                    </a:extLst>
                  </p:cNvPr>
                  <p:cNvSpPr/>
                  <p:nvPr/>
                </p:nvSpPr>
                <p:spPr>
                  <a:xfrm>
                    <a:off x="4776146" y="3251204"/>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0" name="Straight Connector 589">
                    <a:extLst>
                      <a:ext uri="{FF2B5EF4-FFF2-40B4-BE49-F238E27FC236}">
                        <a16:creationId xmlns:a16="http://schemas.microsoft.com/office/drawing/2014/main" id="{44B26F37-650F-4AA9-9454-1D01F4F637BE}"/>
                      </a:ext>
                    </a:extLst>
                  </p:cNvPr>
                  <p:cNvCxnSpPr>
                    <a:cxnSpLocks/>
                    <a:stCxn id="589" idx="4"/>
                  </p:cNvCxnSpPr>
                  <p:nvPr/>
                </p:nvCxnSpPr>
                <p:spPr>
                  <a:xfrm rot="10800000" flipV="1">
                    <a:off x="4826197" y="3355027"/>
                    <a:ext cx="0" cy="29870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sp>
              <p:nvSpPr>
                <p:cNvPr id="582" name="Rounded Rectangle 1458">
                  <a:hlinkClick r:id="rId109" tooltip="Windows Server 2016 addresses emerging threats and container workloads with built in threat resistance and enhanced detection, privileged identity protections, shielded VMs to protect sensitive workloads, and more"/>
                  <a:extLst>
                    <a:ext uri="{FF2B5EF4-FFF2-40B4-BE49-F238E27FC236}">
                      <a16:creationId xmlns:a16="http://schemas.microsoft.com/office/drawing/2014/main" id="{E971858B-85C2-4C16-9E80-5CAD37C8B93D}"/>
                    </a:ext>
                  </a:extLst>
                </p:cNvPr>
                <p:cNvSpPr/>
                <p:nvPr/>
              </p:nvSpPr>
              <p:spPr>
                <a:xfrm>
                  <a:off x="2563059" y="4241894"/>
                  <a:ext cx="3652987" cy="321934"/>
                </a:xfrm>
                <a:prstGeom prst="roundRect">
                  <a:avLst>
                    <a:gd name="adj" fmla="val 0"/>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74320" tIns="45720" rIns="45720" bIns="45720" rtlCol="0" anchor="ctr"/>
                <a:lstStyle/>
                <a:p>
                  <a:pPr marL="114300" marR="0" lvl="0" indent="0" algn="l" defTabSz="914400" rtl="0" eaLnBrk="1" fontAlgn="auto" latinLnBrk="0" hangingPunct="1">
                    <a:lnSpc>
                      <a:spcPct val="97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Server 2019  Security</a:t>
                  </a:r>
                </a:p>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 10 + Just Enough Admin, Hyper-V Containers, Nano server, and more…</a:t>
                  </a:r>
                </a:p>
              </p:txBody>
            </p:sp>
          </p:grpSp>
          <p:pic>
            <p:nvPicPr>
              <p:cNvPr id="581" name="Picture 580">
                <a:extLst>
                  <a:ext uri="{FF2B5EF4-FFF2-40B4-BE49-F238E27FC236}">
                    <a16:creationId xmlns:a16="http://schemas.microsoft.com/office/drawing/2014/main" id="{ADEA4054-1466-494A-AF00-EC079EF6EA50}"/>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2672821" y="4324295"/>
                <a:ext cx="195961" cy="170864"/>
              </a:xfrm>
              <a:prstGeom prst="rect">
                <a:avLst/>
              </a:prstGeom>
            </p:spPr>
          </p:pic>
        </p:grpSp>
      </p:grpSp>
      <p:grpSp>
        <p:nvGrpSpPr>
          <p:cNvPr id="15" name="Group 14">
            <a:extLst>
              <a:ext uri="{FF2B5EF4-FFF2-40B4-BE49-F238E27FC236}">
                <a16:creationId xmlns:a16="http://schemas.microsoft.com/office/drawing/2014/main" id="{EFD24189-C621-438B-9B19-2FB6362EE70A}"/>
              </a:ext>
            </a:extLst>
          </p:cNvPr>
          <p:cNvGrpSpPr/>
          <p:nvPr/>
        </p:nvGrpSpPr>
        <p:grpSpPr>
          <a:xfrm>
            <a:off x="4093028" y="3938898"/>
            <a:ext cx="1057810" cy="241352"/>
            <a:chOff x="4155658" y="3909402"/>
            <a:chExt cx="1057810" cy="241352"/>
          </a:xfrm>
        </p:grpSpPr>
        <p:sp>
          <p:nvSpPr>
            <p:cNvPr id="665" name="Rectangle 664">
              <a:hlinkClick r:id="rId110" tooltip="Azure ExpressRoute lets you create private connections between Azure datacenters and infrastructure on your premises or in a colocation environment. ExpressRoute connections don't go over the public Internet. "/>
              <a:extLst>
                <a:ext uri="{FF2B5EF4-FFF2-40B4-BE49-F238E27FC236}">
                  <a16:creationId xmlns:a16="http://schemas.microsoft.com/office/drawing/2014/main" id="{F9889187-DF3A-4619-A6E2-E7055AEA957C}"/>
                </a:ext>
              </a:extLst>
            </p:cNvPr>
            <p:cNvSpPr/>
            <p:nvPr/>
          </p:nvSpPr>
          <p:spPr bwMode="auto">
            <a:xfrm>
              <a:off x="4155658" y="3944875"/>
              <a:ext cx="1057810" cy="178119"/>
            </a:xfrm>
            <a:prstGeom prst="rect">
              <a:avLst/>
            </a:prstGeom>
            <a:solidFill>
              <a:schemeClr val="bg2"/>
            </a:solidFill>
            <a:ln w="14224" cap="flat" cmpd="sng" algn="ctr">
              <a:solidFill>
                <a:schemeClr val="tx1"/>
              </a:solidFill>
              <a:prstDash val="solid"/>
              <a:miter lim="800000"/>
              <a:headEnd type="none" w="med" len="med"/>
              <a:tailEnd type="none" w="med" len="med"/>
            </a:ln>
            <a:effectLst/>
          </p:spPr>
          <p:txBody>
            <a:bodyPr lIns="304705" tIns="9144" rIns="0" bIns="9144" anchor="ctr" anchorCtr="0"/>
            <a:lstStyle/>
            <a:p>
              <a:pPr marL="0" marR="0" lvl="0" indent="0" algn="l" defTabSz="89574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Express Route</a:t>
              </a:r>
            </a:p>
          </p:txBody>
        </p:sp>
        <p:pic>
          <p:nvPicPr>
            <p:cNvPr id="669" name="Picture 227">
              <a:extLst>
                <a:ext uri="{FF2B5EF4-FFF2-40B4-BE49-F238E27FC236}">
                  <a16:creationId xmlns:a16="http://schemas.microsoft.com/office/drawing/2014/main" id="{E96E8648-A8C5-46D1-820B-621CD3841A38}"/>
                </a:ext>
              </a:extLst>
            </p:cNvPr>
            <p:cNvPicPr>
              <a:picLocks noChangeAspect="1"/>
            </p:cNvPicPr>
            <p:nvPr/>
          </p:nvPicPr>
          <p:blipFill>
            <a:blip r:embed="rId111">
              <a:extLst>
                <a:ext uri="{28A0092B-C50C-407E-A947-70E740481C1C}">
                  <a14:useLocalDpi xmlns:a14="http://schemas.microsoft.com/office/drawing/2010/main" val="0"/>
                </a:ext>
              </a:extLst>
            </a:blip>
            <a:stretch>
              <a:fillRect/>
            </a:stretch>
          </p:blipFill>
          <p:spPr bwMode="auto">
            <a:xfrm>
              <a:off x="4188574" y="3909402"/>
              <a:ext cx="24738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a:extLst>
              <a:ext uri="{FF2B5EF4-FFF2-40B4-BE49-F238E27FC236}">
                <a16:creationId xmlns:a16="http://schemas.microsoft.com/office/drawing/2014/main" id="{33D41D94-29D2-46A4-8851-2584B1691A60}"/>
              </a:ext>
            </a:extLst>
          </p:cNvPr>
          <p:cNvGrpSpPr/>
          <p:nvPr/>
        </p:nvGrpSpPr>
        <p:grpSpPr>
          <a:xfrm>
            <a:off x="190587" y="6246324"/>
            <a:ext cx="11785466" cy="510591"/>
            <a:chOff x="190587" y="6246324"/>
            <a:chExt cx="11785466" cy="510591"/>
          </a:xfrm>
        </p:grpSpPr>
        <p:sp>
          <p:nvSpPr>
            <p:cNvPr id="40" name="Rounded Rectangle 804">
              <a:hlinkClick r:id="rId112" tooltip="The Security Development Lifecycle (SDL) is a software development process that helps developers build more secure software and address security compliance requirements while reducing development cost "/>
              <a:extLst>
                <a:ext uri="{FF2B5EF4-FFF2-40B4-BE49-F238E27FC236}">
                  <a16:creationId xmlns:a16="http://schemas.microsoft.com/office/drawing/2014/main" id="{24774F23-CBC0-48B0-993F-3B770F9FE91D}"/>
                </a:ext>
              </a:extLst>
            </p:cNvPr>
            <p:cNvSpPr/>
            <p:nvPr/>
          </p:nvSpPr>
          <p:spPr>
            <a:xfrm>
              <a:off x="2048164" y="6472016"/>
              <a:ext cx="6173820" cy="180229"/>
            </a:xfrm>
            <a:prstGeom prst="roundRect">
              <a:avLst>
                <a:gd name="adj" fmla="val 0"/>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Development Lifecycle (SDL)</a:t>
              </a:r>
            </a:p>
          </p:txBody>
        </p:sp>
        <p:sp>
          <p:nvSpPr>
            <p:cNvPr id="781" name="Rectangle 780">
              <a:hlinkClick r:id="rId113" tooltip="The Compliance Manager dashboard helps you achieve compliance goals by evaluating cloud workloads against compliance regimes as well as data protection standards and assign/track/record compliance and assessment-related activities. "/>
              <a:extLst>
                <a:ext uri="{FF2B5EF4-FFF2-40B4-BE49-F238E27FC236}">
                  <a16:creationId xmlns:a16="http://schemas.microsoft.com/office/drawing/2014/main" id="{2FF34D19-C16F-40B9-9D35-BE71F61E17FA}"/>
                </a:ext>
              </a:extLst>
            </p:cNvPr>
            <p:cNvSpPr/>
            <p:nvPr/>
          </p:nvSpPr>
          <p:spPr>
            <a:xfrm>
              <a:off x="6642469" y="6246324"/>
              <a:ext cx="3519850" cy="180229"/>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Compliance Manager</a:t>
              </a:r>
            </a:p>
          </p:txBody>
        </p:sp>
        <p:sp>
          <p:nvSpPr>
            <p:cNvPr id="7" name="Freeform: Shape 6">
              <a:extLst>
                <a:ext uri="{FF2B5EF4-FFF2-40B4-BE49-F238E27FC236}">
                  <a16:creationId xmlns:a16="http://schemas.microsoft.com/office/drawing/2014/main" id="{14599DF8-A8EE-42BC-A0A4-DADF34D8495A}"/>
                </a:ext>
              </a:extLst>
            </p:cNvPr>
            <p:cNvSpPr/>
            <p:nvPr/>
          </p:nvSpPr>
          <p:spPr bwMode="auto">
            <a:xfrm>
              <a:off x="190587" y="6487781"/>
              <a:ext cx="11785466" cy="269134"/>
            </a:xfrm>
            <a:custGeom>
              <a:avLst/>
              <a:gdLst>
                <a:gd name="connsiteX0" fmla="*/ 8153400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53400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65307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165307 w 11744325"/>
                <a:gd name="connsiteY6" fmla="*/ 0 h 314325"/>
                <a:gd name="connsiteX0" fmla="*/ 8098865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098865 w 11744325"/>
                <a:gd name="connsiteY6" fmla="*/ 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4325" h="314325">
                  <a:moveTo>
                    <a:pt x="8098865" y="0"/>
                  </a:moveTo>
                  <a:lnTo>
                    <a:pt x="11744325" y="0"/>
                  </a:lnTo>
                  <a:lnTo>
                    <a:pt x="11744325" y="314325"/>
                  </a:lnTo>
                  <a:lnTo>
                    <a:pt x="0" y="314325"/>
                  </a:lnTo>
                  <a:lnTo>
                    <a:pt x="0" y="247650"/>
                  </a:lnTo>
                  <a:lnTo>
                    <a:pt x="8099647" y="247650"/>
                  </a:lnTo>
                  <a:cubicBezTo>
                    <a:pt x="8099386" y="165100"/>
                    <a:pt x="8099126" y="82550"/>
                    <a:pt x="8098865" y="0"/>
                  </a:cubicBezTo>
                  <a:close/>
                </a:path>
              </a:pathLst>
            </a:custGeom>
            <a:solidFill>
              <a:schemeClr val="accent3">
                <a:lumMod val="75000"/>
              </a:schemeClr>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8286750" marR="0" lvl="0" indent="0" algn="ctr" defTabSz="914400" rtl="0" eaLnBrk="1" fontAlgn="auto" latinLnBrk="0" hangingPunct="1">
                <a:lnSpc>
                  <a:spcPct val="97000"/>
                </a:lnSpc>
                <a:spcBef>
                  <a:spcPts val="0"/>
                </a:spcBef>
                <a:spcAft>
                  <a:spcPts val="0"/>
                </a:spcAft>
                <a:buClrTx/>
                <a:buSzTx/>
                <a:buFontTx/>
                <a:buNone/>
                <a:tabLst/>
                <a:defRPr/>
              </a:pPr>
              <a:endParaRPr kumimoji="0" lang="en-US" sz="105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847" name="Rectangle 846">
              <a:hlinkClick r:id="rId114" tooltip="Learn how Microsoft works to secure your data, protect its privacy, and comply with global standards in Microsoft business cloud services."/>
              <a:extLst>
                <a:ext uri="{FF2B5EF4-FFF2-40B4-BE49-F238E27FC236}">
                  <a16:creationId xmlns:a16="http://schemas.microsoft.com/office/drawing/2014/main" id="{767F699E-8BF5-48FD-8960-24B3421585D2}"/>
                </a:ext>
              </a:extLst>
            </p:cNvPr>
            <p:cNvSpPr/>
            <p:nvPr/>
          </p:nvSpPr>
          <p:spPr>
            <a:xfrm>
              <a:off x="8459490"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Trust Center</a:t>
              </a:r>
            </a:p>
          </p:txBody>
        </p:sp>
        <p:sp>
          <p:nvSpPr>
            <p:cNvPr id="848" name="Rectangle 847">
              <a:hlinkClick r:id="rId115" tooltip="The threat intelligence system that (1) protects Microsoft’s products and services and (2) provides actionable intelligence to safeguard your organization with trillions of signals and advanced analytics"/>
              <a:extLst>
                <a:ext uri="{FF2B5EF4-FFF2-40B4-BE49-F238E27FC236}">
                  <a16:creationId xmlns:a16="http://schemas.microsoft.com/office/drawing/2014/main" id="{81DCF43F-6876-458C-8AE6-3AFEB739D463}"/>
                </a:ext>
              </a:extLst>
            </p:cNvPr>
            <p:cNvSpPr/>
            <p:nvPr/>
          </p:nvSpPr>
          <p:spPr>
            <a:xfrm>
              <a:off x="10214398"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Intelligent Security Graph</a:t>
              </a:r>
            </a:p>
          </p:txBody>
        </p:sp>
      </p:grpSp>
      <p:sp>
        <p:nvSpPr>
          <p:cNvPr id="87" name="Rectangle 86">
            <a:extLst>
              <a:ext uri="{FF2B5EF4-FFF2-40B4-BE49-F238E27FC236}">
                <a16:creationId xmlns:a16="http://schemas.microsoft.com/office/drawing/2014/main" id="{F5935FB9-47A5-4A3E-83C1-D47D32D1680B}"/>
              </a:ext>
            </a:extLst>
          </p:cNvPr>
          <p:cNvSpPr/>
          <p:nvPr/>
        </p:nvSpPr>
        <p:spPr bwMode="auto">
          <a:xfrm>
            <a:off x="8502616" y="1808988"/>
            <a:ext cx="1627632" cy="142844"/>
          </a:xfrm>
          <a:prstGeom prst="rect">
            <a:avLst/>
          </a:prstGeom>
          <a:solidFill>
            <a:srgbClr val="FFFFFF">
              <a:alpha val="7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6" name="Rectangle 745">
            <a:hlinkClick r:id="rId116" tooltip="Shielded VMs and guarded fabric protect sensitive workloads by isolating sensitive VMs from fabric administrators and restricting them to only healthy and approved hosts in the fabric."/>
            <a:extLst>
              <a:ext uri="{FF2B5EF4-FFF2-40B4-BE49-F238E27FC236}">
                <a16:creationId xmlns:a16="http://schemas.microsoft.com/office/drawing/2014/main" id="{E2B41574-1E2C-46C8-B9C2-53FBBA8DB4E8}"/>
              </a:ext>
            </a:extLst>
          </p:cNvPr>
          <p:cNvSpPr/>
          <p:nvPr/>
        </p:nvSpPr>
        <p:spPr>
          <a:xfrm>
            <a:off x="2358479" y="4602949"/>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Shielded VMs</a:t>
            </a:r>
          </a:p>
        </p:txBody>
      </p:sp>
      <p:sp>
        <p:nvSpPr>
          <p:cNvPr id="770" name="Rectangle 769">
            <a:hlinkClick r:id="rId117" tooltip="Microsoft Azure Stack is a hybrid cloud platform that lets you provide Azure services from your datacenter. Security and compliance are areas of major investment for Azure Stack."/>
            <a:extLst>
              <a:ext uri="{FF2B5EF4-FFF2-40B4-BE49-F238E27FC236}">
                <a16:creationId xmlns:a16="http://schemas.microsoft.com/office/drawing/2014/main" id="{4AF87437-7A04-4DED-8CC1-8D26AE2B37F1}"/>
              </a:ext>
            </a:extLst>
          </p:cNvPr>
          <p:cNvSpPr/>
          <p:nvPr/>
        </p:nvSpPr>
        <p:spPr>
          <a:xfrm>
            <a:off x="2357678" y="4822073"/>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Stack</a:t>
            </a:r>
          </a:p>
        </p:txBody>
      </p:sp>
      <p:sp>
        <p:nvSpPr>
          <p:cNvPr id="599" name="TextBox 598">
            <a:extLst>
              <a:ext uri="{FF2B5EF4-FFF2-40B4-BE49-F238E27FC236}">
                <a16:creationId xmlns:a16="http://schemas.microsoft.com/office/drawing/2014/main" id="{40B4C77D-397F-42D5-B6B4-BF3347FC5BEF}"/>
              </a:ext>
            </a:extLst>
          </p:cNvPr>
          <p:cNvSpPr txBox="1"/>
          <p:nvPr/>
        </p:nvSpPr>
        <p:spPr>
          <a:xfrm>
            <a:off x="2068585" y="2389532"/>
            <a:ext cx="2142883" cy="246221"/>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On Premises Datacenter(s)</a:t>
            </a:r>
          </a:p>
        </p:txBody>
      </p:sp>
      <p:cxnSp>
        <p:nvCxnSpPr>
          <p:cNvPr id="798" name="Connector: Elbow 797">
            <a:extLst>
              <a:ext uri="{FF2B5EF4-FFF2-40B4-BE49-F238E27FC236}">
                <a16:creationId xmlns:a16="http://schemas.microsoft.com/office/drawing/2014/main" id="{31BE68C4-93B9-488F-B589-38E7C83CC91B}"/>
              </a:ext>
            </a:extLst>
          </p:cNvPr>
          <p:cNvCxnSpPr>
            <a:cxnSpLocks/>
            <a:stCxn id="92" idx="1"/>
            <a:endCxn id="622" idx="1"/>
          </p:cNvCxnSpPr>
          <p:nvPr/>
        </p:nvCxnSpPr>
        <p:spPr>
          <a:xfrm rot="10800000" flipV="1">
            <a:off x="266025" y="3391149"/>
            <a:ext cx="26435" cy="1553770"/>
          </a:xfrm>
          <a:prstGeom prst="bentConnector3">
            <a:avLst>
              <a:gd name="adj1" fmla="val 268148"/>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2DCDC1D1-80D5-42D6-950E-E6AB5191E18A}"/>
              </a:ext>
            </a:extLst>
          </p:cNvPr>
          <p:cNvGrpSpPr/>
          <p:nvPr/>
        </p:nvGrpSpPr>
        <p:grpSpPr>
          <a:xfrm>
            <a:off x="10564273" y="4256985"/>
            <a:ext cx="1295428" cy="205918"/>
            <a:chOff x="10564273" y="4256985"/>
            <a:chExt cx="1295428" cy="205918"/>
          </a:xfrm>
        </p:grpSpPr>
        <p:sp>
          <p:nvSpPr>
            <p:cNvPr id="619" name="Rectangle 618">
              <a:hlinkClick r:id="rId118" tooltip="Privileged Access Management (PAM) is a component of Microsoft Identity Manager 2016 (MIM) that helps organizations restrict privileged access for on-premises Active Directory environments to mitigate unauthorized privilege escalation attacks."/>
              <a:extLst>
                <a:ext uri="{FF2B5EF4-FFF2-40B4-BE49-F238E27FC236}">
                  <a16:creationId xmlns:a16="http://schemas.microsoft.com/office/drawing/2014/main" id="{60F3BD78-53D5-4E2A-BB61-F443D33FF2F6}"/>
                </a:ext>
              </a:extLst>
            </p:cNvPr>
            <p:cNvSpPr/>
            <p:nvPr/>
          </p:nvSpPr>
          <p:spPr>
            <a:xfrm>
              <a:off x="10564273" y="4256985"/>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MIM PAM</a:t>
              </a:r>
            </a:p>
          </p:txBody>
        </p:sp>
        <p:sp>
          <p:nvSpPr>
            <p:cNvPr id="628" name="Freeform 113">
              <a:extLst>
                <a:ext uri="{FF2B5EF4-FFF2-40B4-BE49-F238E27FC236}">
                  <a16:creationId xmlns:a16="http://schemas.microsoft.com/office/drawing/2014/main" id="{4C8583AC-BF0F-4F92-AC25-E1D602191C95}"/>
                </a:ext>
              </a:extLst>
            </p:cNvPr>
            <p:cNvSpPr>
              <a:spLocks noChangeAspect="1" noEditPoints="1"/>
            </p:cNvSpPr>
            <p:nvPr/>
          </p:nvSpPr>
          <p:spPr bwMode="black">
            <a:xfrm>
              <a:off x="10617440" y="4308458"/>
              <a:ext cx="111972" cy="110666"/>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a:extLst/>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21" name="Group 120">
            <a:extLst>
              <a:ext uri="{FF2B5EF4-FFF2-40B4-BE49-F238E27FC236}">
                <a16:creationId xmlns:a16="http://schemas.microsoft.com/office/drawing/2014/main" id="{069CFAFE-23C9-4A66-BA32-AF5266E1DD96}"/>
              </a:ext>
            </a:extLst>
          </p:cNvPr>
          <p:cNvGrpSpPr/>
          <p:nvPr/>
        </p:nvGrpSpPr>
        <p:grpSpPr>
          <a:xfrm>
            <a:off x="245071" y="638506"/>
            <a:ext cx="2847020" cy="202155"/>
            <a:chOff x="246686" y="908004"/>
            <a:chExt cx="4259648" cy="202155"/>
          </a:xfrm>
        </p:grpSpPr>
        <p:sp>
          <p:nvSpPr>
            <p:cNvPr id="824" name="Rectangle 823">
              <a:extLst>
                <a:ext uri="{FF2B5EF4-FFF2-40B4-BE49-F238E27FC236}">
                  <a16:creationId xmlns:a16="http://schemas.microsoft.com/office/drawing/2014/main" id="{0BCF76DF-D3F5-41D5-8EBA-6BC6C6DC28C6}"/>
                </a:ext>
              </a:extLst>
            </p:cNvPr>
            <p:cNvSpPr/>
            <p:nvPr/>
          </p:nvSpPr>
          <p:spPr>
            <a:xfrm>
              <a:off x="246686" y="908004"/>
              <a:ext cx="4259648" cy="20215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0" bIns="9144" rtlCol="0" anchor="ctr">
              <a:noAutofit/>
            </a:bodyPr>
            <a:lstStyle/>
            <a:p>
              <a:pPr marL="5715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Information and Event Management (SIEM)</a:t>
              </a:r>
            </a:p>
          </p:txBody>
        </p:sp>
        <p:sp>
          <p:nvSpPr>
            <p:cNvPr id="825" name="Commitments_EC4D">
              <a:extLst>
                <a:ext uri="{FF2B5EF4-FFF2-40B4-BE49-F238E27FC236}">
                  <a16:creationId xmlns:a16="http://schemas.microsoft.com/office/drawing/2014/main" id="{79B769F6-CFB4-423D-A296-AFC4B216998B}"/>
                </a:ext>
              </a:extLst>
            </p:cNvPr>
            <p:cNvSpPr>
              <a:spLocks noChangeAspect="1" noEditPoints="1"/>
            </p:cNvSpPr>
            <p:nvPr/>
          </p:nvSpPr>
          <p:spPr bwMode="auto">
            <a:xfrm>
              <a:off x="303282" y="973152"/>
              <a:ext cx="179489"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A2C7C526-9E0F-4B0B-A850-9E203154E7E7}"/>
              </a:ext>
            </a:extLst>
          </p:cNvPr>
          <p:cNvGrpSpPr/>
          <p:nvPr/>
        </p:nvGrpSpPr>
        <p:grpSpPr>
          <a:xfrm>
            <a:off x="8682587" y="5857898"/>
            <a:ext cx="1316736" cy="233878"/>
            <a:chOff x="8682587" y="5857898"/>
            <a:chExt cx="1316736" cy="233878"/>
          </a:xfrm>
        </p:grpSpPr>
        <p:sp>
          <p:nvSpPr>
            <p:cNvPr id="645" name="Rectangle 644">
              <a:hlinkClick r:id="rId119" tooltip="Microsoft Defender ATP extends Azure Information Protection (AIP) discovery/reporting of labeled data. Microsoft Defender ATP also extends Cloud Discovery for Microsoft Cloud App Security beyond your corporate network."/>
              <a:extLst>
                <a:ext uri="{FF2B5EF4-FFF2-40B4-BE49-F238E27FC236}">
                  <a16:creationId xmlns:a16="http://schemas.microsoft.com/office/drawing/2014/main" id="{E3813751-BF0D-49EF-8E88-30533ACC6D49}"/>
                </a:ext>
              </a:extLst>
            </p:cNvPr>
            <p:cNvSpPr/>
            <p:nvPr/>
          </p:nvSpPr>
          <p:spPr>
            <a:xfrm>
              <a:off x="8682587" y="5857898"/>
              <a:ext cx="1316736" cy="233878"/>
            </a:xfrm>
            <a:prstGeom prst="rect">
              <a:avLst/>
            </a:prstGeom>
            <a:solidFill>
              <a:schemeClr val="bg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01168"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Microsoft Defender ATP</a:t>
              </a:r>
            </a:p>
          </p:txBody>
        </p:sp>
        <p:pic>
          <p:nvPicPr>
            <p:cNvPr id="701" name="Picture 700">
              <a:extLst>
                <a:ext uri="{FF2B5EF4-FFF2-40B4-BE49-F238E27FC236}">
                  <a16:creationId xmlns:a16="http://schemas.microsoft.com/office/drawing/2014/main" id="{6F6147E3-349A-4872-88D0-1EA6EA0BE6AF}"/>
                </a:ext>
              </a:extLst>
            </p:cNvPr>
            <p:cNvPicPr>
              <a:picLocks noChangeAspect="1"/>
            </p:cNvPicPr>
            <p:nvPr/>
          </p:nvPicPr>
          <p:blipFill>
            <a:blip r:embed="rId10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36511" y="5919556"/>
              <a:ext cx="117209" cy="117209"/>
            </a:xfrm>
            <a:prstGeom prst="rect">
              <a:avLst/>
            </a:prstGeom>
          </p:spPr>
        </p:pic>
      </p:grpSp>
      <p:grpSp>
        <p:nvGrpSpPr>
          <p:cNvPr id="90" name="Group 89">
            <a:extLst>
              <a:ext uri="{FF2B5EF4-FFF2-40B4-BE49-F238E27FC236}">
                <a16:creationId xmlns:a16="http://schemas.microsoft.com/office/drawing/2014/main" id="{04F3A795-2D27-4AEB-B13B-555D2C01143D}"/>
              </a:ext>
            </a:extLst>
          </p:cNvPr>
          <p:cNvGrpSpPr/>
          <p:nvPr/>
        </p:nvGrpSpPr>
        <p:grpSpPr>
          <a:xfrm>
            <a:off x="4866563" y="3180254"/>
            <a:ext cx="530019" cy="291421"/>
            <a:chOff x="13506469" y="2041633"/>
            <a:chExt cx="530019" cy="291421"/>
          </a:xfrm>
        </p:grpSpPr>
        <p:sp>
          <p:nvSpPr>
            <p:cNvPr id="769" name="Rectangle 768">
              <a:hlinkClick r:id="rId120" tooltip="Azure Firewall is a managed, cloud-based network security service that protects your Azure Virtual Network resources. It is a fully stateful firewall as a service with built-in high availability and unrestricted cloud scalability. "/>
              <a:extLst>
                <a:ext uri="{FF2B5EF4-FFF2-40B4-BE49-F238E27FC236}">
                  <a16:creationId xmlns:a16="http://schemas.microsoft.com/office/drawing/2014/main" id="{D530773A-7363-49F0-BE5C-D8AFA6187932}"/>
                </a:ext>
              </a:extLst>
            </p:cNvPr>
            <p:cNvSpPr/>
            <p:nvPr/>
          </p:nvSpPr>
          <p:spPr>
            <a:xfrm>
              <a:off x="13506469" y="2041633"/>
              <a:ext cx="530019" cy="2914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Firewall</a:t>
              </a:r>
            </a:p>
          </p:txBody>
        </p:sp>
        <p:grpSp>
          <p:nvGrpSpPr>
            <p:cNvPr id="708" name="Group 707">
              <a:extLst>
                <a:ext uri="{FF2B5EF4-FFF2-40B4-BE49-F238E27FC236}">
                  <a16:creationId xmlns:a16="http://schemas.microsoft.com/office/drawing/2014/main" id="{A242CD45-ED2D-4659-96FD-2D3F4C834E05}"/>
                </a:ext>
              </a:extLst>
            </p:cNvPr>
            <p:cNvGrpSpPr/>
            <p:nvPr/>
          </p:nvGrpSpPr>
          <p:grpSpPr>
            <a:xfrm>
              <a:off x="13539555" y="2073977"/>
              <a:ext cx="144580" cy="106614"/>
              <a:chOff x="4787760" y="956202"/>
              <a:chExt cx="587793" cy="433438"/>
            </a:xfrm>
          </p:grpSpPr>
          <p:sp>
            <p:nvSpPr>
              <p:cNvPr id="724" name="cloud">
                <a:extLst>
                  <a:ext uri="{FF2B5EF4-FFF2-40B4-BE49-F238E27FC236}">
                    <a16:creationId xmlns:a16="http://schemas.microsoft.com/office/drawing/2014/main" id="{BC3143E0-B8B1-45DE-BA86-680A06C24607}"/>
                  </a:ext>
                </a:extLst>
              </p:cNvPr>
              <p:cNvSpPr>
                <a:spLocks noChangeAspect="1"/>
              </p:cNvSpPr>
              <p:nvPr/>
            </p:nvSpPr>
            <p:spPr bwMode="auto">
              <a:xfrm>
                <a:off x="5003940" y="956202"/>
                <a:ext cx="371613" cy="23675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rgbClr val="FFFFFF"/>
              </a:solidFill>
              <a:ln w="9525" cap="sq">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pic>
            <p:nvPicPr>
              <p:cNvPr id="735" name="Graphic 734">
                <a:extLst>
                  <a:ext uri="{FF2B5EF4-FFF2-40B4-BE49-F238E27FC236}">
                    <a16:creationId xmlns:a16="http://schemas.microsoft.com/office/drawing/2014/main" id="{67CF9900-E23B-48DC-BEBB-FD647B99821C}"/>
                  </a:ext>
                </a:extLst>
              </p:cNvPr>
              <p:cNvPicPr>
                <a:picLocks noChangeAspect="1"/>
              </p:cNvPicPr>
              <p:nvPr/>
            </p:nvPicPr>
            <p:blipFill>
              <a:blip r:embed="rId121">
                <a:extLst>
                  <a:ext uri="{96DAC541-7B7A-43D3-8B79-37D633B846F1}">
                    <asvg:svgBlip xmlns:asvg="http://schemas.microsoft.com/office/drawing/2016/SVG/main" r:embed="rId122"/>
                  </a:ext>
                </a:extLst>
              </a:blip>
              <a:stretch>
                <a:fillRect/>
              </a:stretch>
            </p:blipFill>
            <p:spPr>
              <a:xfrm>
                <a:off x="4787760" y="1112170"/>
                <a:ext cx="371613" cy="277470"/>
              </a:xfrm>
              <a:prstGeom prst="rect">
                <a:avLst/>
              </a:prstGeom>
            </p:spPr>
          </p:pic>
        </p:grpSp>
      </p:grpSp>
      <p:grpSp>
        <p:nvGrpSpPr>
          <p:cNvPr id="91" name="Group 90">
            <a:extLst>
              <a:ext uri="{FF2B5EF4-FFF2-40B4-BE49-F238E27FC236}">
                <a16:creationId xmlns:a16="http://schemas.microsoft.com/office/drawing/2014/main" id="{7BE15410-6EBB-4CC8-8A30-C320AA4ED031}"/>
              </a:ext>
            </a:extLst>
          </p:cNvPr>
          <p:cNvGrpSpPr/>
          <p:nvPr/>
        </p:nvGrpSpPr>
        <p:grpSpPr>
          <a:xfrm>
            <a:off x="3162427" y="638098"/>
            <a:ext cx="1355311" cy="202155"/>
            <a:chOff x="3162427" y="638098"/>
            <a:chExt cx="1355311" cy="202155"/>
          </a:xfrm>
        </p:grpSpPr>
        <p:sp>
          <p:nvSpPr>
            <p:cNvPr id="784" name="Rectangle 783">
              <a:extLst>
                <a:ext uri="{FF2B5EF4-FFF2-40B4-BE49-F238E27FC236}">
                  <a16:creationId xmlns:a16="http://schemas.microsoft.com/office/drawing/2014/main" id="{D5FCE270-53A8-4DED-8F27-FDCEC8E7951E}"/>
                </a:ext>
              </a:extLst>
            </p:cNvPr>
            <p:cNvSpPr/>
            <p:nvPr/>
          </p:nvSpPr>
          <p:spPr>
            <a:xfrm>
              <a:off x="3162427" y="638098"/>
              <a:ext cx="1355311" cy="20215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0" tIns="9144" rIns="45720" bIns="9144" rtlCol="0" anchor="ctr">
              <a:noAutofit/>
            </a:bodyPr>
            <a:lstStyle/>
            <a:p>
              <a:pPr marL="0" marR="0" lvl="0" indent="0" algn="r"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Analytics/Automation</a:t>
              </a:r>
            </a:p>
          </p:txBody>
        </p:sp>
        <p:sp>
          <p:nvSpPr>
            <p:cNvPr id="799" name="Commitments_EC4D">
              <a:extLst>
                <a:ext uri="{FF2B5EF4-FFF2-40B4-BE49-F238E27FC236}">
                  <a16:creationId xmlns:a16="http://schemas.microsoft.com/office/drawing/2014/main" id="{C4D5A3B2-FEB9-4E0B-8F02-4AE7A3C82F23}"/>
                </a:ext>
              </a:extLst>
            </p:cNvPr>
            <p:cNvSpPr>
              <a:spLocks noChangeAspect="1" noEditPoints="1"/>
            </p:cNvSpPr>
            <p:nvPr/>
          </p:nvSpPr>
          <p:spPr bwMode="auto">
            <a:xfrm>
              <a:off x="3212737" y="701536"/>
              <a:ext cx="119965"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89" name="Group 88">
            <a:extLst>
              <a:ext uri="{FF2B5EF4-FFF2-40B4-BE49-F238E27FC236}">
                <a16:creationId xmlns:a16="http://schemas.microsoft.com/office/drawing/2014/main" id="{4465F1F2-4939-4FDA-8D73-E00EFA7ED84D}"/>
              </a:ext>
            </a:extLst>
          </p:cNvPr>
          <p:cNvGrpSpPr/>
          <p:nvPr/>
        </p:nvGrpSpPr>
        <p:grpSpPr>
          <a:xfrm>
            <a:off x="251922" y="639239"/>
            <a:ext cx="4259648" cy="202155"/>
            <a:chOff x="245070" y="633743"/>
            <a:chExt cx="4259648" cy="202155"/>
          </a:xfrm>
        </p:grpSpPr>
        <p:sp>
          <p:nvSpPr>
            <p:cNvPr id="840" name="Rectangle 839">
              <a:hlinkClick r:id="rId123" tooltip="Microsoft Azure Sentinel is a cloud native SIEM+SOAR solution that helps your SOC to rapidly detect and remediate threats across your enterprise. ASI includes cloud-native security analytics and automation across all security data in your hybrid enterprise"/>
              <a:extLst>
                <a:ext uri="{FF2B5EF4-FFF2-40B4-BE49-F238E27FC236}">
                  <a16:creationId xmlns:a16="http://schemas.microsoft.com/office/drawing/2014/main" id="{D98C0312-CF26-4524-9F61-4F4BAACF07EA}"/>
                </a:ext>
              </a:extLst>
            </p:cNvPr>
            <p:cNvSpPr/>
            <p:nvPr/>
          </p:nvSpPr>
          <p:spPr>
            <a:xfrm>
              <a:off x="245070" y="633743"/>
              <a:ext cx="4259648" cy="202155"/>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rPr>
                <a:t>Azure Sentinel </a:t>
              </a:r>
              <a:r>
                <a:rPr kumimoji="0" lang="en-US" sz="900" b="0" i="0" u="none" strike="noStrike" kern="120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rPr>
                <a:t>– Cloud Native SIEM and SOAR (Preview)</a:t>
              </a:r>
              <a:endParaRPr kumimoji="0" lang="en-US" sz="900" b="1" i="0" u="none" strike="noStrike" kern="1200" cap="none" spc="0" normalizeH="0" baseline="0" noProof="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pic>
          <p:nvPicPr>
            <p:cNvPr id="706" name="Picture 705">
              <a:extLst>
                <a:ext uri="{FF2B5EF4-FFF2-40B4-BE49-F238E27FC236}">
                  <a16:creationId xmlns:a16="http://schemas.microsoft.com/office/drawing/2014/main" id="{7962A02D-5D4F-4242-B580-B17D536E5210}"/>
                </a:ext>
              </a:extLst>
            </p:cNvPr>
            <p:cNvPicPr>
              <a:picLocks noChangeAspect="1"/>
            </p:cNvPicPr>
            <p:nvPr/>
          </p:nvPicPr>
          <p:blipFill>
            <a:blip r:embed="rId9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5833" y="678711"/>
              <a:ext cx="150932" cy="112545"/>
            </a:xfrm>
            <a:prstGeom prst="rect">
              <a:avLst/>
            </a:prstGeom>
          </p:spPr>
        </p:pic>
      </p:grpSp>
      <p:cxnSp>
        <p:nvCxnSpPr>
          <p:cNvPr id="800" name="Connector: Elbow 799">
            <a:extLst>
              <a:ext uri="{FF2B5EF4-FFF2-40B4-BE49-F238E27FC236}">
                <a16:creationId xmlns:a16="http://schemas.microsoft.com/office/drawing/2014/main" id="{EBC58AFE-2EE4-471B-8354-21EEE0535CB8}"/>
              </a:ext>
            </a:extLst>
          </p:cNvPr>
          <p:cNvCxnSpPr>
            <a:cxnSpLocks/>
            <a:stCxn id="476" idx="1"/>
          </p:cNvCxnSpPr>
          <p:nvPr/>
        </p:nvCxnSpPr>
        <p:spPr>
          <a:xfrm flipH="1">
            <a:off x="8582717" y="2374672"/>
            <a:ext cx="110146"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69" name="Group 468">
            <a:extLst>
              <a:ext uri="{FF2B5EF4-FFF2-40B4-BE49-F238E27FC236}">
                <a16:creationId xmlns:a16="http://schemas.microsoft.com/office/drawing/2014/main" id="{455D9C41-65A3-473E-B529-C6FE2BDA939F}"/>
              </a:ext>
            </a:extLst>
          </p:cNvPr>
          <p:cNvGrpSpPr/>
          <p:nvPr/>
        </p:nvGrpSpPr>
        <p:grpSpPr>
          <a:xfrm>
            <a:off x="8540073" y="1985927"/>
            <a:ext cx="3317809" cy="206028"/>
            <a:chOff x="9721483" y="1839445"/>
            <a:chExt cx="3317809" cy="206028"/>
          </a:xfrm>
        </p:grpSpPr>
        <p:sp>
          <p:nvSpPr>
            <p:cNvPr id="470" name="Rectangle 469">
              <a:hlinkClick r:id="rId124" tooltip="Conditional Access provides centralized policy control for data and applications by enforcing conditions on account authentication, network location, device health/compliance, and other risk factors. "/>
              <a:extLst>
                <a:ext uri="{FF2B5EF4-FFF2-40B4-BE49-F238E27FC236}">
                  <a16:creationId xmlns:a16="http://schemas.microsoft.com/office/drawing/2014/main" id="{C0A35AAB-245E-44BA-B88E-D9B13D1F5A89}"/>
                </a:ext>
              </a:extLst>
            </p:cNvPr>
            <p:cNvSpPr/>
            <p:nvPr/>
          </p:nvSpPr>
          <p:spPr>
            <a:xfrm>
              <a:off x="9721483" y="1839445"/>
              <a:ext cx="3317809" cy="206028"/>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Conditional Access </a:t>
              </a: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Identity Perimeter Management</a:t>
              </a:r>
            </a:p>
          </p:txBody>
        </p:sp>
        <p:pic>
          <p:nvPicPr>
            <p:cNvPr id="471" name="Picture 470">
              <a:extLst>
                <a:ext uri="{FF2B5EF4-FFF2-40B4-BE49-F238E27FC236}">
                  <a16:creationId xmlns:a16="http://schemas.microsoft.com/office/drawing/2014/main" id="{4C76129A-676D-4825-A7F0-E69DB440144B}"/>
                </a:ext>
              </a:extLst>
            </p:cNvPr>
            <p:cNvPicPr>
              <a:picLocks noChangeAspect="1"/>
            </p:cNvPicPr>
            <p:nvPr/>
          </p:nvPicPr>
          <p:blipFill rotWithShape="1">
            <a:blip r:embed="rId125"/>
            <a:srcRect l="22948" t="1" b="1811"/>
            <a:stretch/>
          </p:blipFill>
          <p:spPr>
            <a:xfrm flipV="1">
              <a:off x="9764127" y="1889446"/>
              <a:ext cx="268951" cy="108569"/>
            </a:xfrm>
            <a:prstGeom prst="rect">
              <a:avLst/>
            </a:prstGeom>
          </p:spPr>
        </p:pic>
      </p:grpSp>
      <p:cxnSp>
        <p:nvCxnSpPr>
          <p:cNvPr id="801" name="Connector: Elbow 799">
            <a:extLst>
              <a:ext uri="{FF2B5EF4-FFF2-40B4-BE49-F238E27FC236}">
                <a16:creationId xmlns:a16="http://schemas.microsoft.com/office/drawing/2014/main" id="{534A5B55-A93C-4957-BE11-63AE55D15F9D}"/>
              </a:ext>
            </a:extLst>
          </p:cNvPr>
          <p:cNvCxnSpPr>
            <a:cxnSpLocks/>
          </p:cNvCxnSpPr>
          <p:nvPr/>
        </p:nvCxnSpPr>
        <p:spPr>
          <a:xfrm flipH="1">
            <a:off x="8590606" y="5638119"/>
            <a:ext cx="110146"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049AC098-F6B7-4B7B-853E-A6E94F5108FC}"/>
              </a:ext>
            </a:extLst>
          </p:cNvPr>
          <p:cNvGrpSpPr/>
          <p:nvPr/>
        </p:nvGrpSpPr>
        <p:grpSpPr>
          <a:xfrm>
            <a:off x="8682587" y="4878829"/>
            <a:ext cx="1317731" cy="894404"/>
            <a:chOff x="8682587" y="4878829"/>
            <a:chExt cx="1317731" cy="894404"/>
          </a:xfrm>
        </p:grpSpPr>
        <p:grpSp>
          <p:nvGrpSpPr>
            <p:cNvPr id="423" name="Group 422">
              <a:extLst>
                <a:ext uri="{FF2B5EF4-FFF2-40B4-BE49-F238E27FC236}">
                  <a16:creationId xmlns:a16="http://schemas.microsoft.com/office/drawing/2014/main" id="{7EC58190-C69B-44AE-8E5B-9B2F41B14A14}"/>
                </a:ext>
              </a:extLst>
            </p:cNvPr>
            <p:cNvGrpSpPr/>
            <p:nvPr/>
          </p:nvGrpSpPr>
          <p:grpSpPr>
            <a:xfrm>
              <a:off x="8682587" y="4878829"/>
              <a:ext cx="1316736" cy="301712"/>
              <a:chOff x="8985201" y="5090630"/>
              <a:chExt cx="1316736" cy="301712"/>
            </a:xfrm>
          </p:grpSpPr>
          <p:sp>
            <p:nvSpPr>
              <p:cNvPr id="424" name="Rectangle 423">
                <a:hlinkClick r:id="rId126"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a16="http://schemas.microsoft.com/office/drawing/2014/main" id="{0B14344D-FF3A-40E3-910A-C628ECAA90FA}"/>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Threat Detection</a:t>
                </a:r>
              </a:p>
            </p:txBody>
          </p:sp>
          <p:pic>
            <p:nvPicPr>
              <p:cNvPr id="425" name="Picture 171">
                <a:extLst>
                  <a:ext uri="{FF2B5EF4-FFF2-40B4-BE49-F238E27FC236}">
                    <a16:creationId xmlns:a16="http://schemas.microsoft.com/office/drawing/2014/main" id="{CEC693DE-2E00-4E62-882D-EB5B9C7635EE}"/>
                  </a:ext>
                </a:extLst>
              </p:cNvPr>
              <p:cNvPicPr>
                <a:picLocks noChangeAspect="1"/>
              </p:cNvPicPr>
              <p:nvPr/>
            </p:nvPicPr>
            <p:blipFill>
              <a:blip r:embed="rId127">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6" name="Group 425">
              <a:extLst>
                <a:ext uri="{FF2B5EF4-FFF2-40B4-BE49-F238E27FC236}">
                  <a16:creationId xmlns:a16="http://schemas.microsoft.com/office/drawing/2014/main" id="{E1B9B134-2321-4891-B17C-15991C8E37EC}"/>
                </a:ext>
              </a:extLst>
            </p:cNvPr>
            <p:cNvGrpSpPr/>
            <p:nvPr/>
          </p:nvGrpSpPr>
          <p:grpSpPr>
            <a:xfrm>
              <a:off x="8683582" y="5180541"/>
              <a:ext cx="1316736" cy="297521"/>
              <a:chOff x="8983735" y="5463141"/>
              <a:chExt cx="1316736" cy="297521"/>
            </a:xfrm>
          </p:grpSpPr>
          <p:sp>
            <p:nvSpPr>
              <p:cNvPr id="427" name="Rectangle 426">
                <a:hlinkClick r:id="rId128"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8DA36C12-35FC-4034-B8B5-1545C11A7ECE}"/>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SQL Encryption &amp;</a:t>
                </a:r>
                <a:b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br>
                <a: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 Data Masking</a:t>
                </a:r>
              </a:p>
            </p:txBody>
          </p:sp>
          <p:pic>
            <p:nvPicPr>
              <p:cNvPr id="428" name="Picture 171">
                <a:extLst>
                  <a:ext uri="{FF2B5EF4-FFF2-40B4-BE49-F238E27FC236}">
                    <a16:creationId xmlns:a16="http://schemas.microsoft.com/office/drawing/2014/main" id="{D37AF609-A026-435E-B719-3C5549FFF8A9}"/>
                  </a:ext>
                </a:extLst>
              </p:cNvPr>
              <p:cNvPicPr>
                <a:picLocks noChangeAspect="1"/>
              </p:cNvPicPr>
              <p:nvPr/>
            </p:nvPicPr>
            <p:blipFill>
              <a:blip r:embed="rId127">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38">
              <a:extLst>
                <a:ext uri="{FF2B5EF4-FFF2-40B4-BE49-F238E27FC236}">
                  <a16:creationId xmlns:a16="http://schemas.microsoft.com/office/drawing/2014/main" id="{1053A7E7-CE7D-4337-B985-AAF9FB5B5CD7}"/>
                </a:ext>
              </a:extLst>
            </p:cNvPr>
            <p:cNvGrpSpPr/>
            <p:nvPr/>
          </p:nvGrpSpPr>
          <p:grpSpPr>
            <a:xfrm>
              <a:off x="8685048" y="5481028"/>
              <a:ext cx="1314275" cy="292205"/>
              <a:chOff x="8685048" y="5481028"/>
              <a:chExt cx="1314275" cy="292205"/>
            </a:xfrm>
          </p:grpSpPr>
          <p:sp>
            <p:nvSpPr>
              <p:cNvPr id="129" name="Rectangle 128">
                <a:hlinkClick r:id="rId129"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a16="http://schemas.microsoft.com/office/drawing/2014/main" id="{2F04358E-1E28-417C-9BCA-FCBB4421872D}"/>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Info Protection</a:t>
                </a:r>
                <a:endParaRPr kumimoji="0" lang="en-US" altLang="en-US" sz="800" b="0" i="1"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642" name="Picture 171">
                <a:extLst>
                  <a:ext uri="{FF2B5EF4-FFF2-40B4-BE49-F238E27FC236}">
                    <a16:creationId xmlns:a16="http://schemas.microsoft.com/office/drawing/2014/main" id="{9747EA17-CD55-4F68-8E32-DCC83D0F8F9F}"/>
                  </a:ext>
                </a:extLst>
              </p:cNvPr>
              <p:cNvPicPr>
                <a:picLocks noChangeAspect="1"/>
              </p:cNvPicPr>
              <p:nvPr/>
            </p:nvPicPr>
            <p:blipFill>
              <a:blip r:embed="rId127">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75" name="Group 474">
            <a:extLst>
              <a:ext uri="{FF2B5EF4-FFF2-40B4-BE49-F238E27FC236}">
                <a16:creationId xmlns:a16="http://schemas.microsoft.com/office/drawing/2014/main" id="{3C899EE9-AC8B-45F7-BC88-2451A6A1FDBF}"/>
              </a:ext>
            </a:extLst>
          </p:cNvPr>
          <p:cNvGrpSpPr/>
          <p:nvPr/>
        </p:nvGrpSpPr>
        <p:grpSpPr>
          <a:xfrm>
            <a:off x="8692863" y="2254133"/>
            <a:ext cx="1310437" cy="241077"/>
            <a:chOff x="116752" y="2955527"/>
            <a:chExt cx="1310437" cy="241077"/>
          </a:xfrm>
        </p:grpSpPr>
        <p:sp>
          <p:nvSpPr>
            <p:cNvPr id="476" name="Rectangle 475">
              <a:hlinkClick r:id="rId53"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9A10CF41-F7A7-4646-9890-D9AE16C51809}"/>
                </a:ext>
              </a:extLst>
            </p:cNvPr>
            <p:cNvSpPr/>
            <p:nvPr/>
          </p:nvSpPr>
          <p:spPr>
            <a:xfrm>
              <a:off x="116752" y="2955527"/>
              <a:ext cx="1310437" cy="24107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Cloud App Security</a:t>
              </a:r>
            </a:p>
          </p:txBody>
        </p:sp>
        <p:pic>
          <p:nvPicPr>
            <p:cNvPr id="477" name="Picture 476">
              <a:extLst>
                <a:ext uri="{FF2B5EF4-FFF2-40B4-BE49-F238E27FC236}">
                  <a16:creationId xmlns:a16="http://schemas.microsoft.com/office/drawing/2014/main" id="{A87ECD80-6342-4DAA-A432-A942E009EC38}"/>
                </a:ext>
              </a:extLst>
            </p:cNvPr>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157915" y="3011955"/>
              <a:ext cx="157492" cy="127696"/>
            </a:xfrm>
            <a:prstGeom prst="rect">
              <a:avLst/>
            </a:prstGeom>
          </p:spPr>
        </p:pic>
      </p:grpSp>
      <p:cxnSp>
        <p:nvCxnSpPr>
          <p:cNvPr id="802" name="Connector: Elbow 799">
            <a:extLst>
              <a:ext uri="{FF2B5EF4-FFF2-40B4-BE49-F238E27FC236}">
                <a16:creationId xmlns:a16="http://schemas.microsoft.com/office/drawing/2014/main" id="{AFF7A3C5-A5EE-417B-898D-860ABAD21B20}"/>
              </a:ext>
            </a:extLst>
          </p:cNvPr>
          <p:cNvCxnSpPr>
            <a:cxnSpLocks/>
          </p:cNvCxnSpPr>
          <p:nvPr/>
        </p:nvCxnSpPr>
        <p:spPr>
          <a:xfrm flipH="1">
            <a:off x="8582717" y="4545233"/>
            <a:ext cx="110146"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1FD5745-565C-4C3E-A103-ADE410A5BA3F}"/>
              </a:ext>
            </a:extLst>
          </p:cNvPr>
          <p:cNvGrpSpPr/>
          <p:nvPr/>
        </p:nvGrpSpPr>
        <p:grpSpPr>
          <a:xfrm>
            <a:off x="8686764" y="4221575"/>
            <a:ext cx="1316736" cy="622575"/>
            <a:chOff x="8686764" y="4221575"/>
            <a:chExt cx="1316736" cy="622575"/>
          </a:xfrm>
        </p:grpSpPr>
        <p:grpSp>
          <p:nvGrpSpPr>
            <p:cNvPr id="785" name="Group 784">
              <a:extLst>
                <a:ext uri="{FF2B5EF4-FFF2-40B4-BE49-F238E27FC236}">
                  <a16:creationId xmlns:a16="http://schemas.microsoft.com/office/drawing/2014/main" id="{FA44FE5E-6419-4F47-900D-E07824FFA261}"/>
                </a:ext>
              </a:extLst>
            </p:cNvPr>
            <p:cNvGrpSpPr/>
            <p:nvPr/>
          </p:nvGrpSpPr>
          <p:grpSpPr>
            <a:xfrm>
              <a:off x="8686764" y="4221575"/>
              <a:ext cx="1316736" cy="622575"/>
              <a:chOff x="10885121" y="2166657"/>
              <a:chExt cx="1211600" cy="520369"/>
            </a:xfrm>
            <a:solidFill>
              <a:schemeClr val="bg1"/>
            </a:solidFill>
          </p:grpSpPr>
          <p:sp>
            <p:nvSpPr>
              <p:cNvPr id="786" name="Rectangle 785">
                <a:hlinkClick r:id="rId130"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id="{FDC93C89-A208-4060-AAC9-EC4E47572DB0}"/>
                  </a:ext>
                </a:extLst>
              </p:cNvPr>
              <p:cNvSpPr/>
              <p:nvPr/>
            </p:nvSpPr>
            <p:spPr>
              <a:xfrm>
                <a:off x="10885121" y="2166657"/>
                <a:ext cx="1211600" cy="52036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37744" tIns="18288"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Office 365</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30" tooltip="Office 365 DLP capabilities including Outlook Policy Tips, rule application via Exchange Transport rules, automatic protection via SharePoint location, and more. "/>
                  </a:rPr>
                  <a:t>Data Loss Protection</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31" tooltip="Allows for full content lifecycle management from creating/importing through retention and deletion. Supervision also lets you define policies that capture communications in your organization for internal or external reviewers. "/>
                  </a:rPr>
                  <a:t>Data Governance</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32"/>
                  </a:rPr>
                  <a:t>eDiscovery</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93" name="Picture 792">
                <a:extLst>
                  <a:ext uri="{FF2B5EF4-FFF2-40B4-BE49-F238E27FC236}">
                    <a16:creationId xmlns:a16="http://schemas.microsoft.com/office/drawing/2014/main" id="{053BEE98-F855-4BDD-AF47-CA2185261570}"/>
                  </a:ext>
                </a:extLst>
              </p:cNvPr>
              <p:cNvPicPr>
                <a:picLocks noChangeAspect="1"/>
              </p:cNvPicPr>
              <p:nvPr/>
            </p:nvPicPr>
            <p:blipFill>
              <a:blip r:embed="rId133" cstate="print">
                <a:extLst>
                  <a:ext uri="{28A0092B-C50C-407E-A947-70E740481C1C}">
                    <a14:useLocalDpi xmlns:a14="http://schemas.microsoft.com/office/drawing/2010/main" val="0"/>
                  </a:ext>
                </a:extLst>
              </a:blip>
              <a:stretch>
                <a:fillRect/>
              </a:stretch>
            </p:blipFill>
            <p:spPr>
              <a:xfrm>
                <a:off x="10950100" y="2182979"/>
                <a:ext cx="116904" cy="138531"/>
              </a:xfrm>
              <a:prstGeom prst="rect">
                <a:avLst/>
              </a:prstGeom>
              <a:grpFill/>
            </p:spPr>
          </p:pic>
        </p:grpSp>
        <p:grpSp>
          <p:nvGrpSpPr>
            <p:cNvPr id="794" name="Group 793">
              <a:extLst>
                <a:ext uri="{FF2B5EF4-FFF2-40B4-BE49-F238E27FC236}">
                  <a16:creationId xmlns:a16="http://schemas.microsoft.com/office/drawing/2014/main" id="{BC149996-BA06-4160-9F41-E2DAF83BC140}"/>
                </a:ext>
              </a:extLst>
            </p:cNvPr>
            <p:cNvGrpSpPr/>
            <p:nvPr/>
          </p:nvGrpSpPr>
          <p:grpSpPr>
            <a:xfrm>
              <a:off x="9047248" y="4762130"/>
              <a:ext cx="188672" cy="45719"/>
              <a:chOff x="6660452" y="3094221"/>
              <a:chExt cx="188672" cy="45719"/>
            </a:xfrm>
          </p:grpSpPr>
          <p:sp>
            <p:nvSpPr>
              <p:cNvPr id="795" name="Oval 794">
                <a:extLst>
                  <a:ext uri="{FF2B5EF4-FFF2-40B4-BE49-F238E27FC236}">
                    <a16:creationId xmlns:a16="http://schemas.microsoft.com/office/drawing/2014/main" id="{974A5067-3475-4DE1-9C41-C7113F138973}"/>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6" name="Oval 795">
                <a:extLst>
                  <a:ext uri="{FF2B5EF4-FFF2-40B4-BE49-F238E27FC236}">
                    <a16:creationId xmlns:a16="http://schemas.microsoft.com/office/drawing/2014/main" id="{A14F0404-BCD5-4F95-BC15-F0686F93B29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7" name="Oval 796">
                <a:extLst>
                  <a:ext uri="{FF2B5EF4-FFF2-40B4-BE49-F238E27FC236}">
                    <a16:creationId xmlns:a16="http://schemas.microsoft.com/office/drawing/2014/main" id="{39C75745-B98C-4407-ADE9-4F31F73B4ACE}"/>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575" name="Rectangle 574">
            <a:extLst>
              <a:ext uri="{FF2B5EF4-FFF2-40B4-BE49-F238E27FC236}">
                <a16:creationId xmlns:a16="http://schemas.microsoft.com/office/drawing/2014/main" id="{20CEB19A-55EE-424D-B0DB-D664A591C27E}"/>
              </a:ext>
            </a:extLst>
          </p:cNvPr>
          <p:cNvSpPr/>
          <p:nvPr/>
        </p:nvSpPr>
        <p:spPr>
          <a:xfrm rot="16200000">
            <a:off x="7765888" y="3243344"/>
            <a:ext cx="1639453" cy="192449"/>
          </a:xfrm>
          <a:prstGeom prst="rect">
            <a:avLst/>
          </a:prstGeom>
          <a:solidFill>
            <a:schemeClr val="bg1"/>
          </a:solidFill>
          <a:ln w="1905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lstStyle/>
          <a:p>
            <a:pPr marL="11430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Classification Labels</a:t>
            </a:r>
          </a:p>
        </p:txBody>
      </p:sp>
      <p:sp>
        <p:nvSpPr>
          <p:cNvPr id="803" name="people_4" title="Icon of a person">
            <a:extLst>
              <a:ext uri="{FF2B5EF4-FFF2-40B4-BE49-F238E27FC236}">
                <a16:creationId xmlns:a16="http://schemas.microsoft.com/office/drawing/2014/main" id="{92F7DA1E-7D26-4A15-B939-C2BEF2BDB97F}"/>
              </a:ext>
            </a:extLst>
          </p:cNvPr>
          <p:cNvSpPr>
            <a:spLocks noChangeAspect="1" noEditPoints="1"/>
          </p:cNvSpPr>
          <p:nvPr/>
        </p:nvSpPr>
        <p:spPr bwMode="auto">
          <a:xfrm>
            <a:off x="334033" y="435737"/>
            <a:ext cx="105464" cy="11790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04" name="people_4" title="Icon of a person">
            <a:extLst>
              <a:ext uri="{FF2B5EF4-FFF2-40B4-BE49-F238E27FC236}">
                <a16:creationId xmlns:a16="http://schemas.microsoft.com/office/drawing/2014/main" id="{6012E72E-B02B-45DA-BBE8-EAA94B1BA8F4}"/>
              </a:ext>
            </a:extLst>
          </p:cNvPr>
          <p:cNvSpPr>
            <a:spLocks noChangeAspect="1" noEditPoints="1"/>
          </p:cNvSpPr>
          <p:nvPr/>
        </p:nvSpPr>
        <p:spPr bwMode="auto">
          <a:xfrm>
            <a:off x="1918357" y="432181"/>
            <a:ext cx="105464" cy="11790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846308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2"/>
                                        </p:tgtEl>
                                        <p:attrNameLst>
                                          <p:attrName>style.visibility</p:attrName>
                                        </p:attrNameLst>
                                      </p:cBhvr>
                                      <p:to>
                                        <p:strVal val="visible"/>
                                      </p:to>
                                    </p:set>
                                    <p:anim calcmode="lin" valueType="num">
                                      <p:cBhvr>
                                        <p:cTn id="12" dur="500" fill="hold"/>
                                        <p:tgtEl>
                                          <p:spTgt spid="562"/>
                                        </p:tgtEl>
                                        <p:attrNameLst>
                                          <p:attrName>ppt_w</p:attrName>
                                        </p:attrNameLst>
                                      </p:cBhvr>
                                      <p:tavLst>
                                        <p:tav tm="0">
                                          <p:val>
                                            <p:fltVal val="0"/>
                                          </p:val>
                                        </p:tav>
                                        <p:tav tm="100000">
                                          <p:val>
                                            <p:strVal val="#ppt_w"/>
                                          </p:val>
                                        </p:tav>
                                      </p:tavLst>
                                    </p:anim>
                                    <p:anim calcmode="lin" valueType="num">
                                      <p:cBhvr>
                                        <p:cTn id="13" dur="500" fill="hold"/>
                                        <p:tgtEl>
                                          <p:spTgt spid="562"/>
                                        </p:tgtEl>
                                        <p:attrNameLst>
                                          <p:attrName>ppt_h</p:attrName>
                                        </p:attrNameLst>
                                      </p:cBhvr>
                                      <p:tavLst>
                                        <p:tav tm="0">
                                          <p:val>
                                            <p:fltVal val="0"/>
                                          </p:val>
                                        </p:tav>
                                        <p:tav tm="100000">
                                          <p:val>
                                            <p:strVal val="#ppt_h"/>
                                          </p:val>
                                        </p:tav>
                                      </p:tavLst>
                                    </p:anim>
                                    <p:animEffect transition="in" filter="fade">
                                      <p:cBhvr>
                                        <p:cTn id="14" dur="500"/>
                                        <p:tgtEl>
                                          <p:spTgt spid="56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10"/>
                                        </p:tgtEl>
                                        <p:attrNameLst>
                                          <p:attrName>style.visibility</p:attrName>
                                        </p:attrNameLst>
                                      </p:cBhvr>
                                      <p:to>
                                        <p:strVal val="visible"/>
                                      </p:to>
                                    </p:set>
                                    <p:anim calcmode="lin" valueType="num">
                                      <p:cBhvr>
                                        <p:cTn id="17" dur="500" fill="hold"/>
                                        <p:tgtEl>
                                          <p:spTgt spid="510"/>
                                        </p:tgtEl>
                                        <p:attrNameLst>
                                          <p:attrName>ppt_w</p:attrName>
                                        </p:attrNameLst>
                                      </p:cBhvr>
                                      <p:tavLst>
                                        <p:tav tm="0">
                                          <p:val>
                                            <p:fltVal val="0"/>
                                          </p:val>
                                        </p:tav>
                                        <p:tav tm="100000">
                                          <p:val>
                                            <p:strVal val="#ppt_w"/>
                                          </p:val>
                                        </p:tav>
                                      </p:tavLst>
                                    </p:anim>
                                    <p:anim calcmode="lin" valueType="num">
                                      <p:cBhvr>
                                        <p:cTn id="18" dur="500" fill="hold"/>
                                        <p:tgtEl>
                                          <p:spTgt spid="510"/>
                                        </p:tgtEl>
                                        <p:attrNameLst>
                                          <p:attrName>ppt_h</p:attrName>
                                        </p:attrNameLst>
                                      </p:cBhvr>
                                      <p:tavLst>
                                        <p:tav tm="0">
                                          <p:val>
                                            <p:fltVal val="0"/>
                                          </p:val>
                                        </p:tav>
                                        <p:tav tm="100000">
                                          <p:val>
                                            <p:strVal val="#ppt_h"/>
                                          </p:val>
                                        </p:tav>
                                      </p:tavLst>
                                    </p:anim>
                                    <p:animEffect transition="in" filter="fade">
                                      <p:cBhvr>
                                        <p:cTn id="19" dur="500"/>
                                        <p:tgtEl>
                                          <p:spTgt spid="5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09"/>
                                        </p:tgtEl>
                                        <p:attrNameLst>
                                          <p:attrName>style.visibility</p:attrName>
                                        </p:attrNameLst>
                                      </p:cBhvr>
                                      <p:to>
                                        <p:strVal val="visible"/>
                                      </p:to>
                                    </p:set>
                                    <p:anim calcmode="lin" valueType="num">
                                      <p:cBhvr>
                                        <p:cTn id="22" dur="500" fill="hold"/>
                                        <p:tgtEl>
                                          <p:spTgt spid="509"/>
                                        </p:tgtEl>
                                        <p:attrNameLst>
                                          <p:attrName>ppt_w</p:attrName>
                                        </p:attrNameLst>
                                      </p:cBhvr>
                                      <p:tavLst>
                                        <p:tav tm="0">
                                          <p:val>
                                            <p:fltVal val="0"/>
                                          </p:val>
                                        </p:tav>
                                        <p:tav tm="100000">
                                          <p:val>
                                            <p:strVal val="#ppt_w"/>
                                          </p:val>
                                        </p:tav>
                                      </p:tavLst>
                                    </p:anim>
                                    <p:anim calcmode="lin" valueType="num">
                                      <p:cBhvr>
                                        <p:cTn id="23" dur="500" fill="hold"/>
                                        <p:tgtEl>
                                          <p:spTgt spid="509"/>
                                        </p:tgtEl>
                                        <p:attrNameLst>
                                          <p:attrName>ppt_h</p:attrName>
                                        </p:attrNameLst>
                                      </p:cBhvr>
                                      <p:tavLst>
                                        <p:tav tm="0">
                                          <p:val>
                                            <p:fltVal val="0"/>
                                          </p:val>
                                        </p:tav>
                                        <p:tav tm="100000">
                                          <p:val>
                                            <p:strVal val="#ppt_h"/>
                                          </p:val>
                                        </p:tav>
                                      </p:tavLst>
                                    </p:anim>
                                    <p:animEffect transition="in" filter="fade">
                                      <p:cBhvr>
                                        <p:cTn id="24" dur="500"/>
                                        <p:tgtEl>
                                          <p:spTgt spid="50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9"/>
                                        </p:tgtEl>
                                        <p:attrNameLst>
                                          <p:attrName>style.visibility</p:attrName>
                                        </p:attrNameLst>
                                      </p:cBhvr>
                                      <p:to>
                                        <p:strVal val="visible"/>
                                      </p:to>
                                    </p:set>
                                    <p:animEffect transition="in" filter="fade">
                                      <p:cBhvr>
                                        <p:cTn id="27" dur="500"/>
                                        <p:tgtEl>
                                          <p:spTgt spid="599"/>
                                        </p:tgtEl>
                                      </p:cBhvr>
                                    </p:animEffect>
                                  </p:childTnLst>
                                </p:cTn>
                              </p:par>
                            </p:childTnLst>
                          </p:cTn>
                        </p:par>
                        <p:par>
                          <p:cTn id="28" fill="hold">
                            <p:stCondLst>
                              <p:cond delay="500"/>
                            </p:stCondLst>
                            <p:childTnLst>
                              <p:par>
                                <p:cTn id="29" presetID="53" presetClass="entr" presetSubtype="16" fill="hold" nodeType="afterEffect">
                                  <p:stCondLst>
                                    <p:cond delay="0"/>
                                  </p:stCondLst>
                                  <p:childTnLst>
                                    <p:set>
                                      <p:cBhvr>
                                        <p:cTn id="30" dur="1" fill="hold">
                                          <p:stCondLst>
                                            <p:cond delay="0"/>
                                          </p:stCondLst>
                                        </p:cTn>
                                        <p:tgtEl>
                                          <p:spTgt spid="717"/>
                                        </p:tgtEl>
                                        <p:attrNameLst>
                                          <p:attrName>style.visibility</p:attrName>
                                        </p:attrNameLst>
                                      </p:cBhvr>
                                      <p:to>
                                        <p:strVal val="visible"/>
                                      </p:to>
                                    </p:set>
                                    <p:anim calcmode="lin" valueType="num">
                                      <p:cBhvr>
                                        <p:cTn id="31" dur="500" fill="hold"/>
                                        <p:tgtEl>
                                          <p:spTgt spid="717"/>
                                        </p:tgtEl>
                                        <p:attrNameLst>
                                          <p:attrName>ppt_w</p:attrName>
                                        </p:attrNameLst>
                                      </p:cBhvr>
                                      <p:tavLst>
                                        <p:tav tm="0">
                                          <p:val>
                                            <p:fltVal val="0"/>
                                          </p:val>
                                        </p:tav>
                                        <p:tav tm="100000">
                                          <p:val>
                                            <p:strVal val="#ppt_w"/>
                                          </p:val>
                                        </p:tav>
                                      </p:tavLst>
                                    </p:anim>
                                    <p:anim calcmode="lin" valueType="num">
                                      <p:cBhvr>
                                        <p:cTn id="32" dur="500" fill="hold"/>
                                        <p:tgtEl>
                                          <p:spTgt spid="717"/>
                                        </p:tgtEl>
                                        <p:attrNameLst>
                                          <p:attrName>ppt_h</p:attrName>
                                        </p:attrNameLst>
                                      </p:cBhvr>
                                      <p:tavLst>
                                        <p:tav tm="0">
                                          <p:val>
                                            <p:fltVal val="0"/>
                                          </p:val>
                                        </p:tav>
                                        <p:tav tm="100000">
                                          <p:val>
                                            <p:strVal val="#ppt_h"/>
                                          </p:val>
                                        </p:tav>
                                      </p:tavLst>
                                    </p:anim>
                                    <p:animEffect transition="in" filter="fade">
                                      <p:cBhvr>
                                        <p:cTn id="33" dur="500"/>
                                        <p:tgtEl>
                                          <p:spTgt spid="717"/>
                                        </p:tgtEl>
                                      </p:cBhvr>
                                    </p:animEffect>
                                  </p:childTnLst>
                                </p:cTn>
                              </p:par>
                              <p:par>
                                <p:cTn id="34" presetID="53" presetClass="entr" presetSubtype="16" fill="hold" nodeType="withEffect">
                                  <p:stCondLst>
                                    <p:cond delay="0"/>
                                  </p:stCondLst>
                                  <p:childTnLst>
                                    <p:set>
                                      <p:cBhvr>
                                        <p:cTn id="35" dur="1" fill="hold">
                                          <p:stCondLst>
                                            <p:cond delay="0"/>
                                          </p:stCondLst>
                                        </p:cTn>
                                        <p:tgtEl>
                                          <p:spTgt spid="631"/>
                                        </p:tgtEl>
                                        <p:attrNameLst>
                                          <p:attrName>style.visibility</p:attrName>
                                        </p:attrNameLst>
                                      </p:cBhvr>
                                      <p:to>
                                        <p:strVal val="visible"/>
                                      </p:to>
                                    </p:set>
                                    <p:anim calcmode="lin" valueType="num">
                                      <p:cBhvr>
                                        <p:cTn id="36" dur="500" fill="hold"/>
                                        <p:tgtEl>
                                          <p:spTgt spid="631"/>
                                        </p:tgtEl>
                                        <p:attrNameLst>
                                          <p:attrName>ppt_w</p:attrName>
                                        </p:attrNameLst>
                                      </p:cBhvr>
                                      <p:tavLst>
                                        <p:tav tm="0">
                                          <p:val>
                                            <p:fltVal val="0"/>
                                          </p:val>
                                        </p:tav>
                                        <p:tav tm="100000">
                                          <p:val>
                                            <p:strVal val="#ppt_w"/>
                                          </p:val>
                                        </p:tav>
                                      </p:tavLst>
                                    </p:anim>
                                    <p:anim calcmode="lin" valueType="num">
                                      <p:cBhvr>
                                        <p:cTn id="37" dur="500" fill="hold"/>
                                        <p:tgtEl>
                                          <p:spTgt spid="631"/>
                                        </p:tgtEl>
                                        <p:attrNameLst>
                                          <p:attrName>ppt_h</p:attrName>
                                        </p:attrNameLst>
                                      </p:cBhvr>
                                      <p:tavLst>
                                        <p:tav tm="0">
                                          <p:val>
                                            <p:fltVal val="0"/>
                                          </p:val>
                                        </p:tav>
                                        <p:tav tm="100000">
                                          <p:val>
                                            <p:strVal val="#ppt_h"/>
                                          </p:val>
                                        </p:tav>
                                      </p:tavLst>
                                    </p:anim>
                                    <p:animEffect transition="in" filter="fade">
                                      <p:cBhvr>
                                        <p:cTn id="38" dur="500"/>
                                        <p:tgtEl>
                                          <p:spTgt spid="631"/>
                                        </p:tgtEl>
                                      </p:cBhvr>
                                    </p:animEffect>
                                  </p:childTnLst>
                                </p:cTn>
                              </p:par>
                              <p:par>
                                <p:cTn id="39" presetID="53" presetClass="entr" presetSubtype="16" fill="hold" nodeType="withEffect">
                                  <p:stCondLst>
                                    <p:cond delay="0"/>
                                  </p:stCondLst>
                                  <p:childTnLst>
                                    <p:set>
                                      <p:cBhvr>
                                        <p:cTn id="40" dur="1" fill="hold">
                                          <p:stCondLst>
                                            <p:cond delay="0"/>
                                          </p:stCondLst>
                                        </p:cTn>
                                        <p:tgtEl>
                                          <p:spTgt spid="650"/>
                                        </p:tgtEl>
                                        <p:attrNameLst>
                                          <p:attrName>style.visibility</p:attrName>
                                        </p:attrNameLst>
                                      </p:cBhvr>
                                      <p:to>
                                        <p:strVal val="visible"/>
                                      </p:to>
                                    </p:set>
                                    <p:anim calcmode="lin" valueType="num">
                                      <p:cBhvr>
                                        <p:cTn id="41" dur="500" fill="hold"/>
                                        <p:tgtEl>
                                          <p:spTgt spid="650"/>
                                        </p:tgtEl>
                                        <p:attrNameLst>
                                          <p:attrName>ppt_w</p:attrName>
                                        </p:attrNameLst>
                                      </p:cBhvr>
                                      <p:tavLst>
                                        <p:tav tm="0">
                                          <p:val>
                                            <p:fltVal val="0"/>
                                          </p:val>
                                        </p:tav>
                                        <p:tav tm="100000">
                                          <p:val>
                                            <p:strVal val="#ppt_w"/>
                                          </p:val>
                                        </p:tav>
                                      </p:tavLst>
                                    </p:anim>
                                    <p:anim calcmode="lin" valueType="num">
                                      <p:cBhvr>
                                        <p:cTn id="42" dur="500" fill="hold"/>
                                        <p:tgtEl>
                                          <p:spTgt spid="650"/>
                                        </p:tgtEl>
                                        <p:attrNameLst>
                                          <p:attrName>ppt_h</p:attrName>
                                        </p:attrNameLst>
                                      </p:cBhvr>
                                      <p:tavLst>
                                        <p:tav tm="0">
                                          <p:val>
                                            <p:fltVal val="0"/>
                                          </p:val>
                                        </p:tav>
                                        <p:tav tm="100000">
                                          <p:val>
                                            <p:strVal val="#ppt_h"/>
                                          </p:val>
                                        </p:tav>
                                      </p:tavLst>
                                    </p:anim>
                                    <p:animEffect transition="in" filter="fade">
                                      <p:cBhvr>
                                        <p:cTn id="43" dur="500"/>
                                        <p:tgtEl>
                                          <p:spTgt spid="650"/>
                                        </p:tgtEl>
                                      </p:cBhvr>
                                    </p:animEffect>
                                  </p:childTnLst>
                                </p:cTn>
                              </p:par>
                              <p:par>
                                <p:cTn id="44" presetID="53" presetClass="entr" presetSubtype="16"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par>
                          <p:cTn id="49" fill="hold">
                            <p:stCondLst>
                              <p:cond delay="1000"/>
                            </p:stCondLst>
                            <p:childTnLst>
                              <p:par>
                                <p:cTn id="50" presetID="53" presetClass="entr" presetSubtype="16" fill="hold" nodeType="afterEffect">
                                  <p:stCondLst>
                                    <p:cond delay="0"/>
                                  </p:stCondLst>
                                  <p:childTnLst>
                                    <p:set>
                                      <p:cBhvr>
                                        <p:cTn id="51" dur="1" fill="hold">
                                          <p:stCondLst>
                                            <p:cond delay="0"/>
                                          </p:stCondLst>
                                        </p:cTn>
                                        <p:tgtEl>
                                          <p:spTgt spid="566"/>
                                        </p:tgtEl>
                                        <p:attrNameLst>
                                          <p:attrName>style.visibility</p:attrName>
                                        </p:attrNameLst>
                                      </p:cBhvr>
                                      <p:to>
                                        <p:strVal val="visible"/>
                                      </p:to>
                                    </p:set>
                                    <p:anim calcmode="lin" valueType="num">
                                      <p:cBhvr>
                                        <p:cTn id="52" dur="500" fill="hold"/>
                                        <p:tgtEl>
                                          <p:spTgt spid="566"/>
                                        </p:tgtEl>
                                        <p:attrNameLst>
                                          <p:attrName>ppt_w</p:attrName>
                                        </p:attrNameLst>
                                      </p:cBhvr>
                                      <p:tavLst>
                                        <p:tav tm="0">
                                          <p:val>
                                            <p:fltVal val="0"/>
                                          </p:val>
                                        </p:tav>
                                        <p:tav tm="100000">
                                          <p:val>
                                            <p:strVal val="#ppt_w"/>
                                          </p:val>
                                        </p:tav>
                                      </p:tavLst>
                                    </p:anim>
                                    <p:anim calcmode="lin" valueType="num">
                                      <p:cBhvr>
                                        <p:cTn id="53" dur="500" fill="hold"/>
                                        <p:tgtEl>
                                          <p:spTgt spid="566"/>
                                        </p:tgtEl>
                                        <p:attrNameLst>
                                          <p:attrName>ppt_h</p:attrName>
                                        </p:attrNameLst>
                                      </p:cBhvr>
                                      <p:tavLst>
                                        <p:tav tm="0">
                                          <p:val>
                                            <p:fltVal val="0"/>
                                          </p:val>
                                        </p:tav>
                                        <p:tav tm="100000">
                                          <p:val>
                                            <p:strVal val="#ppt_h"/>
                                          </p:val>
                                        </p:tav>
                                      </p:tavLst>
                                    </p:anim>
                                    <p:animEffect transition="in" filter="fade">
                                      <p:cBhvr>
                                        <p:cTn id="54" dur="500"/>
                                        <p:tgtEl>
                                          <p:spTgt spid="566"/>
                                        </p:tgtEl>
                                      </p:cBhvr>
                                    </p:animEffect>
                                  </p:childTnLst>
                                </p:cTn>
                              </p:par>
                              <p:par>
                                <p:cTn id="55" presetID="53" presetClass="entr" presetSubtype="16"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Effect transition="in" filter="fade">
                                      <p:cBhvr>
                                        <p:cTn id="59" dur="500"/>
                                        <p:tgtEl>
                                          <p:spTgt spid="10"/>
                                        </p:tgtEl>
                                      </p:cBhvr>
                                    </p:animEffect>
                                  </p:childTnLst>
                                </p:cTn>
                              </p:par>
                              <p:par>
                                <p:cTn id="60" presetID="53" presetClass="entr" presetSubtype="16" fill="hold" nodeType="withEffect">
                                  <p:stCondLst>
                                    <p:cond delay="0"/>
                                  </p:stCondLst>
                                  <p:childTnLst>
                                    <p:set>
                                      <p:cBhvr>
                                        <p:cTn id="61" dur="1" fill="hold">
                                          <p:stCondLst>
                                            <p:cond delay="0"/>
                                          </p:stCondLst>
                                        </p:cTn>
                                        <p:tgtEl>
                                          <p:spTgt spid="536"/>
                                        </p:tgtEl>
                                        <p:attrNameLst>
                                          <p:attrName>style.visibility</p:attrName>
                                        </p:attrNameLst>
                                      </p:cBhvr>
                                      <p:to>
                                        <p:strVal val="visible"/>
                                      </p:to>
                                    </p:set>
                                    <p:anim calcmode="lin" valueType="num">
                                      <p:cBhvr>
                                        <p:cTn id="62" dur="500" fill="hold"/>
                                        <p:tgtEl>
                                          <p:spTgt spid="536"/>
                                        </p:tgtEl>
                                        <p:attrNameLst>
                                          <p:attrName>ppt_w</p:attrName>
                                        </p:attrNameLst>
                                      </p:cBhvr>
                                      <p:tavLst>
                                        <p:tav tm="0">
                                          <p:val>
                                            <p:fltVal val="0"/>
                                          </p:val>
                                        </p:tav>
                                        <p:tav tm="100000">
                                          <p:val>
                                            <p:strVal val="#ppt_w"/>
                                          </p:val>
                                        </p:tav>
                                      </p:tavLst>
                                    </p:anim>
                                    <p:anim calcmode="lin" valueType="num">
                                      <p:cBhvr>
                                        <p:cTn id="63" dur="500" fill="hold"/>
                                        <p:tgtEl>
                                          <p:spTgt spid="536"/>
                                        </p:tgtEl>
                                        <p:attrNameLst>
                                          <p:attrName>ppt_h</p:attrName>
                                        </p:attrNameLst>
                                      </p:cBhvr>
                                      <p:tavLst>
                                        <p:tav tm="0">
                                          <p:val>
                                            <p:fltVal val="0"/>
                                          </p:val>
                                        </p:tav>
                                        <p:tav tm="100000">
                                          <p:val>
                                            <p:strVal val="#ppt_h"/>
                                          </p:val>
                                        </p:tav>
                                      </p:tavLst>
                                    </p:anim>
                                    <p:animEffect transition="in" filter="fade">
                                      <p:cBhvr>
                                        <p:cTn id="64" dur="500"/>
                                        <p:tgtEl>
                                          <p:spTgt spid="536"/>
                                        </p:tgtEl>
                                      </p:cBhvr>
                                    </p:animEffect>
                                  </p:childTnLst>
                                </p:cTn>
                              </p:par>
                            </p:childTnLst>
                          </p:cTn>
                        </p:par>
                        <p:par>
                          <p:cTn id="65" fill="hold">
                            <p:stCondLst>
                              <p:cond delay="1500"/>
                            </p:stCondLst>
                            <p:childTnLst>
                              <p:par>
                                <p:cTn id="66" presetID="53" presetClass="entr" presetSubtype="16"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 calcmode="lin" valueType="num">
                                      <p:cBhvr>
                                        <p:cTn id="68" dur="500" fill="hold"/>
                                        <p:tgtEl>
                                          <p:spTgt spid="24"/>
                                        </p:tgtEl>
                                        <p:attrNameLst>
                                          <p:attrName>ppt_w</p:attrName>
                                        </p:attrNameLst>
                                      </p:cBhvr>
                                      <p:tavLst>
                                        <p:tav tm="0">
                                          <p:val>
                                            <p:fltVal val="0"/>
                                          </p:val>
                                        </p:tav>
                                        <p:tav tm="100000">
                                          <p:val>
                                            <p:strVal val="#ppt_w"/>
                                          </p:val>
                                        </p:tav>
                                      </p:tavLst>
                                    </p:anim>
                                    <p:anim calcmode="lin" valueType="num">
                                      <p:cBhvr>
                                        <p:cTn id="69" dur="500" fill="hold"/>
                                        <p:tgtEl>
                                          <p:spTgt spid="24"/>
                                        </p:tgtEl>
                                        <p:attrNameLst>
                                          <p:attrName>ppt_h</p:attrName>
                                        </p:attrNameLst>
                                      </p:cBhvr>
                                      <p:tavLst>
                                        <p:tav tm="0">
                                          <p:val>
                                            <p:fltVal val="0"/>
                                          </p:val>
                                        </p:tav>
                                        <p:tav tm="100000">
                                          <p:val>
                                            <p:strVal val="#ppt_h"/>
                                          </p:val>
                                        </p:tav>
                                      </p:tavLst>
                                    </p:anim>
                                    <p:animEffect transition="in" filter="fade">
                                      <p:cBhvr>
                                        <p:cTn id="70" dur="500"/>
                                        <p:tgtEl>
                                          <p:spTgt spid="24"/>
                                        </p:tgtEl>
                                      </p:cBhvr>
                                    </p:animEffect>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childTnLst>
                          </p:cTn>
                        </p:par>
                        <p:par>
                          <p:cTn id="74" fill="hold">
                            <p:stCondLst>
                              <p:cond delay="2000"/>
                            </p:stCondLst>
                            <p:childTnLst>
                              <p:par>
                                <p:cTn id="75" presetID="22" presetClass="entr" presetSubtype="1" fill="hold" nodeType="afterEffect">
                                  <p:stCondLst>
                                    <p:cond delay="0"/>
                                  </p:stCondLst>
                                  <p:childTnLst>
                                    <p:set>
                                      <p:cBhvr>
                                        <p:cTn id="76" dur="1" fill="hold">
                                          <p:stCondLst>
                                            <p:cond delay="0"/>
                                          </p:stCondLst>
                                        </p:cTn>
                                        <p:tgtEl>
                                          <p:spTgt spid="153"/>
                                        </p:tgtEl>
                                        <p:attrNameLst>
                                          <p:attrName>style.visibility</p:attrName>
                                        </p:attrNameLst>
                                      </p:cBhvr>
                                      <p:to>
                                        <p:strVal val="visible"/>
                                      </p:to>
                                    </p:set>
                                    <p:animEffect transition="in" filter="wipe(up)">
                                      <p:cBhvr>
                                        <p:cTn id="77" dur="500"/>
                                        <p:tgtEl>
                                          <p:spTgt spid="15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34"/>
                                        </p:tgtEl>
                                        <p:attrNameLst>
                                          <p:attrName>style.visibility</p:attrName>
                                        </p:attrNameLst>
                                      </p:cBhvr>
                                      <p:to>
                                        <p:strVal val="visible"/>
                                      </p:to>
                                    </p:set>
                                    <p:animEffect transition="in" filter="fade">
                                      <p:cBhvr>
                                        <p:cTn id="82" dur="500"/>
                                        <p:tgtEl>
                                          <p:spTgt spid="73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70"/>
                                        </p:tgtEl>
                                        <p:attrNameLst>
                                          <p:attrName>style.visibility</p:attrName>
                                        </p:attrNameLst>
                                      </p:cBhvr>
                                      <p:to>
                                        <p:strVal val="visible"/>
                                      </p:to>
                                    </p:set>
                                    <p:animEffect transition="in" filter="fade">
                                      <p:cBhvr>
                                        <p:cTn id="85" dur="500"/>
                                        <p:tgtEl>
                                          <p:spTgt spid="570"/>
                                        </p:tgtEl>
                                      </p:cBhvr>
                                    </p:animEffect>
                                  </p:childTnLst>
                                </p:cTn>
                              </p:par>
                              <p:par>
                                <p:cTn id="86" presetID="10" presetClass="entr" presetSubtype="0" fill="hold" nodeType="withEffect">
                                  <p:stCondLst>
                                    <p:cond delay="0"/>
                                  </p:stCondLst>
                                  <p:childTnLst>
                                    <p:set>
                                      <p:cBhvr>
                                        <p:cTn id="87" dur="1" fill="hold">
                                          <p:stCondLst>
                                            <p:cond delay="0"/>
                                          </p:stCondLst>
                                        </p:cTn>
                                        <p:tgtEl>
                                          <p:spTgt spid="156"/>
                                        </p:tgtEl>
                                        <p:attrNameLst>
                                          <p:attrName>style.visibility</p:attrName>
                                        </p:attrNameLst>
                                      </p:cBhvr>
                                      <p:to>
                                        <p:strVal val="visible"/>
                                      </p:to>
                                    </p:set>
                                    <p:animEffect transition="in" filter="fade">
                                      <p:cBhvr>
                                        <p:cTn id="88" dur="500"/>
                                        <p:tgtEl>
                                          <p:spTgt spid="156"/>
                                        </p:tgtEl>
                                      </p:cBhvr>
                                    </p:animEffect>
                                  </p:childTnLst>
                                </p:cTn>
                              </p:par>
                              <p:par>
                                <p:cTn id="89" presetID="10" presetClass="entr" presetSubtype="0" fill="hold" nodeType="withEffect">
                                  <p:stCondLst>
                                    <p:cond delay="0"/>
                                  </p:stCondLst>
                                  <p:childTnLst>
                                    <p:set>
                                      <p:cBhvr>
                                        <p:cTn id="90" dur="1" fill="hold">
                                          <p:stCondLst>
                                            <p:cond delay="0"/>
                                          </p:stCondLst>
                                        </p:cTn>
                                        <p:tgtEl>
                                          <p:spTgt spid="544"/>
                                        </p:tgtEl>
                                        <p:attrNameLst>
                                          <p:attrName>style.visibility</p:attrName>
                                        </p:attrNameLst>
                                      </p:cBhvr>
                                      <p:to>
                                        <p:strVal val="visible"/>
                                      </p:to>
                                    </p:set>
                                    <p:animEffect transition="in" filter="fade">
                                      <p:cBhvr>
                                        <p:cTn id="91" dur="500"/>
                                        <p:tgtEl>
                                          <p:spTgt spid="544"/>
                                        </p:tgtEl>
                                      </p:cBhvr>
                                    </p:animEffect>
                                  </p:childTnLst>
                                </p:cTn>
                              </p:par>
                              <p:par>
                                <p:cTn id="92" presetID="10" presetClass="entr" presetSubtype="0" fill="hold" nodeType="withEffect">
                                  <p:stCondLst>
                                    <p:cond delay="0"/>
                                  </p:stCondLst>
                                  <p:childTnLst>
                                    <p:set>
                                      <p:cBhvr>
                                        <p:cTn id="93" dur="1" fill="hold">
                                          <p:stCondLst>
                                            <p:cond delay="0"/>
                                          </p:stCondLst>
                                        </p:cTn>
                                        <p:tgtEl>
                                          <p:spTgt spid="528"/>
                                        </p:tgtEl>
                                        <p:attrNameLst>
                                          <p:attrName>style.visibility</p:attrName>
                                        </p:attrNameLst>
                                      </p:cBhvr>
                                      <p:to>
                                        <p:strVal val="visible"/>
                                      </p:to>
                                    </p:set>
                                    <p:animEffect transition="in" filter="fade">
                                      <p:cBhvr>
                                        <p:cTn id="94" dur="500"/>
                                        <p:tgtEl>
                                          <p:spTgt spid="52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58"/>
                                        </p:tgtEl>
                                        <p:attrNameLst>
                                          <p:attrName>style.visibility</p:attrName>
                                        </p:attrNameLst>
                                      </p:cBhvr>
                                      <p:to>
                                        <p:strVal val="visible"/>
                                      </p:to>
                                    </p:set>
                                    <p:animEffect transition="in" filter="fade">
                                      <p:cBhvr>
                                        <p:cTn id="97" dur="500"/>
                                        <p:tgtEl>
                                          <p:spTgt spid="158"/>
                                        </p:tgtEl>
                                      </p:cBhvr>
                                    </p:animEffect>
                                  </p:childTnLst>
                                </p:cTn>
                              </p:par>
                            </p:childTnLst>
                          </p:cTn>
                        </p:par>
                        <p:par>
                          <p:cTn id="98" fill="hold">
                            <p:stCondLst>
                              <p:cond delay="500"/>
                            </p:stCondLst>
                            <p:childTnLst>
                              <p:par>
                                <p:cTn id="99" presetID="53" presetClass="entr" presetSubtype="16" fill="hold" grpId="0" nodeType="afterEffect">
                                  <p:stCondLst>
                                    <p:cond delay="0"/>
                                  </p:stCondLst>
                                  <p:childTnLst>
                                    <p:set>
                                      <p:cBhvr>
                                        <p:cTn id="100" dur="1" fill="hold">
                                          <p:stCondLst>
                                            <p:cond delay="0"/>
                                          </p:stCondLst>
                                        </p:cTn>
                                        <p:tgtEl>
                                          <p:spTgt spid="43"/>
                                        </p:tgtEl>
                                        <p:attrNameLst>
                                          <p:attrName>style.visibility</p:attrName>
                                        </p:attrNameLst>
                                      </p:cBhvr>
                                      <p:to>
                                        <p:strVal val="visible"/>
                                      </p:to>
                                    </p:set>
                                    <p:anim calcmode="lin" valueType="num">
                                      <p:cBhvr>
                                        <p:cTn id="101" dur="500" fill="hold"/>
                                        <p:tgtEl>
                                          <p:spTgt spid="43"/>
                                        </p:tgtEl>
                                        <p:attrNameLst>
                                          <p:attrName>ppt_w</p:attrName>
                                        </p:attrNameLst>
                                      </p:cBhvr>
                                      <p:tavLst>
                                        <p:tav tm="0">
                                          <p:val>
                                            <p:fltVal val="0"/>
                                          </p:val>
                                        </p:tav>
                                        <p:tav tm="100000">
                                          <p:val>
                                            <p:strVal val="#ppt_w"/>
                                          </p:val>
                                        </p:tav>
                                      </p:tavLst>
                                    </p:anim>
                                    <p:anim calcmode="lin" valueType="num">
                                      <p:cBhvr>
                                        <p:cTn id="102" dur="500" fill="hold"/>
                                        <p:tgtEl>
                                          <p:spTgt spid="43"/>
                                        </p:tgtEl>
                                        <p:attrNameLst>
                                          <p:attrName>ppt_h</p:attrName>
                                        </p:attrNameLst>
                                      </p:cBhvr>
                                      <p:tavLst>
                                        <p:tav tm="0">
                                          <p:val>
                                            <p:fltVal val="0"/>
                                          </p:val>
                                        </p:tav>
                                        <p:tav tm="100000">
                                          <p:val>
                                            <p:strVal val="#ppt_h"/>
                                          </p:val>
                                        </p:tav>
                                      </p:tavLst>
                                    </p:anim>
                                    <p:animEffect transition="in" filter="fade">
                                      <p:cBhvr>
                                        <p:cTn id="103" dur="500"/>
                                        <p:tgtEl>
                                          <p:spTgt spid="43"/>
                                        </p:tgtEl>
                                      </p:cBhvr>
                                    </p:animEffect>
                                  </p:childTnLst>
                                </p:cTn>
                              </p:par>
                              <p:par>
                                <p:cTn id="104" presetID="53" presetClass="entr" presetSubtype="16"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 calcmode="lin" valueType="num">
                                      <p:cBhvr>
                                        <p:cTn id="106" dur="500" fill="hold"/>
                                        <p:tgtEl>
                                          <p:spTgt spid="48"/>
                                        </p:tgtEl>
                                        <p:attrNameLst>
                                          <p:attrName>ppt_w</p:attrName>
                                        </p:attrNameLst>
                                      </p:cBhvr>
                                      <p:tavLst>
                                        <p:tav tm="0">
                                          <p:val>
                                            <p:fltVal val="0"/>
                                          </p:val>
                                        </p:tav>
                                        <p:tav tm="100000">
                                          <p:val>
                                            <p:strVal val="#ppt_w"/>
                                          </p:val>
                                        </p:tav>
                                      </p:tavLst>
                                    </p:anim>
                                    <p:anim calcmode="lin" valueType="num">
                                      <p:cBhvr>
                                        <p:cTn id="107" dur="500" fill="hold"/>
                                        <p:tgtEl>
                                          <p:spTgt spid="48"/>
                                        </p:tgtEl>
                                        <p:attrNameLst>
                                          <p:attrName>ppt_h</p:attrName>
                                        </p:attrNameLst>
                                      </p:cBhvr>
                                      <p:tavLst>
                                        <p:tav tm="0">
                                          <p:val>
                                            <p:fltVal val="0"/>
                                          </p:val>
                                        </p:tav>
                                        <p:tav tm="100000">
                                          <p:val>
                                            <p:strVal val="#ppt_h"/>
                                          </p:val>
                                        </p:tav>
                                      </p:tavLst>
                                    </p:anim>
                                    <p:animEffect transition="in" filter="fade">
                                      <p:cBhvr>
                                        <p:cTn id="108" dur="500"/>
                                        <p:tgtEl>
                                          <p:spTgt spid="48"/>
                                        </p:tgtEl>
                                      </p:cBhvr>
                                    </p:animEffect>
                                  </p:childTnLst>
                                </p:cTn>
                              </p:par>
                              <p:par>
                                <p:cTn id="109" presetID="53" presetClass="entr" presetSubtype="16" fill="hold"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p:cTn id="111" dur="500" fill="hold"/>
                                        <p:tgtEl>
                                          <p:spTgt spid="55"/>
                                        </p:tgtEl>
                                        <p:attrNameLst>
                                          <p:attrName>ppt_w</p:attrName>
                                        </p:attrNameLst>
                                      </p:cBhvr>
                                      <p:tavLst>
                                        <p:tav tm="0">
                                          <p:val>
                                            <p:fltVal val="0"/>
                                          </p:val>
                                        </p:tav>
                                        <p:tav tm="100000">
                                          <p:val>
                                            <p:strVal val="#ppt_w"/>
                                          </p:val>
                                        </p:tav>
                                      </p:tavLst>
                                    </p:anim>
                                    <p:anim calcmode="lin" valueType="num">
                                      <p:cBhvr>
                                        <p:cTn id="112" dur="500" fill="hold"/>
                                        <p:tgtEl>
                                          <p:spTgt spid="55"/>
                                        </p:tgtEl>
                                        <p:attrNameLst>
                                          <p:attrName>ppt_h</p:attrName>
                                        </p:attrNameLst>
                                      </p:cBhvr>
                                      <p:tavLst>
                                        <p:tav tm="0">
                                          <p:val>
                                            <p:fltVal val="0"/>
                                          </p:val>
                                        </p:tav>
                                        <p:tav tm="100000">
                                          <p:val>
                                            <p:strVal val="#ppt_h"/>
                                          </p:val>
                                        </p:tav>
                                      </p:tavLst>
                                    </p:anim>
                                    <p:animEffect transition="in" filter="fade">
                                      <p:cBhvr>
                                        <p:cTn id="113" dur="500"/>
                                        <p:tgtEl>
                                          <p:spTgt spid="55"/>
                                        </p:tgtEl>
                                      </p:cBhvr>
                                    </p:animEffect>
                                  </p:childTnLst>
                                </p:cTn>
                              </p:par>
                              <p:par>
                                <p:cTn id="114" presetID="53" presetClass="entr" presetSubtype="16" fill="hold" nodeType="withEffect">
                                  <p:stCondLst>
                                    <p:cond delay="0"/>
                                  </p:stCondLst>
                                  <p:childTnLst>
                                    <p:set>
                                      <p:cBhvr>
                                        <p:cTn id="115" dur="1" fill="hold">
                                          <p:stCondLst>
                                            <p:cond delay="0"/>
                                          </p:stCondLst>
                                        </p:cTn>
                                        <p:tgtEl>
                                          <p:spTgt spid="63"/>
                                        </p:tgtEl>
                                        <p:attrNameLst>
                                          <p:attrName>style.visibility</p:attrName>
                                        </p:attrNameLst>
                                      </p:cBhvr>
                                      <p:to>
                                        <p:strVal val="visible"/>
                                      </p:to>
                                    </p:set>
                                    <p:anim calcmode="lin" valueType="num">
                                      <p:cBhvr>
                                        <p:cTn id="116" dur="500" fill="hold"/>
                                        <p:tgtEl>
                                          <p:spTgt spid="63"/>
                                        </p:tgtEl>
                                        <p:attrNameLst>
                                          <p:attrName>ppt_w</p:attrName>
                                        </p:attrNameLst>
                                      </p:cBhvr>
                                      <p:tavLst>
                                        <p:tav tm="0">
                                          <p:val>
                                            <p:fltVal val="0"/>
                                          </p:val>
                                        </p:tav>
                                        <p:tav tm="100000">
                                          <p:val>
                                            <p:strVal val="#ppt_w"/>
                                          </p:val>
                                        </p:tav>
                                      </p:tavLst>
                                    </p:anim>
                                    <p:anim calcmode="lin" valueType="num">
                                      <p:cBhvr>
                                        <p:cTn id="117" dur="500" fill="hold"/>
                                        <p:tgtEl>
                                          <p:spTgt spid="63"/>
                                        </p:tgtEl>
                                        <p:attrNameLst>
                                          <p:attrName>ppt_h</p:attrName>
                                        </p:attrNameLst>
                                      </p:cBhvr>
                                      <p:tavLst>
                                        <p:tav tm="0">
                                          <p:val>
                                            <p:fltVal val="0"/>
                                          </p:val>
                                        </p:tav>
                                        <p:tav tm="100000">
                                          <p:val>
                                            <p:strVal val="#ppt_h"/>
                                          </p:val>
                                        </p:tav>
                                      </p:tavLst>
                                    </p:anim>
                                    <p:animEffect transition="in" filter="fade">
                                      <p:cBhvr>
                                        <p:cTn id="118" dur="500"/>
                                        <p:tgtEl>
                                          <p:spTgt spid="63"/>
                                        </p:tgtEl>
                                      </p:cBhvr>
                                    </p:animEffect>
                                  </p:childTnLst>
                                </p:cTn>
                              </p:par>
                              <p:par>
                                <p:cTn id="119" presetID="53" presetClass="entr" presetSubtype="16" fill="hold" nodeType="withEffect">
                                  <p:stCondLst>
                                    <p:cond delay="0"/>
                                  </p:stCondLst>
                                  <p:childTnLst>
                                    <p:set>
                                      <p:cBhvr>
                                        <p:cTn id="120" dur="1" fill="hold">
                                          <p:stCondLst>
                                            <p:cond delay="0"/>
                                          </p:stCondLst>
                                        </p:cTn>
                                        <p:tgtEl>
                                          <p:spTgt spid="70"/>
                                        </p:tgtEl>
                                        <p:attrNameLst>
                                          <p:attrName>style.visibility</p:attrName>
                                        </p:attrNameLst>
                                      </p:cBhvr>
                                      <p:to>
                                        <p:strVal val="visible"/>
                                      </p:to>
                                    </p:set>
                                    <p:anim calcmode="lin" valueType="num">
                                      <p:cBhvr>
                                        <p:cTn id="121" dur="500" fill="hold"/>
                                        <p:tgtEl>
                                          <p:spTgt spid="70"/>
                                        </p:tgtEl>
                                        <p:attrNameLst>
                                          <p:attrName>ppt_w</p:attrName>
                                        </p:attrNameLst>
                                      </p:cBhvr>
                                      <p:tavLst>
                                        <p:tav tm="0">
                                          <p:val>
                                            <p:fltVal val="0"/>
                                          </p:val>
                                        </p:tav>
                                        <p:tav tm="100000">
                                          <p:val>
                                            <p:strVal val="#ppt_w"/>
                                          </p:val>
                                        </p:tav>
                                      </p:tavLst>
                                    </p:anim>
                                    <p:anim calcmode="lin" valueType="num">
                                      <p:cBhvr>
                                        <p:cTn id="122" dur="500" fill="hold"/>
                                        <p:tgtEl>
                                          <p:spTgt spid="70"/>
                                        </p:tgtEl>
                                        <p:attrNameLst>
                                          <p:attrName>ppt_h</p:attrName>
                                        </p:attrNameLst>
                                      </p:cBhvr>
                                      <p:tavLst>
                                        <p:tav tm="0">
                                          <p:val>
                                            <p:fltVal val="0"/>
                                          </p:val>
                                        </p:tav>
                                        <p:tav tm="100000">
                                          <p:val>
                                            <p:strVal val="#ppt_h"/>
                                          </p:val>
                                        </p:tav>
                                      </p:tavLst>
                                    </p:anim>
                                    <p:animEffect transition="in" filter="fade">
                                      <p:cBhvr>
                                        <p:cTn id="123" dur="500"/>
                                        <p:tgtEl>
                                          <p:spTgt spid="7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38"/>
                                        </p:tgtEl>
                                        <p:attrNameLst>
                                          <p:attrName>style.visibility</p:attrName>
                                        </p:attrNameLst>
                                      </p:cBhvr>
                                      <p:to>
                                        <p:strVal val="visible"/>
                                      </p:to>
                                    </p:set>
                                    <p:animEffect transition="in" filter="fade">
                                      <p:cBhvr>
                                        <p:cTn id="128" dur="500"/>
                                        <p:tgtEl>
                                          <p:spTgt spid="38"/>
                                        </p:tgtEl>
                                      </p:cBhvr>
                                    </p:animEffect>
                                  </p:childTnLst>
                                </p:cTn>
                              </p:par>
                              <p:par>
                                <p:cTn id="129" presetID="22" presetClass="entr" presetSubtype="1"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wipe(up)">
                                      <p:cBhvr>
                                        <p:cTn id="131" dur="500"/>
                                        <p:tgtEl>
                                          <p:spTgt spid="47"/>
                                        </p:tgtEl>
                                      </p:cBhvr>
                                    </p:animEffect>
                                  </p:childTnLst>
                                </p:cTn>
                              </p:par>
                            </p:childTnLst>
                          </p:cTn>
                        </p:par>
                        <p:par>
                          <p:cTn id="132" fill="hold">
                            <p:stCondLst>
                              <p:cond delay="500"/>
                            </p:stCondLst>
                            <p:childTnLst>
                              <p:par>
                                <p:cTn id="133" presetID="22" presetClass="entr" presetSubtype="8" fill="hold" nodeType="afterEffect">
                                  <p:stCondLst>
                                    <p:cond delay="0"/>
                                  </p:stCondLst>
                                  <p:childTnLst>
                                    <p:set>
                                      <p:cBhvr>
                                        <p:cTn id="134" dur="1" fill="hold">
                                          <p:stCondLst>
                                            <p:cond delay="0"/>
                                          </p:stCondLst>
                                        </p:cTn>
                                        <p:tgtEl>
                                          <p:spTgt spid="121"/>
                                        </p:tgtEl>
                                        <p:attrNameLst>
                                          <p:attrName>style.visibility</p:attrName>
                                        </p:attrNameLst>
                                      </p:cBhvr>
                                      <p:to>
                                        <p:strVal val="visible"/>
                                      </p:to>
                                    </p:set>
                                    <p:animEffect transition="in" filter="wipe(left)">
                                      <p:cBhvr>
                                        <p:cTn id="135" dur="500"/>
                                        <p:tgtEl>
                                          <p:spTgt spid="121"/>
                                        </p:tgtEl>
                                      </p:cBhvr>
                                    </p:animEffect>
                                  </p:childTnLst>
                                </p:cTn>
                              </p:par>
                            </p:childTnLst>
                          </p:cTn>
                        </p:par>
                        <p:par>
                          <p:cTn id="136" fill="hold">
                            <p:stCondLst>
                              <p:cond delay="1000"/>
                            </p:stCondLst>
                            <p:childTnLst>
                              <p:par>
                                <p:cTn id="137" presetID="22" presetClass="entr" presetSubtype="8" fill="hold" nodeType="afterEffect">
                                  <p:stCondLst>
                                    <p:cond delay="0"/>
                                  </p:stCondLst>
                                  <p:childTnLst>
                                    <p:set>
                                      <p:cBhvr>
                                        <p:cTn id="138" dur="1" fill="hold">
                                          <p:stCondLst>
                                            <p:cond delay="0"/>
                                          </p:stCondLst>
                                        </p:cTn>
                                        <p:tgtEl>
                                          <p:spTgt spid="91"/>
                                        </p:tgtEl>
                                        <p:attrNameLst>
                                          <p:attrName>style.visibility</p:attrName>
                                        </p:attrNameLst>
                                      </p:cBhvr>
                                      <p:to>
                                        <p:strVal val="visible"/>
                                      </p:to>
                                    </p:set>
                                    <p:animEffect transition="in" filter="wipe(left)">
                                      <p:cBhvr>
                                        <p:cTn id="139" dur="500"/>
                                        <p:tgtEl>
                                          <p:spTgt spid="91"/>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420"/>
                                        </p:tgtEl>
                                        <p:attrNameLst>
                                          <p:attrName>style.visibility</p:attrName>
                                        </p:attrNameLst>
                                      </p:cBhvr>
                                      <p:to>
                                        <p:strVal val="visible"/>
                                      </p:to>
                                    </p:set>
                                    <p:animEffect transition="in" filter="fade">
                                      <p:cBhvr>
                                        <p:cTn id="144" dur="500"/>
                                        <p:tgtEl>
                                          <p:spTgt spid="42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19"/>
                                        </p:tgtEl>
                                        <p:attrNameLst>
                                          <p:attrName>style.visibility</p:attrName>
                                        </p:attrNameLst>
                                      </p:cBhvr>
                                      <p:to>
                                        <p:strVal val="visible"/>
                                      </p:to>
                                    </p:set>
                                    <p:animEffect transition="in" filter="fade">
                                      <p:cBhvr>
                                        <p:cTn id="147" dur="500"/>
                                        <p:tgtEl>
                                          <p:spTgt spid="419"/>
                                        </p:tgtEl>
                                      </p:cBhvr>
                                    </p:animEffect>
                                  </p:childTnLst>
                                </p:cTn>
                              </p:par>
                              <p:par>
                                <p:cTn id="148" presetID="53" presetClass="entr" presetSubtype="16" fill="hold" nodeType="withEffect">
                                  <p:stCondLst>
                                    <p:cond delay="0"/>
                                  </p:stCondLst>
                                  <p:childTnLst>
                                    <p:set>
                                      <p:cBhvr>
                                        <p:cTn id="149" dur="1" fill="hold">
                                          <p:stCondLst>
                                            <p:cond delay="0"/>
                                          </p:stCondLst>
                                        </p:cTn>
                                        <p:tgtEl>
                                          <p:spTgt spid="461"/>
                                        </p:tgtEl>
                                        <p:attrNameLst>
                                          <p:attrName>style.visibility</p:attrName>
                                        </p:attrNameLst>
                                      </p:cBhvr>
                                      <p:to>
                                        <p:strVal val="visible"/>
                                      </p:to>
                                    </p:set>
                                    <p:anim calcmode="lin" valueType="num">
                                      <p:cBhvr>
                                        <p:cTn id="150" dur="500" fill="hold"/>
                                        <p:tgtEl>
                                          <p:spTgt spid="461"/>
                                        </p:tgtEl>
                                        <p:attrNameLst>
                                          <p:attrName>ppt_w</p:attrName>
                                        </p:attrNameLst>
                                      </p:cBhvr>
                                      <p:tavLst>
                                        <p:tav tm="0">
                                          <p:val>
                                            <p:fltVal val="0"/>
                                          </p:val>
                                        </p:tav>
                                        <p:tav tm="100000">
                                          <p:val>
                                            <p:strVal val="#ppt_w"/>
                                          </p:val>
                                        </p:tav>
                                      </p:tavLst>
                                    </p:anim>
                                    <p:anim calcmode="lin" valueType="num">
                                      <p:cBhvr>
                                        <p:cTn id="151" dur="500" fill="hold"/>
                                        <p:tgtEl>
                                          <p:spTgt spid="461"/>
                                        </p:tgtEl>
                                        <p:attrNameLst>
                                          <p:attrName>ppt_h</p:attrName>
                                        </p:attrNameLst>
                                      </p:cBhvr>
                                      <p:tavLst>
                                        <p:tav tm="0">
                                          <p:val>
                                            <p:fltVal val="0"/>
                                          </p:val>
                                        </p:tav>
                                        <p:tav tm="100000">
                                          <p:val>
                                            <p:strVal val="#ppt_h"/>
                                          </p:val>
                                        </p:tav>
                                      </p:tavLst>
                                    </p:anim>
                                    <p:animEffect transition="in" filter="fade">
                                      <p:cBhvr>
                                        <p:cTn id="152" dur="500"/>
                                        <p:tgtEl>
                                          <p:spTgt spid="461"/>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08"/>
                                        </p:tgtEl>
                                        <p:attrNameLst>
                                          <p:attrName>style.visibility</p:attrName>
                                        </p:attrNameLst>
                                      </p:cBhvr>
                                      <p:to>
                                        <p:strVal val="visible"/>
                                      </p:to>
                                    </p:set>
                                    <p:animEffect transition="in" filter="fade">
                                      <p:cBhvr>
                                        <p:cTn id="157" dur="500"/>
                                        <p:tgtEl>
                                          <p:spTgt spid="408"/>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95"/>
                                        </p:tgtEl>
                                        <p:attrNameLst>
                                          <p:attrName>style.visibility</p:attrName>
                                        </p:attrNameLst>
                                      </p:cBhvr>
                                      <p:to>
                                        <p:strVal val="visible"/>
                                      </p:to>
                                    </p:set>
                                    <p:animEffect transition="in" filter="fade">
                                      <p:cBhvr>
                                        <p:cTn id="160" dur="500"/>
                                        <p:tgtEl>
                                          <p:spTgt spid="395"/>
                                        </p:tgtEl>
                                      </p:cBhvr>
                                    </p:animEffect>
                                  </p:childTnLst>
                                </p:cTn>
                              </p:par>
                              <p:par>
                                <p:cTn id="161" presetID="53" presetClass="entr" presetSubtype="16" fill="hold" nodeType="withEffect">
                                  <p:stCondLst>
                                    <p:cond delay="0"/>
                                  </p:stCondLst>
                                  <p:childTnLst>
                                    <p:set>
                                      <p:cBhvr>
                                        <p:cTn id="162" dur="1" fill="hold">
                                          <p:stCondLst>
                                            <p:cond delay="0"/>
                                          </p:stCondLst>
                                        </p:cTn>
                                        <p:tgtEl>
                                          <p:spTgt spid="459"/>
                                        </p:tgtEl>
                                        <p:attrNameLst>
                                          <p:attrName>style.visibility</p:attrName>
                                        </p:attrNameLst>
                                      </p:cBhvr>
                                      <p:to>
                                        <p:strVal val="visible"/>
                                      </p:to>
                                    </p:set>
                                    <p:anim calcmode="lin" valueType="num">
                                      <p:cBhvr>
                                        <p:cTn id="163" dur="500" fill="hold"/>
                                        <p:tgtEl>
                                          <p:spTgt spid="459"/>
                                        </p:tgtEl>
                                        <p:attrNameLst>
                                          <p:attrName>ppt_w</p:attrName>
                                        </p:attrNameLst>
                                      </p:cBhvr>
                                      <p:tavLst>
                                        <p:tav tm="0">
                                          <p:val>
                                            <p:fltVal val="0"/>
                                          </p:val>
                                        </p:tav>
                                        <p:tav tm="100000">
                                          <p:val>
                                            <p:strVal val="#ppt_w"/>
                                          </p:val>
                                        </p:tav>
                                      </p:tavLst>
                                    </p:anim>
                                    <p:anim calcmode="lin" valueType="num">
                                      <p:cBhvr>
                                        <p:cTn id="164" dur="500" fill="hold"/>
                                        <p:tgtEl>
                                          <p:spTgt spid="459"/>
                                        </p:tgtEl>
                                        <p:attrNameLst>
                                          <p:attrName>ppt_h</p:attrName>
                                        </p:attrNameLst>
                                      </p:cBhvr>
                                      <p:tavLst>
                                        <p:tav tm="0">
                                          <p:val>
                                            <p:fltVal val="0"/>
                                          </p:val>
                                        </p:tav>
                                        <p:tav tm="100000">
                                          <p:val>
                                            <p:strVal val="#ppt_h"/>
                                          </p:val>
                                        </p:tav>
                                      </p:tavLst>
                                    </p:anim>
                                    <p:animEffect transition="in" filter="fade">
                                      <p:cBhvr>
                                        <p:cTn id="165" dur="500"/>
                                        <p:tgtEl>
                                          <p:spTgt spid="459"/>
                                        </p:tgtEl>
                                      </p:cBhvr>
                                    </p:animEffect>
                                  </p:childTnLst>
                                </p:cTn>
                              </p:par>
                              <p:par>
                                <p:cTn id="166" presetID="53" presetClass="entr" presetSubtype="16" fill="hold" grpId="0" nodeType="withEffect">
                                  <p:stCondLst>
                                    <p:cond delay="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500" fill="hold"/>
                                        <p:tgtEl>
                                          <p:spTgt spid="29"/>
                                        </p:tgtEl>
                                        <p:attrNameLst>
                                          <p:attrName>ppt_w</p:attrName>
                                        </p:attrNameLst>
                                      </p:cBhvr>
                                      <p:tavLst>
                                        <p:tav tm="0">
                                          <p:val>
                                            <p:fltVal val="0"/>
                                          </p:val>
                                        </p:tav>
                                        <p:tav tm="100000">
                                          <p:val>
                                            <p:strVal val="#ppt_w"/>
                                          </p:val>
                                        </p:tav>
                                      </p:tavLst>
                                    </p:anim>
                                    <p:anim calcmode="lin" valueType="num">
                                      <p:cBhvr>
                                        <p:cTn id="169" dur="500" fill="hold"/>
                                        <p:tgtEl>
                                          <p:spTgt spid="29"/>
                                        </p:tgtEl>
                                        <p:attrNameLst>
                                          <p:attrName>ppt_h</p:attrName>
                                        </p:attrNameLst>
                                      </p:cBhvr>
                                      <p:tavLst>
                                        <p:tav tm="0">
                                          <p:val>
                                            <p:fltVal val="0"/>
                                          </p:val>
                                        </p:tav>
                                        <p:tav tm="100000">
                                          <p:val>
                                            <p:strVal val="#ppt_h"/>
                                          </p:val>
                                        </p:tav>
                                      </p:tavLst>
                                    </p:anim>
                                    <p:animEffect transition="in" filter="fade">
                                      <p:cBhvr>
                                        <p:cTn id="170" dur="500"/>
                                        <p:tgtEl>
                                          <p:spTgt spid="29"/>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25"/>
                                        </p:tgtEl>
                                        <p:attrNameLst>
                                          <p:attrName>style.visibility</p:attrName>
                                        </p:attrNameLst>
                                      </p:cBhvr>
                                      <p:to>
                                        <p:strVal val="visible"/>
                                      </p:to>
                                    </p:set>
                                    <p:animEffect transition="in" filter="fade">
                                      <p:cBhvr>
                                        <p:cTn id="175" dur="500"/>
                                        <p:tgtEl>
                                          <p:spTgt spid="25"/>
                                        </p:tgtEl>
                                      </p:cBhvr>
                                    </p:animEffect>
                                  </p:childTnLst>
                                </p:cTn>
                              </p:par>
                              <p:par>
                                <p:cTn id="176" presetID="53" presetClass="entr" presetSubtype="16" fill="hold" nodeType="withEffect">
                                  <p:stCondLst>
                                    <p:cond delay="250"/>
                                  </p:stCondLst>
                                  <p:childTnLst>
                                    <p:set>
                                      <p:cBhvr>
                                        <p:cTn id="177" dur="1" fill="hold">
                                          <p:stCondLst>
                                            <p:cond delay="0"/>
                                          </p:stCondLst>
                                        </p:cTn>
                                        <p:tgtEl>
                                          <p:spTgt spid="30"/>
                                        </p:tgtEl>
                                        <p:attrNameLst>
                                          <p:attrName>style.visibility</p:attrName>
                                        </p:attrNameLst>
                                      </p:cBhvr>
                                      <p:to>
                                        <p:strVal val="visible"/>
                                      </p:to>
                                    </p:set>
                                    <p:anim calcmode="lin" valueType="num">
                                      <p:cBhvr>
                                        <p:cTn id="178" dur="500" fill="hold"/>
                                        <p:tgtEl>
                                          <p:spTgt spid="30"/>
                                        </p:tgtEl>
                                        <p:attrNameLst>
                                          <p:attrName>ppt_w</p:attrName>
                                        </p:attrNameLst>
                                      </p:cBhvr>
                                      <p:tavLst>
                                        <p:tav tm="0">
                                          <p:val>
                                            <p:fltVal val="0"/>
                                          </p:val>
                                        </p:tav>
                                        <p:tav tm="100000">
                                          <p:val>
                                            <p:strVal val="#ppt_w"/>
                                          </p:val>
                                        </p:tav>
                                      </p:tavLst>
                                    </p:anim>
                                    <p:anim calcmode="lin" valueType="num">
                                      <p:cBhvr>
                                        <p:cTn id="179" dur="500" fill="hold"/>
                                        <p:tgtEl>
                                          <p:spTgt spid="30"/>
                                        </p:tgtEl>
                                        <p:attrNameLst>
                                          <p:attrName>ppt_h</p:attrName>
                                        </p:attrNameLst>
                                      </p:cBhvr>
                                      <p:tavLst>
                                        <p:tav tm="0">
                                          <p:val>
                                            <p:fltVal val="0"/>
                                          </p:val>
                                        </p:tav>
                                        <p:tav tm="100000">
                                          <p:val>
                                            <p:strVal val="#ppt_h"/>
                                          </p:val>
                                        </p:tav>
                                      </p:tavLst>
                                    </p:anim>
                                    <p:animEffect transition="in" filter="fade">
                                      <p:cBhvr>
                                        <p:cTn id="180" dur="500"/>
                                        <p:tgtEl>
                                          <p:spTgt spid="30"/>
                                        </p:tgtEl>
                                      </p:cBhvr>
                                    </p:animEffect>
                                  </p:childTnLst>
                                </p:cTn>
                              </p:par>
                              <p:par>
                                <p:cTn id="181" presetID="53" presetClass="entr" presetSubtype="16" fill="hold" nodeType="withEffect">
                                  <p:stCondLst>
                                    <p:cond delay="500"/>
                                  </p:stCondLst>
                                  <p:childTnLst>
                                    <p:set>
                                      <p:cBhvr>
                                        <p:cTn id="182" dur="1" fill="hold">
                                          <p:stCondLst>
                                            <p:cond delay="0"/>
                                          </p:stCondLst>
                                        </p:cTn>
                                        <p:tgtEl>
                                          <p:spTgt spid="377"/>
                                        </p:tgtEl>
                                        <p:attrNameLst>
                                          <p:attrName>style.visibility</p:attrName>
                                        </p:attrNameLst>
                                      </p:cBhvr>
                                      <p:to>
                                        <p:strVal val="visible"/>
                                      </p:to>
                                    </p:set>
                                    <p:anim calcmode="lin" valueType="num">
                                      <p:cBhvr>
                                        <p:cTn id="183" dur="500" fill="hold"/>
                                        <p:tgtEl>
                                          <p:spTgt spid="377"/>
                                        </p:tgtEl>
                                        <p:attrNameLst>
                                          <p:attrName>ppt_w</p:attrName>
                                        </p:attrNameLst>
                                      </p:cBhvr>
                                      <p:tavLst>
                                        <p:tav tm="0">
                                          <p:val>
                                            <p:fltVal val="0"/>
                                          </p:val>
                                        </p:tav>
                                        <p:tav tm="100000">
                                          <p:val>
                                            <p:strVal val="#ppt_w"/>
                                          </p:val>
                                        </p:tav>
                                      </p:tavLst>
                                    </p:anim>
                                    <p:anim calcmode="lin" valueType="num">
                                      <p:cBhvr>
                                        <p:cTn id="184" dur="500" fill="hold"/>
                                        <p:tgtEl>
                                          <p:spTgt spid="377"/>
                                        </p:tgtEl>
                                        <p:attrNameLst>
                                          <p:attrName>ppt_h</p:attrName>
                                        </p:attrNameLst>
                                      </p:cBhvr>
                                      <p:tavLst>
                                        <p:tav tm="0">
                                          <p:val>
                                            <p:fltVal val="0"/>
                                          </p:val>
                                        </p:tav>
                                        <p:tav tm="100000">
                                          <p:val>
                                            <p:strVal val="#ppt_h"/>
                                          </p:val>
                                        </p:tav>
                                      </p:tavLst>
                                    </p:anim>
                                    <p:animEffect transition="in" filter="fade">
                                      <p:cBhvr>
                                        <p:cTn id="185" dur="500"/>
                                        <p:tgtEl>
                                          <p:spTgt spid="377"/>
                                        </p:tgtEl>
                                      </p:cBhvr>
                                    </p:animEffect>
                                  </p:childTnLst>
                                </p:cTn>
                              </p:par>
                              <p:par>
                                <p:cTn id="186" presetID="53" presetClass="entr" presetSubtype="16" fill="hold" grpId="0" nodeType="withEffect">
                                  <p:stCondLst>
                                    <p:cond delay="750"/>
                                  </p:stCondLst>
                                  <p:childTnLst>
                                    <p:set>
                                      <p:cBhvr>
                                        <p:cTn id="187" dur="1" fill="hold">
                                          <p:stCondLst>
                                            <p:cond delay="0"/>
                                          </p:stCondLst>
                                        </p:cTn>
                                        <p:tgtEl>
                                          <p:spTgt spid="174"/>
                                        </p:tgtEl>
                                        <p:attrNameLst>
                                          <p:attrName>style.visibility</p:attrName>
                                        </p:attrNameLst>
                                      </p:cBhvr>
                                      <p:to>
                                        <p:strVal val="visible"/>
                                      </p:to>
                                    </p:set>
                                    <p:anim calcmode="lin" valueType="num">
                                      <p:cBhvr>
                                        <p:cTn id="188" dur="500" fill="hold"/>
                                        <p:tgtEl>
                                          <p:spTgt spid="174"/>
                                        </p:tgtEl>
                                        <p:attrNameLst>
                                          <p:attrName>ppt_w</p:attrName>
                                        </p:attrNameLst>
                                      </p:cBhvr>
                                      <p:tavLst>
                                        <p:tav tm="0">
                                          <p:val>
                                            <p:fltVal val="0"/>
                                          </p:val>
                                        </p:tav>
                                        <p:tav tm="100000">
                                          <p:val>
                                            <p:strVal val="#ppt_w"/>
                                          </p:val>
                                        </p:tav>
                                      </p:tavLst>
                                    </p:anim>
                                    <p:anim calcmode="lin" valueType="num">
                                      <p:cBhvr>
                                        <p:cTn id="189" dur="500" fill="hold"/>
                                        <p:tgtEl>
                                          <p:spTgt spid="174"/>
                                        </p:tgtEl>
                                        <p:attrNameLst>
                                          <p:attrName>ppt_h</p:attrName>
                                        </p:attrNameLst>
                                      </p:cBhvr>
                                      <p:tavLst>
                                        <p:tav tm="0">
                                          <p:val>
                                            <p:fltVal val="0"/>
                                          </p:val>
                                        </p:tav>
                                        <p:tav tm="100000">
                                          <p:val>
                                            <p:strVal val="#ppt_h"/>
                                          </p:val>
                                        </p:tav>
                                      </p:tavLst>
                                    </p:anim>
                                    <p:animEffect transition="in" filter="fade">
                                      <p:cBhvr>
                                        <p:cTn id="190" dur="500"/>
                                        <p:tgtEl>
                                          <p:spTgt spid="174"/>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37"/>
                                        </p:tgtEl>
                                        <p:attrNameLst>
                                          <p:attrName>style.visibility</p:attrName>
                                        </p:attrNameLst>
                                      </p:cBhvr>
                                      <p:to>
                                        <p:strVal val="visible"/>
                                      </p:to>
                                    </p:set>
                                    <p:animEffect transition="in" filter="fade">
                                      <p:cBhvr>
                                        <p:cTn id="195" dur="500"/>
                                        <p:tgtEl>
                                          <p:spTgt spid="37"/>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nodeType="clickEffect">
                                  <p:stCondLst>
                                    <p:cond delay="0"/>
                                  </p:stCondLst>
                                  <p:childTnLst>
                                    <p:set>
                                      <p:cBhvr>
                                        <p:cTn id="199" dur="1" fill="hold">
                                          <p:stCondLst>
                                            <p:cond delay="0"/>
                                          </p:stCondLst>
                                        </p:cTn>
                                        <p:tgtEl>
                                          <p:spTgt spid="23"/>
                                        </p:tgtEl>
                                        <p:attrNameLst>
                                          <p:attrName>style.visibility</p:attrName>
                                        </p:attrNameLst>
                                      </p:cBhvr>
                                      <p:to>
                                        <p:strVal val="visible"/>
                                      </p:to>
                                    </p:set>
                                    <p:animEffect transition="in" filter="wipe(left)">
                                      <p:cBhvr>
                                        <p:cTn id="200" dur="500"/>
                                        <p:tgtEl>
                                          <p:spTgt spid="23"/>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52"/>
                                        </p:tgtEl>
                                        <p:attrNameLst>
                                          <p:attrName>style.visibility</p:attrName>
                                        </p:attrNameLst>
                                      </p:cBhvr>
                                      <p:to>
                                        <p:strVal val="visible"/>
                                      </p:to>
                                    </p:set>
                                    <p:animEffect transition="in" filter="fade">
                                      <p:cBhvr>
                                        <p:cTn id="203" dur="500"/>
                                        <p:tgtEl>
                                          <p:spTgt spid="152"/>
                                        </p:tgtEl>
                                      </p:cBhvr>
                                    </p:animEffect>
                                  </p:childTnLst>
                                </p:cTn>
                              </p:par>
                              <p:par>
                                <p:cTn id="204" presetID="10" presetClass="entr" presetSubtype="0" fill="hold" grpId="0" nodeType="withEffect">
                                  <p:stCondLst>
                                    <p:cond delay="250"/>
                                  </p:stCondLst>
                                  <p:childTnLst>
                                    <p:set>
                                      <p:cBhvr>
                                        <p:cTn id="205" dur="1" fill="hold">
                                          <p:stCondLst>
                                            <p:cond delay="0"/>
                                          </p:stCondLst>
                                        </p:cTn>
                                        <p:tgtEl>
                                          <p:spTgt spid="16"/>
                                        </p:tgtEl>
                                        <p:attrNameLst>
                                          <p:attrName>style.visibility</p:attrName>
                                        </p:attrNameLst>
                                      </p:cBhvr>
                                      <p:to>
                                        <p:strVal val="visible"/>
                                      </p:to>
                                    </p:set>
                                    <p:animEffect transition="in" filter="fade">
                                      <p:cBhvr>
                                        <p:cTn id="206" dur="500"/>
                                        <p:tgtEl>
                                          <p:spTgt spid="16"/>
                                        </p:tgtEl>
                                      </p:cBhvr>
                                    </p:animEffect>
                                  </p:childTnLst>
                                </p:cTn>
                              </p:par>
                            </p:childTnLst>
                          </p:cTn>
                        </p:par>
                      </p:childTnLst>
                    </p:cTn>
                  </p:par>
                  <p:par>
                    <p:cTn id="207" fill="hold">
                      <p:stCondLst>
                        <p:cond delay="indefinite"/>
                      </p:stCondLst>
                      <p:childTnLst>
                        <p:par>
                          <p:cTn id="208" fill="hold">
                            <p:stCondLst>
                              <p:cond delay="0"/>
                            </p:stCondLst>
                            <p:childTnLst>
                              <p:par>
                                <p:cTn id="209" presetID="42" presetClass="entr" presetSubtype="0" fill="hold" nodeType="clickEffect">
                                  <p:stCondLst>
                                    <p:cond delay="0"/>
                                  </p:stCondLst>
                                  <p:childTnLst>
                                    <p:set>
                                      <p:cBhvr>
                                        <p:cTn id="210" dur="1" fill="hold">
                                          <p:stCondLst>
                                            <p:cond delay="0"/>
                                          </p:stCondLst>
                                        </p:cTn>
                                        <p:tgtEl>
                                          <p:spTgt spid="34"/>
                                        </p:tgtEl>
                                        <p:attrNameLst>
                                          <p:attrName>style.visibility</p:attrName>
                                        </p:attrNameLst>
                                      </p:cBhvr>
                                      <p:to>
                                        <p:strVal val="visible"/>
                                      </p:to>
                                    </p:set>
                                    <p:animEffect transition="in" filter="fade">
                                      <p:cBhvr>
                                        <p:cTn id="211" dur="1000"/>
                                        <p:tgtEl>
                                          <p:spTgt spid="34"/>
                                        </p:tgtEl>
                                      </p:cBhvr>
                                    </p:animEffect>
                                    <p:anim calcmode="lin" valueType="num">
                                      <p:cBhvr>
                                        <p:cTn id="212" dur="1000" fill="hold"/>
                                        <p:tgtEl>
                                          <p:spTgt spid="34"/>
                                        </p:tgtEl>
                                        <p:attrNameLst>
                                          <p:attrName>ppt_x</p:attrName>
                                        </p:attrNameLst>
                                      </p:cBhvr>
                                      <p:tavLst>
                                        <p:tav tm="0">
                                          <p:val>
                                            <p:strVal val="#ppt_x"/>
                                          </p:val>
                                        </p:tav>
                                        <p:tav tm="100000">
                                          <p:val>
                                            <p:strVal val="#ppt_x"/>
                                          </p:val>
                                        </p:tav>
                                      </p:tavLst>
                                    </p:anim>
                                    <p:anim calcmode="lin" valueType="num">
                                      <p:cBhvr>
                                        <p:cTn id="213" dur="1000" fill="hold"/>
                                        <p:tgtEl>
                                          <p:spTgt spid="34"/>
                                        </p:tgtEl>
                                        <p:attrNameLst>
                                          <p:attrName>ppt_y</p:attrName>
                                        </p:attrNameLst>
                                      </p:cBhvr>
                                      <p:tavLst>
                                        <p:tav tm="0">
                                          <p:val>
                                            <p:strVal val="#ppt_y+.1"/>
                                          </p:val>
                                        </p:tav>
                                        <p:tav tm="100000">
                                          <p:val>
                                            <p:strVal val="#ppt_y"/>
                                          </p:val>
                                        </p:tav>
                                      </p:tavLst>
                                    </p:anim>
                                  </p:childTnLst>
                                </p:cTn>
                              </p:par>
                              <p:par>
                                <p:cTn id="214" presetID="10" presetClass="entr" presetSubtype="0" fill="hold" nodeType="withEffect">
                                  <p:stCondLst>
                                    <p:cond delay="0"/>
                                  </p:stCondLst>
                                  <p:childTnLst>
                                    <p:set>
                                      <p:cBhvr>
                                        <p:cTn id="215" dur="1" fill="hold">
                                          <p:stCondLst>
                                            <p:cond delay="0"/>
                                          </p:stCondLst>
                                        </p:cTn>
                                        <p:tgtEl>
                                          <p:spTgt spid="720"/>
                                        </p:tgtEl>
                                        <p:attrNameLst>
                                          <p:attrName>style.visibility</p:attrName>
                                        </p:attrNameLst>
                                      </p:cBhvr>
                                      <p:to>
                                        <p:strVal val="visible"/>
                                      </p:to>
                                    </p:set>
                                    <p:animEffect transition="in" filter="fade">
                                      <p:cBhvr>
                                        <p:cTn id="216" dur="500"/>
                                        <p:tgtEl>
                                          <p:spTgt spid="720"/>
                                        </p:tgtEl>
                                      </p:cBhvr>
                                    </p:animEffect>
                                  </p:childTnLst>
                                </p:cTn>
                              </p:par>
                            </p:childTnLst>
                          </p:cTn>
                        </p:par>
                      </p:childTnLst>
                    </p:cTn>
                  </p:par>
                  <p:par>
                    <p:cTn id="217" fill="hold">
                      <p:stCondLst>
                        <p:cond delay="indefinite"/>
                      </p:stCondLst>
                      <p:childTnLst>
                        <p:par>
                          <p:cTn id="218" fill="hold">
                            <p:stCondLst>
                              <p:cond delay="0"/>
                            </p:stCondLst>
                            <p:childTnLst>
                              <p:par>
                                <p:cTn id="219" presetID="53" presetClass="entr" presetSubtype="16" fill="hold" nodeType="clickEffect">
                                  <p:stCondLst>
                                    <p:cond delay="0"/>
                                  </p:stCondLst>
                                  <p:childTnLst>
                                    <p:set>
                                      <p:cBhvr>
                                        <p:cTn id="220" dur="1" fill="hold">
                                          <p:stCondLst>
                                            <p:cond delay="0"/>
                                          </p:stCondLst>
                                        </p:cTn>
                                        <p:tgtEl>
                                          <p:spTgt spid="607"/>
                                        </p:tgtEl>
                                        <p:attrNameLst>
                                          <p:attrName>style.visibility</p:attrName>
                                        </p:attrNameLst>
                                      </p:cBhvr>
                                      <p:to>
                                        <p:strVal val="visible"/>
                                      </p:to>
                                    </p:set>
                                    <p:anim calcmode="lin" valueType="num">
                                      <p:cBhvr>
                                        <p:cTn id="221" dur="500" fill="hold"/>
                                        <p:tgtEl>
                                          <p:spTgt spid="607"/>
                                        </p:tgtEl>
                                        <p:attrNameLst>
                                          <p:attrName>ppt_w</p:attrName>
                                        </p:attrNameLst>
                                      </p:cBhvr>
                                      <p:tavLst>
                                        <p:tav tm="0">
                                          <p:val>
                                            <p:fltVal val="0"/>
                                          </p:val>
                                        </p:tav>
                                        <p:tav tm="100000">
                                          <p:val>
                                            <p:strVal val="#ppt_w"/>
                                          </p:val>
                                        </p:tav>
                                      </p:tavLst>
                                    </p:anim>
                                    <p:anim calcmode="lin" valueType="num">
                                      <p:cBhvr>
                                        <p:cTn id="222" dur="500" fill="hold"/>
                                        <p:tgtEl>
                                          <p:spTgt spid="607"/>
                                        </p:tgtEl>
                                        <p:attrNameLst>
                                          <p:attrName>ppt_h</p:attrName>
                                        </p:attrNameLst>
                                      </p:cBhvr>
                                      <p:tavLst>
                                        <p:tav tm="0">
                                          <p:val>
                                            <p:fltVal val="0"/>
                                          </p:val>
                                        </p:tav>
                                        <p:tav tm="100000">
                                          <p:val>
                                            <p:strVal val="#ppt_h"/>
                                          </p:val>
                                        </p:tav>
                                      </p:tavLst>
                                    </p:anim>
                                    <p:animEffect transition="in" filter="fade">
                                      <p:cBhvr>
                                        <p:cTn id="223" dur="500"/>
                                        <p:tgtEl>
                                          <p:spTgt spid="607"/>
                                        </p:tgtEl>
                                      </p:cBhvr>
                                    </p:animEffect>
                                  </p:childTnLst>
                                </p:cTn>
                              </p:par>
                              <p:par>
                                <p:cTn id="224" presetID="53" presetClass="entr" presetSubtype="16" fill="hold" nodeType="withEffect">
                                  <p:stCondLst>
                                    <p:cond delay="0"/>
                                  </p:stCondLst>
                                  <p:childTnLst>
                                    <p:set>
                                      <p:cBhvr>
                                        <p:cTn id="225" dur="1" fill="hold">
                                          <p:stCondLst>
                                            <p:cond delay="0"/>
                                          </p:stCondLst>
                                        </p:cTn>
                                        <p:tgtEl>
                                          <p:spTgt spid="137"/>
                                        </p:tgtEl>
                                        <p:attrNameLst>
                                          <p:attrName>style.visibility</p:attrName>
                                        </p:attrNameLst>
                                      </p:cBhvr>
                                      <p:to>
                                        <p:strVal val="visible"/>
                                      </p:to>
                                    </p:set>
                                    <p:anim calcmode="lin" valueType="num">
                                      <p:cBhvr>
                                        <p:cTn id="226" dur="500" fill="hold"/>
                                        <p:tgtEl>
                                          <p:spTgt spid="137"/>
                                        </p:tgtEl>
                                        <p:attrNameLst>
                                          <p:attrName>ppt_w</p:attrName>
                                        </p:attrNameLst>
                                      </p:cBhvr>
                                      <p:tavLst>
                                        <p:tav tm="0">
                                          <p:val>
                                            <p:fltVal val="0"/>
                                          </p:val>
                                        </p:tav>
                                        <p:tav tm="100000">
                                          <p:val>
                                            <p:strVal val="#ppt_w"/>
                                          </p:val>
                                        </p:tav>
                                      </p:tavLst>
                                    </p:anim>
                                    <p:anim calcmode="lin" valueType="num">
                                      <p:cBhvr>
                                        <p:cTn id="227" dur="500" fill="hold"/>
                                        <p:tgtEl>
                                          <p:spTgt spid="137"/>
                                        </p:tgtEl>
                                        <p:attrNameLst>
                                          <p:attrName>ppt_h</p:attrName>
                                        </p:attrNameLst>
                                      </p:cBhvr>
                                      <p:tavLst>
                                        <p:tav tm="0">
                                          <p:val>
                                            <p:fltVal val="0"/>
                                          </p:val>
                                        </p:tav>
                                        <p:tav tm="100000">
                                          <p:val>
                                            <p:strVal val="#ppt_h"/>
                                          </p:val>
                                        </p:tav>
                                      </p:tavLst>
                                    </p:anim>
                                    <p:animEffect transition="in" filter="fade">
                                      <p:cBhvr>
                                        <p:cTn id="228" dur="500"/>
                                        <p:tgtEl>
                                          <p:spTgt spid="137"/>
                                        </p:tgtEl>
                                      </p:cBhvr>
                                    </p:animEffect>
                                  </p:childTnLst>
                                </p:cTn>
                              </p:par>
                              <p:par>
                                <p:cTn id="229" presetID="53" presetClass="entr" presetSubtype="16" fill="hold" nodeType="withEffect">
                                  <p:stCondLst>
                                    <p:cond delay="0"/>
                                  </p:stCondLst>
                                  <p:childTnLst>
                                    <p:set>
                                      <p:cBhvr>
                                        <p:cTn id="230" dur="1" fill="hold">
                                          <p:stCondLst>
                                            <p:cond delay="0"/>
                                          </p:stCondLst>
                                        </p:cTn>
                                        <p:tgtEl>
                                          <p:spTgt spid="616"/>
                                        </p:tgtEl>
                                        <p:attrNameLst>
                                          <p:attrName>style.visibility</p:attrName>
                                        </p:attrNameLst>
                                      </p:cBhvr>
                                      <p:to>
                                        <p:strVal val="visible"/>
                                      </p:to>
                                    </p:set>
                                    <p:anim calcmode="lin" valueType="num">
                                      <p:cBhvr>
                                        <p:cTn id="231" dur="500" fill="hold"/>
                                        <p:tgtEl>
                                          <p:spTgt spid="616"/>
                                        </p:tgtEl>
                                        <p:attrNameLst>
                                          <p:attrName>ppt_w</p:attrName>
                                        </p:attrNameLst>
                                      </p:cBhvr>
                                      <p:tavLst>
                                        <p:tav tm="0">
                                          <p:val>
                                            <p:fltVal val="0"/>
                                          </p:val>
                                        </p:tav>
                                        <p:tav tm="100000">
                                          <p:val>
                                            <p:strVal val="#ppt_w"/>
                                          </p:val>
                                        </p:tav>
                                      </p:tavLst>
                                    </p:anim>
                                    <p:anim calcmode="lin" valueType="num">
                                      <p:cBhvr>
                                        <p:cTn id="232" dur="500" fill="hold"/>
                                        <p:tgtEl>
                                          <p:spTgt spid="616"/>
                                        </p:tgtEl>
                                        <p:attrNameLst>
                                          <p:attrName>ppt_h</p:attrName>
                                        </p:attrNameLst>
                                      </p:cBhvr>
                                      <p:tavLst>
                                        <p:tav tm="0">
                                          <p:val>
                                            <p:fltVal val="0"/>
                                          </p:val>
                                        </p:tav>
                                        <p:tav tm="100000">
                                          <p:val>
                                            <p:strVal val="#ppt_h"/>
                                          </p:val>
                                        </p:tav>
                                      </p:tavLst>
                                    </p:anim>
                                    <p:animEffect transition="in" filter="fade">
                                      <p:cBhvr>
                                        <p:cTn id="233" dur="500"/>
                                        <p:tgtEl>
                                          <p:spTgt spid="616"/>
                                        </p:tgtEl>
                                      </p:cBhvr>
                                    </p:animEffect>
                                  </p:childTnLst>
                                </p:cTn>
                              </p:par>
                              <p:par>
                                <p:cTn id="234" presetID="53" presetClass="entr" presetSubtype="16" fill="hold" grpId="0" nodeType="withEffect">
                                  <p:stCondLst>
                                    <p:cond delay="0"/>
                                  </p:stCondLst>
                                  <p:childTnLst>
                                    <p:set>
                                      <p:cBhvr>
                                        <p:cTn id="235" dur="1" fill="hold">
                                          <p:stCondLst>
                                            <p:cond delay="0"/>
                                          </p:stCondLst>
                                        </p:cTn>
                                        <p:tgtEl>
                                          <p:spTgt spid="609"/>
                                        </p:tgtEl>
                                        <p:attrNameLst>
                                          <p:attrName>style.visibility</p:attrName>
                                        </p:attrNameLst>
                                      </p:cBhvr>
                                      <p:to>
                                        <p:strVal val="visible"/>
                                      </p:to>
                                    </p:set>
                                    <p:anim calcmode="lin" valueType="num">
                                      <p:cBhvr>
                                        <p:cTn id="236" dur="500" fill="hold"/>
                                        <p:tgtEl>
                                          <p:spTgt spid="609"/>
                                        </p:tgtEl>
                                        <p:attrNameLst>
                                          <p:attrName>ppt_w</p:attrName>
                                        </p:attrNameLst>
                                      </p:cBhvr>
                                      <p:tavLst>
                                        <p:tav tm="0">
                                          <p:val>
                                            <p:fltVal val="0"/>
                                          </p:val>
                                        </p:tav>
                                        <p:tav tm="100000">
                                          <p:val>
                                            <p:strVal val="#ppt_w"/>
                                          </p:val>
                                        </p:tav>
                                      </p:tavLst>
                                    </p:anim>
                                    <p:anim calcmode="lin" valueType="num">
                                      <p:cBhvr>
                                        <p:cTn id="237" dur="500" fill="hold"/>
                                        <p:tgtEl>
                                          <p:spTgt spid="609"/>
                                        </p:tgtEl>
                                        <p:attrNameLst>
                                          <p:attrName>ppt_h</p:attrName>
                                        </p:attrNameLst>
                                      </p:cBhvr>
                                      <p:tavLst>
                                        <p:tav tm="0">
                                          <p:val>
                                            <p:fltVal val="0"/>
                                          </p:val>
                                        </p:tav>
                                        <p:tav tm="100000">
                                          <p:val>
                                            <p:strVal val="#ppt_h"/>
                                          </p:val>
                                        </p:tav>
                                      </p:tavLst>
                                    </p:anim>
                                    <p:animEffect transition="in" filter="fade">
                                      <p:cBhvr>
                                        <p:cTn id="238" dur="500"/>
                                        <p:tgtEl>
                                          <p:spTgt spid="609"/>
                                        </p:tgtEl>
                                      </p:cBhvr>
                                    </p:animEffect>
                                  </p:childTnLst>
                                </p:cTn>
                              </p:par>
                              <p:par>
                                <p:cTn id="239" presetID="53" presetClass="entr" presetSubtype="16" fill="hold" grpId="0" nodeType="withEffect">
                                  <p:stCondLst>
                                    <p:cond delay="0"/>
                                  </p:stCondLst>
                                  <p:childTnLst>
                                    <p:set>
                                      <p:cBhvr>
                                        <p:cTn id="240" dur="1" fill="hold">
                                          <p:stCondLst>
                                            <p:cond delay="0"/>
                                          </p:stCondLst>
                                        </p:cTn>
                                        <p:tgtEl>
                                          <p:spTgt spid="610"/>
                                        </p:tgtEl>
                                        <p:attrNameLst>
                                          <p:attrName>style.visibility</p:attrName>
                                        </p:attrNameLst>
                                      </p:cBhvr>
                                      <p:to>
                                        <p:strVal val="visible"/>
                                      </p:to>
                                    </p:set>
                                    <p:anim calcmode="lin" valueType="num">
                                      <p:cBhvr>
                                        <p:cTn id="241" dur="500" fill="hold"/>
                                        <p:tgtEl>
                                          <p:spTgt spid="610"/>
                                        </p:tgtEl>
                                        <p:attrNameLst>
                                          <p:attrName>ppt_w</p:attrName>
                                        </p:attrNameLst>
                                      </p:cBhvr>
                                      <p:tavLst>
                                        <p:tav tm="0">
                                          <p:val>
                                            <p:fltVal val="0"/>
                                          </p:val>
                                        </p:tav>
                                        <p:tav tm="100000">
                                          <p:val>
                                            <p:strVal val="#ppt_w"/>
                                          </p:val>
                                        </p:tav>
                                      </p:tavLst>
                                    </p:anim>
                                    <p:anim calcmode="lin" valueType="num">
                                      <p:cBhvr>
                                        <p:cTn id="242" dur="500" fill="hold"/>
                                        <p:tgtEl>
                                          <p:spTgt spid="610"/>
                                        </p:tgtEl>
                                        <p:attrNameLst>
                                          <p:attrName>ppt_h</p:attrName>
                                        </p:attrNameLst>
                                      </p:cBhvr>
                                      <p:tavLst>
                                        <p:tav tm="0">
                                          <p:val>
                                            <p:fltVal val="0"/>
                                          </p:val>
                                        </p:tav>
                                        <p:tav tm="100000">
                                          <p:val>
                                            <p:strVal val="#ppt_h"/>
                                          </p:val>
                                        </p:tav>
                                      </p:tavLst>
                                    </p:anim>
                                    <p:animEffect transition="in" filter="fade">
                                      <p:cBhvr>
                                        <p:cTn id="243" dur="500"/>
                                        <p:tgtEl>
                                          <p:spTgt spid="610"/>
                                        </p:tgtEl>
                                      </p:cBhvr>
                                    </p:animEffect>
                                  </p:childTnLst>
                                </p:cTn>
                              </p:par>
                              <p:par>
                                <p:cTn id="244" presetID="53" presetClass="entr" presetSubtype="16" fill="hold" grpId="0" nodeType="withEffect">
                                  <p:stCondLst>
                                    <p:cond delay="0"/>
                                  </p:stCondLst>
                                  <p:childTnLst>
                                    <p:set>
                                      <p:cBhvr>
                                        <p:cTn id="245" dur="1" fill="hold">
                                          <p:stCondLst>
                                            <p:cond delay="0"/>
                                          </p:stCondLst>
                                        </p:cTn>
                                        <p:tgtEl>
                                          <p:spTgt spid="116"/>
                                        </p:tgtEl>
                                        <p:attrNameLst>
                                          <p:attrName>style.visibility</p:attrName>
                                        </p:attrNameLst>
                                      </p:cBhvr>
                                      <p:to>
                                        <p:strVal val="visible"/>
                                      </p:to>
                                    </p:set>
                                    <p:anim calcmode="lin" valueType="num">
                                      <p:cBhvr>
                                        <p:cTn id="246" dur="500" fill="hold"/>
                                        <p:tgtEl>
                                          <p:spTgt spid="116"/>
                                        </p:tgtEl>
                                        <p:attrNameLst>
                                          <p:attrName>ppt_w</p:attrName>
                                        </p:attrNameLst>
                                      </p:cBhvr>
                                      <p:tavLst>
                                        <p:tav tm="0">
                                          <p:val>
                                            <p:fltVal val="0"/>
                                          </p:val>
                                        </p:tav>
                                        <p:tav tm="100000">
                                          <p:val>
                                            <p:strVal val="#ppt_w"/>
                                          </p:val>
                                        </p:tav>
                                      </p:tavLst>
                                    </p:anim>
                                    <p:anim calcmode="lin" valueType="num">
                                      <p:cBhvr>
                                        <p:cTn id="247" dur="500" fill="hold"/>
                                        <p:tgtEl>
                                          <p:spTgt spid="116"/>
                                        </p:tgtEl>
                                        <p:attrNameLst>
                                          <p:attrName>ppt_h</p:attrName>
                                        </p:attrNameLst>
                                      </p:cBhvr>
                                      <p:tavLst>
                                        <p:tav tm="0">
                                          <p:val>
                                            <p:fltVal val="0"/>
                                          </p:val>
                                        </p:tav>
                                        <p:tav tm="100000">
                                          <p:val>
                                            <p:strVal val="#ppt_h"/>
                                          </p:val>
                                        </p:tav>
                                      </p:tavLst>
                                    </p:anim>
                                    <p:animEffect transition="in" filter="fade">
                                      <p:cBhvr>
                                        <p:cTn id="248" dur="500"/>
                                        <p:tgtEl>
                                          <p:spTgt spid="116"/>
                                        </p:tgtEl>
                                      </p:cBhvr>
                                    </p:animEffect>
                                  </p:childTnLst>
                                </p:cTn>
                              </p:par>
                              <p:par>
                                <p:cTn id="249" presetID="53" presetClass="entr" presetSubtype="16" fill="hold" nodeType="withEffect">
                                  <p:stCondLst>
                                    <p:cond delay="0"/>
                                  </p:stCondLst>
                                  <p:childTnLst>
                                    <p:set>
                                      <p:cBhvr>
                                        <p:cTn id="250" dur="1" fill="hold">
                                          <p:stCondLst>
                                            <p:cond delay="0"/>
                                          </p:stCondLst>
                                        </p:cTn>
                                        <p:tgtEl>
                                          <p:spTgt spid="15"/>
                                        </p:tgtEl>
                                        <p:attrNameLst>
                                          <p:attrName>style.visibility</p:attrName>
                                        </p:attrNameLst>
                                      </p:cBhvr>
                                      <p:to>
                                        <p:strVal val="visible"/>
                                      </p:to>
                                    </p:set>
                                    <p:anim calcmode="lin" valueType="num">
                                      <p:cBhvr>
                                        <p:cTn id="251" dur="500" fill="hold"/>
                                        <p:tgtEl>
                                          <p:spTgt spid="15"/>
                                        </p:tgtEl>
                                        <p:attrNameLst>
                                          <p:attrName>ppt_w</p:attrName>
                                        </p:attrNameLst>
                                      </p:cBhvr>
                                      <p:tavLst>
                                        <p:tav tm="0">
                                          <p:val>
                                            <p:fltVal val="0"/>
                                          </p:val>
                                        </p:tav>
                                        <p:tav tm="100000">
                                          <p:val>
                                            <p:strVal val="#ppt_w"/>
                                          </p:val>
                                        </p:tav>
                                      </p:tavLst>
                                    </p:anim>
                                    <p:anim calcmode="lin" valueType="num">
                                      <p:cBhvr>
                                        <p:cTn id="252" dur="500" fill="hold"/>
                                        <p:tgtEl>
                                          <p:spTgt spid="15"/>
                                        </p:tgtEl>
                                        <p:attrNameLst>
                                          <p:attrName>ppt_h</p:attrName>
                                        </p:attrNameLst>
                                      </p:cBhvr>
                                      <p:tavLst>
                                        <p:tav tm="0">
                                          <p:val>
                                            <p:fltVal val="0"/>
                                          </p:val>
                                        </p:tav>
                                        <p:tav tm="100000">
                                          <p:val>
                                            <p:strVal val="#ppt_h"/>
                                          </p:val>
                                        </p:tav>
                                      </p:tavLst>
                                    </p:anim>
                                    <p:animEffect transition="in" filter="fade">
                                      <p:cBhvr>
                                        <p:cTn id="253" dur="500"/>
                                        <p:tgtEl>
                                          <p:spTgt spid="15"/>
                                        </p:tgtEl>
                                      </p:cBhvr>
                                    </p:animEffect>
                                  </p:childTnLst>
                                </p:cTn>
                              </p:par>
                              <p:par>
                                <p:cTn id="254" presetID="53" presetClass="entr" presetSubtype="16" fill="hold" grpId="0" nodeType="withEffect">
                                  <p:stCondLst>
                                    <p:cond delay="0"/>
                                  </p:stCondLst>
                                  <p:childTnLst>
                                    <p:set>
                                      <p:cBhvr>
                                        <p:cTn id="255" dur="1" fill="hold">
                                          <p:stCondLst>
                                            <p:cond delay="0"/>
                                          </p:stCondLst>
                                        </p:cTn>
                                        <p:tgtEl>
                                          <p:spTgt spid="606"/>
                                        </p:tgtEl>
                                        <p:attrNameLst>
                                          <p:attrName>style.visibility</p:attrName>
                                        </p:attrNameLst>
                                      </p:cBhvr>
                                      <p:to>
                                        <p:strVal val="visible"/>
                                      </p:to>
                                    </p:set>
                                    <p:anim calcmode="lin" valueType="num">
                                      <p:cBhvr>
                                        <p:cTn id="256" dur="500" fill="hold"/>
                                        <p:tgtEl>
                                          <p:spTgt spid="606"/>
                                        </p:tgtEl>
                                        <p:attrNameLst>
                                          <p:attrName>ppt_w</p:attrName>
                                        </p:attrNameLst>
                                      </p:cBhvr>
                                      <p:tavLst>
                                        <p:tav tm="0">
                                          <p:val>
                                            <p:fltVal val="0"/>
                                          </p:val>
                                        </p:tav>
                                        <p:tav tm="100000">
                                          <p:val>
                                            <p:strVal val="#ppt_w"/>
                                          </p:val>
                                        </p:tav>
                                      </p:tavLst>
                                    </p:anim>
                                    <p:anim calcmode="lin" valueType="num">
                                      <p:cBhvr>
                                        <p:cTn id="257" dur="500" fill="hold"/>
                                        <p:tgtEl>
                                          <p:spTgt spid="606"/>
                                        </p:tgtEl>
                                        <p:attrNameLst>
                                          <p:attrName>ppt_h</p:attrName>
                                        </p:attrNameLst>
                                      </p:cBhvr>
                                      <p:tavLst>
                                        <p:tav tm="0">
                                          <p:val>
                                            <p:fltVal val="0"/>
                                          </p:val>
                                        </p:tav>
                                        <p:tav tm="100000">
                                          <p:val>
                                            <p:strVal val="#ppt_h"/>
                                          </p:val>
                                        </p:tav>
                                      </p:tavLst>
                                    </p:anim>
                                    <p:animEffect transition="in" filter="fade">
                                      <p:cBhvr>
                                        <p:cTn id="258" dur="500"/>
                                        <p:tgtEl>
                                          <p:spTgt spid="606"/>
                                        </p:tgtEl>
                                      </p:cBhvr>
                                    </p:animEffect>
                                  </p:childTnLst>
                                </p:cTn>
                              </p:par>
                              <p:par>
                                <p:cTn id="259" presetID="53" presetClass="entr" presetSubtype="16" fill="hold" grpId="0" nodeType="withEffect">
                                  <p:stCondLst>
                                    <p:cond delay="0"/>
                                  </p:stCondLst>
                                  <p:childTnLst>
                                    <p:set>
                                      <p:cBhvr>
                                        <p:cTn id="260" dur="1" fill="hold">
                                          <p:stCondLst>
                                            <p:cond delay="0"/>
                                          </p:stCondLst>
                                        </p:cTn>
                                        <p:tgtEl>
                                          <p:spTgt spid="605"/>
                                        </p:tgtEl>
                                        <p:attrNameLst>
                                          <p:attrName>style.visibility</p:attrName>
                                        </p:attrNameLst>
                                      </p:cBhvr>
                                      <p:to>
                                        <p:strVal val="visible"/>
                                      </p:to>
                                    </p:set>
                                    <p:anim calcmode="lin" valueType="num">
                                      <p:cBhvr>
                                        <p:cTn id="261" dur="500" fill="hold"/>
                                        <p:tgtEl>
                                          <p:spTgt spid="605"/>
                                        </p:tgtEl>
                                        <p:attrNameLst>
                                          <p:attrName>ppt_w</p:attrName>
                                        </p:attrNameLst>
                                      </p:cBhvr>
                                      <p:tavLst>
                                        <p:tav tm="0">
                                          <p:val>
                                            <p:fltVal val="0"/>
                                          </p:val>
                                        </p:tav>
                                        <p:tav tm="100000">
                                          <p:val>
                                            <p:strVal val="#ppt_w"/>
                                          </p:val>
                                        </p:tav>
                                      </p:tavLst>
                                    </p:anim>
                                    <p:anim calcmode="lin" valueType="num">
                                      <p:cBhvr>
                                        <p:cTn id="262" dur="500" fill="hold"/>
                                        <p:tgtEl>
                                          <p:spTgt spid="605"/>
                                        </p:tgtEl>
                                        <p:attrNameLst>
                                          <p:attrName>ppt_h</p:attrName>
                                        </p:attrNameLst>
                                      </p:cBhvr>
                                      <p:tavLst>
                                        <p:tav tm="0">
                                          <p:val>
                                            <p:fltVal val="0"/>
                                          </p:val>
                                        </p:tav>
                                        <p:tav tm="100000">
                                          <p:val>
                                            <p:strVal val="#ppt_h"/>
                                          </p:val>
                                        </p:tav>
                                      </p:tavLst>
                                    </p:anim>
                                    <p:animEffect transition="in" filter="fade">
                                      <p:cBhvr>
                                        <p:cTn id="263" dur="500"/>
                                        <p:tgtEl>
                                          <p:spTgt spid="605"/>
                                        </p:tgtEl>
                                      </p:cBhvr>
                                    </p:animEffect>
                                  </p:childTnLst>
                                </p:cTn>
                              </p:par>
                              <p:par>
                                <p:cTn id="264" presetID="53" presetClass="entr" presetSubtype="16" fill="hold" grpId="0" nodeType="withEffect">
                                  <p:stCondLst>
                                    <p:cond delay="0"/>
                                  </p:stCondLst>
                                  <p:childTnLst>
                                    <p:set>
                                      <p:cBhvr>
                                        <p:cTn id="265" dur="1" fill="hold">
                                          <p:stCondLst>
                                            <p:cond delay="0"/>
                                          </p:stCondLst>
                                        </p:cTn>
                                        <p:tgtEl>
                                          <p:spTgt spid="11"/>
                                        </p:tgtEl>
                                        <p:attrNameLst>
                                          <p:attrName>style.visibility</p:attrName>
                                        </p:attrNameLst>
                                      </p:cBhvr>
                                      <p:to>
                                        <p:strVal val="visible"/>
                                      </p:to>
                                    </p:set>
                                    <p:anim calcmode="lin" valueType="num">
                                      <p:cBhvr>
                                        <p:cTn id="266" dur="500" fill="hold"/>
                                        <p:tgtEl>
                                          <p:spTgt spid="11"/>
                                        </p:tgtEl>
                                        <p:attrNameLst>
                                          <p:attrName>ppt_w</p:attrName>
                                        </p:attrNameLst>
                                      </p:cBhvr>
                                      <p:tavLst>
                                        <p:tav tm="0">
                                          <p:val>
                                            <p:fltVal val="0"/>
                                          </p:val>
                                        </p:tav>
                                        <p:tav tm="100000">
                                          <p:val>
                                            <p:strVal val="#ppt_w"/>
                                          </p:val>
                                        </p:tav>
                                      </p:tavLst>
                                    </p:anim>
                                    <p:anim calcmode="lin" valueType="num">
                                      <p:cBhvr>
                                        <p:cTn id="267" dur="500" fill="hold"/>
                                        <p:tgtEl>
                                          <p:spTgt spid="11"/>
                                        </p:tgtEl>
                                        <p:attrNameLst>
                                          <p:attrName>ppt_h</p:attrName>
                                        </p:attrNameLst>
                                      </p:cBhvr>
                                      <p:tavLst>
                                        <p:tav tm="0">
                                          <p:val>
                                            <p:fltVal val="0"/>
                                          </p:val>
                                        </p:tav>
                                        <p:tav tm="100000">
                                          <p:val>
                                            <p:strVal val="#ppt_h"/>
                                          </p:val>
                                        </p:tav>
                                      </p:tavLst>
                                    </p:anim>
                                    <p:animEffect transition="in" filter="fade">
                                      <p:cBhvr>
                                        <p:cTn id="268" dur="500"/>
                                        <p:tgtEl>
                                          <p:spTgt spid="11"/>
                                        </p:tgtEl>
                                      </p:cBhvr>
                                    </p:animEffect>
                                  </p:childTnLst>
                                </p:cTn>
                              </p:par>
                              <p:par>
                                <p:cTn id="269" presetID="10" presetClass="entr" presetSubtype="0" fill="hold" nodeType="withEffect">
                                  <p:stCondLst>
                                    <p:cond delay="0"/>
                                  </p:stCondLst>
                                  <p:childTnLst>
                                    <p:set>
                                      <p:cBhvr>
                                        <p:cTn id="270" dur="1" fill="hold">
                                          <p:stCondLst>
                                            <p:cond delay="0"/>
                                          </p:stCondLst>
                                        </p:cTn>
                                        <p:tgtEl>
                                          <p:spTgt spid="90"/>
                                        </p:tgtEl>
                                        <p:attrNameLst>
                                          <p:attrName>style.visibility</p:attrName>
                                        </p:attrNameLst>
                                      </p:cBhvr>
                                      <p:to>
                                        <p:strVal val="visible"/>
                                      </p:to>
                                    </p:set>
                                    <p:animEffect transition="in" filter="fade">
                                      <p:cBhvr>
                                        <p:cTn id="271" dur="500"/>
                                        <p:tgtEl>
                                          <p:spTgt spid="90"/>
                                        </p:tgtEl>
                                      </p:cBhvr>
                                    </p:animEffect>
                                  </p:childTnLst>
                                </p:cTn>
                              </p:par>
                            </p:childTnLst>
                          </p:cTn>
                        </p:par>
                        <p:par>
                          <p:cTn id="272" fill="hold">
                            <p:stCondLst>
                              <p:cond delay="500"/>
                            </p:stCondLst>
                            <p:childTnLst>
                              <p:par>
                                <p:cTn id="273" presetID="53" presetClass="entr" presetSubtype="16" fill="hold" nodeType="afterEffect">
                                  <p:stCondLst>
                                    <p:cond delay="0"/>
                                  </p:stCondLst>
                                  <p:childTnLst>
                                    <p:set>
                                      <p:cBhvr>
                                        <p:cTn id="274" dur="1" fill="hold">
                                          <p:stCondLst>
                                            <p:cond delay="0"/>
                                          </p:stCondLst>
                                        </p:cTn>
                                        <p:tgtEl>
                                          <p:spTgt spid="206"/>
                                        </p:tgtEl>
                                        <p:attrNameLst>
                                          <p:attrName>style.visibility</p:attrName>
                                        </p:attrNameLst>
                                      </p:cBhvr>
                                      <p:to>
                                        <p:strVal val="visible"/>
                                      </p:to>
                                    </p:set>
                                    <p:anim calcmode="lin" valueType="num">
                                      <p:cBhvr>
                                        <p:cTn id="275" dur="500" fill="hold"/>
                                        <p:tgtEl>
                                          <p:spTgt spid="206"/>
                                        </p:tgtEl>
                                        <p:attrNameLst>
                                          <p:attrName>ppt_w</p:attrName>
                                        </p:attrNameLst>
                                      </p:cBhvr>
                                      <p:tavLst>
                                        <p:tav tm="0">
                                          <p:val>
                                            <p:fltVal val="0"/>
                                          </p:val>
                                        </p:tav>
                                        <p:tav tm="100000">
                                          <p:val>
                                            <p:strVal val="#ppt_w"/>
                                          </p:val>
                                        </p:tav>
                                      </p:tavLst>
                                    </p:anim>
                                    <p:anim calcmode="lin" valueType="num">
                                      <p:cBhvr>
                                        <p:cTn id="276" dur="500" fill="hold"/>
                                        <p:tgtEl>
                                          <p:spTgt spid="206"/>
                                        </p:tgtEl>
                                        <p:attrNameLst>
                                          <p:attrName>ppt_h</p:attrName>
                                        </p:attrNameLst>
                                      </p:cBhvr>
                                      <p:tavLst>
                                        <p:tav tm="0">
                                          <p:val>
                                            <p:fltVal val="0"/>
                                          </p:val>
                                        </p:tav>
                                        <p:tav tm="100000">
                                          <p:val>
                                            <p:strVal val="#ppt_h"/>
                                          </p:val>
                                        </p:tav>
                                      </p:tavLst>
                                    </p:anim>
                                    <p:animEffect transition="in" filter="fade">
                                      <p:cBhvr>
                                        <p:cTn id="277" dur="500"/>
                                        <p:tgtEl>
                                          <p:spTgt spid="206"/>
                                        </p:tgtEl>
                                      </p:cBhvr>
                                    </p:animEffect>
                                  </p:childTnLst>
                                </p:cTn>
                              </p:par>
                            </p:childTnLst>
                          </p:cTn>
                        </p:par>
                      </p:childTnLst>
                    </p:cTn>
                  </p:par>
                  <p:par>
                    <p:cTn id="278" fill="hold">
                      <p:stCondLst>
                        <p:cond delay="indefinite"/>
                      </p:stCondLst>
                      <p:childTnLst>
                        <p:par>
                          <p:cTn id="279" fill="hold">
                            <p:stCondLst>
                              <p:cond delay="0"/>
                            </p:stCondLst>
                            <p:childTnLst>
                              <p:par>
                                <p:cTn id="280" presetID="53" presetClass="entr" presetSubtype="16" fill="hold" nodeType="clickEffect">
                                  <p:stCondLst>
                                    <p:cond delay="0"/>
                                  </p:stCondLst>
                                  <p:childTnLst>
                                    <p:set>
                                      <p:cBhvr>
                                        <p:cTn id="281" dur="1" fill="hold">
                                          <p:stCondLst>
                                            <p:cond delay="0"/>
                                          </p:stCondLst>
                                        </p:cTn>
                                        <p:tgtEl>
                                          <p:spTgt spid="42"/>
                                        </p:tgtEl>
                                        <p:attrNameLst>
                                          <p:attrName>style.visibility</p:attrName>
                                        </p:attrNameLst>
                                      </p:cBhvr>
                                      <p:to>
                                        <p:strVal val="visible"/>
                                      </p:to>
                                    </p:set>
                                    <p:anim calcmode="lin" valueType="num">
                                      <p:cBhvr>
                                        <p:cTn id="282" dur="500" fill="hold"/>
                                        <p:tgtEl>
                                          <p:spTgt spid="42"/>
                                        </p:tgtEl>
                                        <p:attrNameLst>
                                          <p:attrName>ppt_w</p:attrName>
                                        </p:attrNameLst>
                                      </p:cBhvr>
                                      <p:tavLst>
                                        <p:tav tm="0">
                                          <p:val>
                                            <p:fltVal val="0"/>
                                          </p:val>
                                        </p:tav>
                                        <p:tav tm="100000">
                                          <p:val>
                                            <p:strVal val="#ppt_w"/>
                                          </p:val>
                                        </p:tav>
                                      </p:tavLst>
                                    </p:anim>
                                    <p:anim calcmode="lin" valueType="num">
                                      <p:cBhvr>
                                        <p:cTn id="283" dur="500" fill="hold"/>
                                        <p:tgtEl>
                                          <p:spTgt spid="42"/>
                                        </p:tgtEl>
                                        <p:attrNameLst>
                                          <p:attrName>ppt_h</p:attrName>
                                        </p:attrNameLst>
                                      </p:cBhvr>
                                      <p:tavLst>
                                        <p:tav tm="0">
                                          <p:val>
                                            <p:fltVal val="0"/>
                                          </p:val>
                                        </p:tav>
                                        <p:tav tm="100000">
                                          <p:val>
                                            <p:strVal val="#ppt_h"/>
                                          </p:val>
                                        </p:tav>
                                      </p:tavLst>
                                    </p:anim>
                                    <p:animEffect transition="in" filter="fade">
                                      <p:cBhvr>
                                        <p:cTn id="284" dur="500"/>
                                        <p:tgtEl>
                                          <p:spTgt spid="42"/>
                                        </p:tgtEl>
                                      </p:cBhvr>
                                    </p:animEffect>
                                  </p:childTnLst>
                                </p:cTn>
                              </p:par>
                              <p:par>
                                <p:cTn id="285" presetID="53" presetClass="entr" presetSubtype="16" fill="hold" grpId="0" nodeType="withEffect">
                                  <p:stCondLst>
                                    <p:cond delay="0"/>
                                  </p:stCondLst>
                                  <p:childTnLst>
                                    <p:set>
                                      <p:cBhvr>
                                        <p:cTn id="286" dur="1" fill="hold">
                                          <p:stCondLst>
                                            <p:cond delay="0"/>
                                          </p:stCondLst>
                                        </p:cTn>
                                        <p:tgtEl>
                                          <p:spTgt spid="611"/>
                                        </p:tgtEl>
                                        <p:attrNameLst>
                                          <p:attrName>style.visibility</p:attrName>
                                        </p:attrNameLst>
                                      </p:cBhvr>
                                      <p:to>
                                        <p:strVal val="visible"/>
                                      </p:to>
                                    </p:set>
                                    <p:anim calcmode="lin" valueType="num">
                                      <p:cBhvr>
                                        <p:cTn id="287" dur="500" fill="hold"/>
                                        <p:tgtEl>
                                          <p:spTgt spid="611"/>
                                        </p:tgtEl>
                                        <p:attrNameLst>
                                          <p:attrName>ppt_w</p:attrName>
                                        </p:attrNameLst>
                                      </p:cBhvr>
                                      <p:tavLst>
                                        <p:tav tm="0">
                                          <p:val>
                                            <p:fltVal val="0"/>
                                          </p:val>
                                        </p:tav>
                                        <p:tav tm="100000">
                                          <p:val>
                                            <p:strVal val="#ppt_w"/>
                                          </p:val>
                                        </p:tav>
                                      </p:tavLst>
                                    </p:anim>
                                    <p:anim calcmode="lin" valueType="num">
                                      <p:cBhvr>
                                        <p:cTn id="288" dur="500" fill="hold"/>
                                        <p:tgtEl>
                                          <p:spTgt spid="611"/>
                                        </p:tgtEl>
                                        <p:attrNameLst>
                                          <p:attrName>ppt_h</p:attrName>
                                        </p:attrNameLst>
                                      </p:cBhvr>
                                      <p:tavLst>
                                        <p:tav tm="0">
                                          <p:val>
                                            <p:fltVal val="0"/>
                                          </p:val>
                                        </p:tav>
                                        <p:tav tm="100000">
                                          <p:val>
                                            <p:strVal val="#ppt_h"/>
                                          </p:val>
                                        </p:tav>
                                      </p:tavLst>
                                    </p:anim>
                                    <p:animEffect transition="in" filter="fade">
                                      <p:cBhvr>
                                        <p:cTn id="289" dur="500"/>
                                        <p:tgtEl>
                                          <p:spTgt spid="611"/>
                                        </p:tgtEl>
                                      </p:cBhvr>
                                    </p:animEffect>
                                  </p:childTnLst>
                                </p:cTn>
                              </p:par>
                              <p:par>
                                <p:cTn id="290" presetID="53" presetClass="entr" presetSubtype="16" fill="hold" nodeType="withEffect">
                                  <p:stCondLst>
                                    <p:cond delay="0"/>
                                  </p:stCondLst>
                                  <p:childTnLst>
                                    <p:set>
                                      <p:cBhvr>
                                        <p:cTn id="291" dur="1" fill="hold">
                                          <p:stCondLst>
                                            <p:cond delay="0"/>
                                          </p:stCondLst>
                                        </p:cTn>
                                        <p:tgtEl>
                                          <p:spTgt spid="503"/>
                                        </p:tgtEl>
                                        <p:attrNameLst>
                                          <p:attrName>style.visibility</p:attrName>
                                        </p:attrNameLst>
                                      </p:cBhvr>
                                      <p:to>
                                        <p:strVal val="visible"/>
                                      </p:to>
                                    </p:set>
                                    <p:anim calcmode="lin" valueType="num">
                                      <p:cBhvr>
                                        <p:cTn id="292" dur="500" fill="hold"/>
                                        <p:tgtEl>
                                          <p:spTgt spid="503"/>
                                        </p:tgtEl>
                                        <p:attrNameLst>
                                          <p:attrName>ppt_w</p:attrName>
                                        </p:attrNameLst>
                                      </p:cBhvr>
                                      <p:tavLst>
                                        <p:tav tm="0">
                                          <p:val>
                                            <p:fltVal val="0"/>
                                          </p:val>
                                        </p:tav>
                                        <p:tav tm="100000">
                                          <p:val>
                                            <p:strVal val="#ppt_w"/>
                                          </p:val>
                                        </p:tav>
                                      </p:tavLst>
                                    </p:anim>
                                    <p:anim calcmode="lin" valueType="num">
                                      <p:cBhvr>
                                        <p:cTn id="293" dur="500" fill="hold"/>
                                        <p:tgtEl>
                                          <p:spTgt spid="503"/>
                                        </p:tgtEl>
                                        <p:attrNameLst>
                                          <p:attrName>ppt_h</p:attrName>
                                        </p:attrNameLst>
                                      </p:cBhvr>
                                      <p:tavLst>
                                        <p:tav tm="0">
                                          <p:val>
                                            <p:fltVal val="0"/>
                                          </p:val>
                                        </p:tav>
                                        <p:tav tm="100000">
                                          <p:val>
                                            <p:strVal val="#ppt_h"/>
                                          </p:val>
                                        </p:tav>
                                      </p:tavLst>
                                    </p:anim>
                                    <p:animEffect transition="in" filter="fade">
                                      <p:cBhvr>
                                        <p:cTn id="294" dur="500"/>
                                        <p:tgtEl>
                                          <p:spTgt spid="503"/>
                                        </p:tgtEl>
                                      </p:cBhvr>
                                    </p:animEffect>
                                  </p:childTnLst>
                                </p:cTn>
                              </p:par>
                            </p:childTnLst>
                          </p:cTn>
                        </p:par>
                      </p:childTnLst>
                    </p:cTn>
                  </p:par>
                  <p:par>
                    <p:cTn id="295" fill="hold">
                      <p:stCondLst>
                        <p:cond delay="indefinite"/>
                      </p:stCondLst>
                      <p:childTnLst>
                        <p:par>
                          <p:cTn id="296" fill="hold">
                            <p:stCondLst>
                              <p:cond delay="0"/>
                            </p:stCondLst>
                            <p:childTnLst>
                              <p:par>
                                <p:cTn id="297" presetID="22" presetClass="entr" presetSubtype="1" fill="hold" nodeType="clickEffect">
                                  <p:stCondLst>
                                    <p:cond delay="0"/>
                                  </p:stCondLst>
                                  <p:childTnLst>
                                    <p:set>
                                      <p:cBhvr>
                                        <p:cTn id="298" dur="1" fill="hold">
                                          <p:stCondLst>
                                            <p:cond delay="0"/>
                                          </p:stCondLst>
                                        </p:cTn>
                                        <p:tgtEl>
                                          <p:spTgt spid="36"/>
                                        </p:tgtEl>
                                        <p:attrNameLst>
                                          <p:attrName>style.visibility</p:attrName>
                                        </p:attrNameLst>
                                      </p:cBhvr>
                                      <p:to>
                                        <p:strVal val="visible"/>
                                      </p:to>
                                    </p:set>
                                    <p:animEffect transition="in" filter="wipe(up)">
                                      <p:cBhvr>
                                        <p:cTn id="299" dur="500"/>
                                        <p:tgtEl>
                                          <p:spTgt spid="36"/>
                                        </p:tgtEl>
                                      </p:cBhvr>
                                    </p:animEffect>
                                  </p:childTnLst>
                                </p:cTn>
                              </p:par>
                            </p:childTnLst>
                          </p:cTn>
                        </p:par>
                        <p:par>
                          <p:cTn id="300" fill="hold">
                            <p:stCondLst>
                              <p:cond delay="500"/>
                            </p:stCondLst>
                            <p:childTnLst>
                              <p:par>
                                <p:cTn id="301" presetID="53" presetClass="entr" presetSubtype="16" fill="hold" grpId="0" nodeType="afterEffect">
                                  <p:stCondLst>
                                    <p:cond delay="0"/>
                                  </p:stCondLst>
                                  <p:childTnLst>
                                    <p:set>
                                      <p:cBhvr>
                                        <p:cTn id="302" dur="1" fill="hold">
                                          <p:stCondLst>
                                            <p:cond delay="0"/>
                                          </p:stCondLst>
                                        </p:cTn>
                                        <p:tgtEl>
                                          <p:spTgt spid="85"/>
                                        </p:tgtEl>
                                        <p:attrNameLst>
                                          <p:attrName>style.visibility</p:attrName>
                                        </p:attrNameLst>
                                      </p:cBhvr>
                                      <p:to>
                                        <p:strVal val="visible"/>
                                      </p:to>
                                    </p:set>
                                    <p:anim calcmode="lin" valueType="num">
                                      <p:cBhvr>
                                        <p:cTn id="303" dur="500" fill="hold"/>
                                        <p:tgtEl>
                                          <p:spTgt spid="85"/>
                                        </p:tgtEl>
                                        <p:attrNameLst>
                                          <p:attrName>ppt_w</p:attrName>
                                        </p:attrNameLst>
                                      </p:cBhvr>
                                      <p:tavLst>
                                        <p:tav tm="0">
                                          <p:val>
                                            <p:fltVal val="0"/>
                                          </p:val>
                                        </p:tav>
                                        <p:tav tm="100000">
                                          <p:val>
                                            <p:strVal val="#ppt_w"/>
                                          </p:val>
                                        </p:tav>
                                      </p:tavLst>
                                    </p:anim>
                                    <p:anim calcmode="lin" valueType="num">
                                      <p:cBhvr>
                                        <p:cTn id="304" dur="500" fill="hold"/>
                                        <p:tgtEl>
                                          <p:spTgt spid="85"/>
                                        </p:tgtEl>
                                        <p:attrNameLst>
                                          <p:attrName>ppt_h</p:attrName>
                                        </p:attrNameLst>
                                      </p:cBhvr>
                                      <p:tavLst>
                                        <p:tav tm="0">
                                          <p:val>
                                            <p:fltVal val="0"/>
                                          </p:val>
                                        </p:tav>
                                        <p:tav tm="100000">
                                          <p:val>
                                            <p:strVal val="#ppt_h"/>
                                          </p:val>
                                        </p:tav>
                                      </p:tavLst>
                                    </p:anim>
                                    <p:animEffect transition="in" filter="fade">
                                      <p:cBhvr>
                                        <p:cTn id="305" dur="500"/>
                                        <p:tgtEl>
                                          <p:spTgt spid="85"/>
                                        </p:tgtEl>
                                      </p:cBhvr>
                                    </p:animEffect>
                                  </p:childTnLst>
                                </p:cTn>
                              </p:par>
                            </p:childTnLst>
                          </p:cTn>
                        </p:par>
                      </p:childTnLst>
                    </p:cTn>
                  </p:par>
                  <p:par>
                    <p:cTn id="306" fill="hold">
                      <p:stCondLst>
                        <p:cond delay="indefinite"/>
                      </p:stCondLst>
                      <p:childTnLst>
                        <p:par>
                          <p:cTn id="307" fill="hold">
                            <p:stCondLst>
                              <p:cond delay="0"/>
                            </p:stCondLst>
                            <p:childTnLst>
                              <p:par>
                                <p:cTn id="308" presetID="53" presetClass="entr" presetSubtype="16" fill="hold" nodeType="clickEffect">
                                  <p:stCondLst>
                                    <p:cond delay="0"/>
                                  </p:stCondLst>
                                  <p:childTnLst>
                                    <p:set>
                                      <p:cBhvr>
                                        <p:cTn id="309" dur="1" fill="hold">
                                          <p:stCondLst>
                                            <p:cond delay="0"/>
                                          </p:stCondLst>
                                        </p:cTn>
                                        <p:tgtEl>
                                          <p:spTgt spid="124"/>
                                        </p:tgtEl>
                                        <p:attrNameLst>
                                          <p:attrName>style.visibility</p:attrName>
                                        </p:attrNameLst>
                                      </p:cBhvr>
                                      <p:to>
                                        <p:strVal val="visible"/>
                                      </p:to>
                                    </p:set>
                                    <p:anim calcmode="lin" valueType="num">
                                      <p:cBhvr>
                                        <p:cTn id="310" dur="500" fill="hold"/>
                                        <p:tgtEl>
                                          <p:spTgt spid="124"/>
                                        </p:tgtEl>
                                        <p:attrNameLst>
                                          <p:attrName>ppt_w</p:attrName>
                                        </p:attrNameLst>
                                      </p:cBhvr>
                                      <p:tavLst>
                                        <p:tav tm="0">
                                          <p:val>
                                            <p:fltVal val="0"/>
                                          </p:val>
                                        </p:tav>
                                        <p:tav tm="100000">
                                          <p:val>
                                            <p:strVal val="#ppt_w"/>
                                          </p:val>
                                        </p:tav>
                                      </p:tavLst>
                                    </p:anim>
                                    <p:anim calcmode="lin" valueType="num">
                                      <p:cBhvr>
                                        <p:cTn id="311" dur="500" fill="hold"/>
                                        <p:tgtEl>
                                          <p:spTgt spid="124"/>
                                        </p:tgtEl>
                                        <p:attrNameLst>
                                          <p:attrName>ppt_h</p:attrName>
                                        </p:attrNameLst>
                                      </p:cBhvr>
                                      <p:tavLst>
                                        <p:tav tm="0">
                                          <p:val>
                                            <p:fltVal val="0"/>
                                          </p:val>
                                        </p:tav>
                                        <p:tav tm="100000">
                                          <p:val>
                                            <p:strVal val="#ppt_h"/>
                                          </p:val>
                                        </p:tav>
                                      </p:tavLst>
                                    </p:anim>
                                    <p:animEffect transition="in" filter="fade">
                                      <p:cBhvr>
                                        <p:cTn id="312" dur="500"/>
                                        <p:tgtEl>
                                          <p:spTgt spid="124"/>
                                        </p:tgtEl>
                                      </p:cBhvr>
                                    </p:animEffect>
                                  </p:childTnLst>
                                </p:cTn>
                              </p:par>
                            </p:childTnLst>
                          </p:cTn>
                        </p:par>
                        <p:par>
                          <p:cTn id="313" fill="hold">
                            <p:stCondLst>
                              <p:cond delay="500"/>
                            </p:stCondLst>
                            <p:childTnLst>
                              <p:par>
                                <p:cTn id="314" presetID="53" presetClass="entr" presetSubtype="16" fill="hold" grpId="0" nodeType="afterEffect">
                                  <p:stCondLst>
                                    <p:cond delay="0"/>
                                  </p:stCondLst>
                                  <p:childTnLst>
                                    <p:set>
                                      <p:cBhvr>
                                        <p:cTn id="315" dur="1" fill="hold">
                                          <p:stCondLst>
                                            <p:cond delay="0"/>
                                          </p:stCondLst>
                                        </p:cTn>
                                        <p:tgtEl>
                                          <p:spTgt spid="746"/>
                                        </p:tgtEl>
                                        <p:attrNameLst>
                                          <p:attrName>style.visibility</p:attrName>
                                        </p:attrNameLst>
                                      </p:cBhvr>
                                      <p:to>
                                        <p:strVal val="visible"/>
                                      </p:to>
                                    </p:set>
                                    <p:anim calcmode="lin" valueType="num">
                                      <p:cBhvr>
                                        <p:cTn id="316" dur="500" fill="hold"/>
                                        <p:tgtEl>
                                          <p:spTgt spid="746"/>
                                        </p:tgtEl>
                                        <p:attrNameLst>
                                          <p:attrName>ppt_w</p:attrName>
                                        </p:attrNameLst>
                                      </p:cBhvr>
                                      <p:tavLst>
                                        <p:tav tm="0">
                                          <p:val>
                                            <p:fltVal val="0"/>
                                          </p:val>
                                        </p:tav>
                                        <p:tav tm="100000">
                                          <p:val>
                                            <p:strVal val="#ppt_w"/>
                                          </p:val>
                                        </p:tav>
                                      </p:tavLst>
                                    </p:anim>
                                    <p:anim calcmode="lin" valueType="num">
                                      <p:cBhvr>
                                        <p:cTn id="317" dur="500" fill="hold"/>
                                        <p:tgtEl>
                                          <p:spTgt spid="746"/>
                                        </p:tgtEl>
                                        <p:attrNameLst>
                                          <p:attrName>ppt_h</p:attrName>
                                        </p:attrNameLst>
                                      </p:cBhvr>
                                      <p:tavLst>
                                        <p:tav tm="0">
                                          <p:val>
                                            <p:fltVal val="0"/>
                                          </p:val>
                                        </p:tav>
                                        <p:tav tm="100000">
                                          <p:val>
                                            <p:strVal val="#ppt_h"/>
                                          </p:val>
                                        </p:tav>
                                      </p:tavLst>
                                    </p:anim>
                                    <p:animEffect transition="in" filter="fade">
                                      <p:cBhvr>
                                        <p:cTn id="318" dur="500"/>
                                        <p:tgtEl>
                                          <p:spTgt spid="746"/>
                                        </p:tgtEl>
                                      </p:cBhvr>
                                    </p:animEffect>
                                  </p:childTnLst>
                                </p:cTn>
                              </p:par>
                            </p:childTnLst>
                          </p:cTn>
                        </p:par>
                        <p:par>
                          <p:cTn id="319" fill="hold">
                            <p:stCondLst>
                              <p:cond delay="1000"/>
                            </p:stCondLst>
                            <p:childTnLst>
                              <p:par>
                                <p:cTn id="320" presetID="53" presetClass="entr" presetSubtype="16" fill="hold" grpId="0" nodeType="afterEffect">
                                  <p:stCondLst>
                                    <p:cond delay="0"/>
                                  </p:stCondLst>
                                  <p:childTnLst>
                                    <p:set>
                                      <p:cBhvr>
                                        <p:cTn id="321" dur="1" fill="hold">
                                          <p:stCondLst>
                                            <p:cond delay="0"/>
                                          </p:stCondLst>
                                        </p:cTn>
                                        <p:tgtEl>
                                          <p:spTgt spid="770"/>
                                        </p:tgtEl>
                                        <p:attrNameLst>
                                          <p:attrName>style.visibility</p:attrName>
                                        </p:attrNameLst>
                                      </p:cBhvr>
                                      <p:to>
                                        <p:strVal val="visible"/>
                                      </p:to>
                                    </p:set>
                                    <p:anim calcmode="lin" valueType="num">
                                      <p:cBhvr>
                                        <p:cTn id="322" dur="500" fill="hold"/>
                                        <p:tgtEl>
                                          <p:spTgt spid="770"/>
                                        </p:tgtEl>
                                        <p:attrNameLst>
                                          <p:attrName>ppt_w</p:attrName>
                                        </p:attrNameLst>
                                      </p:cBhvr>
                                      <p:tavLst>
                                        <p:tav tm="0">
                                          <p:val>
                                            <p:fltVal val="0"/>
                                          </p:val>
                                        </p:tav>
                                        <p:tav tm="100000">
                                          <p:val>
                                            <p:strVal val="#ppt_w"/>
                                          </p:val>
                                        </p:tav>
                                      </p:tavLst>
                                    </p:anim>
                                    <p:anim calcmode="lin" valueType="num">
                                      <p:cBhvr>
                                        <p:cTn id="323" dur="500" fill="hold"/>
                                        <p:tgtEl>
                                          <p:spTgt spid="770"/>
                                        </p:tgtEl>
                                        <p:attrNameLst>
                                          <p:attrName>ppt_h</p:attrName>
                                        </p:attrNameLst>
                                      </p:cBhvr>
                                      <p:tavLst>
                                        <p:tav tm="0">
                                          <p:val>
                                            <p:fltVal val="0"/>
                                          </p:val>
                                        </p:tav>
                                        <p:tav tm="100000">
                                          <p:val>
                                            <p:strVal val="#ppt_h"/>
                                          </p:val>
                                        </p:tav>
                                      </p:tavLst>
                                    </p:anim>
                                    <p:animEffect transition="in" filter="fade">
                                      <p:cBhvr>
                                        <p:cTn id="324" dur="500"/>
                                        <p:tgtEl>
                                          <p:spTgt spid="770"/>
                                        </p:tgtEl>
                                      </p:cBhvr>
                                    </p:animEffect>
                                  </p:childTnLst>
                                </p:cTn>
                              </p:par>
                            </p:childTnLst>
                          </p:cTn>
                        </p:par>
                      </p:childTnLst>
                    </p:cTn>
                  </p:par>
                  <p:par>
                    <p:cTn id="325" fill="hold">
                      <p:stCondLst>
                        <p:cond delay="indefinite"/>
                      </p:stCondLst>
                      <p:childTnLst>
                        <p:par>
                          <p:cTn id="326" fill="hold">
                            <p:stCondLst>
                              <p:cond delay="0"/>
                            </p:stCondLst>
                            <p:childTnLst>
                              <p:par>
                                <p:cTn id="327" presetID="53" presetClass="entr" presetSubtype="16" fill="hold" nodeType="clickEffect">
                                  <p:stCondLst>
                                    <p:cond delay="0"/>
                                  </p:stCondLst>
                                  <p:childTnLst>
                                    <p:set>
                                      <p:cBhvr>
                                        <p:cTn id="328" dur="1" fill="hold">
                                          <p:stCondLst>
                                            <p:cond delay="0"/>
                                          </p:stCondLst>
                                        </p:cTn>
                                        <p:tgtEl>
                                          <p:spTgt spid="20"/>
                                        </p:tgtEl>
                                        <p:attrNameLst>
                                          <p:attrName>style.visibility</p:attrName>
                                        </p:attrNameLst>
                                      </p:cBhvr>
                                      <p:to>
                                        <p:strVal val="visible"/>
                                      </p:to>
                                    </p:set>
                                    <p:anim calcmode="lin" valueType="num">
                                      <p:cBhvr>
                                        <p:cTn id="329" dur="500" fill="hold"/>
                                        <p:tgtEl>
                                          <p:spTgt spid="20"/>
                                        </p:tgtEl>
                                        <p:attrNameLst>
                                          <p:attrName>ppt_w</p:attrName>
                                        </p:attrNameLst>
                                      </p:cBhvr>
                                      <p:tavLst>
                                        <p:tav tm="0">
                                          <p:val>
                                            <p:fltVal val="0"/>
                                          </p:val>
                                        </p:tav>
                                        <p:tav tm="100000">
                                          <p:val>
                                            <p:strVal val="#ppt_w"/>
                                          </p:val>
                                        </p:tav>
                                      </p:tavLst>
                                    </p:anim>
                                    <p:anim calcmode="lin" valueType="num">
                                      <p:cBhvr>
                                        <p:cTn id="330" dur="500" fill="hold"/>
                                        <p:tgtEl>
                                          <p:spTgt spid="20"/>
                                        </p:tgtEl>
                                        <p:attrNameLst>
                                          <p:attrName>ppt_h</p:attrName>
                                        </p:attrNameLst>
                                      </p:cBhvr>
                                      <p:tavLst>
                                        <p:tav tm="0">
                                          <p:val>
                                            <p:fltVal val="0"/>
                                          </p:val>
                                        </p:tav>
                                        <p:tav tm="100000">
                                          <p:val>
                                            <p:strVal val="#ppt_h"/>
                                          </p:val>
                                        </p:tav>
                                      </p:tavLst>
                                    </p:anim>
                                    <p:animEffect transition="in" filter="fade">
                                      <p:cBhvr>
                                        <p:cTn id="331" dur="500"/>
                                        <p:tgtEl>
                                          <p:spTgt spid="20"/>
                                        </p:tgtEl>
                                      </p:cBhvr>
                                    </p:animEffect>
                                  </p:childTnLst>
                                </p:cTn>
                              </p:par>
                            </p:childTnLst>
                          </p:cTn>
                        </p:par>
                        <p:par>
                          <p:cTn id="332" fill="hold">
                            <p:stCondLst>
                              <p:cond delay="500"/>
                            </p:stCondLst>
                            <p:childTnLst>
                              <p:par>
                                <p:cTn id="333" presetID="53" presetClass="entr" presetSubtype="16" fill="hold" nodeType="afterEffect">
                                  <p:stCondLst>
                                    <p:cond delay="0"/>
                                  </p:stCondLst>
                                  <p:childTnLst>
                                    <p:set>
                                      <p:cBhvr>
                                        <p:cTn id="334" dur="1" fill="hold">
                                          <p:stCondLst>
                                            <p:cond delay="0"/>
                                          </p:stCondLst>
                                        </p:cTn>
                                        <p:tgtEl>
                                          <p:spTgt spid="18"/>
                                        </p:tgtEl>
                                        <p:attrNameLst>
                                          <p:attrName>style.visibility</p:attrName>
                                        </p:attrNameLst>
                                      </p:cBhvr>
                                      <p:to>
                                        <p:strVal val="visible"/>
                                      </p:to>
                                    </p:set>
                                    <p:anim calcmode="lin" valueType="num">
                                      <p:cBhvr>
                                        <p:cTn id="335" dur="500" fill="hold"/>
                                        <p:tgtEl>
                                          <p:spTgt spid="18"/>
                                        </p:tgtEl>
                                        <p:attrNameLst>
                                          <p:attrName>ppt_w</p:attrName>
                                        </p:attrNameLst>
                                      </p:cBhvr>
                                      <p:tavLst>
                                        <p:tav tm="0">
                                          <p:val>
                                            <p:fltVal val="0"/>
                                          </p:val>
                                        </p:tav>
                                        <p:tav tm="100000">
                                          <p:val>
                                            <p:strVal val="#ppt_w"/>
                                          </p:val>
                                        </p:tav>
                                      </p:tavLst>
                                    </p:anim>
                                    <p:anim calcmode="lin" valueType="num">
                                      <p:cBhvr>
                                        <p:cTn id="336" dur="500" fill="hold"/>
                                        <p:tgtEl>
                                          <p:spTgt spid="18"/>
                                        </p:tgtEl>
                                        <p:attrNameLst>
                                          <p:attrName>ppt_h</p:attrName>
                                        </p:attrNameLst>
                                      </p:cBhvr>
                                      <p:tavLst>
                                        <p:tav tm="0">
                                          <p:val>
                                            <p:fltVal val="0"/>
                                          </p:val>
                                        </p:tav>
                                        <p:tav tm="100000">
                                          <p:val>
                                            <p:strVal val="#ppt_h"/>
                                          </p:val>
                                        </p:tav>
                                      </p:tavLst>
                                    </p:anim>
                                    <p:animEffect transition="in" filter="fade">
                                      <p:cBhvr>
                                        <p:cTn id="337" dur="500"/>
                                        <p:tgtEl>
                                          <p:spTgt spid="18"/>
                                        </p:tgtEl>
                                      </p:cBhvr>
                                    </p:animEffect>
                                  </p:childTnLst>
                                </p:cTn>
                              </p:par>
                            </p:childTnLst>
                          </p:cTn>
                        </p:par>
                        <p:par>
                          <p:cTn id="338" fill="hold">
                            <p:stCondLst>
                              <p:cond delay="1000"/>
                            </p:stCondLst>
                            <p:childTnLst>
                              <p:par>
                                <p:cTn id="339" presetID="22" presetClass="entr" presetSubtype="4" fill="hold" nodeType="afterEffect">
                                  <p:stCondLst>
                                    <p:cond delay="0"/>
                                  </p:stCondLst>
                                  <p:childTnLst>
                                    <p:set>
                                      <p:cBhvr>
                                        <p:cTn id="340" dur="1" fill="hold">
                                          <p:stCondLst>
                                            <p:cond delay="0"/>
                                          </p:stCondLst>
                                        </p:cTn>
                                        <p:tgtEl>
                                          <p:spTgt spid="749"/>
                                        </p:tgtEl>
                                        <p:attrNameLst>
                                          <p:attrName>style.visibility</p:attrName>
                                        </p:attrNameLst>
                                      </p:cBhvr>
                                      <p:to>
                                        <p:strVal val="visible"/>
                                      </p:to>
                                    </p:set>
                                    <p:animEffect transition="in" filter="wipe(down)">
                                      <p:cBhvr>
                                        <p:cTn id="341" dur="500"/>
                                        <p:tgtEl>
                                          <p:spTgt spid="749"/>
                                        </p:tgtEl>
                                      </p:cBhvr>
                                    </p:animEffect>
                                  </p:childTnLst>
                                </p:cTn>
                              </p:par>
                            </p:childTnLst>
                          </p:cTn>
                        </p:par>
                        <p:par>
                          <p:cTn id="342" fill="hold">
                            <p:stCondLst>
                              <p:cond delay="1500"/>
                            </p:stCondLst>
                            <p:childTnLst>
                              <p:par>
                                <p:cTn id="343" presetID="53" presetClass="entr" presetSubtype="16" fill="hold" grpId="0" nodeType="afterEffect">
                                  <p:stCondLst>
                                    <p:cond delay="0"/>
                                  </p:stCondLst>
                                  <p:childTnLst>
                                    <p:set>
                                      <p:cBhvr>
                                        <p:cTn id="344" dur="1" fill="hold">
                                          <p:stCondLst>
                                            <p:cond delay="0"/>
                                          </p:stCondLst>
                                        </p:cTn>
                                        <p:tgtEl>
                                          <p:spTgt spid="264"/>
                                        </p:tgtEl>
                                        <p:attrNameLst>
                                          <p:attrName>style.visibility</p:attrName>
                                        </p:attrNameLst>
                                      </p:cBhvr>
                                      <p:to>
                                        <p:strVal val="visible"/>
                                      </p:to>
                                    </p:set>
                                    <p:anim calcmode="lin" valueType="num">
                                      <p:cBhvr>
                                        <p:cTn id="345" dur="500" fill="hold"/>
                                        <p:tgtEl>
                                          <p:spTgt spid="264"/>
                                        </p:tgtEl>
                                        <p:attrNameLst>
                                          <p:attrName>ppt_w</p:attrName>
                                        </p:attrNameLst>
                                      </p:cBhvr>
                                      <p:tavLst>
                                        <p:tav tm="0">
                                          <p:val>
                                            <p:fltVal val="0"/>
                                          </p:val>
                                        </p:tav>
                                        <p:tav tm="100000">
                                          <p:val>
                                            <p:strVal val="#ppt_w"/>
                                          </p:val>
                                        </p:tav>
                                      </p:tavLst>
                                    </p:anim>
                                    <p:anim calcmode="lin" valueType="num">
                                      <p:cBhvr>
                                        <p:cTn id="346" dur="500" fill="hold"/>
                                        <p:tgtEl>
                                          <p:spTgt spid="264"/>
                                        </p:tgtEl>
                                        <p:attrNameLst>
                                          <p:attrName>ppt_h</p:attrName>
                                        </p:attrNameLst>
                                      </p:cBhvr>
                                      <p:tavLst>
                                        <p:tav tm="0">
                                          <p:val>
                                            <p:fltVal val="0"/>
                                          </p:val>
                                        </p:tav>
                                        <p:tav tm="100000">
                                          <p:val>
                                            <p:strVal val="#ppt_h"/>
                                          </p:val>
                                        </p:tav>
                                      </p:tavLst>
                                    </p:anim>
                                    <p:animEffect transition="in" filter="fade">
                                      <p:cBhvr>
                                        <p:cTn id="347" dur="500"/>
                                        <p:tgtEl>
                                          <p:spTgt spid="264"/>
                                        </p:tgtEl>
                                      </p:cBhvr>
                                    </p:animEffect>
                                  </p:childTnLst>
                                </p:cTn>
                              </p:par>
                              <p:par>
                                <p:cTn id="348" presetID="53" presetClass="entr" presetSubtype="16" fill="hold" grpId="0" nodeType="withEffect">
                                  <p:stCondLst>
                                    <p:cond delay="0"/>
                                  </p:stCondLst>
                                  <p:childTnLst>
                                    <p:set>
                                      <p:cBhvr>
                                        <p:cTn id="349" dur="1" fill="hold">
                                          <p:stCondLst>
                                            <p:cond delay="0"/>
                                          </p:stCondLst>
                                        </p:cTn>
                                        <p:tgtEl>
                                          <p:spTgt spid="92"/>
                                        </p:tgtEl>
                                        <p:attrNameLst>
                                          <p:attrName>style.visibility</p:attrName>
                                        </p:attrNameLst>
                                      </p:cBhvr>
                                      <p:to>
                                        <p:strVal val="visible"/>
                                      </p:to>
                                    </p:set>
                                    <p:anim calcmode="lin" valueType="num">
                                      <p:cBhvr>
                                        <p:cTn id="350" dur="500" fill="hold"/>
                                        <p:tgtEl>
                                          <p:spTgt spid="92"/>
                                        </p:tgtEl>
                                        <p:attrNameLst>
                                          <p:attrName>ppt_w</p:attrName>
                                        </p:attrNameLst>
                                      </p:cBhvr>
                                      <p:tavLst>
                                        <p:tav tm="0">
                                          <p:val>
                                            <p:fltVal val="0"/>
                                          </p:val>
                                        </p:tav>
                                        <p:tav tm="100000">
                                          <p:val>
                                            <p:strVal val="#ppt_w"/>
                                          </p:val>
                                        </p:tav>
                                      </p:tavLst>
                                    </p:anim>
                                    <p:anim calcmode="lin" valueType="num">
                                      <p:cBhvr>
                                        <p:cTn id="351" dur="500" fill="hold"/>
                                        <p:tgtEl>
                                          <p:spTgt spid="92"/>
                                        </p:tgtEl>
                                        <p:attrNameLst>
                                          <p:attrName>ppt_h</p:attrName>
                                        </p:attrNameLst>
                                      </p:cBhvr>
                                      <p:tavLst>
                                        <p:tav tm="0">
                                          <p:val>
                                            <p:fltVal val="0"/>
                                          </p:val>
                                        </p:tav>
                                        <p:tav tm="100000">
                                          <p:val>
                                            <p:strVal val="#ppt_h"/>
                                          </p:val>
                                        </p:tav>
                                      </p:tavLst>
                                    </p:anim>
                                    <p:animEffect transition="in" filter="fade">
                                      <p:cBhvr>
                                        <p:cTn id="352" dur="500"/>
                                        <p:tgtEl>
                                          <p:spTgt spid="92"/>
                                        </p:tgtEl>
                                      </p:cBhvr>
                                    </p:animEffect>
                                  </p:childTnLst>
                                </p:cTn>
                              </p:par>
                            </p:childTnLst>
                          </p:cTn>
                        </p:par>
                        <p:par>
                          <p:cTn id="353" fill="hold">
                            <p:stCondLst>
                              <p:cond delay="2000"/>
                            </p:stCondLst>
                            <p:childTnLst>
                              <p:par>
                                <p:cTn id="354" presetID="16" presetClass="entr" presetSubtype="26" fill="hold" nodeType="afterEffect">
                                  <p:stCondLst>
                                    <p:cond delay="0"/>
                                  </p:stCondLst>
                                  <p:childTnLst>
                                    <p:set>
                                      <p:cBhvr>
                                        <p:cTn id="355" dur="1" fill="hold">
                                          <p:stCondLst>
                                            <p:cond delay="0"/>
                                          </p:stCondLst>
                                        </p:cTn>
                                        <p:tgtEl>
                                          <p:spTgt spid="9"/>
                                        </p:tgtEl>
                                        <p:attrNameLst>
                                          <p:attrName>style.visibility</p:attrName>
                                        </p:attrNameLst>
                                      </p:cBhvr>
                                      <p:to>
                                        <p:strVal val="visible"/>
                                      </p:to>
                                    </p:set>
                                    <p:animEffect transition="in" filter="barn(inHorizontal)">
                                      <p:cBhvr>
                                        <p:cTn id="356" dur="500"/>
                                        <p:tgtEl>
                                          <p:spTgt spid="9"/>
                                        </p:tgtEl>
                                      </p:cBhvr>
                                    </p:animEffect>
                                  </p:childTnLst>
                                </p:cTn>
                              </p:par>
                            </p:childTnLst>
                          </p:cTn>
                        </p:par>
                      </p:childTnLst>
                    </p:cTn>
                  </p:par>
                  <p:par>
                    <p:cTn id="357" fill="hold">
                      <p:stCondLst>
                        <p:cond delay="indefinite"/>
                      </p:stCondLst>
                      <p:childTnLst>
                        <p:par>
                          <p:cTn id="358" fill="hold">
                            <p:stCondLst>
                              <p:cond delay="0"/>
                            </p:stCondLst>
                            <p:childTnLst>
                              <p:par>
                                <p:cTn id="359" presetID="53" presetClass="entr" presetSubtype="16" fill="hold" nodeType="clickEffect">
                                  <p:stCondLst>
                                    <p:cond delay="0"/>
                                  </p:stCondLst>
                                  <p:childTnLst>
                                    <p:set>
                                      <p:cBhvr>
                                        <p:cTn id="360" dur="1" fill="hold">
                                          <p:stCondLst>
                                            <p:cond delay="0"/>
                                          </p:stCondLst>
                                        </p:cTn>
                                        <p:tgtEl>
                                          <p:spTgt spid="555"/>
                                        </p:tgtEl>
                                        <p:attrNameLst>
                                          <p:attrName>style.visibility</p:attrName>
                                        </p:attrNameLst>
                                      </p:cBhvr>
                                      <p:to>
                                        <p:strVal val="visible"/>
                                      </p:to>
                                    </p:set>
                                    <p:anim calcmode="lin" valueType="num">
                                      <p:cBhvr>
                                        <p:cTn id="361" dur="500" fill="hold"/>
                                        <p:tgtEl>
                                          <p:spTgt spid="555"/>
                                        </p:tgtEl>
                                        <p:attrNameLst>
                                          <p:attrName>ppt_w</p:attrName>
                                        </p:attrNameLst>
                                      </p:cBhvr>
                                      <p:tavLst>
                                        <p:tav tm="0">
                                          <p:val>
                                            <p:fltVal val="0"/>
                                          </p:val>
                                        </p:tav>
                                        <p:tav tm="100000">
                                          <p:val>
                                            <p:strVal val="#ppt_w"/>
                                          </p:val>
                                        </p:tav>
                                      </p:tavLst>
                                    </p:anim>
                                    <p:anim calcmode="lin" valueType="num">
                                      <p:cBhvr>
                                        <p:cTn id="362" dur="500" fill="hold"/>
                                        <p:tgtEl>
                                          <p:spTgt spid="555"/>
                                        </p:tgtEl>
                                        <p:attrNameLst>
                                          <p:attrName>ppt_h</p:attrName>
                                        </p:attrNameLst>
                                      </p:cBhvr>
                                      <p:tavLst>
                                        <p:tav tm="0">
                                          <p:val>
                                            <p:fltVal val="0"/>
                                          </p:val>
                                        </p:tav>
                                        <p:tav tm="100000">
                                          <p:val>
                                            <p:strVal val="#ppt_h"/>
                                          </p:val>
                                        </p:tav>
                                      </p:tavLst>
                                    </p:anim>
                                    <p:animEffect transition="in" filter="fade">
                                      <p:cBhvr>
                                        <p:cTn id="363" dur="500"/>
                                        <p:tgtEl>
                                          <p:spTgt spid="555"/>
                                        </p:tgtEl>
                                      </p:cBhvr>
                                    </p:animEffect>
                                  </p:childTnLst>
                                </p:cTn>
                              </p:par>
                              <p:par>
                                <p:cTn id="364" presetID="53" presetClass="entr" presetSubtype="16" fill="hold" nodeType="withEffect">
                                  <p:stCondLst>
                                    <p:cond delay="0"/>
                                  </p:stCondLst>
                                  <p:childTnLst>
                                    <p:set>
                                      <p:cBhvr>
                                        <p:cTn id="365" dur="1" fill="hold">
                                          <p:stCondLst>
                                            <p:cond delay="0"/>
                                          </p:stCondLst>
                                        </p:cTn>
                                        <p:tgtEl>
                                          <p:spTgt spid="193"/>
                                        </p:tgtEl>
                                        <p:attrNameLst>
                                          <p:attrName>style.visibility</p:attrName>
                                        </p:attrNameLst>
                                      </p:cBhvr>
                                      <p:to>
                                        <p:strVal val="visible"/>
                                      </p:to>
                                    </p:set>
                                    <p:anim calcmode="lin" valueType="num">
                                      <p:cBhvr>
                                        <p:cTn id="366" dur="500" fill="hold"/>
                                        <p:tgtEl>
                                          <p:spTgt spid="193"/>
                                        </p:tgtEl>
                                        <p:attrNameLst>
                                          <p:attrName>ppt_w</p:attrName>
                                        </p:attrNameLst>
                                      </p:cBhvr>
                                      <p:tavLst>
                                        <p:tav tm="0">
                                          <p:val>
                                            <p:fltVal val="0"/>
                                          </p:val>
                                        </p:tav>
                                        <p:tav tm="100000">
                                          <p:val>
                                            <p:strVal val="#ppt_w"/>
                                          </p:val>
                                        </p:tav>
                                      </p:tavLst>
                                    </p:anim>
                                    <p:anim calcmode="lin" valueType="num">
                                      <p:cBhvr>
                                        <p:cTn id="367" dur="500" fill="hold"/>
                                        <p:tgtEl>
                                          <p:spTgt spid="193"/>
                                        </p:tgtEl>
                                        <p:attrNameLst>
                                          <p:attrName>ppt_h</p:attrName>
                                        </p:attrNameLst>
                                      </p:cBhvr>
                                      <p:tavLst>
                                        <p:tav tm="0">
                                          <p:val>
                                            <p:fltVal val="0"/>
                                          </p:val>
                                        </p:tav>
                                        <p:tav tm="100000">
                                          <p:val>
                                            <p:strVal val="#ppt_h"/>
                                          </p:val>
                                        </p:tav>
                                      </p:tavLst>
                                    </p:anim>
                                    <p:animEffect transition="in" filter="fade">
                                      <p:cBhvr>
                                        <p:cTn id="368" dur="500"/>
                                        <p:tgtEl>
                                          <p:spTgt spid="193"/>
                                        </p:tgtEl>
                                      </p:cBhvr>
                                    </p:animEffect>
                                  </p:childTnLst>
                                </p:cTn>
                              </p:par>
                              <p:par>
                                <p:cTn id="369" presetID="53" presetClass="entr" presetSubtype="16" fill="hold" nodeType="withEffect">
                                  <p:stCondLst>
                                    <p:cond delay="0"/>
                                  </p:stCondLst>
                                  <p:childTnLst>
                                    <p:set>
                                      <p:cBhvr>
                                        <p:cTn id="370" dur="1" fill="hold">
                                          <p:stCondLst>
                                            <p:cond delay="0"/>
                                          </p:stCondLst>
                                        </p:cTn>
                                        <p:tgtEl>
                                          <p:spTgt spid="554"/>
                                        </p:tgtEl>
                                        <p:attrNameLst>
                                          <p:attrName>style.visibility</p:attrName>
                                        </p:attrNameLst>
                                      </p:cBhvr>
                                      <p:to>
                                        <p:strVal val="visible"/>
                                      </p:to>
                                    </p:set>
                                    <p:anim calcmode="lin" valueType="num">
                                      <p:cBhvr>
                                        <p:cTn id="371" dur="500" fill="hold"/>
                                        <p:tgtEl>
                                          <p:spTgt spid="554"/>
                                        </p:tgtEl>
                                        <p:attrNameLst>
                                          <p:attrName>ppt_w</p:attrName>
                                        </p:attrNameLst>
                                      </p:cBhvr>
                                      <p:tavLst>
                                        <p:tav tm="0">
                                          <p:val>
                                            <p:fltVal val="0"/>
                                          </p:val>
                                        </p:tav>
                                        <p:tav tm="100000">
                                          <p:val>
                                            <p:strVal val="#ppt_w"/>
                                          </p:val>
                                        </p:tav>
                                      </p:tavLst>
                                    </p:anim>
                                    <p:anim calcmode="lin" valueType="num">
                                      <p:cBhvr>
                                        <p:cTn id="372" dur="500" fill="hold"/>
                                        <p:tgtEl>
                                          <p:spTgt spid="554"/>
                                        </p:tgtEl>
                                        <p:attrNameLst>
                                          <p:attrName>ppt_h</p:attrName>
                                        </p:attrNameLst>
                                      </p:cBhvr>
                                      <p:tavLst>
                                        <p:tav tm="0">
                                          <p:val>
                                            <p:fltVal val="0"/>
                                          </p:val>
                                        </p:tav>
                                        <p:tav tm="100000">
                                          <p:val>
                                            <p:strVal val="#ppt_h"/>
                                          </p:val>
                                        </p:tav>
                                      </p:tavLst>
                                    </p:anim>
                                    <p:animEffect transition="in" filter="fade">
                                      <p:cBhvr>
                                        <p:cTn id="373" dur="500"/>
                                        <p:tgtEl>
                                          <p:spTgt spid="554"/>
                                        </p:tgtEl>
                                      </p:cBhvr>
                                    </p:animEffect>
                                  </p:childTnLst>
                                </p:cTn>
                              </p:par>
                              <p:par>
                                <p:cTn id="374" presetID="53" presetClass="entr" presetSubtype="16" fill="hold" grpId="0" nodeType="withEffect">
                                  <p:stCondLst>
                                    <p:cond delay="0"/>
                                  </p:stCondLst>
                                  <p:childTnLst>
                                    <p:set>
                                      <p:cBhvr>
                                        <p:cTn id="375" dur="1" fill="hold">
                                          <p:stCondLst>
                                            <p:cond delay="0"/>
                                          </p:stCondLst>
                                        </p:cTn>
                                        <p:tgtEl>
                                          <p:spTgt spid="497"/>
                                        </p:tgtEl>
                                        <p:attrNameLst>
                                          <p:attrName>style.visibility</p:attrName>
                                        </p:attrNameLst>
                                      </p:cBhvr>
                                      <p:to>
                                        <p:strVal val="visible"/>
                                      </p:to>
                                    </p:set>
                                    <p:anim calcmode="lin" valueType="num">
                                      <p:cBhvr>
                                        <p:cTn id="376" dur="500" fill="hold"/>
                                        <p:tgtEl>
                                          <p:spTgt spid="497"/>
                                        </p:tgtEl>
                                        <p:attrNameLst>
                                          <p:attrName>ppt_w</p:attrName>
                                        </p:attrNameLst>
                                      </p:cBhvr>
                                      <p:tavLst>
                                        <p:tav tm="0">
                                          <p:val>
                                            <p:fltVal val="0"/>
                                          </p:val>
                                        </p:tav>
                                        <p:tav tm="100000">
                                          <p:val>
                                            <p:strVal val="#ppt_w"/>
                                          </p:val>
                                        </p:tav>
                                      </p:tavLst>
                                    </p:anim>
                                    <p:anim calcmode="lin" valueType="num">
                                      <p:cBhvr>
                                        <p:cTn id="377" dur="500" fill="hold"/>
                                        <p:tgtEl>
                                          <p:spTgt spid="497"/>
                                        </p:tgtEl>
                                        <p:attrNameLst>
                                          <p:attrName>ppt_h</p:attrName>
                                        </p:attrNameLst>
                                      </p:cBhvr>
                                      <p:tavLst>
                                        <p:tav tm="0">
                                          <p:val>
                                            <p:fltVal val="0"/>
                                          </p:val>
                                        </p:tav>
                                        <p:tav tm="100000">
                                          <p:val>
                                            <p:strVal val="#ppt_h"/>
                                          </p:val>
                                        </p:tav>
                                      </p:tavLst>
                                    </p:anim>
                                    <p:animEffect transition="in" filter="fade">
                                      <p:cBhvr>
                                        <p:cTn id="378" dur="500"/>
                                        <p:tgtEl>
                                          <p:spTgt spid="497"/>
                                        </p:tgtEl>
                                      </p:cBhvr>
                                    </p:animEffect>
                                  </p:childTnLst>
                                </p:cTn>
                              </p:par>
                              <p:par>
                                <p:cTn id="379" presetID="53" presetClass="entr" presetSubtype="16" fill="hold" grpId="0" nodeType="withEffect">
                                  <p:stCondLst>
                                    <p:cond delay="0"/>
                                  </p:stCondLst>
                                  <p:childTnLst>
                                    <p:set>
                                      <p:cBhvr>
                                        <p:cTn id="380" dur="1" fill="hold">
                                          <p:stCondLst>
                                            <p:cond delay="0"/>
                                          </p:stCondLst>
                                        </p:cTn>
                                        <p:tgtEl>
                                          <p:spTgt spid="498"/>
                                        </p:tgtEl>
                                        <p:attrNameLst>
                                          <p:attrName>style.visibility</p:attrName>
                                        </p:attrNameLst>
                                      </p:cBhvr>
                                      <p:to>
                                        <p:strVal val="visible"/>
                                      </p:to>
                                    </p:set>
                                    <p:anim calcmode="lin" valueType="num">
                                      <p:cBhvr>
                                        <p:cTn id="381" dur="500" fill="hold"/>
                                        <p:tgtEl>
                                          <p:spTgt spid="498"/>
                                        </p:tgtEl>
                                        <p:attrNameLst>
                                          <p:attrName>ppt_w</p:attrName>
                                        </p:attrNameLst>
                                      </p:cBhvr>
                                      <p:tavLst>
                                        <p:tav tm="0">
                                          <p:val>
                                            <p:fltVal val="0"/>
                                          </p:val>
                                        </p:tav>
                                        <p:tav tm="100000">
                                          <p:val>
                                            <p:strVal val="#ppt_w"/>
                                          </p:val>
                                        </p:tav>
                                      </p:tavLst>
                                    </p:anim>
                                    <p:anim calcmode="lin" valueType="num">
                                      <p:cBhvr>
                                        <p:cTn id="382" dur="500" fill="hold"/>
                                        <p:tgtEl>
                                          <p:spTgt spid="498"/>
                                        </p:tgtEl>
                                        <p:attrNameLst>
                                          <p:attrName>ppt_h</p:attrName>
                                        </p:attrNameLst>
                                      </p:cBhvr>
                                      <p:tavLst>
                                        <p:tav tm="0">
                                          <p:val>
                                            <p:fltVal val="0"/>
                                          </p:val>
                                        </p:tav>
                                        <p:tav tm="100000">
                                          <p:val>
                                            <p:strVal val="#ppt_h"/>
                                          </p:val>
                                        </p:tav>
                                      </p:tavLst>
                                    </p:anim>
                                    <p:animEffect transition="in" filter="fade">
                                      <p:cBhvr>
                                        <p:cTn id="383" dur="500"/>
                                        <p:tgtEl>
                                          <p:spTgt spid="498"/>
                                        </p:tgtEl>
                                      </p:cBhvr>
                                    </p:animEffect>
                                  </p:childTnLst>
                                </p:cTn>
                              </p:par>
                              <p:par>
                                <p:cTn id="384" presetID="22" presetClass="entr" presetSubtype="8" fill="hold" grpId="0" nodeType="withEffect">
                                  <p:stCondLst>
                                    <p:cond delay="0"/>
                                  </p:stCondLst>
                                  <p:childTnLst>
                                    <p:set>
                                      <p:cBhvr>
                                        <p:cTn id="385" dur="1" fill="hold">
                                          <p:stCondLst>
                                            <p:cond delay="0"/>
                                          </p:stCondLst>
                                        </p:cTn>
                                        <p:tgtEl>
                                          <p:spTgt spid="415"/>
                                        </p:tgtEl>
                                        <p:attrNameLst>
                                          <p:attrName>style.visibility</p:attrName>
                                        </p:attrNameLst>
                                      </p:cBhvr>
                                      <p:to>
                                        <p:strVal val="visible"/>
                                      </p:to>
                                    </p:set>
                                    <p:animEffect transition="in" filter="wipe(left)">
                                      <p:cBhvr>
                                        <p:cTn id="386" dur="500"/>
                                        <p:tgtEl>
                                          <p:spTgt spid="415"/>
                                        </p:tgtEl>
                                      </p:cBhvr>
                                    </p:animEffect>
                                  </p:childTnLst>
                                </p:cTn>
                              </p:par>
                              <p:par>
                                <p:cTn id="387" presetID="53" presetClass="entr" presetSubtype="16" fill="hold" grpId="0" nodeType="withEffect">
                                  <p:stCondLst>
                                    <p:cond delay="0"/>
                                  </p:stCondLst>
                                  <p:childTnLst>
                                    <p:set>
                                      <p:cBhvr>
                                        <p:cTn id="388" dur="1" fill="hold">
                                          <p:stCondLst>
                                            <p:cond delay="0"/>
                                          </p:stCondLst>
                                        </p:cTn>
                                        <p:tgtEl>
                                          <p:spTgt spid="365"/>
                                        </p:tgtEl>
                                        <p:attrNameLst>
                                          <p:attrName>style.visibility</p:attrName>
                                        </p:attrNameLst>
                                      </p:cBhvr>
                                      <p:to>
                                        <p:strVal val="visible"/>
                                      </p:to>
                                    </p:set>
                                    <p:anim calcmode="lin" valueType="num">
                                      <p:cBhvr>
                                        <p:cTn id="389" dur="500" fill="hold"/>
                                        <p:tgtEl>
                                          <p:spTgt spid="365"/>
                                        </p:tgtEl>
                                        <p:attrNameLst>
                                          <p:attrName>ppt_w</p:attrName>
                                        </p:attrNameLst>
                                      </p:cBhvr>
                                      <p:tavLst>
                                        <p:tav tm="0">
                                          <p:val>
                                            <p:fltVal val="0"/>
                                          </p:val>
                                        </p:tav>
                                        <p:tav tm="100000">
                                          <p:val>
                                            <p:strVal val="#ppt_w"/>
                                          </p:val>
                                        </p:tav>
                                      </p:tavLst>
                                    </p:anim>
                                    <p:anim calcmode="lin" valueType="num">
                                      <p:cBhvr>
                                        <p:cTn id="390" dur="500" fill="hold"/>
                                        <p:tgtEl>
                                          <p:spTgt spid="365"/>
                                        </p:tgtEl>
                                        <p:attrNameLst>
                                          <p:attrName>ppt_h</p:attrName>
                                        </p:attrNameLst>
                                      </p:cBhvr>
                                      <p:tavLst>
                                        <p:tav tm="0">
                                          <p:val>
                                            <p:fltVal val="0"/>
                                          </p:val>
                                        </p:tav>
                                        <p:tav tm="100000">
                                          <p:val>
                                            <p:strVal val="#ppt_h"/>
                                          </p:val>
                                        </p:tav>
                                      </p:tavLst>
                                    </p:anim>
                                    <p:animEffect transition="in" filter="fade">
                                      <p:cBhvr>
                                        <p:cTn id="391" dur="500"/>
                                        <p:tgtEl>
                                          <p:spTgt spid="365"/>
                                        </p:tgtEl>
                                      </p:cBhvr>
                                    </p:animEffect>
                                  </p:childTnLst>
                                </p:cTn>
                              </p:par>
                              <p:par>
                                <p:cTn id="392" presetID="53" presetClass="entr" presetSubtype="16" fill="hold" grpId="0" nodeType="withEffect">
                                  <p:stCondLst>
                                    <p:cond delay="0"/>
                                  </p:stCondLst>
                                  <p:childTnLst>
                                    <p:set>
                                      <p:cBhvr>
                                        <p:cTn id="393" dur="1" fill="hold">
                                          <p:stCondLst>
                                            <p:cond delay="0"/>
                                          </p:stCondLst>
                                        </p:cTn>
                                        <p:tgtEl>
                                          <p:spTgt spid="499"/>
                                        </p:tgtEl>
                                        <p:attrNameLst>
                                          <p:attrName>style.visibility</p:attrName>
                                        </p:attrNameLst>
                                      </p:cBhvr>
                                      <p:to>
                                        <p:strVal val="visible"/>
                                      </p:to>
                                    </p:set>
                                    <p:anim calcmode="lin" valueType="num">
                                      <p:cBhvr>
                                        <p:cTn id="394" dur="500" fill="hold"/>
                                        <p:tgtEl>
                                          <p:spTgt spid="499"/>
                                        </p:tgtEl>
                                        <p:attrNameLst>
                                          <p:attrName>ppt_w</p:attrName>
                                        </p:attrNameLst>
                                      </p:cBhvr>
                                      <p:tavLst>
                                        <p:tav tm="0">
                                          <p:val>
                                            <p:fltVal val="0"/>
                                          </p:val>
                                        </p:tav>
                                        <p:tav tm="100000">
                                          <p:val>
                                            <p:strVal val="#ppt_w"/>
                                          </p:val>
                                        </p:tav>
                                      </p:tavLst>
                                    </p:anim>
                                    <p:anim calcmode="lin" valueType="num">
                                      <p:cBhvr>
                                        <p:cTn id="395" dur="500" fill="hold"/>
                                        <p:tgtEl>
                                          <p:spTgt spid="499"/>
                                        </p:tgtEl>
                                        <p:attrNameLst>
                                          <p:attrName>ppt_h</p:attrName>
                                        </p:attrNameLst>
                                      </p:cBhvr>
                                      <p:tavLst>
                                        <p:tav tm="0">
                                          <p:val>
                                            <p:fltVal val="0"/>
                                          </p:val>
                                        </p:tav>
                                        <p:tav tm="100000">
                                          <p:val>
                                            <p:strVal val="#ppt_h"/>
                                          </p:val>
                                        </p:tav>
                                      </p:tavLst>
                                    </p:anim>
                                    <p:animEffect transition="in" filter="fade">
                                      <p:cBhvr>
                                        <p:cTn id="396" dur="500"/>
                                        <p:tgtEl>
                                          <p:spTgt spid="499"/>
                                        </p:tgtEl>
                                      </p:cBhvr>
                                    </p:animEffect>
                                  </p:childTnLst>
                                </p:cTn>
                              </p:par>
                            </p:childTnLst>
                          </p:cTn>
                        </p:par>
                        <p:par>
                          <p:cTn id="397" fill="hold">
                            <p:stCondLst>
                              <p:cond delay="500"/>
                            </p:stCondLst>
                            <p:childTnLst>
                              <p:par>
                                <p:cTn id="398" presetID="53" presetClass="entr" presetSubtype="16" fill="hold" grpId="0" nodeType="afterEffect">
                                  <p:stCondLst>
                                    <p:cond delay="0"/>
                                  </p:stCondLst>
                                  <p:childTnLst>
                                    <p:set>
                                      <p:cBhvr>
                                        <p:cTn id="399" dur="1" fill="hold">
                                          <p:stCondLst>
                                            <p:cond delay="0"/>
                                          </p:stCondLst>
                                        </p:cTn>
                                        <p:tgtEl>
                                          <p:spTgt spid="417"/>
                                        </p:tgtEl>
                                        <p:attrNameLst>
                                          <p:attrName>style.visibility</p:attrName>
                                        </p:attrNameLst>
                                      </p:cBhvr>
                                      <p:to>
                                        <p:strVal val="visible"/>
                                      </p:to>
                                    </p:set>
                                    <p:anim calcmode="lin" valueType="num">
                                      <p:cBhvr>
                                        <p:cTn id="400" dur="500" fill="hold"/>
                                        <p:tgtEl>
                                          <p:spTgt spid="417"/>
                                        </p:tgtEl>
                                        <p:attrNameLst>
                                          <p:attrName>ppt_w</p:attrName>
                                        </p:attrNameLst>
                                      </p:cBhvr>
                                      <p:tavLst>
                                        <p:tav tm="0">
                                          <p:val>
                                            <p:fltVal val="0"/>
                                          </p:val>
                                        </p:tav>
                                        <p:tav tm="100000">
                                          <p:val>
                                            <p:strVal val="#ppt_w"/>
                                          </p:val>
                                        </p:tav>
                                      </p:tavLst>
                                    </p:anim>
                                    <p:anim calcmode="lin" valueType="num">
                                      <p:cBhvr>
                                        <p:cTn id="401" dur="500" fill="hold"/>
                                        <p:tgtEl>
                                          <p:spTgt spid="417"/>
                                        </p:tgtEl>
                                        <p:attrNameLst>
                                          <p:attrName>ppt_h</p:attrName>
                                        </p:attrNameLst>
                                      </p:cBhvr>
                                      <p:tavLst>
                                        <p:tav tm="0">
                                          <p:val>
                                            <p:fltVal val="0"/>
                                          </p:val>
                                        </p:tav>
                                        <p:tav tm="100000">
                                          <p:val>
                                            <p:strVal val="#ppt_h"/>
                                          </p:val>
                                        </p:tav>
                                      </p:tavLst>
                                    </p:anim>
                                    <p:animEffect transition="in" filter="fade">
                                      <p:cBhvr>
                                        <p:cTn id="402" dur="500"/>
                                        <p:tgtEl>
                                          <p:spTgt spid="417"/>
                                        </p:tgtEl>
                                      </p:cBhvr>
                                    </p:animEffect>
                                  </p:childTnLst>
                                </p:cTn>
                              </p:par>
                              <p:par>
                                <p:cTn id="403" presetID="53" presetClass="entr" presetSubtype="16" fill="hold" nodeType="withEffect">
                                  <p:stCondLst>
                                    <p:cond delay="0"/>
                                  </p:stCondLst>
                                  <p:childTnLst>
                                    <p:set>
                                      <p:cBhvr>
                                        <p:cTn id="404" dur="1" fill="hold">
                                          <p:stCondLst>
                                            <p:cond delay="0"/>
                                          </p:stCondLst>
                                        </p:cTn>
                                        <p:tgtEl>
                                          <p:spTgt spid="418"/>
                                        </p:tgtEl>
                                        <p:attrNameLst>
                                          <p:attrName>style.visibility</p:attrName>
                                        </p:attrNameLst>
                                      </p:cBhvr>
                                      <p:to>
                                        <p:strVal val="visible"/>
                                      </p:to>
                                    </p:set>
                                    <p:anim calcmode="lin" valueType="num">
                                      <p:cBhvr>
                                        <p:cTn id="405" dur="500" fill="hold"/>
                                        <p:tgtEl>
                                          <p:spTgt spid="418"/>
                                        </p:tgtEl>
                                        <p:attrNameLst>
                                          <p:attrName>ppt_w</p:attrName>
                                        </p:attrNameLst>
                                      </p:cBhvr>
                                      <p:tavLst>
                                        <p:tav tm="0">
                                          <p:val>
                                            <p:fltVal val="0"/>
                                          </p:val>
                                        </p:tav>
                                        <p:tav tm="100000">
                                          <p:val>
                                            <p:strVal val="#ppt_w"/>
                                          </p:val>
                                        </p:tav>
                                      </p:tavLst>
                                    </p:anim>
                                    <p:anim calcmode="lin" valueType="num">
                                      <p:cBhvr>
                                        <p:cTn id="406" dur="500" fill="hold"/>
                                        <p:tgtEl>
                                          <p:spTgt spid="418"/>
                                        </p:tgtEl>
                                        <p:attrNameLst>
                                          <p:attrName>ppt_h</p:attrName>
                                        </p:attrNameLst>
                                      </p:cBhvr>
                                      <p:tavLst>
                                        <p:tav tm="0">
                                          <p:val>
                                            <p:fltVal val="0"/>
                                          </p:val>
                                        </p:tav>
                                        <p:tav tm="100000">
                                          <p:val>
                                            <p:strVal val="#ppt_h"/>
                                          </p:val>
                                        </p:tav>
                                      </p:tavLst>
                                    </p:anim>
                                    <p:animEffect transition="in" filter="fade">
                                      <p:cBhvr>
                                        <p:cTn id="407" dur="500"/>
                                        <p:tgtEl>
                                          <p:spTgt spid="418"/>
                                        </p:tgtEl>
                                      </p:cBhvr>
                                    </p:animEffect>
                                  </p:childTnLst>
                                </p:cTn>
                              </p:par>
                            </p:childTnLst>
                          </p:cTn>
                        </p:par>
                        <p:par>
                          <p:cTn id="408" fill="hold">
                            <p:stCondLst>
                              <p:cond delay="1000"/>
                            </p:stCondLst>
                            <p:childTnLst>
                              <p:par>
                                <p:cTn id="409" presetID="53" presetClass="entr" presetSubtype="16" fill="hold" nodeType="afterEffect">
                                  <p:stCondLst>
                                    <p:cond delay="0"/>
                                  </p:stCondLst>
                                  <p:childTnLst>
                                    <p:set>
                                      <p:cBhvr>
                                        <p:cTn id="410" dur="1" fill="hold">
                                          <p:stCondLst>
                                            <p:cond delay="0"/>
                                          </p:stCondLst>
                                        </p:cTn>
                                        <p:tgtEl>
                                          <p:spTgt spid="88"/>
                                        </p:tgtEl>
                                        <p:attrNameLst>
                                          <p:attrName>style.visibility</p:attrName>
                                        </p:attrNameLst>
                                      </p:cBhvr>
                                      <p:to>
                                        <p:strVal val="visible"/>
                                      </p:to>
                                    </p:set>
                                    <p:anim calcmode="lin" valueType="num">
                                      <p:cBhvr>
                                        <p:cTn id="411" dur="500" fill="hold"/>
                                        <p:tgtEl>
                                          <p:spTgt spid="88"/>
                                        </p:tgtEl>
                                        <p:attrNameLst>
                                          <p:attrName>ppt_w</p:attrName>
                                        </p:attrNameLst>
                                      </p:cBhvr>
                                      <p:tavLst>
                                        <p:tav tm="0">
                                          <p:val>
                                            <p:fltVal val="0"/>
                                          </p:val>
                                        </p:tav>
                                        <p:tav tm="100000">
                                          <p:val>
                                            <p:strVal val="#ppt_w"/>
                                          </p:val>
                                        </p:tav>
                                      </p:tavLst>
                                    </p:anim>
                                    <p:anim calcmode="lin" valueType="num">
                                      <p:cBhvr>
                                        <p:cTn id="412" dur="500" fill="hold"/>
                                        <p:tgtEl>
                                          <p:spTgt spid="88"/>
                                        </p:tgtEl>
                                        <p:attrNameLst>
                                          <p:attrName>ppt_h</p:attrName>
                                        </p:attrNameLst>
                                      </p:cBhvr>
                                      <p:tavLst>
                                        <p:tav tm="0">
                                          <p:val>
                                            <p:fltVal val="0"/>
                                          </p:val>
                                        </p:tav>
                                        <p:tav tm="100000">
                                          <p:val>
                                            <p:strVal val="#ppt_h"/>
                                          </p:val>
                                        </p:tav>
                                      </p:tavLst>
                                    </p:anim>
                                    <p:animEffect transition="in" filter="fade">
                                      <p:cBhvr>
                                        <p:cTn id="413" dur="500"/>
                                        <p:tgtEl>
                                          <p:spTgt spid="88"/>
                                        </p:tgtEl>
                                      </p:cBhvr>
                                    </p:animEffect>
                                  </p:childTnLst>
                                </p:cTn>
                              </p:par>
                            </p:childTnLst>
                          </p:cTn>
                        </p:par>
                      </p:childTnLst>
                    </p:cTn>
                  </p:par>
                  <p:par>
                    <p:cTn id="414" fill="hold">
                      <p:stCondLst>
                        <p:cond delay="indefinite"/>
                      </p:stCondLst>
                      <p:childTnLst>
                        <p:par>
                          <p:cTn id="415" fill="hold">
                            <p:stCondLst>
                              <p:cond delay="0"/>
                            </p:stCondLst>
                            <p:childTnLst>
                              <p:par>
                                <p:cTn id="416" presetID="53" presetClass="entr" presetSubtype="16" fill="hold" nodeType="clickEffect">
                                  <p:stCondLst>
                                    <p:cond delay="0"/>
                                  </p:stCondLst>
                                  <p:childTnLst>
                                    <p:set>
                                      <p:cBhvr>
                                        <p:cTn id="417" dur="1" fill="hold">
                                          <p:stCondLst>
                                            <p:cond delay="0"/>
                                          </p:stCondLst>
                                        </p:cTn>
                                        <p:tgtEl>
                                          <p:spTgt spid="416"/>
                                        </p:tgtEl>
                                        <p:attrNameLst>
                                          <p:attrName>style.visibility</p:attrName>
                                        </p:attrNameLst>
                                      </p:cBhvr>
                                      <p:to>
                                        <p:strVal val="visible"/>
                                      </p:to>
                                    </p:set>
                                    <p:anim calcmode="lin" valueType="num">
                                      <p:cBhvr>
                                        <p:cTn id="418" dur="500" fill="hold"/>
                                        <p:tgtEl>
                                          <p:spTgt spid="416"/>
                                        </p:tgtEl>
                                        <p:attrNameLst>
                                          <p:attrName>ppt_w</p:attrName>
                                        </p:attrNameLst>
                                      </p:cBhvr>
                                      <p:tavLst>
                                        <p:tav tm="0">
                                          <p:val>
                                            <p:fltVal val="0"/>
                                          </p:val>
                                        </p:tav>
                                        <p:tav tm="100000">
                                          <p:val>
                                            <p:strVal val="#ppt_w"/>
                                          </p:val>
                                        </p:tav>
                                      </p:tavLst>
                                    </p:anim>
                                    <p:anim calcmode="lin" valueType="num">
                                      <p:cBhvr>
                                        <p:cTn id="419" dur="500" fill="hold"/>
                                        <p:tgtEl>
                                          <p:spTgt spid="416"/>
                                        </p:tgtEl>
                                        <p:attrNameLst>
                                          <p:attrName>ppt_h</p:attrName>
                                        </p:attrNameLst>
                                      </p:cBhvr>
                                      <p:tavLst>
                                        <p:tav tm="0">
                                          <p:val>
                                            <p:fltVal val="0"/>
                                          </p:val>
                                        </p:tav>
                                        <p:tav tm="100000">
                                          <p:val>
                                            <p:strVal val="#ppt_h"/>
                                          </p:val>
                                        </p:tav>
                                      </p:tavLst>
                                    </p:anim>
                                    <p:animEffect transition="in" filter="fade">
                                      <p:cBhvr>
                                        <p:cTn id="420" dur="500"/>
                                        <p:tgtEl>
                                          <p:spTgt spid="416"/>
                                        </p:tgtEl>
                                      </p:cBhvr>
                                    </p:animEffect>
                                  </p:childTnLst>
                                </p:cTn>
                              </p:par>
                              <p:par>
                                <p:cTn id="421" presetID="53" presetClass="entr" presetSubtype="16" fill="hold" nodeType="withEffect">
                                  <p:stCondLst>
                                    <p:cond delay="0"/>
                                  </p:stCondLst>
                                  <p:childTnLst>
                                    <p:set>
                                      <p:cBhvr>
                                        <p:cTn id="422" dur="1" fill="hold">
                                          <p:stCondLst>
                                            <p:cond delay="0"/>
                                          </p:stCondLst>
                                        </p:cTn>
                                        <p:tgtEl>
                                          <p:spTgt spid="458"/>
                                        </p:tgtEl>
                                        <p:attrNameLst>
                                          <p:attrName>style.visibility</p:attrName>
                                        </p:attrNameLst>
                                      </p:cBhvr>
                                      <p:to>
                                        <p:strVal val="visible"/>
                                      </p:to>
                                    </p:set>
                                    <p:anim calcmode="lin" valueType="num">
                                      <p:cBhvr>
                                        <p:cTn id="423" dur="500" fill="hold"/>
                                        <p:tgtEl>
                                          <p:spTgt spid="458"/>
                                        </p:tgtEl>
                                        <p:attrNameLst>
                                          <p:attrName>ppt_w</p:attrName>
                                        </p:attrNameLst>
                                      </p:cBhvr>
                                      <p:tavLst>
                                        <p:tav tm="0">
                                          <p:val>
                                            <p:fltVal val="0"/>
                                          </p:val>
                                        </p:tav>
                                        <p:tav tm="100000">
                                          <p:val>
                                            <p:strVal val="#ppt_w"/>
                                          </p:val>
                                        </p:tav>
                                      </p:tavLst>
                                    </p:anim>
                                    <p:anim calcmode="lin" valueType="num">
                                      <p:cBhvr>
                                        <p:cTn id="424" dur="500" fill="hold"/>
                                        <p:tgtEl>
                                          <p:spTgt spid="458"/>
                                        </p:tgtEl>
                                        <p:attrNameLst>
                                          <p:attrName>ppt_h</p:attrName>
                                        </p:attrNameLst>
                                      </p:cBhvr>
                                      <p:tavLst>
                                        <p:tav tm="0">
                                          <p:val>
                                            <p:fltVal val="0"/>
                                          </p:val>
                                        </p:tav>
                                        <p:tav tm="100000">
                                          <p:val>
                                            <p:strVal val="#ppt_h"/>
                                          </p:val>
                                        </p:tav>
                                      </p:tavLst>
                                    </p:anim>
                                    <p:animEffect transition="in" filter="fade">
                                      <p:cBhvr>
                                        <p:cTn id="425" dur="500"/>
                                        <p:tgtEl>
                                          <p:spTgt spid="458"/>
                                        </p:tgtEl>
                                      </p:cBhvr>
                                    </p:animEffect>
                                  </p:childTnLst>
                                </p:cTn>
                              </p:par>
                              <p:par>
                                <p:cTn id="426" presetID="53" presetClass="entr" presetSubtype="16" fill="hold" nodeType="withEffect">
                                  <p:stCondLst>
                                    <p:cond delay="0"/>
                                  </p:stCondLst>
                                  <p:childTnLst>
                                    <p:set>
                                      <p:cBhvr>
                                        <p:cTn id="427" dur="1" fill="hold">
                                          <p:stCondLst>
                                            <p:cond delay="0"/>
                                          </p:stCondLst>
                                        </p:cTn>
                                        <p:tgtEl>
                                          <p:spTgt spid="729"/>
                                        </p:tgtEl>
                                        <p:attrNameLst>
                                          <p:attrName>style.visibility</p:attrName>
                                        </p:attrNameLst>
                                      </p:cBhvr>
                                      <p:to>
                                        <p:strVal val="visible"/>
                                      </p:to>
                                    </p:set>
                                    <p:anim calcmode="lin" valueType="num">
                                      <p:cBhvr>
                                        <p:cTn id="428" dur="500" fill="hold"/>
                                        <p:tgtEl>
                                          <p:spTgt spid="729"/>
                                        </p:tgtEl>
                                        <p:attrNameLst>
                                          <p:attrName>ppt_w</p:attrName>
                                        </p:attrNameLst>
                                      </p:cBhvr>
                                      <p:tavLst>
                                        <p:tav tm="0">
                                          <p:val>
                                            <p:fltVal val="0"/>
                                          </p:val>
                                        </p:tav>
                                        <p:tav tm="100000">
                                          <p:val>
                                            <p:strVal val="#ppt_w"/>
                                          </p:val>
                                        </p:tav>
                                      </p:tavLst>
                                    </p:anim>
                                    <p:anim calcmode="lin" valueType="num">
                                      <p:cBhvr>
                                        <p:cTn id="429" dur="500" fill="hold"/>
                                        <p:tgtEl>
                                          <p:spTgt spid="729"/>
                                        </p:tgtEl>
                                        <p:attrNameLst>
                                          <p:attrName>ppt_h</p:attrName>
                                        </p:attrNameLst>
                                      </p:cBhvr>
                                      <p:tavLst>
                                        <p:tav tm="0">
                                          <p:val>
                                            <p:fltVal val="0"/>
                                          </p:val>
                                        </p:tav>
                                        <p:tav tm="100000">
                                          <p:val>
                                            <p:strVal val="#ppt_h"/>
                                          </p:val>
                                        </p:tav>
                                      </p:tavLst>
                                    </p:anim>
                                    <p:animEffect transition="in" filter="fade">
                                      <p:cBhvr>
                                        <p:cTn id="430" dur="500"/>
                                        <p:tgtEl>
                                          <p:spTgt spid="729"/>
                                        </p:tgtEl>
                                      </p:cBhvr>
                                    </p:animEffect>
                                  </p:childTnLst>
                                </p:cTn>
                              </p:par>
                              <p:par>
                                <p:cTn id="431" presetID="53" presetClass="entr" presetSubtype="16" fill="hold" grpId="0" nodeType="withEffect">
                                  <p:stCondLst>
                                    <p:cond delay="0"/>
                                  </p:stCondLst>
                                  <p:childTnLst>
                                    <p:set>
                                      <p:cBhvr>
                                        <p:cTn id="432" dur="1" fill="hold">
                                          <p:stCondLst>
                                            <p:cond delay="0"/>
                                          </p:stCondLst>
                                        </p:cTn>
                                        <p:tgtEl>
                                          <p:spTgt spid="396"/>
                                        </p:tgtEl>
                                        <p:attrNameLst>
                                          <p:attrName>style.visibility</p:attrName>
                                        </p:attrNameLst>
                                      </p:cBhvr>
                                      <p:to>
                                        <p:strVal val="visible"/>
                                      </p:to>
                                    </p:set>
                                    <p:anim calcmode="lin" valueType="num">
                                      <p:cBhvr>
                                        <p:cTn id="433" dur="500" fill="hold"/>
                                        <p:tgtEl>
                                          <p:spTgt spid="396"/>
                                        </p:tgtEl>
                                        <p:attrNameLst>
                                          <p:attrName>ppt_w</p:attrName>
                                        </p:attrNameLst>
                                      </p:cBhvr>
                                      <p:tavLst>
                                        <p:tav tm="0">
                                          <p:val>
                                            <p:fltVal val="0"/>
                                          </p:val>
                                        </p:tav>
                                        <p:tav tm="100000">
                                          <p:val>
                                            <p:strVal val="#ppt_w"/>
                                          </p:val>
                                        </p:tav>
                                      </p:tavLst>
                                    </p:anim>
                                    <p:anim calcmode="lin" valueType="num">
                                      <p:cBhvr>
                                        <p:cTn id="434" dur="500" fill="hold"/>
                                        <p:tgtEl>
                                          <p:spTgt spid="396"/>
                                        </p:tgtEl>
                                        <p:attrNameLst>
                                          <p:attrName>ppt_h</p:attrName>
                                        </p:attrNameLst>
                                      </p:cBhvr>
                                      <p:tavLst>
                                        <p:tav tm="0">
                                          <p:val>
                                            <p:fltVal val="0"/>
                                          </p:val>
                                        </p:tav>
                                        <p:tav tm="100000">
                                          <p:val>
                                            <p:strVal val="#ppt_h"/>
                                          </p:val>
                                        </p:tav>
                                      </p:tavLst>
                                    </p:anim>
                                    <p:animEffect transition="in" filter="fade">
                                      <p:cBhvr>
                                        <p:cTn id="435" dur="500"/>
                                        <p:tgtEl>
                                          <p:spTgt spid="396"/>
                                        </p:tgtEl>
                                      </p:cBhvr>
                                    </p:animEffect>
                                  </p:childTnLst>
                                </p:cTn>
                              </p:par>
                            </p:childTnLst>
                          </p:cTn>
                        </p:par>
                        <p:par>
                          <p:cTn id="436" fill="hold">
                            <p:stCondLst>
                              <p:cond delay="500"/>
                            </p:stCondLst>
                            <p:childTnLst>
                              <p:par>
                                <p:cTn id="437" presetID="22" presetClass="entr" presetSubtype="1" fill="hold" nodeType="afterEffect">
                                  <p:stCondLst>
                                    <p:cond delay="0"/>
                                  </p:stCondLst>
                                  <p:childTnLst>
                                    <p:set>
                                      <p:cBhvr>
                                        <p:cTn id="438" dur="1" fill="hold">
                                          <p:stCondLst>
                                            <p:cond delay="0"/>
                                          </p:stCondLst>
                                        </p:cTn>
                                        <p:tgtEl>
                                          <p:spTgt spid="86"/>
                                        </p:tgtEl>
                                        <p:attrNameLst>
                                          <p:attrName>style.visibility</p:attrName>
                                        </p:attrNameLst>
                                      </p:cBhvr>
                                      <p:to>
                                        <p:strVal val="visible"/>
                                      </p:to>
                                    </p:set>
                                    <p:animEffect transition="in" filter="wipe(up)">
                                      <p:cBhvr>
                                        <p:cTn id="439" dur="500"/>
                                        <p:tgtEl>
                                          <p:spTgt spid="86"/>
                                        </p:tgtEl>
                                      </p:cBhvr>
                                    </p:animEffect>
                                  </p:childTnLst>
                                </p:cTn>
                              </p:par>
                            </p:childTnLst>
                          </p:cTn>
                        </p:par>
                      </p:childTnLst>
                    </p:cTn>
                  </p:par>
                  <p:par>
                    <p:cTn id="440" fill="hold">
                      <p:stCondLst>
                        <p:cond delay="indefinite"/>
                      </p:stCondLst>
                      <p:childTnLst>
                        <p:par>
                          <p:cTn id="441" fill="hold">
                            <p:stCondLst>
                              <p:cond delay="0"/>
                            </p:stCondLst>
                            <p:childTnLst>
                              <p:par>
                                <p:cTn id="442" presetID="53" presetClass="entr" presetSubtype="16" fill="hold" nodeType="clickEffect">
                                  <p:stCondLst>
                                    <p:cond delay="0"/>
                                  </p:stCondLst>
                                  <p:childTnLst>
                                    <p:set>
                                      <p:cBhvr>
                                        <p:cTn id="443" dur="1" fill="hold">
                                          <p:stCondLst>
                                            <p:cond delay="0"/>
                                          </p:stCondLst>
                                        </p:cTn>
                                        <p:tgtEl>
                                          <p:spTgt spid="469"/>
                                        </p:tgtEl>
                                        <p:attrNameLst>
                                          <p:attrName>style.visibility</p:attrName>
                                        </p:attrNameLst>
                                      </p:cBhvr>
                                      <p:to>
                                        <p:strVal val="visible"/>
                                      </p:to>
                                    </p:set>
                                    <p:anim calcmode="lin" valueType="num">
                                      <p:cBhvr>
                                        <p:cTn id="444" dur="500" fill="hold"/>
                                        <p:tgtEl>
                                          <p:spTgt spid="469"/>
                                        </p:tgtEl>
                                        <p:attrNameLst>
                                          <p:attrName>ppt_w</p:attrName>
                                        </p:attrNameLst>
                                      </p:cBhvr>
                                      <p:tavLst>
                                        <p:tav tm="0">
                                          <p:val>
                                            <p:fltVal val="0"/>
                                          </p:val>
                                        </p:tav>
                                        <p:tav tm="100000">
                                          <p:val>
                                            <p:strVal val="#ppt_w"/>
                                          </p:val>
                                        </p:tav>
                                      </p:tavLst>
                                    </p:anim>
                                    <p:anim calcmode="lin" valueType="num">
                                      <p:cBhvr>
                                        <p:cTn id="445" dur="500" fill="hold"/>
                                        <p:tgtEl>
                                          <p:spTgt spid="469"/>
                                        </p:tgtEl>
                                        <p:attrNameLst>
                                          <p:attrName>ppt_h</p:attrName>
                                        </p:attrNameLst>
                                      </p:cBhvr>
                                      <p:tavLst>
                                        <p:tav tm="0">
                                          <p:val>
                                            <p:fltVal val="0"/>
                                          </p:val>
                                        </p:tav>
                                        <p:tav tm="100000">
                                          <p:val>
                                            <p:strVal val="#ppt_h"/>
                                          </p:val>
                                        </p:tav>
                                      </p:tavLst>
                                    </p:anim>
                                    <p:animEffect transition="in" filter="fade">
                                      <p:cBhvr>
                                        <p:cTn id="446" dur="500"/>
                                        <p:tgtEl>
                                          <p:spTgt spid="469"/>
                                        </p:tgtEl>
                                      </p:cBhvr>
                                    </p:animEffect>
                                  </p:childTnLst>
                                </p:cTn>
                              </p:par>
                            </p:childTnLst>
                          </p:cTn>
                        </p:par>
                        <p:par>
                          <p:cTn id="447" fill="hold">
                            <p:stCondLst>
                              <p:cond delay="500"/>
                            </p:stCondLst>
                            <p:childTnLst>
                              <p:par>
                                <p:cTn id="448" presetID="22" presetClass="entr" presetSubtype="2" fill="hold" nodeType="afterEffect">
                                  <p:stCondLst>
                                    <p:cond delay="0"/>
                                  </p:stCondLst>
                                  <p:childTnLst>
                                    <p:set>
                                      <p:cBhvr>
                                        <p:cTn id="449" dur="1" fill="hold">
                                          <p:stCondLst>
                                            <p:cond delay="0"/>
                                          </p:stCondLst>
                                        </p:cTn>
                                        <p:tgtEl>
                                          <p:spTgt spid="22"/>
                                        </p:tgtEl>
                                        <p:attrNameLst>
                                          <p:attrName>style.visibility</p:attrName>
                                        </p:attrNameLst>
                                      </p:cBhvr>
                                      <p:to>
                                        <p:strVal val="visible"/>
                                      </p:to>
                                    </p:set>
                                    <p:animEffect transition="in" filter="wipe(right)">
                                      <p:cBhvr>
                                        <p:cTn id="450" dur="500"/>
                                        <p:tgtEl>
                                          <p:spTgt spid="22"/>
                                        </p:tgtEl>
                                      </p:cBhvr>
                                    </p:animEffect>
                                  </p:childTnLst>
                                </p:cTn>
                              </p:par>
                              <p:par>
                                <p:cTn id="451" presetID="53" presetClass="entr" presetSubtype="16" fill="hold" nodeType="withEffect">
                                  <p:stCondLst>
                                    <p:cond delay="0"/>
                                  </p:stCondLst>
                                  <p:childTnLst>
                                    <p:set>
                                      <p:cBhvr>
                                        <p:cTn id="452" dur="1" fill="hold">
                                          <p:stCondLst>
                                            <p:cond delay="0"/>
                                          </p:stCondLst>
                                        </p:cTn>
                                        <p:tgtEl>
                                          <p:spTgt spid="226"/>
                                        </p:tgtEl>
                                        <p:attrNameLst>
                                          <p:attrName>style.visibility</p:attrName>
                                        </p:attrNameLst>
                                      </p:cBhvr>
                                      <p:to>
                                        <p:strVal val="visible"/>
                                      </p:to>
                                    </p:set>
                                    <p:anim calcmode="lin" valueType="num">
                                      <p:cBhvr>
                                        <p:cTn id="453" dur="500" fill="hold"/>
                                        <p:tgtEl>
                                          <p:spTgt spid="226"/>
                                        </p:tgtEl>
                                        <p:attrNameLst>
                                          <p:attrName>ppt_w</p:attrName>
                                        </p:attrNameLst>
                                      </p:cBhvr>
                                      <p:tavLst>
                                        <p:tav tm="0">
                                          <p:val>
                                            <p:fltVal val="0"/>
                                          </p:val>
                                        </p:tav>
                                        <p:tav tm="100000">
                                          <p:val>
                                            <p:strVal val="#ppt_w"/>
                                          </p:val>
                                        </p:tav>
                                      </p:tavLst>
                                    </p:anim>
                                    <p:anim calcmode="lin" valueType="num">
                                      <p:cBhvr>
                                        <p:cTn id="454" dur="500" fill="hold"/>
                                        <p:tgtEl>
                                          <p:spTgt spid="226"/>
                                        </p:tgtEl>
                                        <p:attrNameLst>
                                          <p:attrName>ppt_h</p:attrName>
                                        </p:attrNameLst>
                                      </p:cBhvr>
                                      <p:tavLst>
                                        <p:tav tm="0">
                                          <p:val>
                                            <p:fltVal val="0"/>
                                          </p:val>
                                        </p:tav>
                                        <p:tav tm="100000">
                                          <p:val>
                                            <p:strVal val="#ppt_h"/>
                                          </p:val>
                                        </p:tav>
                                      </p:tavLst>
                                    </p:anim>
                                    <p:animEffect transition="in" filter="fade">
                                      <p:cBhvr>
                                        <p:cTn id="455" dur="500"/>
                                        <p:tgtEl>
                                          <p:spTgt spid="226"/>
                                        </p:tgtEl>
                                      </p:cBhvr>
                                    </p:animEffect>
                                  </p:childTnLst>
                                </p:cTn>
                              </p:par>
                              <p:par>
                                <p:cTn id="456" presetID="53" presetClass="entr" presetSubtype="16" fill="hold" nodeType="withEffect">
                                  <p:stCondLst>
                                    <p:cond delay="0"/>
                                  </p:stCondLst>
                                  <p:childTnLst>
                                    <p:set>
                                      <p:cBhvr>
                                        <p:cTn id="457" dur="1" fill="hold">
                                          <p:stCondLst>
                                            <p:cond delay="0"/>
                                          </p:stCondLst>
                                        </p:cTn>
                                        <p:tgtEl>
                                          <p:spTgt spid="227"/>
                                        </p:tgtEl>
                                        <p:attrNameLst>
                                          <p:attrName>style.visibility</p:attrName>
                                        </p:attrNameLst>
                                      </p:cBhvr>
                                      <p:to>
                                        <p:strVal val="visible"/>
                                      </p:to>
                                    </p:set>
                                    <p:anim calcmode="lin" valueType="num">
                                      <p:cBhvr>
                                        <p:cTn id="458" dur="500" fill="hold"/>
                                        <p:tgtEl>
                                          <p:spTgt spid="227"/>
                                        </p:tgtEl>
                                        <p:attrNameLst>
                                          <p:attrName>ppt_w</p:attrName>
                                        </p:attrNameLst>
                                      </p:cBhvr>
                                      <p:tavLst>
                                        <p:tav tm="0">
                                          <p:val>
                                            <p:fltVal val="0"/>
                                          </p:val>
                                        </p:tav>
                                        <p:tav tm="100000">
                                          <p:val>
                                            <p:strVal val="#ppt_w"/>
                                          </p:val>
                                        </p:tav>
                                      </p:tavLst>
                                    </p:anim>
                                    <p:anim calcmode="lin" valueType="num">
                                      <p:cBhvr>
                                        <p:cTn id="459" dur="500" fill="hold"/>
                                        <p:tgtEl>
                                          <p:spTgt spid="227"/>
                                        </p:tgtEl>
                                        <p:attrNameLst>
                                          <p:attrName>ppt_h</p:attrName>
                                        </p:attrNameLst>
                                      </p:cBhvr>
                                      <p:tavLst>
                                        <p:tav tm="0">
                                          <p:val>
                                            <p:fltVal val="0"/>
                                          </p:val>
                                        </p:tav>
                                        <p:tav tm="100000">
                                          <p:val>
                                            <p:strVal val="#ppt_h"/>
                                          </p:val>
                                        </p:tav>
                                      </p:tavLst>
                                    </p:anim>
                                    <p:animEffect transition="in" filter="fade">
                                      <p:cBhvr>
                                        <p:cTn id="460" dur="500"/>
                                        <p:tgtEl>
                                          <p:spTgt spid="227"/>
                                        </p:tgtEl>
                                      </p:cBhvr>
                                    </p:animEffect>
                                  </p:childTnLst>
                                </p:cTn>
                              </p:par>
                              <p:par>
                                <p:cTn id="461" presetID="53" presetClass="entr" presetSubtype="16" fill="hold" nodeType="withEffect">
                                  <p:stCondLst>
                                    <p:cond delay="0"/>
                                  </p:stCondLst>
                                  <p:childTnLst>
                                    <p:set>
                                      <p:cBhvr>
                                        <p:cTn id="462" dur="1" fill="hold">
                                          <p:stCondLst>
                                            <p:cond delay="0"/>
                                          </p:stCondLst>
                                        </p:cTn>
                                        <p:tgtEl>
                                          <p:spTgt spid="225"/>
                                        </p:tgtEl>
                                        <p:attrNameLst>
                                          <p:attrName>style.visibility</p:attrName>
                                        </p:attrNameLst>
                                      </p:cBhvr>
                                      <p:to>
                                        <p:strVal val="visible"/>
                                      </p:to>
                                    </p:set>
                                    <p:anim calcmode="lin" valueType="num">
                                      <p:cBhvr>
                                        <p:cTn id="463" dur="500" fill="hold"/>
                                        <p:tgtEl>
                                          <p:spTgt spid="225"/>
                                        </p:tgtEl>
                                        <p:attrNameLst>
                                          <p:attrName>ppt_w</p:attrName>
                                        </p:attrNameLst>
                                      </p:cBhvr>
                                      <p:tavLst>
                                        <p:tav tm="0">
                                          <p:val>
                                            <p:fltVal val="0"/>
                                          </p:val>
                                        </p:tav>
                                        <p:tav tm="100000">
                                          <p:val>
                                            <p:strVal val="#ppt_w"/>
                                          </p:val>
                                        </p:tav>
                                      </p:tavLst>
                                    </p:anim>
                                    <p:anim calcmode="lin" valueType="num">
                                      <p:cBhvr>
                                        <p:cTn id="464" dur="500" fill="hold"/>
                                        <p:tgtEl>
                                          <p:spTgt spid="225"/>
                                        </p:tgtEl>
                                        <p:attrNameLst>
                                          <p:attrName>ppt_h</p:attrName>
                                        </p:attrNameLst>
                                      </p:cBhvr>
                                      <p:tavLst>
                                        <p:tav tm="0">
                                          <p:val>
                                            <p:fltVal val="0"/>
                                          </p:val>
                                        </p:tav>
                                        <p:tav tm="100000">
                                          <p:val>
                                            <p:strVal val="#ppt_h"/>
                                          </p:val>
                                        </p:tav>
                                      </p:tavLst>
                                    </p:anim>
                                    <p:animEffect transition="in" filter="fade">
                                      <p:cBhvr>
                                        <p:cTn id="465" dur="500"/>
                                        <p:tgtEl>
                                          <p:spTgt spid="225"/>
                                        </p:tgtEl>
                                      </p:cBhvr>
                                    </p:animEffect>
                                  </p:childTnLst>
                                </p:cTn>
                              </p:par>
                              <p:par>
                                <p:cTn id="466" presetID="53" presetClass="entr" presetSubtype="16" fill="hold" nodeType="withEffect">
                                  <p:stCondLst>
                                    <p:cond delay="0"/>
                                  </p:stCondLst>
                                  <p:childTnLst>
                                    <p:set>
                                      <p:cBhvr>
                                        <p:cTn id="467" dur="1" fill="hold">
                                          <p:stCondLst>
                                            <p:cond delay="0"/>
                                          </p:stCondLst>
                                        </p:cTn>
                                        <p:tgtEl>
                                          <p:spTgt spid="569"/>
                                        </p:tgtEl>
                                        <p:attrNameLst>
                                          <p:attrName>style.visibility</p:attrName>
                                        </p:attrNameLst>
                                      </p:cBhvr>
                                      <p:to>
                                        <p:strVal val="visible"/>
                                      </p:to>
                                    </p:set>
                                    <p:anim calcmode="lin" valueType="num">
                                      <p:cBhvr>
                                        <p:cTn id="468" dur="500" fill="hold"/>
                                        <p:tgtEl>
                                          <p:spTgt spid="569"/>
                                        </p:tgtEl>
                                        <p:attrNameLst>
                                          <p:attrName>ppt_w</p:attrName>
                                        </p:attrNameLst>
                                      </p:cBhvr>
                                      <p:tavLst>
                                        <p:tav tm="0">
                                          <p:val>
                                            <p:fltVal val="0"/>
                                          </p:val>
                                        </p:tav>
                                        <p:tav tm="100000">
                                          <p:val>
                                            <p:strVal val="#ppt_w"/>
                                          </p:val>
                                        </p:tav>
                                      </p:tavLst>
                                    </p:anim>
                                    <p:anim calcmode="lin" valueType="num">
                                      <p:cBhvr>
                                        <p:cTn id="469" dur="500" fill="hold"/>
                                        <p:tgtEl>
                                          <p:spTgt spid="569"/>
                                        </p:tgtEl>
                                        <p:attrNameLst>
                                          <p:attrName>ppt_h</p:attrName>
                                        </p:attrNameLst>
                                      </p:cBhvr>
                                      <p:tavLst>
                                        <p:tav tm="0">
                                          <p:val>
                                            <p:fltVal val="0"/>
                                          </p:val>
                                        </p:tav>
                                        <p:tav tm="100000">
                                          <p:val>
                                            <p:strVal val="#ppt_h"/>
                                          </p:val>
                                        </p:tav>
                                      </p:tavLst>
                                    </p:anim>
                                    <p:animEffect transition="in" filter="fade">
                                      <p:cBhvr>
                                        <p:cTn id="470" dur="500"/>
                                        <p:tgtEl>
                                          <p:spTgt spid="569"/>
                                        </p:tgtEl>
                                      </p:cBhvr>
                                    </p:animEffect>
                                  </p:childTnLst>
                                </p:cTn>
                              </p:par>
                            </p:childTnLst>
                          </p:cTn>
                        </p:par>
                        <p:par>
                          <p:cTn id="471" fill="hold">
                            <p:stCondLst>
                              <p:cond delay="1000"/>
                            </p:stCondLst>
                            <p:childTnLst>
                              <p:par>
                                <p:cTn id="472" presetID="22" presetClass="entr" presetSubtype="1" fill="hold" nodeType="afterEffect">
                                  <p:stCondLst>
                                    <p:cond delay="0"/>
                                  </p:stCondLst>
                                  <p:childTnLst>
                                    <p:set>
                                      <p:cBhvr>
                                        <p:cTn id="473" dur="1" fill="hold">
                                          <p:stCondLst>
                                            <p:cond delay="0"/>
                                          </p:stCondLst>
                                        </p:cTn>
                                        <p:tgtEl>
                                          <p:spTgt spid="798"/>
                                        </p:tgtEl>
                                        <p:attrNameLst>
                                          <p:attrName>style.visibility</p:attrName>
                                        </p:attrNameLst>
                                      </p:cBhvr>
                                      <p:to>
                                        <p:strVal val="visible"/>
                                      </p:to>
                                    </p:set>
                                    <p:animEffect transition="in" filter="wipe(up)">
                                      <p:cBhvr>
                                        <p:cTn id="474" dur="500"/>
                                        <p:tgtEl>
                                          <p:spTgt spid="798"/>
                                        </p:tgtEl>
                                      </p:cBhvr>
                                    </p:animEffect>
                                  </p:childTnLst>
                                </p:cTn>
                              </p:par>
                            </p:childTnLst>
                          </p:cTn>
                        </p:par>
                      </p:childTnLst>
                    </p:cTn>
                  </p:par>
                  <p:par>
                    <p:cTn id="475" fill="hold">
                      <p:stCondLst>
                        <p:cond delay="indefinite"/>
                      </p:stCondLst>
                      <p:childTnLst>
                        <p:par>
                          <p:cTn id="476" fill="hold">
                            <p:stCondLst>
                              <p:cond delay="0"/>
                            </p:stCondLst>
                            <p:childTnLst>
                              <p:par>
                                <p:cTn id="477" presetID="53" presetClass="entr" presetSubtype="16" fill="hold" grpId="0" nodeType="clickEffect">
                                  <p:stCondLst>
                                    <p:cond delay="0"/>
                                  </p:stCondLst>
                                  <p:childTnLst>
                                    <p:set>
                                      <p:cBhvr>
                                        <p:cTn id="478" dur="1" fill="hold">
                                          <p:stCondLst>
                                            <p:cond delay="0"/>
                                          </p:stCondLst>
                                        </p:cTn>
                                        <p:tgtEl>
                                          <p:spTgt spid="495"/>
                                        </p:tgtEl>
                                        <p:attrNameLst>
                                          <p:attrName>style.visibility</p:attrName>
                                        </p:attrNameLst>
                                      </p:cBhvr>
                                      <p:to>
                                        <p:strVal val="visible"/>
                                      </p:to>
                                    </p:set>
                                    <p:anim calcmode="lin" valueType="num">
                                      <p:cBhvr>
                                        <p:cTn id="479" dur="500" fill="hold"/>
                                        <p:tgtEl>
                                          <p:spTgt spid="495"/>
                                        </p:tgtEl>
                                        <p:attrNameLst>
                                          <p:attrName>ppt_w</p:attrName>
                                        </p:attrNameLst>
                                      </p:cBhvr>
                                      <p:tavLst>
                                        <p:tav tm="0">
                                          <p:val>
                                            <p:fltVal val="0"/>
                                          </p:val>
                                        </p:tav>
                                        <p:tav tm="100000">
                                          <p:val>
                                            <p:strVal val="#ppt_w"/>
                                          </p:val>
                                        </p:tav>
                                      </p:tavLst>
                                    </p:anim>
                                    <p:anim calcmode="lin" valueType="num">
                                      <p:cBhvr>
                                        <p:cTn id="480" dur="500" fill="hold"/>
                                        <p:tgtEl>
                                          <p:spTgt spid="495"/>
                                        </p:tgtEl>
                                        <p:attrNameLst>
                                          <p:attrName>ppt_h</p:attrName>
                                        </p:attrNameLst>
                                      </p:cBhvr>
                                      <p:tavLst>
                                        <p:tav tm="0">
                                          <p:val>
                                            <p:fltVal val="0"/>
                                          </p:val>
                                        </p:tav>
                                        <p:tav tm="100000">
                                          <p:val>
                                            <p:strVal val="#ppt_h"/>
                                          </p:val>
                                        </p:tav>
                                      </p:tavLst>
                                    </p:anim>
                                    <p:animEffect transition="in" filter="fade">
                                      <p:cBhvr>
                                        <p:cTn id="481" dur="500"/>
                                        <p:tgtEl>
                                          <p:spTgt spid="495"/>
                                        </p:tgtEl>
                                      </p:cBhvr>
                                    </p:animEffect>
                                  </p:childTnLst>
                                </p:cTn>
                              </p:par>
                            </p:childTnLst>
                          </p:cTn>
                        </p:par>
                        <p:par>
                          <p:cTn id="482" fill="hold">
                            <p:stCondLst>
                              <p:cond delay="500"/>
                            </p:stCondLst>
                            <p:childTnLst>
                              <p:par>
                                <p:cTn id="483" presetID="22" presetClass="entr" presetSubtype="4" fill="hold" nodeType="afterEffect">
                                  <p:stCondLst>
                                    <p:cond delay="0"/>
                                  </p:stCondLst>
                                  <p:childTnLst>
                                    <p:set>
                                      <p:cBhvr>
                                        <p:cTn id="484" dur="1" fill="hold">
                                          <p:stCondLst>
                                            <p:cond delay="0"/>
                                          </p:stCondLst>
                                        </p:cTn>
                                        <p:tgtEl>
                                          <p:spTgt spid="676"/>
                                        </p:tgtEl>
                                        <p:attrNameLst>
                                          <p:attrName>style.visibility</p:attrName>
                                        </p:attrNameLst>
                                      </p:cBhvr>
                                      <p:to>
                                        <p:strVal val="visible"/>
                                      </p:to>
                                    </p:set>
                                    <p:animEffect transition="in" filter="wipe(down)">
                                      <p:cBhvr>
                                        <p:cTn id="485" dur="500"/>
                                        <p:tgtEl>
                                          <p:spTgt spid="676"/>
                                        </p:tgtEl>
                                      </p:cBhvr>
                                    </p:animEffect>
                                  </p:childTnLst>
                                </p:cTn>
                              </p:par>
                              <p:par>
                                <p:cTn id="486" presetID="22" presetClass="entr" presetSubtype="4" fill="hold" nodeType="withEffect">
                                  <p:stCondLst>
                                    <p:cond delay="0"/>
                                  </p:stCondLst>
                                  <p:childTnLst>
                                    <p:set>
                                      <p:cBhvr>
                                        <p:cTn id="487" dur="1" fill="hold">
                                          <p:stCondLst>
                                            <p:cond delay="0"/>
                                          </p:stCondLst>
                                        </p:cTn>
                                        <p:tgtEl>
                                          <p:spTgt spid="221"/>
                                        </p:tgtEl>
                                        <p:attrNameLst>
                                          <p:attrName>style.visibility</p:attrName>
                                        </p:attrNameLst>
                                      </p:cBhvr>
                                      <p:to>
                                        <p:strVal val="visible"/>
                                      </p:to>
                                    </p:set>
                                    <p:animEffect transition="in" filter="wipe(down)">
                                      <p:cBhvr>
                                        <p:cTn id="488" dur="500"/>
                                        <p:tgtEl>
                                          <p:spTgt spid="221"/>
                                        </p:tgtEl>
                                      </p:cBhvr>
                                    </p:animEffect>
                                  </p:childTnLst>
                                </p:cTn>
                              </p:par>
                              <p:par>
                                <p:cTn id="489" presetID="22" presetClass="entr" presetSubtype="2" fill="hold" nodeType="withEffect">
                                  <p:stCondLst>
                                    <p:cond delay="0"/>
                                  </p:stCondLst>
                                  <p:childTnLst>
                                    <p:set>
                                      <p:cBhvr>
                                        <p:cTn id="490" dur="1" fill="hold">
                                          <p:stCondLst>
                                            <p:cond delay="0"/>
                                          </p:stCondLst>
                                        </p:cTn>
                                        <p:tgtEl>
                                          <p:spTgt spid="488"/>
                                        </p:tgtEl>
                                        <p:attrNameLst>
                                          <p:attrName>style.visibility</p:attrName>
                                        </p:attrNameLst>
                                      </p:cBhvr>
                                      <p:to>
                                        <p:strVal val="visible"/>
                                      </p:to>
                                    </p:set>
                                    <p:animEffect transition="in" filter="wipe(right)">
                                      <p:cBhvr>
                                        <p:cTn id="491" dur="500"/>
                                        <p:tgtEl>
                                          <p:spTgt spid="488"/>
                                        </p:tgtEl>
                                      </p:cBhvr>
                                    </p:animEffect>
                                  </p:childTnLst>
                                </p:cTn>
                              </p:par>
                              <p:par>
                                <p:cTn id="492" presetID="22" presetClass="entr" presetSubtype="2" fill="hold" nodeType="withEffect">
                                  <p:stCondLst>
                                    <p:cond delay="0"/>
                                  </p:stCondLst>
                                  <p:childTnLst>
                                    <p:set>
                                      <p:cBhvr>
                                        <p:cTn id="493" dur="1" fill="hold">
                                          <p:stCondLst>
                                            <p:cond delay="0"/>
                                          </p:stCondLst>
                                        </p:cTn>
                                        <p:tgtEl>
                                          <p:spTgt spid="311"/>
                                        </p:tgtEl>
                                        <p:attrNameLst>
                                          <p:attrName>style.visibility</p:attrName>
                                        </p:attrNameLst>
                                      </p:cBhvr>
                                      <p:to>
                                        <p:strVal val="visible"/>
                                      </p:to>
                                    </p:set>
                                    <p:animEffect transition="in" filter="wipe(right)">
                                      <p:cBhvr>
                                        <p:cTn id="494" dur="500"/>
                                        <p:tgtEl>
                                          <p:spTgt spid="311"/>
                                        </p:tgtEl>
                                      </p:cBhvr>
                                    </p:animEffect>
                                  </p:childTnLst>
                                </p:cTn>
                              </p:par>
                              <p:par>
                                <p:cTn id="495" presetID="22" presetClass="entr" presetSubtype="2" fill="hold" nodeType="withEffect">
                                  <p:stCondLst>
                                    <p:cond delay="0"/>
                                  </p:stCondLst>
                                  <p:childTnLst>
                                    <p:set>
                                      <p:cBhvr>
                                        <p:cTn id="496" dur="1" fill="hold">
                                          <p:stCondLst>
                                            <p:cond delay="0"/>
                                          </p:stCondLst>
                                        </p:cTn>
                                        <p:tgtEl>
                                          <p:spTgt spid="675"/>
                                        </p:tgtEl>
                                        <p:attrNameLst>
                                          <p:attrName>style.visibility</p:attrName>
                                        </p:attrNameLst>
                                      </p:cBhvr>
                                      <p:to>
                                        <p:strVal val="visible"/>
                                      </p:to>
                                    </p:set>
                                    <p:animEffect transition="in" filter="wipe(right)">
                                      <p:cBhvr>
                                        <p:cTn id="497" dur="500"/>
                                        <p:tgtEl>
                                          <p:spTgt spid="675"/>
                                        </p:tgtEl>
                                      </p:cBhvr>
                                    </p:animEffect>
                                  </p:childTnLst>
                                </p:cTn>
                              </p:par>
                              <p:par>
                                <p:cTn id="498" presetID="22" presetClass="entr" presetSubtype="2" fill="hold" nodeType="withEffect">
                                  <p:stCondLst>
                                    <p:cond delay="0"/>
                                  </p:stCondLst>
                                  <p:childTnLst>
                                    <p:set>
                                      <p:cBhvr>
                                        <p:cTn id="499" dur="1" fill="hold">
                                          <p:stCondLst>
                                            <p:cond delay="0"/>
                                          </p:stCondLst>
                                        </p:cTn>
                                        <p:tgtEl>
                                          <p:spTgt spid="688"/>
                                        </p:tgtEl>
                                        <p:attrNameLst>
                                          <p:attrName>style.visibility</p:attrName>
                                        </p:attrNameLst>
                                      </p:cBhvr>
                                      <p:to>
                                        <p:strVal val="visible"/>
                                      </p:to>
                                    </p:set>
                                    <p:animEffect transition="in" filter="wipe(right)">
                                      <p:cBhvr>
                                        <p:cTn id="500" dur="500"/>
                                        <p:tgtEl>
                                          <p:spTgt spid="688"/>
                                        </p:tgtEl>
                                      </p:cBhvr>
                                    </p:animEffect>
                                  </p:childTnLst>
                                </p:cTn>
                              </p:par>
                              <p:par>
                                <p:cTn id="501" presetID="22" presetClass="entr" presetSubtype="4" fill="hold" nodeType="withEffect">
                                  <p:stCondLst>
                                    <p:cond delay="0"/>
                                  </p:stCondLst>
                                  <p:childTnLst>
                                    <p:set>
                                      <p:cBhvr>
                                        <p:cTn id="502" dur="1" fill="hold">
                                          <p:stCondLst>
                                            <p:cond delay="0"/>
                                          </p:stCondLst>
                                        </p:cTn>
                                        <p:tgtEl>
                                          <p:spTgt spid="673"/>
                                        </p:tgtEl>
                                        <p:attrNameLst>
                                          <p:attrName>style.visibility</p:attrName>
                                        </p:attrNameLst>
                                      </p:cBhvr>
                                      <p:to>
                                        <p:strVal val="visible"/>
                                      </p:to>
                                    </p:set>
                                    <p:animEffect transition="in" filter="wipe(down)">
                                      <p:cBhvr>
                                        <p:cTn id="503" dur="500"/>
                                        <p:tgtEl>
                                          <p:spTgt spid="673"/>
                                        </p:tgtEl>
                                      </p:cBhvr>
                                    </p:animEffect>
                                  </p:childTnLst>
                                </p:cTn>
                              </p:par>
                              <p:par>
                                <p:cTn id="504" presetID="22" presetClass="entr" presetSubtype="2" fill="hold" nodeType="withEffect">
                                  <p:stCondLst>
                                    <p:cond delay="0"/>
                                  </p:stCondLst>
                                  <p:childTnLst>
                                    <p:set>
                                      <p:cBhvr>
                                        <p:cTn id="505" dur="1" fill="hold">
                                          <p:stCondLst>
                                            <p:cond delay="0"/>
                                          </p:stCondLst>
                                        </p:cTn>
                                        <p:tgtEl>
                                          <p:spTgt spid="93"/>
                                        </p:tgtEl>
                                        <p:attrNameLst>
                                          <p:attrName>style.visibility</p:attrName>
                                        </p:attrNameLst>
                                      </p:cBhvr>
                                      <p:to>
                                        <p:strVal val="visible"/>
                                      </p:to>
                                    </p:set>
                                    <p:animEffect transition="in" filter="wipe(right)">
                                      <p:cBhvr>
                                        <p:cTn id="506" dur="500"/>
                                        <p:tgtEl>
                                          <p:spTgt spid="93"/>
                                        </p:tgtEl>
                                      </p:cBhvr>
                                    </p:animEffect>
                                  </p:childTnLst>
                                </p:cTn>
                              </p:par>
                              <p:par>
                                <p:cTn id="507" presetID="22" presetClass="entr" presetSubtype="2" fill="hold" nodeType="withEffect">
                                  <p:stCondLst>
                                    <p:cond delay="0"/>
                                  </p:stCondLst>
                                  <p:childTnLst>
                                    <p:set>
                                      <p:cBhvr>
                                        <p:cTn id="508" dur="1" fill="hold">
                                          <p:stCondLst>
                                            <p:cond delay="0"/>
                                          </p:stCondLst>
                                        </p:cTn>
                                        <p:tgtEl>
                                          <p:spTgt spid="705"/>
                                        </p:tgtEl>
                                        <p:attrNameLst>
                                          <p:attrName>style.visibility</p:attrName>
                                        </p:attrNameLst>
                                      </p:cBhvr>
                                      <p:to>
                                        <p:strVal val="visible"/>
                                      </p:to>
                                    </p:set>
                                    <p:animEffect transition="in" filter="wipe(right)">
                                      <p:cBhvr>
                                        <p:cTn id="509" dur="500"/>
                                        <p:tgtEl>
                                          <p:spTgt spid="705"/>
                                        </p:tgtEl>
                                      </p:cBhvr>
                                    </p:animEffect>
                                  </p:childTnLst>
                                </p:cTn>
                              </p:par>
                              <p:par>
                                <p:cTn id="510" presetID="22" presetClass="entr" presetSubtype="4" fill="hold" nodeType="withEffect">
                                  <p:stCondLst>
                                    <p:cond delay="0"/>
                                  </p:stCondLst>
                                  <p:childTnLst>
                                    <p:set>
                                      <p:cBhvr>
                                        <p:cTn id="511" dur="1" fill="hold">
                                          <p:stCondLst>
                                            <p:cond delay="0"/>
                                          </p:stCondLst>
                                        </p:cTn>
                                        <p:tgtEl>
                                          <p:spTgt spid="733"/>
                                        </p:tgtEl>
                                        <p:attrNameLst>
                                          <p:attrName>style.visibility</p:attrName>
                                        </p:attrNameLst>
                                      </p:cBhvr>
                                      <p:to>
                                        <p:strVal val="visible"/>
                                      </p:to>
                                    </p:set>
                                    <p:animEffect transition="in" filter="wipe(down)">
                                      <p:cBhvr>
                                        <p:cTn id="512" dur="500"/>
                                        <p:tgtEl>
                                          <p:spTgt spid="733"/>
                                        </p:tgtEl>
                                      </p:cBhvr>
                                    </p:animEffect>
                                  </p:childTnLst>
                                </p:cTn>
                              </p:par>
                              <p:par>
                                <p:cTn id="513" presetID="22" presetClass="entr" presetSubtype="2" fill="hold" nodeType="withEffect">
                                  <p:stCondLst>
                                    <p:cond delay="0"/>
                                  </p:stCondLst>
                                  <p:childTnLst>
                                    <p:set>
                                      <p:cBhvr>
                                        <p:cTn id="514" dur="1" fill="hold">
                                          <p:stCondLst>
                                            <p:cond delay="0"/>
                                          </p:stCondLst>
                                        </p:cTn>
                                        <p:tgtEl>
                                          <p:spTgt spid="737"/>
                                        </p:tgtEl>
                                        <p:attrNameLst>
                                          <p:attrName>style.visibility</p:attrName>
                                        </p:attrNameLst>
                                      </p:cBhvr>
                                      <p:to>
                                        <p:strVal val="visible"/>
                                      </p:to>
                                    </p:set>
                                    <p:animEffect transition="in" filter="wipe(right)">
                                      <p:cBhvr>
                                        <p:cTn id="515" dur="500"/>
                                        <p:tgtEl>
                                          <p:spTgt spid="737"/>
                                        </p:tgtEl>
                                      </p:cBhvr>
                                    </p:animEffect>
                                  </p:childTnLst>
                                </p:cTn>
                              </p:par>
                              <p:par>
                                <p:cTn id="516" presetID="53" presetClass="entr" presetSubtype="16" fill="hold" grpId="0" nodeType="withEffect">
                                  <p:stCondLst>
                                    <p:cond delay="0"/>
                                  </p:stCondLst>
                                  <p:childTnLst>
                                    <p:set>
                                      <p:cBhvr>
                                        <p:cTn id="517" dur="1" fill="hold">
                                          <p:stCondLst>
                                            <p:cond delay="0"/>
                                          </p:stCondLst>
                                        </p:cTn>
                                        <p:tgtEl>
                                          <p:spTgt spid="699"/>
                                        </p:tgtEl>
                                        <p:attrNameLst>
                                          <p:attrName>style.visibility</p:attrName>
                                        </p:attrNameLst>
                                      </p:cBhvr>
                                      <p:to>
                                        <p:strVal val="visible"/>
                                      </p:to>
                                    </p:set>
                                    <p:anim calcmode="lin" valueType="num">
                                      <p:cBhvr>
                                        <p:cTn id="518" dur="500" fill="hold"/>
                                        <p:tgtEl>
                                          <p:spTgt spid="699"/>
                                        </p:tgtEl>
                                        <p:attrNameLst>
                                          <p:attrName>ppt_w</p:attrName>
                                        </p:attrNameLst>
                                      </p:cBhvr>
                                      <p:tavLst>
                                        <p:tav tm="0">
                                          <p:val>
                                            <p:fltVal val="0"/>
                                          </p:val>
                                        </p:tav>
                                        <p:tav tm="100000">
                                          <p:val>
                                            <p:strVal val="#ppt_w"/>
                                          </p:val>
                                        </p:tav>
                                      </p:tavLst>
                                    </p:anim>
                                    <p:anim calcmode="lin" valueType="num">
                                      <p:cBhvr>
                                        <p:cTn id="519" dur="500" fill="hold"/>
                                        <p:tgtEl>
                                          <p:spTgt spid="699"/>
                                        </p:tgtEl>
                                        <p:attrNameLst>
                                          <p:attrName>ppt_h</p:attrName>
                                        </p:attrNameLst>
                                      </p:cBhvr>
                                      <p:tavLst>
                                        <p:tav tm="0">
                                          <p:val>
                                            <p:fltVal val="0"/>
                                          </p:val>
                                        </p:tav>
                                        <p:tav tm="100000">
                                          <p:val>
                                            <p:strVal val="#ppt_h"/>
                                          </p:val>
                                        </p:tav>
                                      </p:tavLst>
                                    </p:anim>
                                    <p:animEffect transition="in" filter="fade">
                                      <p:cBhvr>
                                        <p:cTn id="520" dur="500"/>
                                        <p:tgtEl>
                                          <p:spTgt spid="699"/>
                                        </p:tgtEl>
                                      </p:cBhvr>
                                    </p:animEffect>
                                  </p:childTnLst>
                                </p:cTn>
                              </p:par>
                            </p:childTnLst>
                          </p:cTn>
                        </p:par>
                      </p:childTnLst>
                    </p:cTn>
                  </p:par>
                  <p:par>
                    <p:cTn id="521" fill="hold">
                      <p:stCondLst>
                        <p:cond delay="indefinite"/>
                      </p:stCondLst>
                      <p:childTnLst>
                        <p:par>
                          <p:cTn id="522" fill="hold">
                            <p:stCondLst>
                              <p:cond delay="0"/>
                            </p:stCondLst>
                            <p:childTnLst>
                              <p:par>
                                <p:cTn id="523" presetID="53" presetClass="entr" presetSubtype="16" fill="hold" nodeType="clickEffect">
                                  <p:stCondLst>
                                    <p:cond delay="0"/>
                                  </p:stCondLst>
                                  <p:childTnLst>
                                    <p:set>
                                      <p:cBhvr>
                                        <p:cTn id="524" dur="1" fill="hold">
                                          <p:stCondLst>
                                            <p:cond delay="0"/>
                                          </p:stCondLst>
                                        </p:cTn>
                                        <p:tgtEl>
                                          <p:spTgt spid="690"/>
                                        </p:tgtEl>
                                        <p:attrNameLst>
                                          <p:attrName>style.visibility</p:attrName>
                                        </p:attrNameLst>
                                      </p:cBhvr>
                                      <p:to>
                                        <p:strVal val="visible"/>
                                      </p:to>
                                    </p:set>
                                    <p:anim calcmode="lin" valueType="num">
                                      <p:cBhvr>
                                        <p:cTn id="525" dur="500" fill="hold"/>
                                        <p:tgtEl>
                                          <p:spTgt spid="690"/>
                                        </p:tgtEl>
                                        <p:attrNameLst>
                                          <p:attrName>ppt_w</p:attrName>
                                        </p:attrNameLst>
                                      </p:cBhvr>
                                      <p:tavLst>
                                        <p:tav tm="0">
                                          <p:val>
                                            <p:fltVal val="0"/>
                                          </p:val>
                                        </p:tav>
                                        <p:tav tm="100000">
                                          <p:val>
                                            <p:strVal val="#ppt_w"/>
                                          </p:val>
                                        </p:tav>
                                      </p:tavLst>
                                    </p:anim>
                                    <p:anim calcmode="lin" valueType="num">
                                      <p:cBhvr>
                                        <p:cTn id="526" dur="500" fill="hold"/>
                                        <p:tgtEl>
                                          <p:spTgt spid="690"/>
                                        </p:tgtEl>
                                        <p:attrNameLst>
                                          <p:attrName>ppt_h</p:attrName>
                                        </p:attrNameLst>
                                      </p:cBhvr>
                                      <p:tavLst>
                                        <p:tav tm="0">
                                          <p:val>
                                            <p:fltVal val="0"/>
                                          </p:val>
                                        </p:tav>
                                        <p:tav tm="100000">
                                          <p:val>
                                            <p:strVal val="#ppt_h"/>
                                          </p:val>
                                        </p:tav>
                                      </p:tavLst>
                                    </p:anim>
                                    <p:animEffect transition="in" filter="fade">
                                      <p:cBhvr>
                                        <p:cTn id="527" dur="500"/>
                                        <p:tgtEl>
                                          <p:spTgt spid="690"/>
                                        </p:tgtEl>
                                      </p:cBhvr>
                                    </p:animEffect>
                                  </p:childTnLst>
                                </p:cTn>
                              </p:par>
                              <p:par>
                                <p:cTn id="528" presetID="53" presetClass="entr" presetSubtype="16" fill="hold" nodeType="withEffect">
                                  <p:stCondLst>
                                    <p:cond delay="0"/>
                                  </p:stCondLst>
                                  <p:childTnLst>
                                    <p:set>
                                      <p:cBhvr>
                                        <p:cTn id="529" dur="1" fill="hold">
                                          <p:stCondLst>
                                            <p:cond delay="0"/>
                                          </p:stCondLst>
                                        </p:cTn>
                                        <p:tgtEl>
                                          <p:spTgt spid="83"/>
                                        </p:tgtEl>
                                        <p:attrNameLst>
                                          <p:attrName>style.visibility</p:attrName>
                                        </p:attrNameLst>
                                      </p:cBhvr>
                                      <p:to>
                                        <p:strVal val="visible"/>
                                      </p:to>
                                    </p:set>
                                    <p:anim calcmode="lin" valueType="num">
                                      <p:cBhvr>
                                        <p:cTn id="530" dur="500" fill="hold"/>
                                        <p:tgtEl>
                                          <p:spTgt spid="83"/>
                                        </p:tgtEl>
                                        <p:attrNameLst>
                                          <p:attrName>ppt_w</p:attrName>
                                        </p:attrNameLst>
                                      </p:cBhvr>
                                      <p:tavLst>
                                        <p:tav tm="0">
                                          <p:val>
                                            <p:fltVal val="0"/>
                                          </p:val>
                                        </p:tav>
                                        <p:tav tm="100000">
                                          <p:val>
                                            <p:strVal val="#ppt_w"/>
                                          </p:val>
                                        </p:tav>
                                      </p:tavLst>
                                    </p:anim>
                                    <p:anim calcmode="lin" valueType="num">
                                      <p:cBhvr>
                                        <p:cTn id="531" dur="500" fill="hold"/>
                                        <p:tgtEl>
                                          <p:spTgt spid="83"/>
                                        </p:tgtEl>
                                        <p:attrNameLst>
                                          <p:attrName>ppt_h</p:attrName>
                                        </p:attrNameLst>
                                      </p:cBhvr>
                                      <p:tavLst>
                                        <p:tav tm="0">
                                          <p:val>
                                            <p:fltVal val="0"/>
                                          </p:val>
                                        </p:tav>
                                        <p:tav tm="100000">
                                          <p:val>
                                            <p:strVal val="#ppt_h"/>
                                          </p:val>
                                        </p:tav>
                                      </p:tavLst>
                                    </p:anim>
                                    <p:animEffect transition="in" filter="fade">
                                      <p:cBhvr>
                                        <p:cTn id="532" dur="500"/>
                                        <p:tgtEl>
                                          <p:spTgt spid="83"/>
                                        </p:tgtEl>
                                      </p:cBhvr>
                                    </p:animEffect>
                                  </p:childTnLst>
                                </p:cTn>
                              </p:par>
                              <p:par>
                                <p:cTn id="533" presetID="53" presetClass="entr" presetSubtype="16" fill="hold" grpId="0" nodeType="withEffect">
                                  <p:stCondLst>
                                    <p:cond delay="0"/>
                                  </p:stCondLst>
                                  <p:childTnLst>
                                    <p:set>
                                      <p:cBhvr>
                                        <p:cTn id="534" dur="1" fill="hold">
                                          <p:stCondLst>
                                            <p:cond delay="0"/>
                                          </p:stCondLst>
                                        </p:cTn>
                                        <p:tgtEl>
                                          <p:spTgt spid="700"/>
                                        </p:tgtEl>
                                        <p:attrNameLst>
                                          <p:attrName>style.visibility</p:attrName>
                                        </p:attrNameLst>
                                      </p:cBhvr>
                                      <p:to>
                                        <p:strVal val="visible"/>
                                      </p:to>
                                    </p:set>
                                    <p:anim calcmode="lin" valueType="num">
                                      <p:cBhvr>
                                        <p:cTn id="535" dur="500" fill="hold"/>
                                        <p:tgtEl>
                                          <p:spTgt spid="700"/>
                                        </p:tgtEl>
                                        <p:attrNameLst>
                                          <p:attrName>ppt_w</p:attrName>
                                        </p:attrNameLst>
                                      </p:cBhvr>
                                      <p:tavLst>
                                        <p:tav tm="0">
                                          <p:val>
                                            <p:fltVal val="0"/>
                                          </p:val>
                                        </p:tav>
                                        <p:tav tm="100000">
                                          <p:val>
                                            <p:strVal val="#ppt_w"/>
                                          </p:val>
                                        </p:tav>
                                      </p:tavLst>
                                    </p:anim>
                                    <p:anim calcmode="lin" valueType="num">
                                      <p:cBhvr>
                                        <p:cTn id="536" dur="500" fill="hold"/>
                                        <p:tgtEl>
                                          <p:spTgt spid="700"/>
                                        </p:tgtEl>
                                        <p:attrNameLst>
                                          <p:attrName>ppt_h</p:attrName>
                                        </p:attrNameLst>
                                      </p:cBhvr>
                                      <p:tavLst>
                                        <p:tav tm="0">
                                          <p:val>
                                            <p:fltVal val="0"/>
                                          </p:val>
                                        </p:tav>
                                        <p:tav tm="100000">
                                          <p:val>
                                            <p:strVal val="#ppt_h"/>
                                          </p:val>
                                        </p:tav>
                                      </p:tavLst>
                                    </p:anim>
                                    <p:animEffect transition="in" filter="fade">
                                      <p:cBhvr>
                                        <p:cTn id="537" dur="500"/>
                                        <p:tgtEl>
                                          <p:spTgt spid="700"/>
                                        </p:tgtEl>
                                      </p:cBhvr>
                                    </p:animEffect>
                                  </p:childTnLst>
                                </p:cTn>
                              </p:par>
                              <p:par>
                                <p:cTn id="538" presetID="53" presetClass="entr" presetSubtype="16" fill="hold" grpId="0" nodeType="withEffect">
                                  <p:stCondLst>
                                    <p:cond delay="0"/>
                                  </p:stCondLst>
                                  <p:childTnLst>
                                    <p:set>
                                      <p:cBhvr>
                                        <p:cTn id="539" dur="1" fill="hold">
                                          <p:stCondLst>
                                            <p:cond delay="0"/>
                                          </p:stCondLst>
                                        </p:cTn>
                                        <p:tgtEl>
                                          <p:spTgt spid="751"/>
                                        </p:tgtEl>
                                        <p:attrNameLst>
                                          <p:attrName>style.visibility</p:attrName>
                                        </p:attrNameLst>
                                      </p:cBhvr>
                                      <p:to>
                                        <p:strVal val="visible"/>
                                      </p:to>
                                    </p:set>
                                    <p:anim calcmode="lin" valueType="num">
                                      <p:cBhvr>
                                        <p:cTn id="540" dur="500" fill="hold"/>
                                        <p:tgtEl>
                                          <p:spTgt spid="751"/>
                                        </p:tgtEl>
                                        <p:attrNameLst>
                                          <p:attrName>ppt_w</p:attrName>
                                        </p:attrNameLst>
                                      </p:cBhvr>
                                      <p:tavLst>
                                        <p:tav tm="0">
                                          <p:val>
                                            <p:fltVal val="0"/>
                                          </p:val>
                                        </p:tav>
                                        <p:tav tm="100000">
                                          <p:val>
                                            <p:strVal val="#ppt_w"/>
                                          </p:val>
                                        </p:tav>
                                      </p:tavLst>
                                    </p:anim>
                                    <p:anim calcmode="lin" valueType="num">
                                      <p:cBhvr>
                                        <p:cTn id="541" dur="500" fill="hold"/>
                                        <p:tgtEl>
                                          <p:spTgt spid="751"/>
                                        </p:tgtEl>
                                        <p:attrNameLst>
                                          <p:attrName>ppt_h</p:attrName>
                                        </p:attrNameLst>
                                      </p:cBhvr>
                                      <p:tavLst>
                                        <p:tav tm="0">
                                          <p:val>
                                            <p:fltVal val="0"/>
                                          </p:val>
                                        </p:tav>
                                        <p:tav tm="100000">
                                          <p:val>
                                            <p:strVal val="#ppt_h"/>
                                          </p:val>
                                        </p:tav>
                                      </p:tavLst>
                                    </p:anim>
                                    <p:animEffect transition="in" filter="fade">
                                      <p:cBhvr>
                                        <p:cTn id="542" dur="500"/>
                                        <p:tgtEl>
                                          <p:spTgt spid="751"/>
                                        </p:tgtEl>
                                      </p:cBhvr>
                                    </p:animEffect>
                                  </p:childTnLst>
                                </p:cTn>
                              </p:par>
                              <p:par>
                                <p:cTn id="543" presetID="53" presetClass="entr" presetSubtype="16" fill="hold" nodeType="withEffect">
                                  <p:stCondLst>
                                    <p:cond delay="0"/>
                                  </p:stCondLst>
                                  <p:childTnLst>
                                    <p:set>
                                      <p:cBhvr>
                                        <p:cTn id="544" dur="1" fill="hold">
                                          <p:stCondLst>
                                            <p:cond delay="0"/>
                                          </p:stCondLst>
                                        </p:cTn>
                                        <p:tgtEl>
                                          <p:spTgt spid="612"/>
                                        </p:tgtEl>
                                        <p:attrNameLst>
                                          <p:attrName>style.visibility</p:attrName>
                                        </p:attrNameLst>
                                      </p:cBhvr>
                                      <p:to>
                                        <p:strVal val="visible"/>
                                      </p:to>
                                    </p:set>
                                    <p:anim calcmode="lin" valueType="num">
                                      <p:cBhvr>
                                        <p:cTn id="545" dur="500" fill="hold"/>
                                        <p:tgtEl>
                                          <p:spTgt spid="612"/>
                                        </p:tgtEl>
                                        <p:attrNameLst>
                                          <p:attrName>ppt_w</p:attrName>
                                        </p:attrNameLst>
                                      </p:cBhvr>
                                      <p:tavLst>
                                        <p:tav tm="0">
                                          <p:val>
                                            <p:fltVal val="0"/>
                                          </p:val>
                                        </p:tav>
                                        <p:tav tm="100000">
                                          <p:val>
                                            <p:strVal val="#ppt_w"/>
                                          </p:val>
                                        </p:tav>
                                      </p:tavLst>
                                    </p:anim>
                                    <p:anim calcmode="lin" valueType="num">
                                      <p:cBhvr>
                                        <p:cTn id="546" dur="500" fill="hold"/>
                                        <p:tgtEl>
                                          <p:spTgt spid="612"/>
                                        </p:tgtEl>
                                        <p:attrNameLst>
                                          <p:attrName>ppt_h</p:attrName>
                                        </p:attrNameLst>
                                      </p:cBhvr>
                                      <p:tavLst>
                                        <p:tav tm="0">
                                          <p:val>
                                            <p:fltVal val="0"/>
                                          </p:val>
                                        </p:tav>
                                        <p:tav tm="100000">
                                          <p:val>
                                            <p:strVal val="#ppt_h"/>
                                          </p:val>
                                        </p:tav>
                                      </p:tavLst>
                                    </p:anim>
                                    <p:animEffect transition="in" filter="fade">
                                      <p:cBhvr>
                                        <p:cTn id="547" dur="500"/>
                                        <p:tgtEl>
                                          <p:spTgt spid="612"/>
                                        </p:tgtEl>
                                      </p:cBhvr>
                                    </p:animEffect>
                                  </p:childTnLst>
                                </p:cTn>
                              </p:par>
                              <p:par>
                                <p:cTn id="548" presetID="53" presetClass="entr" presetSubtype="16" fill="hold" nodeType="withEffect">
                                  <p:stCondLst>
                                    <p:cond delay="0"/>
                                  </p:stCondLst>
                                  <p:childTnLst>
                                    <p:set>
                                      <p:cBhvr>
                                        <p:cTn id="549" dur="1" fill="hold">
                                          <p:stCondLst>
                                            <p:cond delay="0"/>
                                          </p:stCondLst>
                                        </p:cTn>
                                        <p:tgtEl>
                                          <p:spTgt spid="760"/>
                                        </p:tgtEl>
                                        <p:attrNameLst>
                                          <p:attrName>style.visibility</p:attrName>
                                        </p:attrNameLst>
                                      </p:cBhvr>
                                      <p:to>
                                        <p:strVal val="visible"/>
                                      </p:to>
                                    </p:set>
                                    <p:anim calcmode="lin" valueType="num">
                                      <p:cBhvr>
                                        <p:cTn id="550" dur="500" fill="hold"/>
                                        <p:tgtEl>
                                          <p:spTgt spid="760"/>
                                        </p:tgtEl>
                                        <p:attrNameLst>
                                          <p:attrName>ppt_w</p:attrName>
                                        </p:attrNameLst>
                                      </p:cBhvr>
                                      <p:tavLst>
                                        <p:tav tm="0">
                                          <p:val>
                                            <p:fltVal val="0"/>
                                          </p:val>
                                        </p:tav>
                                        <p:tav tm="100000">
                                          <p:val>
                                            <p:strVal val="#ppt_w"/>
                                          </p:val>
                                        </p:tav>
                                      </p:tavLst>
                                    </p:anim>
                                    <p:anim calcmode="lin" valueType="num">
                                      <p:cBhvr>
                                        <p:cTn id="551" dur="500" fill="hold"/>
                                        <p:tgtEl>
                                          <p:spTgt spid="760"/>
                                        </p:tgtEl>
                                        <p:attrNameLst>
                                          <p:attrName>ppt_h</p:attrName>
                                        </p:attrNameLst>
                                      </p:cBhvr>
                                      <p:tavLst>
                                        <p:tav tm="0">
                                          <p:val>
                                            <p:fltVal val="0"/>
                                          </p:val>
                                        </p:tav>
                                        <p:tav tm="100000">
                                          <p:val>
                                            <p:strVal val="#ppt_h"/>
                                          </p:val>
                                        </p:tav>
                                      </p:tavLst>
                                    </p:anim>
                                    <p:animEffect transition="in" filter="fade">
                                      <p:cBhvr>
                                        <p:cTn id="552" dur="500"/>
                                        <p:tgtEl>
                                          <p:spTgt spid="760"/>
                                        </p:tgtEl>
                                      </p:cBhvr>
                                    </p:animEffect>
                                  </p:childTnLst>
                                </p:cTn>
                              </p:par>
                              <p:par>
                                <p:cTn id="553" presetID="53" presetClass="entr" presetSubtype="16" fill="hold" grpId="0" nodeType="withEffect">
                                  <p:stCondLst>
                                    <p:cond delay="0"/>
                                  </p:stCondLst>
                                  <p:childTnLst>
                                    <p:set>
                                      <p:cBhvr>
                                        <p:cTn id="554" dur="1" fill="hold">
                                          <p:stCondLst>
                                            <p:cond delay="0"/>
                                          </p:stCondLst>
                                        </p:cTn>
                                        <p:tgtEl>
                                          <p:spTgt spid="634"/>
                                        </p:tgtEl>
                                        <p:attrNameLst>
                                          <p:attrName>style.visibility</p:attrName>
                                        </p:attrNameLst>
                                      </p:cBhvr>
                                      <p:to>
                                        <p:strVal val="visible"/>
                                      </p:to>
                                    </p:set>
                                    <p:anim calcmode="lin" valueType="num">
                                      <p:cBhvr>
                                        <p:cTn id="555" dur="500" fill="hold"/>
                                        <p:tgtEl>
                                          <p:spTgt spid="634"/>
                                        </p:tgtEl>
                                        <p:attrNameLst>
                                          <p:attrName>ppt_w</p:attrName>
                                        </p:attrNameLst>
                                      </p:cBhvr>
                                      <p:tavLst>
                                        <p:tav tm="0">
                                          <p:val>
                                            <p:fltVal val="0"/>
                                          </p:val>
                                        </p:tav>
                                        <p:tav tm="100000">
                                          <p:val>
                                            <p:strVal val="#ppt_w"/>
                                          </p:val>
                                        </p:tav>
                                      </p:tavLst>
                                    </p:anim>
                                    <p:anim calcmode="lin" valueType="num">
                                      <p:cBhvr>
                                        <p:cTn id="556" dur="500" fill="hold"/>
                                        <p:tgtEl>
                                          <p:spTgt spid="634"/>
                                        </p:tgtEl>
                                        <p:attrNameLst>
                                          <p:attrName>ppt_h</p:attrName>
                                        </p:attrNameLst>
                                      </p:cBhvr>
                                      <p:tavLst>
                                        <p:tav tm="0">
                                          <p:val>
                                            <p:fltVal val="0"/>
                                          </p:val>
                                        </p:tav>
                                        <p:tav tm="100000">
                                          <p:val>
                                            <p:strVal val="#ppt_h"/>
                                          </p:val>
                                        </p:tav>
                                      </p:tavLst>
                                    </p:anim>
                                    <p:animEffect transition="in" filter="fade">
                                      <p:cBhvr>
                                        <p:cTn id="557" dur="500"/>
                                        <p:tgtEl>
                                          <p:spTgt spid="634"/>
                                        </p:tgtEl>
                                      </p:cBhvr>
                                    </p:animEffect>
                                  </p:childTnLst>
                                </p:cTn>
                              </p:par>
                              <p:par>
                                <p:cTn id="558" presetID="53" presetClass="entr" presetSubtype="16" fill="hold" grpId="0" nodeType="withEffect">
                                  <p:stCondLst>
                                    <p:cond delay="0"/>
                                  </p:stCondLst>
                                  <p:childTnLst>
                                    <p:set>
                                      <p:cBhvr>
                                        <p:cTn id="559" dur="1" fill="hold">
                                          <p:stCondLst>
                                            <p:cond delay="0"/>
                                          </p:stCondLst>
                                        </p:cTn>
                                        <p:tgtEl>
                                          <p:spTgt spid="481"/>
                                        </p:tgtEl>
                                        <p:attrNameLst>
                                          <p:attrName>style.visibility</p:attrName>
                                        </p:attrNameLst>
                                      </p:cBhvr>
                                      <p:to>
                                        <p:strVal val="visible"/>
                                      </p:to>
                                    </p:set>
                                    <p:anim calcmode="lin" valueType="num">
                                      <p:cBhvr>
                                        <p:cTn id="560" dur="500" fill="hold"/>
                                        <p:tgtEl>
                                          <p:spTgt spid="481"/>
                                        </p:tgtEl>
                                        <p:attrNameLst>
                                          <p:attrName>ppt_w</p:attrName>
                                        </p:attrNameLst>
                                      </p:cBhvr>
                                      <p:tavLst>
                                        <p:tav tm="0">
                                          <p:val>
                                            <p:fltVal val="0"/>
                                          </p:val>
                                        </p:tav>
                                        <p:tav tm="100000">
                                          <p:val>
                                            <p:strVal val="#ppt_w"/>
                                          </p:val>
                                        </p:tav>
                                      </p:tavLst>
                                    </p:anim>
                                    <p:anim calcmode="lin" valueType="num">
                                      <p:cBhvr>
                                        <p:cTn id="561" dur="500" fill="hold"/>
                                        <p:tgtEl>
                                          <p:spTgt spid="481"/>
                                        </p:tgtEl>
                                        <p:attrNameLst>
                                          <p:attrName>ppt_h</p:attrName>
                                        </p:attrNameLst>
                                      </p:cBhvr>
                                      <p:tavLst>
                                        <p:tav tm="0">
                                          <p:val>
                                            <p:fltVal val="0"/>
                                          </p:val>
                                        </p:tav>
                                        <p:tav tm="100000">
                                          <p:val>
                                            <p:strVal val="#ppt_h"/>
                                          </p:val>
                                        </p:tav>
                                      </p:tavLst>
                                    </p:anim>
                                    <p:animEffect transition="in" filter="fade">
                                      <p:cBhvr>
                                        <p:cTn id="562" dur="500"/>
                                        <p:tgtEl>
                                          <p:spTgt spid="481"/>
                                        </p:tgtEl>
                                      </p:cBhvr>
                                    </p:animEffect>
                                  </p:childTnLst>
                                </p:cTn>
                              </p:par>
                              <p:par>
                                <p:cTn id="563" presetID="53" presetClass="entr" presetSubtype="16" fill="hold" nodeType="withEffect">
                                  <p:stCondLst>
                                    <p:cond delay="0"/>
                                  </p:stCondLst>
                                  <p:childTnLst>
                                    <p:set>
                                      <p:cBhvr>
                                        <p:cTn id="564" dur="1" fill="hold">
                                          <p:stCondLst>
                                            <p:cond delay="0"/>
                                          </p:stCondLst>
                                        </p:cTn>
                                        <p:tgtEl>
                                          <p:spTgt spid="761"/>
                                        </p:tgtEl>
                                        <p:attrNameLst>
                                          <p:attrName>style.visibility</p:attrName>
                                        </p:attrNameLst>
                                      </p:cBhvr>
                                      <p:to>
                                        <p:strVal val="visible"/>
                                      </p:to>
                                    </p:set>
                                    <p:anim calcmode="lin" valueType="num">
                                      <p:cBhvr>
                                        <p:cTn id="565" dur="500" fill="hold"/>
                                        <p:tgtEl>
                                          <p:spTgt spid="761"/>
                                        </p:tgtEl>
                                        <p:attrNameLst>
                                          <p:attrName>ppt_w</p:attrName>
                                        </p:attrNameLst>
                                      </p:cBhvr>
                                      <p:tavLst>
                                        <p:tav tm="0">
                                          <p:val>
                                            <p:fltVal val="0"/>
                                          </p:val>
                                        </p:tav>
                                        <p:tav tm="100000">
                                          <p:val>
                                            <p:strVal val="#ppt_w"/>
                                          </p:val>
                                        </p:tav>
                                      </p:tavLst>
                                    </p:anim>
                                    <p:anim calcmode="lin" valueType="num">
                                      <p:cBhvr>
                                        <p:cTn id="566" dur="500" fill="hold"/>
                                        <p:tgtEl>
                                          <p:spTgt spid="761"/>
                                        </p:tgtEl>
                                        <p:attrNameLst>
                                          <p:attrName>ppt_h</p:attrName>
                                        </p:attrNameLst>
                                      </p:cBhvr>
                                      <p:tavLst>
                                        <p:tav tm="0">
                                          <p:val>
                                            <p:fltVal val="0"/>
                                          </p:val>
                                        </p:tav>
                                        <p:tav tm="100000">
                                          <p:val>
                                            <p:strVal val="#ppt_h"/>
                                          </p:val>
                                        </p:tav>
                                      </p:tavLst>
                                    </p:anim>
                                    <p:animEffect transition="in" filter="fade">
                                      <p:cBhvr>
                                        <p:cTn id="567" dur="500"/>
                                        <p:tgtEl>
                                          <p:spTgt spid="761"/>
                                        </p:tgtEl>
                                      </p:cBhvr>
                                    </p:animEffect>
                                  </p:childTnLst>
                                </p:cTn>
                              </p:par>
                              <p:par>
                                <p:cTn id="568" presetID="53" presetClass="entr" presetSubtype="16" fill="hold" nodeType="withEffect">
                                  <p:stCondLst>
                                    <p:cond delay="0"/>
                                  </p:stCondLst>
                                  <p:childTnLst>
                                    <p:set>
                                      <p:cBhvr>
                                        <p:cTn id="569" dur="1" fill="hold">
                                          <p:stCondLst>
                                            <p:cond delay="0"/>
                                          </p:stCondLst>
                                        </p:cTn>
                                        <p:tgtEl>
                                          <p:spTgt spid="764"/>
                                        </p:tgtEl>
                                        <p:attrNameLst>
                                          <p:attrName>style.visibility</p:attrName>
                                        </p:attrNameLst>
                                      </p:cBhvr>
                                      <p:to>
                                        <p:strVal val="visible"/>
                                      </p:to>
                                    </p:set>
                                    <p:anim calcmode="lin" valueType="num">
                                      <p:cBhvr>
                                        <p:cTn id="570" dur="500" fill="hold"/>
                                        <p:tgtEl>
                                          <p:spTgt spid="764"/>
                                        </p:tgtEl>
                                        <p:attrNameLst>
                                          <p:attrName>ppt_w</p:attrName>
                                        </p:attrNameLst>
                                      </p:cBhvr>
                                      <p:tavLst>
                                        <p:tav tm="0">
                                          <p:val>
                                            <p:fltVal val="0"/>
                                          </p:val>
                                        </p:tav>
                                        <p:tav tm="100000">
                                          <p:val>
                                            <p:strVal val="#ppt_w"/>
                                          </p:val>
                                        </p:tav>
                                      </p:tavLst>
                                    </p:anim>
                                    <p:anim calcmode="lin" valueType="num">
                                      <p:cBhvr>
                                        <p:cTn id="571" dur="500" fill="hold"/>
                                        <p:tgtEl>
                                          <p:spTgt spid="764"/>
                                        </p:tgtEl>
                                        <p:attrNameLst>
                                          <p:attrName>ppt_h</p:attrName>
                                        </p:attrNameLst>
                                      </p:cBhvr>
                                      <p:tavLst>
                                        <p:tav tm="0">
                                          <p:val>
                                            <p:fltVal val="0"/>
                                          </p:val>
                                        </p:tav>
                                        <p:tav tm="100000">
                                          <p:val>
                                            <p:strVal val="#ppt_h"/>
                                          </p:val>
                                        </p:tav>
                                      </p:tavLst>
                                    </p:anim>
                                    <p:animEffect transition="in" filter="fade">
                                      <p:cBhvr>
                                        <p:cTn id="572" dur="500"/>
                                        <p:tgtEl>
                                          <p:spTgt spid="764"/>
                                        </p:tgtEl>
                                      </p:cBhvr>
                                    </p:animEffect>
                                  </p:childTnLst>
                                </p:cTn>
                              </p:par>
                              <p:par>
                                <p:cTn id="573" presetID="53" presetClass="entr" presetSubtype="16" fill="hold" nodeType="withEffect">
                                  <p:stCondLst>
                                    <p:cond delay="0"/>
                                  </p:stCondLst>
                                  <p:childTnLst>
                                    <p:set>
                                      <p:cBhvr>
                                        <p:cTn id="574" dur="1" fill="hold">
                                          <p:stCondLst>
                                            <p:cond delay="0"/>
                                          </p:stCondLst>
                                        </p:cTn>
                                        <p:tgtEl>
                                          <p:spTgt spid="552"/>
                                        </p:tgtEl>
                                        <p:attrNameLst>
                                          <p:attrName>style.visibility</p:attrName>
                                        </p:attrNameLst>
                                      </p:cBhvr>
                                      <p:to>
                                        <p:strVal val="visible"/>
                                      </p:to>
                                    </p:set>
                                    <p:anim calcmode="lin" valueType="num">
                                      <p:cBhvr>
                                        <p:cTn id="575" dur="500" fill="hold"/>
                                        <p:tgtEl>
                                          <p:spTgt spid="552"/>
                                        </p:tgtEl>
                                        <p:attrNameLst>
                                          <p:attrName>ppt_w</p:attrName>
                                        </p:attrNameLst>
                                      </p:cBhvr>
                                      <p:tavLst>
                                        <p:tav tm="0">
                                          <p:val>
                                            <p:fltVal val="0"/>
                                          </p:val>
                                        </p:tav>
                                        <p:tav tm="100000">
                                          <p:val>
                                            <p:strVal val="#ppt_w"/>
                                          </p:val>
                                        </p:tav>
                                      </p:tavLst>
                                    </p:anim>
                                    <p:anim calcmode="lin" valueType="num">
                                      <p:cBhvr>
                                        <p:cTn id="576" dur="500" fill="hold"/>
                                        <p:tgtEl>
                                          <p:spTgt spid="552"/>
                                        </p:tgtEl>
                                        <p:attrNameLst>
                                          <p:attrName>ppt_h</p:attrName>
                                        </p:attrNameLst>
                                      </p:cBhvr>
                                      <p:tavLst>
                                        <p:tav tm="0">
                                          <p:val>
                                            <p:fltVal val="0"/>
                                          </p:val>
                                        </p:tav>
                                        <p:tav tm="100000">
                                          <p:val>
                                            <p:strVal val="#ppt_h"/>
                                          </p:val>
                                        </p:tav>
                                      </p:tavLst>
                                    </p:anim>
                                    <p:animEffect transition="in" filter="fade">
                                      <p:cBhvr>
                                        <p:cTn id="577" dur="500"/>
                                        <p:tgtEl>
                                          <p:spTgt spid="552"/>
                                        </p:tgtEl>
                                      </p:cBhvr>
                                    </p:animEffect>
                                  </p:childTnLst>
                                </p:cTn>
                              </p:par>
                              <p:par>
                                <p:cTn id="578" presetID="53" presetClass="entr" presetSubtype="16" fill="hold" grpId="0" nodeType="withEffect">
                                  <p:stCondLst>
                                    <p:cond delay="0"/>
                                  </p:stCondLst>
                                  <p:childTnLst>
                                    <p:set>
                                      <p:cBhvr>
                                        <p:cTn id="579" dur="1" fill="hold">
                                          <p:stCondLst>
                                            <p:cond delay="0"/>
                                          </p:stCondLst>
                                        </p:cTn>
                                        <p:tgtEl>
                                          <p:spTgt spid="752"/>
                                        </p:tgtEl>
                                        <p:attrNameLst>
                                          <p:attrName>style.visibility</p:attrName>
                                        </p:attrNameLst>
                                      </p:cBhvr>
                                      <p:to>
                                        <p:strVal val="visible"/>
                                      </p:to>
                                    </p:set>
                                    <p:anim calcmode="lin" valueType="num">
                                      <p:cBhvr>
                                        <p:cTn id="580" dur="500" fill="hold"/>
                                        <p:tgtEl>
                                          <p:spTgt spid="752"/>
                                        </p:tgtEl>
                                        <p:attrNameLst>
                                          <p:attrName>ppt_w</p:attrName>
                                        </p:attrNameLst>
                                      </p:cBhvr>
                                      <p:tavLst>
                                        <p:tav tm="0">
                                          <p:val>
                                            <p:fltVal val="0"/>
                                          </p:val>
                                        </p:tav>
                                        <p:tav tm="100000">
                                          <p:val>
                                            <p:strVal val="#ppt_w"/>
                                          </p:val>
                                        </p:tav>
                                      </p:tavLst>
                                    </p:anim>
                                    <p:anim calcmode="lin" valueType="num">
                                      <p:cBhvr>
                                        <p:cTn id="581" dur="500" fill="hold"/>
                                        <p:tgtEl>
                                          <p:spTgt spid="752"/>
                                        </p:tgtEl>
                                        <p:attrNameLst>
                                          <p:attrName>ppt_h</p:attrName>
                                        </p:attrNameLst>
                                      </p:cBhvr>
                                      <p:tavLst>
                                        <p:tav tm="0">
                                          <p:val>
                                            <p:fltVal val="0"/>
                                          </p:val>
                                        </p:tav>
                                        <p:tav tm="100000">
                                          <p:val>
                                            <p:strVal val="#ppt_h"/>
                                          </p:val>
                                        </p:tav>
                                      </p:tavLst>
                                    </p:anim>
                                    <p:animEffect transition="in" filter="fade">
                                      <p:cBhvr>
                                        <p:cTn id="582" dur="500"/>
                                        <p:tgtEl>
                                          <p:spTgt spid="752"/>
                                        </p:tgtEl>
                                      </p:cBhvr>
                                    </p:animEffect>
                                  </p:childTnLst>
                                </p:cTn>
                              </p:par>
                              <p:par>
                                <p:cTn id="583" presetID="53" presetClass="entr" presetSubtype="16" fill="hold" nodeType="withEffect">
                                  <p:stCondLst>
                                    <p:cond delay="0"/>
                                  </p:stCondLst>
                                  <p:childTnLst>
                                    <p:set>
                                      <p:cBhvr>
                                        <p:cTn id="584" dur="1" fill="hold">
                                          <p:stCondLst>
                                            <p:cond delay="0"/>
                                          </p:stCondLst>
                                        </p:cTn>
                                        <p:tgtEl>
                                          <p:spTgt spid="762"/>
                                        </p:tgtEl>
                                        <p:attrNameLst>
                                          <p:attrName>style.visibility</p:attrName>
                                        </p:attrNameLst>
                                      </p:cBhvr>
                                      <p:to>
                                        <p:strVal val="visible"/>
                                      </p:to>
                                    </p:set>
                                    <p:anim calcmode="lin" valueType="num">
                                      <p:cBhvr>
                                        <p:cTn id="585" dur="500" fill="hold"/>
                                        <p:tgtEl>
                                          <p:spTgt spid="762"/>
                                        </p:tgtEl>
                                        <p:attrNameLst>
                                          <p:attrName>ppt_w</p:attrName>
                                        </p:attrNameLst>
                                      </p:cBhvr>
                                      <p:tavLst>
                                        <p:tav tm="0">
                                          <p:val>
                                            <p:fltVal val="0"/>
                                          </p:val>
                                        </p:tav>
                                        <p:tav tm="100000">
                                          <p:val>
                                            <p:strVal val="#ppt_w"/>
                                          </p:val>
                                        </p:tav>
                                      </p:tavLst>
                                    </p:anim>
                                    <p:anim calcmode="lin" valueType="num">
                                      <p:cBhvr>
                                        <p:cTn id="586" dur="500" fill="hold"/>
                                        <p:tgtEl>
                                          <p:spTgt spid="762"/>
                                        </p:tgtEl>
                                        <p:attrNameLst>
                                          <p:attrName>ppt_h</p:attrName>
                                        </p:attrNameLst>
                                      </p:cBhvr>
                                      <p:tavLst>
                                        <p:tav tm="0">
                                          <p:val>
                                            <p:fltVal val="0"/>
                                          </p:val>
                                        </p:tav>
                                        <p:tav tm="100000">
                                          <p:val>
                                            <p:strVal val="#ppt_h"/>
                                          </p:val>
                                        </p:tav>
                                      </p:tavLst>
                                    </p:anim>
                                    <p:animEffect transition="in" filter="fade">
                                      <p:cBhvr>
                                        <p:cTn id="587" dur="500"/>
                                        <p:tgtEl>
                                          <p:spTgt spid="762"/>
                                        </p:tgtEl>
                                      </p:cBhvr>
                                    </p:animEffect>
                                  </p:childTnLst>
                                </p:cTn>
                              </p:par>
                            </p:childTnLst>
                          </p:cTn>
                        </p:par>
                        <p:par>
                          <p:cTn id="588" fill="hold">
                            <p:stCondLst>
                              <p:cond delay="500"/>
                            </p:stCondLst>
                            <p:childTnLst>
                              <p:par>
                                <p:cTn id="589" presetID="53" presetClass="entr" presetSubtype="16" fill="hold" grpId="0" nodeType="afterEffect">
                                  <p:stCondLst>
                                    <p:cond delay="0"/>
                                  </p:stCondLst>
                                  <p:childTnLst>
                                    <p:set>
                                      <p:cBhvr>
                                        <p:cTn id="590" dur="1" fill="hold">
                                          <p:stCondLst>
                                            <p:cond delay="0"/>
                                          </p:stCondLst>
                                        </p:cTn>
                                        <p:tgtEl>
                                          <p:spTgt spid="682"/>
                                        </p:tgtEl>
                                        <p:attrNameLst>
                                          <p:attrName>style.visibility</p:attrName>
                                        </p:attrNameLst>
                                      </p:cBhvr>
                                      <p:to>
                                        <p:strVal val="visible"/>
                                      </p:to>
                                    </p:set>
                                    <p:anim calcmode="lin" valueType="num">
                                      <p:cBhvr>
                                        <p:cTn id="591" dur="500" fill="hold"/>
                                        <p:tgtEl>
                                          <p:spTgt spid="682"/>
                                        </p:tgtEl>
                                        <p:attrNameLst>
                                          <p:attrName>ppt_w</p:attrName>
                                        </p:attrNameLst>
                                      </p:cBhvr>
                                      <p:tavLst>
                                        <p:tav tm="0">
                                          <p:val>
                                            <p:fltVal val="0"/>
                                          </p:val>
                                        </p:tav>
                                        <p:tav tm="100000">
                                          <p:val>
                                            <p:strVal val="#ppt_w"/>
                                          </p:val>
                                        </p:tav>
                                      </p:tavLst>
                                    </p:anim>
                                    <p:anim calcmode="lin" valueType="num">
                                      <p:cBhvr>
                                        <p:cTn id="592" dur="500" fill="hold"/>
                                        <p:tgtEl>
                                          <p:spTgt spid="682"/>
                                        </p:tgtEl>
                                        <p:attrNameLst>
                                          <p:attrName>ppt_h</p:attrName>
                                        </p:attrNameLst>
                                      </p:cBhvr>
                                      <p:tavLst>
                                        <p:tav tm="0">
                                          <p:val>
                                            <p:fltVal val="0"/>
                                          </p:val>
                                        </p:tav>
                                        <p:tav tm="100000">
                                          <p:val>
                                            <p:strVal val="#ppt_h"/>
                                          </p:val>
                                        </p:tav>
                                      </p:tavLst>
                                    </p:anim>
                                    <p:animEffect transition="in" filter="fade">
                                      <p:cBhvr>
                                        <p:cTn id="593" dur="500"/>
                                        <p:tgtEl>
                                          <p:spTgt spid="682"/>
                                        </p:tgtEl>
                                      </p:cBhvr>
                                    </p:animEffect>
                                  </p:childTnLst>
                                </p:cTn>
                              </p:par>
                              <p:par>
                                <p:cTn id="594" presetID="10" presetClass="entr" presetSubtype="0" fill="hold" grpId="0" nodeType="withEffect">
                                  <p:stCondLst>
                                    <p:cond delay="0"/>
                                  </p:stCondLst>
                                  <p:childTnLst>
                                    <p:set>
                                      <p:cBhvr>
                                        <p:cTn id="595" dur="1" fill="hold">
                                          <p:stCondLst>
                                            <p:cond delay="0"/>
                                          </p:stCondLst>
                                        </p:cTn>
                                        <p:tgtEl>
                                          <p:spTgt spid="803"/>
                                        </p:tgtEl>
                                        <p:attrNameLst>
                                          <p:attrName>style.visibility</p:attrName>
                                        </p:attrNameLst>
                                      </p:cBhvr>
                                      <p:to>
                                        <p:strVal val="visible"/>
                                      </p:to>
                                    </p:set>
                                    <p:animEffect transition="in" filter="fade">
                                      <p:cBhvr>
                                        <p:cTn id="596" dur="500"/>
                                        <p:tgtEl>
                                          <p:spTgt spid="803"/>
                                        </p:tgtEl>
                                      </p:cBhvr>
                                    </p:animEffect>
                                  </p:childTnLst>
                                </p:cTn>
                              </p:par>
                            </p:childTnLst>
                          </p:cTn>
                        </p:par>
                        <p:par>
                          <p:cTn id="597" fill="hold">
                            <p:stCondLst>
                              <p:cond delay="1000"/>
                            </p:stCondLst>
                            <p:childTnLst>
                              <p:par>
                                <p:cTn id="598" presetID="53" presetClass="entr" presetSubtype="16" fill="hold" grpId="0" nodeType="afterEffect">
                                  <p:stCondLst>
                                    <p:cond delay="0"/>
                                  </p:stCondLst>
                                  <p:childTnLst>
                                    <p:set>
                                      <p:cBhvr>
                                        <p:cTn id="599" dur="1" fill="hold">
                                          <p:stCondLst>
                                            <p:cond delay="0"/>
                                          </p:stCondLst>
                                        </p:cTn>
                                        <p:tgtEl>
                                          <p:spTgt spid="681"/>
                                        </p:tgtEl>
                                        <p:attrNameLst>
                                          <p:attrName>style.visibility</p:attrName>
                                        </p:attrNameLst>
                                      </p:cBhvr>
                                      <p:to>
                                        <p:strVal val="visible"/>
                                      </p:to>
                                    </p:set>
                                    <p:anim calcmode="lin" valueType="num">
                                      <p:cBhvr>
                                        <p:cTn id="600" dur="500" fill="hold"/>
                                        <p:tgtEl>
                                          <p:spTgt spid="681"/>
                                        </p:tgtEl>
                                        <p:attrNameLst>
                                          <p:attrName>ppt_w</p:attrName>
                                        </p:attrNameLst>
                                      </p:cBhvr>
                                      <p:tavLst>
                                        <p:tav tm="0">
                                          <p:val>
                                            <p:fltVal val="0"/>
                                          </p:val>
                                        </p:tav>
                                        <p:tav tm="100000">
                                          <p:val>
                                            <p:strVal val="#ppt_w"/>
                                          </p:val>
                                        </p:tav>
                                      </p:tavLst>
                                    </p:anim>
                                    <p:anim calcmode="lin" valueType="num">
                                      <p:cBhvr>
                                        <p:cTn id="601" dur="500" fill="hold"/>
                                        <p:tgtEl>
                                          <p:spTgt spid="681"/>
                                        </p:tgtEl>
                                        <p:attrNameLst>
                                          <p:attrName>ppt_h</p:attrName>
                                        </p:attrNameLst>
                                      </p:cBhvr>
                                      <p:tavLst>
                                        <p:tav tm="0">
                                          <p:val>
                                            <p:fltVal val="0"/>
                                          </p:val>
                                        </p:tav>
                                        <p:tav tm="100000">
                                          <p:val>
                                            <p:strVal val="#ppt_h"/>
                                          </p:val>
                                        </p:tav>
                                      </p:tavLst>
                                    </p:anim>
                                    <p:animEffect transition="in" filter="fade">
                                      <p:cBhvr>
                                        <p:cTn id="602" dur="500"/>
                                        <p:tgtEl>
                                          <p:spTgt spid="681"/>
                                        </p:tgtEl>
                                      </p:cBhvr>
                                    </p:animEffect>
                                  </p:childTnLst>
                                </p:cTn>
                              </p:par>
                              <p:par>
                                <p:cTn id="603" presetID="10" presetClass="entr" presetSubtype="0" fill="hold" grpId="0" nodeType="withEffect">
                                  <p:stCondLst>
                                    <p:cond delay="0"/>
                                  </p:stCondLst>
                                  <p:childTnLst>
                                    <p:set>
                                      <p:cBhvr>
                                        <p:cTn id="604" dur="1" fill="hold">
                                          <p:stCondLst>
                                            <p:cond delay="0"/>
                                          </p:stCondLst>
                                        </p:cTn>
                                        <p:tgtEl>
                                          <p:spTgt spid="804"/>
                                        </p:tgtEl>
                                        <p:attrNameLst>
                                          <p:attrName>style.visibility</p:attrName>
                                        </p:attrNameLst>
                                      </p:cBhvr>
                                      <p:to>
                                        <p:strVal val="visible"/>
                                      </p:to>
                                    </p:set>
                                    <p:animEffect transition="in" filter="fade">
                                      <p:cBhvr>
                                        <p:cTn id="605" dur="500"/>
                                        <p:tgtEl>
                                          <p:spTgt spid="804"/>
                                        </p:tgtEl>
                                      </p:cBhvr>
                                    </p:animEffect>
                                  </p:childTnLst>
                                </p:cTn>
                              </p:par>
                            </p:childTnLst>
                          </p:cTn>
                        </p:par>
                      </p:childTnLst>
                    </p:cTn>
                  </p:par>
                  <p:par>
                    <p:cTn id="606" fill="hold">
                      <p:stCondLst>
                        <p:cond delay="indefinite"/>
                      </p:stCondLst>
                      <p:childTnLst>
                        <p:par>
                          <p:cTn id="607" fill="hold">
                            <p:stCondLst>
                              <p:cond delay="0"/>
                            </p:stCondLst>
                            <p:childTnLst>
                              <p:par>
                                <p:cTn id="608" presetID="22" presetClass="entr" presetSubtype="8" fill="hold" nodeType="clickEffect">
                                  <p:stCondLst>
                                    <p:cond delay="0"/>
                                  </p:stCondLst>
                                  <p:childTnLst>
                                    <p:set>
                                      <p:cBhvr>
                                        <p:cTn id="609" dur="1" fill="hold">
                                          <p:stCondLst>
                                            <p:cond delay="0"/>
                                          </p:stCondLst>
                                        </p:cTn>
                                        <p:tgtEl>
                                          <p:spTgt spid="89"/>
                                        </p:tgtEl>
                                        <p:attrNameLst>
                                          <p:attrName>style.visibility</p:attrName>
                                        </p:attrNameLst>
                                      </p:cBhvr>
                                      <p:to>
                                        <p:strVal val="visible"/>
                                      </p:to>
                                    </p:set>
                                    <p:animEffect transition="in" filter="wipe(left)">
                                      <p:cBhvr>
                                        <p:cTn id="610" dur="1500"/>
                                        <p:tgtEl>
                                          <p:spTgt spid="89"/>
                                        </p:tgtEl>
                                      </p:cBhvr>
                                    </p:animEffect>
                                  </p:childTnLst>
                                </p:cTn>
                              </p:par>
                            </p:childTnLst>
                          </p:cTn>
                        </p:par>
                      </p:childTnLst>
                    </p:cTn>
                  </p:par>
                  <p:par>
                    <p:cTn id="611" fill="hold">
                      <p:stCondLst>
                        <p:cond delay="indefinite"/>
                      </p:stCondLst>
                      <p:childTnLst>
                        <p:par>
                          <p:cTn id="612" fill="hold">
                            <p:stCondLst>
                              <p:cond delay="0"/>
                            </p:stCondLst>
                            <p:childTnLst>
                              <p:par>
                                <p:cTn id="613" presetID="53" presetClass="entr" presetSubtype="16" fill="hold" grpId="0" nodeType="clickEffect">
                                  <p:stCondLst>
                                    <p:cond delay="0"/>
                                  </p:stCondLst>
                                  <p:childTnLst>
                                    <p:set>
                                      <p:cBhvr>
                                        <p:cTn id="614" dur="1" fill="hold">
                                          <p:stCondLst>
                                            <p:cond delay="0"/>
                                          </p:stCondLst>
                                        </p:cTn>
                                        <p:tgtEl>
                                          <p:spTgt spid="392"/>
                                        </p:tgtEl>
                                        <p:attrNameLst>
                                          <p:attrName>style.visibility</p:attrName>
                                        </p:attrNameLst>
                                      </p:cBhvr>
                                      <p:to>
                                        <p:strVal val="visible"/>
                                      </p:to>
                                    </p:set>
                                    <p:anim calcmode="lin" valueType="num">
                                      <p:cBhvr>
                                        <p:cTn id="615" dur="500" fill="hold"/>
                                        <p:tgtEl>
                                          <p:spTgt spid="392"/>
                                        </p:tgtEl>
                                        <p:attrNameLst>
                                          <p:attrName>ppt_w</p:attrName>
                                        </p:attrNameLst>
                                      </p:cBhvr>
                                      <p:tavLst>
                                        <p:tav tm="0">
                                          <p:val>
                                            <p:fltVal val="0"/>
                                          </p:val>
                                        </p:tav>
                                        <p:tav tm="100000">
                                          <p:val>
                                            <p:strVal val="#ppt_w"/>
                                          </p:val>
                                        </p:tav>
                                      </p:tavLst>
                                    </p:anim>
                                    <p:anim calcmode="lin" valueType="num">
                                      <p:cBhvr>
                                        <p:cTn id="616" dur="500" fill="hold"/>
                                        <p:tgtEl>
                                          <p:spTgt spid="392"/>
                                        </p:tgtEl>
                                        <p:attrNameLst>
                                          <p:attrName>ppt_h</p:attrName>
                                        </p:attrNameLst>
                                      </p:cBhvr>
                                      <p:tavLst>
                                        <p:tav tm="0">
                                          <p:val>
                                            <p:fltVal val="0"/>
                                          </p:val>
                                        </p:tav>
                                        <p:tav tm="100000">
                                          <p:val>
                                            <p:strVal val="#ppt_h"/>
                                          </p:val>
                                        </p:tav>
                                      </p:tavLst>
                                    </p:anim>
                                    <p:animEffect transition="in" filter="fade">
                                      <p:cBhvr>
                                        <p:cTn id="617" dur="500"/>
                                        <p:tgtEl>
                                          <p:spTgt spid="392"/>
                                        </p:tgtEl>
                                      </p:cBhvr>
                                    </p:animEffect>
                                  </p:childTnLst>
                                </p:cTn>
                              </p:par>
                            </p:childTnLst>
                          </p:cTn>
                        </p:par>
                        <p:par>
                          <p:cTn id="618" fill="hold">
                            <p:stCondLst>
                              <p:cond delay="500"/>
                            </p:stCondLst>
                            <p:childTnLst>
                              <p:par>
                                <p:cTn id="619" presetID="53" presetClass="entr" presetSubtype="16" fill="hold" grpId="0" nodeType="afterEffect">
                                  <p:stCondLst>
                                    <p:cond delay="0"/>
                                  </p:stCondLst>
                                  <p:childTnLst>
                                    <p:set>
                                      <p:cBhvr>
                                        <p:cTn id="620" dur="1" fill="hold">
                                          <p:stCondLst>
                                            <p:cond delay="0"/>
                                          </p:stCondLst>
                                        </p:cTn>
                                        <p:tgtEl>
                                          <p:spTgt spid="390"/>
                                        </p:tgtEl>
                                        <p:attrNameLst>
                                          <p:attrName>style.visibility</p:attrName>
                                        </p:attrNameLst>
                                      </p:cBhvr>
                                      <p:to>
                                        <p:strVal val="visible"/>
                                      </p:to>
                                    </p:set>
                                    <p:anim calcmode="lin" valueType="num">
                                      <p:cBhvr>
                                        <p:cTn id="621" dur="500" fill="hold"/>
                                        <p:tgtEl>
                                          <p:spTgt spid="390"/>
                                        </p:tgtEl>
                                        <p:attrNameLst>
                                          <p:attrName>ppt_w</p:attrName>
                                        </p:attrNameLst>
                                      </p:cBhvr>
                                      <p:tavLst>
                                        <p:tav tm="0">
                                          <p:val>
                                            <p:fltVal val="0"/>
                                          </p:val>
                                        </p:tav>
                                        <p:tav tm="100000">
                                          <p:val>
                                            <p:strVal val="#ppt_w"/>
                                          </p:val>
                                        </p:tav>
                                      </p:tavLst>
                                    </p:anim>
                                    <p:anim calcmode="lin" valueType="num">
                                      <p:cBhvr>
                                        <p:cTn id="622" dur="500" fill="hold"/>
                                        <p:tgtEl>
                                          <p:spTgt spid="390"/>
                                        </p:tgtEl>
                                        <p:attrNameLst>
                                          <p:attrName>ppt_h</p:attrName>
                                        </p:attrNameLst>
                                      </p:cBhvr>
                                      <p:tavLst>
                                        <p:tav tm="0">
                                          <p:val>
                                            <p:fltVal val="0"/>
                                          </p:val>
                                        </p:tav>
                                        <p:tav tm="100000">
                                          <p:val>
                                            <p:strVal val="#ppt_h"/>
                                          </p:val>
                                        </p:tav>
                                      </p:tavLst>
                                    </p:anim>
                                    <p:animEffect transition="in" filter="fade">
                                      <p:cBhvr>
                                        <p:cTn id="623" dur="500"/>
                                        <p:tgtEl>
                                          <p:spTgt spid="390"/>
                                        </p:tgtEl>
                                      </p:cBhvr>
                                    </p:animEffect>
                                  </p:childTnLst>
                                </p:cTn>
                              </p:par>
                            </p:childTnLst>
                          </p:cTn>
                        </p:par>
                        <p:par>
                          <p:cTn id="624" fill="hold">
                            <p:stCondLst>
                              <p:cond delay="1000"/>
                            </p:stCondLst>
                            <p:childTnLst>
                              <p:par>
                                <p:cTn id="625" presetID="53" presetClass="entr" presetSubtype="16" fill="hold" nodeType="afterEffect">
                                  <p:stCondLst>
                                    <p:cond delay="0"/>
                                  </p:stCondLst>
                                  <p:childTnLst>
                                    <p:set>
                                      <p:cBhvr>
                                        <p:cTn id="626" dur="1" fill="hold">
                                          <p:stCondLst>
                                            <p:cond delay="0"/>
                                          </p:stCondLst>
                                        </p:cTn>
                                        <p:tgtEl>
                                          <p:spTgt spid="28"/>
                                        </p:tgtEl>
                                        <p:attrNameLst>
                                          <p:attrName>style.visibility</p:attrName>
                                        </p:attrNameLst>
                                      </p:cBhvr>
                                      <p:to>
                                        <p:strVal val="visible"/>
                                      </p:to>
                                    </p:set>
                                    <p:anim calcmode="lin" valueType="num">
                                      <p:cBhvr>
                                        <p:cTn id="627" dur="500" fill="hold"/>
                                        <p:tgtEl>
                                          <p:spTgt spid="28"/>
                                        </p:tgtEl>
                                        <p:attrNameLst>
                                          <p:attrName>ppt_w</p:attrName>
                                        </p:attrNameLst>
                                      </p:cBhvr>
                                      <p:tavLst>
                                        <p:tav tm="0">
                                          <p:val>
                                            <p:fltVal val="0"/>
                                          </p:val>
                                        </p:tav>
                                        <p:tav tm="100000">
                                          <p:val>
                                            <p:strVal val="#ppt_w"/>
                                          </p:val>
                                        </p:tav>
                                      </p:tavLst>
                                    </p:anim>
                                    <p:anim calcmode="lin" valueType="num">
                                      <p:cBhvr>
                                        <p:cTn id="628" dur="500" fill="hold"/>
                                        <p:tgtEl>
                                          <p:spTgt spid="28"/>
                                        </p:tgtEl>
                                        <p:attrNameLst>
                                          <p:attrName>ppt_h</p:attrName>
                                        </p:attrNameLst>
                                      </p:cBhvr>
                                      <p:tavLst>
                                        <p:tav tm="0">
                                          <p:val>
                                            <p:fltVal val="0"/>
                                          </p:val>
                                        </p:tav>
                                        <p:tav tm="100000">
                                          <p:val>
                                            <p:strVal val="#ppt_h"/>
                                          </p:val>
                                        </p:tav>
                                      </p:tavLst>
                                    </p:anim>
                                    <p:animEffect transition="in" filter="fade">
                                      <p:cBhvr>
                                        <p:cTn id="629" dur="500"/>
                                        <p:tgtEl>
                                          <p:spTgt spid="28"/>
                                        </p:tgtEl>
                                      </p:cBhvr>
                                    </p:animEffect>
                                  </p:childTnLst>
                                </p:cTn>
                              </p:par>
                            </p:childTnLst>
                          </p:cTn>
                        </p:par>
                      </p:childTnLst>
                    </p:cTn>
                  </p:par>
                  <p:par>
                    <p:cTn id="630" fill="hold">
                      <p:stCondLst>
                        <p:cond delay="indefinite"/>
                      </p:stCondLst>
                      <p:childTnLst>
                        <p:par>
                          <p:cTn id="631" fill="hold">
                            <p:stCondLst>
                              <p:cond delay="0"/>
                            </p:stCondLst>
                            <p:childTnLst>
                              <p:par>
                                <p:cTn id="632" presetID="53" presetClass="entr" presetSubtype="16" fill="hold" grpId="0" nodeType="clickEffect">
                                  <p:stCondLst>
                                    <p:cond delay="0"/>
                                  </p:stCondLst>
                                  <p:childTnLst>
                                    <p:set>
                                      <p:cBhvr>
                                        <p:cTn id="633" dur="1" fill="hold">
                                          <p:stCondLst>
                                            <p:cond delay="0"/>
                                          </p:stCondLst>
                                        </p:cTn>
                                        <p:tgtEl>
                                          <p:spTgt spid="575"/>
                                        </p:tgtEl>
                                        <p:attrNameLst>
                                          <p:attrName>style.visibility</p:attrName>
                                        </p:attrNameLst>
                                      </p:cBhvr>
                                      <p:to>
                                        <p:strVal val="visible"/>
                                      </p:to>
                                    </p:set>
                                    <p:anim calcmode="lin" valueType="num">
                                      <p:cBhvr>
                                        <p:cTn id="634" dur="500" fill="hold"/>
                                        <p:tgtEl>
                                          <p:spTgt spid="575"/>
                                        </p:tgtEl>
                                        <p:attrNameLst>
                                          <p:attrName>ppt_w</p:attrName>
                                        </p:attrNameLst>
                                      </p:cBhvr>
                                      <p:tavLst>
                                        <p:tav tm="0">
                                          <p:val>
                                            <p:fltVal val="0"/>
                                          </p:val>
                                        </p:tav>
                                        <p:tav tm="100000">
                                          <p:val>
                                            <p:strVal val="#ppt_w"/>
                                          </p:val>
                                        </p:tav>
                                      </p:tavLst>
                                    </p:anim>
                                    <p:anim calcmode="lin" valueType="num">
                                      <p:cBhvr>
                                        <p:cTn id="635" dur="500" fill="hold"/>
                                        <p:tgtEl>
                                          <p:spTgt spid="575"/>
                                        </p:tgtEl>
                                        <p:attrNameLst>
                                          <p:attrName>ppt_h</p:attrName>
                                        </p:attrNameLst>
                                      </p:cBhvr>
                                      <p:tavLst>
                                        <p:tav tm="0">
                                          <p:val>
                                            <p:fltVal val="0"/>
                                          </p:val>
                                        </p:tav>
                                        <p:tav tm="100000">
                                          <p:val>
                                            <p:strVal val="#ppt_h"/>
                                          </p:val>
                                        </p:tav>
                                      </p:tavLst>
                                    </p:anim>
                                    <p:animEffect transition="in" filter="fade">
                                      <p:cBhvr>
                                        <p:cTn id="636" dur="500"/>
                                        <p:tgtEl>
                                          <p:spTgt spid="575"/>
                                        </p:tgtEl>
                                      </p:cBhvr>
                                    </p:animEffect>
                                  </p:childTnLst>
                                </p:cTn>
                              </p:par>
                              <p:par>
                                <p:cTn id="637" presetID="53" presetClass="entr" presetSubtype="16" fill="hold" nodeType="withEffect">
                                  <p:stCondLst>
                                    <p:cond delay="0"/>
                                  </p:stCondLst>
                                  <p:childTnLst>
                                    <p:set>
                                      <p:cBhvr>
                                        <p:cTn id="638" dur="1" fill="hold">
                                          <p:stCondLst>
                                            <p:cond delay="0"/>
                                          </p:stCondLst>
                                        </p:cTn>
                                        <p:tgtEl>
                                          <p:spTgt spid="35"/>
                                        </p:tgtEl>
                                        <p:attrNameLst>
                                          <p:attrName>style.visibility</p:attrName>
                                        </p:attrNameLst>
                                      </p:cBhvr>
                                      <p:to>
                                        <p:strVal val="visible"/>
                                      </p:to>
                                    </p:set>
                                    <p:anim calcmode="lin" valueType="num">
                                      <p:cBhvr>
                                        <p:cTn id="639" dur="500" fill="hold"/>
                                        <p:tgtEl>
                                          <p:spTgt spid="35"/>
                                        </p:tgtEl>
                                        <p:attrNameLst>
                                          <p:attrName>ppt_w</p:attrName>
                                        </p:attrNameLst>
                                      </p:cBhvr>
                                      <p:tavLst>
                                        <p:tav tm="0">
                                          <p:val>
                                            <p:fltVal val="0"/>
                                          </p:val>
                                        </p:tav>
                                        <p:tav tm="100000">
                                          <p:val>
                                            <p:strVal val="#ppt_w"/>
                                          </p:val>
                                        </p:tav>
                                      </p:tavLst>
                                    </p:anim>
                                    <p:anim calcmode="lin" valueType="num">
                                      <p:cBhvr>
                                        <p:cTn id="640" dur="500" fill="hold"/>
                                        <p:tgtEl>
                                          <p:spTgt spid="35"/>
                                        </p:tgtEl>
                                        <p:attrNameLst>
                                          <p:attrName>ppt_h</p:attrName>
                                        </p:attrNameLst>
                                      </p:cBhvr>
                                      <p:tavLst>
                                        <p:tav tm="0">
                                          <p:val>
                                            <p:fltVal val="0"/>
                                          </p:val>
                                        </p:tav>
                                        <p:tav tm="100000">
                                          <p:val>
                                            <p:strVal val="#ppt_h"/>
                                          </p:val>
                                        </p:tav>
                                      </p:tavLst>
                                    </p:anim>
                                    <p:animEffect transition="in" filter="fade">
                                      <p:cBhvr>
                                        <p:cTn id="641" dur="500"/>
                                        <p:tgtEl>
                                          <p:spTgt spid="35"/>
                                        </p:tgtEl>
                                      </p:cBhvr>
                                    </p:animEffect>
                                  </p:childTnLst>
                                </p:cTn>
                              </p:par>
                              <p:par>
                                <p:cTn id="642" presetID="53" presetClass="entr" presetSubtype="16" fill="hold" nodeType="withEffect">
                                  <p:stCondLst>
                                    <p:cond delay="0"/>
                                  </p:stCondLst>
                                  <p:childTnLst>
                                    <p:set>
                                      <p:cBhvr>
                                        <p:cTn id="643" dur="1" fill="hold">
                                          <p:stCondLst>
                                            <p:cond delay="0"/>
                                          </p:stCondLst>
                                        </p:cTn>
                                        <p:tgtEl>
                                          <p:spTgt spid="26"/>
                                        </p:tgtEl>
                                        <p:attrNameLst>
                                          <p:attrName>style.visibility</p:attrName>
                                        </p:attrNameLst>
                                      </p:cBhvr>
                                      <p:to>
                                        <p:strVal val="visible"/>
                                      </p:to>
                                    </p:set>
                                    <p:anim calcmode="lin" valueType="num">
                                      <p:cBhvr>
                                        <p:cTn id="644" dur="500" fill="hold"/>
                                        <p:tgtEl>
                                          <p:spTgt spid="26"/>
                                        </p:tgtEl>
                                        <p:attrNameLst>
                                          <p:attrName>ppt_w</p:attrName>
                                        </p:attrNameLst>
                                      </p:cBhvr>
                                      <p:tavLst>
                                        <p:tav tm="0">
                                          <p:val>
                                            <p:fltVal val="0"/>
                                          </p:val>
                                        </p:tav>
                                        <p:tav tm="100000">
                                          <p:val>
                                            <p:strVal val="#ppt_w"/>
                                          </p:val>
                                        </p:tav>
                                      </p:tavLst>
                                    </p:anim>
                                    <p:anim calcmode="lin" valueType="num">
                                      <p:cBhvr>
                                        <p:cTn id="645" dur="500" fill="hold"/>
                                        <p:tgtEl>
                                          <p:spTgt spid="26"/>
                                        </p:tgtEl>
                                        <p:attrNameLst>
                                          <p:attrName>ppt_h</p:attrName>
                                        </p:attrNameLst>
                                      </p:cBhvr>
                                      <p:tavLst>
                                        <p:tav tm="0">
                                          <p:val>
                                            <p:fltVal val="0"/>
                                          </p:val>
                                        </p:tav>
                                        <p:tav tm="100000">
                                          <p:val>
                                            <p:strVal val="#ppt_h"/>
                                          </p:val>
                                        </p:tav>
                                      </p:tavLst>
                                    </p:anim>
                                    <p:animEffect transition="in" filter="fade">
                                      <p:cBhvr>
                                        <p:cTn id="646" dur="500"/>
                                        <p:tgtEl>
                                          <p:spTgt spid="26"/>
                                        </p:tgtEl>
                                      </p:cBhvr>
                                    </p:animEffect>
                                  </p:childTnLst>
                                </p:cTn>
                              </p:par>
                            </p:childTnLst>
                          </p:cTn>
                        </p:par>
                        <p:par>
                          <p:cTn id="647" fill="hold">
                            <p:stCondLst>
                              <p:cond delay="1000"/>
                            </p:stCondLst>
                            <p:childTnLst>
                              <p:par>
                                <p:cTn id="648" presetID="22" presetClass="entr" presetSubtype="2" fill="hold" nodeType="afterEffect">
                                  <p:stCondLst>
                                    <p:cond delay="0"/>
                                  </p:stCondLst>
                                  <p:childTnLst>
                                    <p:set>
                                      <p:cBhvr>
                                        <p:cTn id="649" dur="1" fill="hold">
                                          <p:stCondLst>
                                            <p:cond delay="0"/>
                                          </p:stCondLst>
                                        </p:cTn>
                                        <p:tgtEl>
                                          <p:spTgt spid="4"/>
                                        </p:tgtEl>
                                        <p:attrNameLst>
                                          <p:attrName>style.visibility</p:attrName>
                                        </p:attrNameLst>
                                      </p:cBhvr>
                                      <p:to>
                                        <p:strVal val="visible"/>
                                      </p:to>
                                    </p:set>
                                    <p:animEffect transition="in" filter="wipe(right)">
                                      <p:cBhvr>
                                        <p:cTn id="650" dur="500"/>
                                        <p:tgtEl>
                                          <p:spTgt spid="4"/>
                                        </p:tgtEl>
                                      </p:cBhvr>
                                    </p:animEffect>
                                  </p:childTnLst>
                                </p:cTn>
                              </p:par>
                            </p:childTnLst>
                          </p:cTn>
                        </p:par>
                        <p:par>
                          <p:cTn id="651" fill="hold">
                            <p:stCondLst>
                              <p:cond delay="1500"/>
                            </p:stCondLst>
                            <p:childTnLst>
                              <p:par>
                                <p:cTn id="652" presetID="22" presetClass="entr" presetSubtype="8" fill="hold" nodeType="afterEffect">
                                  <p:stCondLst>
                                    <p:cond delay="0"/>
                                  </p:stCondLst>
                                  <p:childTnLst>
                                    <p:set>
                                      <p:cBhvr>
                                        <p:cTn id="653" dur="1" fill="hold">
                                          <p:stCondLst>
                                            <p:cond delay="0"/>
                                          </p:stCondLst>
                                        </p:cTn>
                                        <p:tgtEl>
                                          <p:spTgt spid="46"/>
                                        </p:tgtEl>
                                        <p:attrNameLst>
                                          <p:attrName>style.visibility</p:attrName>
                                        </p:attrNameLst>
                                      </p:cBhvr>
                                      <p:to>
                                        <p:strVal val="visible"/>
                                      </p:to>
                                    </p:set>
                                    <p:animEffect transition="in" filter="wipe(left)">
                                      <p:cBhvr>
                                        <p:cTn id="654" dur="1250"/>
                                        <p:tgtEl>
                                          <p:spTgt spid="46"/>
                                        </p:tgtEl>
                                      </p:cBhvr>
                                    </p:animEffect>
                                  </p:childTnLst>
                                </p:cTn>
                              </p:par>
                            </p:childTnLst>
                          </p:cTn>
                        </p:par>
                        <p:par>
                          <p:cTn id="655" fill="hold">
                            <p:stCondLst>
                              <p:cond delay="2750"/>
                            </p:stCondLst>
                            <p:childTnLst>
                              <p:par>
                                <p:cTn id="656" presetID="22" presetClass="entr" presetSubtype="2" fill="hold" nodeType="afterEffect">
                                  <p:stCondLst>
                                    <p:cond delay="0"/>
                                  </p:stCondLst>
                                  <p:childTnLst>
                                    <p:set>
                                      <p:cBhvr>
                                        <p:cTn id="657" dur="1" fill="hold">
                                          <p:stCondLst>
                                            <p:cond delay="0"/>
                                          </p:stCondLst>
                                        </p:cTn>
                                        <p:tgtEl>
                                          <p:spTgt spid="802"/>
                                        </p:tgtEl>
                                        <p:attrNameLst>
                                          <p:attrName>style.visibility</p:attrName>
                                        </p:attrNameLst>
                                      </p:cBhvr>
                                      <p:to>
                                        <p:strVal val="visible"/>
                                      </p:to>
                                    </p:set>
                                    <p:animEffect transition="in" filter="wipe(right)">
                                      <p:cBhvr>
                                        <p:cTn id="658" dur="500"/>
                                        <p:tgtEl>
                                          <p:spTgt spid="802"/>
                                        </p:tgtEl>
                                      </p:cBhvr>
                                    </p:animEffect>
                                  </p:childTnLst>
                                </p:cTn>
                              </p:par>
                            </p:childTnLst>
                          </p:cTn>
                        </p:par>
                      </p:childTnLst>
                    </p:cTn>
                  </p:par>
                  <p:par>
                    <p:cTn id="659" fill="hold">
                      <p:stCondLst>
                        <p:cond delay="indefinite"/>
                      </p:stCondLst>
                      <p:childTnLst>
                        <p:par>
                          <p:cTn id="660" fill="hold">
                            <p:stCondLst>
                              <p:cond delay="0"/>
                            </p:stCondLst>
                            <p:childTnLst>
                              <p:par>
                                <p:cTn id="661" presetID="22" presetClass="entr" presetSubtype="1" fill="hold" nodeType="clickEffect">
                                  <p:stCondLst>
                                    <p:cond delay="0"/>
                                  </p:stCondLst>
                                  <p:childTnLst>
                                    <p:set>
                                      <p:cBhvr>
                                        <p:cTn id="662" dur="1" fill="hold">
                                          <p:stCondLst>
                                            <p:cond delay="0"/>
                                          </p:stCondLst>
                                        </p:cTn>
                                        <p:tgtEl>
                                          <p:spTgt spid="716"/>
                                        </p:tgtEl>
                                        <p:attrNameLst>
                                          <p:attrName>style.visibility</p:attrName>
                                        </p:attrNameLst>
                                      </p:cBhvr>
                                      <p:to>
                                        <p:strVal val="visible"/>
                                      </p:to>
                                    </p:set>
                                    <p:animEffect transition="in" filter="wipe(up)">
                                      <p:cBhvr>
                                        <p:cTn id="663" dur="500"/>
                                        <p:tgtEl>
                                          <p:spTgt spid="716"/>
                                        </p:tgtEl>
                                      </p:cBhvr>
                                    </p:animEffect>
                                  </p:childTnLst>
                                </p:cTn>
                              </p:par>
                            </p:childTnLst>
                          </p:cTn>
                        </p:par>
                        <p:par>
                          <p:cTn id="664" fill="hold">
                            <p:stCondLst>
                              <p:cond delay="500"/>
                            </p:stCondLst>
                            <p:childTnLst>
                              <p:par>
                                <p:cTn id="665" presetID="53" presetClass="entr" presetSubtype="16" fill="hold" nodeType="afterEffect">
                                  <p:stCondLst>
                                    <p:cond delay="0"/>
                                  </p:stCondLst>
                                  <p:childTnLst>
                                    <p:set>
                                      <p:cBhvr>
                                        <p:cTn id="666" dur="1" fill="hold">
                                          <p:stCondLst>
                                            <p:cond delay="0"/>
                                          </p:stCondLst>
                                        </p:cTn>
                                        <p:tgtEl>
                                          <p:spTgt spid="475"/>
                                        </p:tgtEl>
                                        <p:attrNameLst>
                                          <p:attrName>style.visibility</p:attrName>
                                        </p:attrNameLst>
                                      </p:cBhvr>
                                      <p:to>
                                        <p:strVal val="visible"/>
                                      </p:to>
                                    </p:set>
                                    <p:anim calcmode="lin" valueType="num">
                                      <p:cBhvr>
                                        <p:cTn id="667" dur="500" fill="hold"/>
                                        <p:tgtEl>
                                          <p:spTgt spid="475"/>
                                        </p:tgtEl>
                                        <p:attrNameLst>
                                          <p:attrName>ppt_w</p:attrName>
                                        </p:attrNameLst>
                                      </p:cBhvr>
                                      <p:tavLst>
                                        <p:tav tm="0">
                                          <p:val>
                                            <p:fltVal val="0"/>
                                          </p:val>
                                        </p:tav>
                                        <p:tav tm="100000">
                                          <p:val>
                                            <p:strVal val="#ppt_w"/>
                                          </p:val>
                                        </p:tav>
                                      </p:tavLst>
                                    </p:anim>
                                    <p:anim calcmode="lin" valueType="num">
                                      <p:cBhvr>
                                        <p:cTn id="668" dur="500" fill="hold"/>
                                        <p:tgtEl>
                                          <p:spTgt spid="475"/>
                                        </p:tgtEl>
                                        <p:attrNameLst>
                                          <p:attrName>ppt_h</p:attrName>
                                        </p:attrNameLst>
                                      </p:cBhvr>
                                      <p:tavLst>
                                        <p:tav tm="0">
                                          <p:val>
                                            <p:fltVal val="0"/>
                                          </p:val>
                                        </p:tav>
                                        <p:tav tm="100000">
                                          <p:val>
                                            <p:strVal val="#ppt_h"/>
                                          </p:val>
                                        </p:tav>
                                      </p:tavLst>
                                    </p:anim>
                                    <p:animEffect transition="in" filter="fade">
                                      <p:cBhvr>
                                        <p:cTn id="669" dur="500"/>
                                        <p:tgtEl>
                                          <p:spTgt spid="475"/>
                                        </p:tgtEl>
                                      </p:cBhvr>
                                    </p:animEffect>
                                  </p:childTnLst>
                                </p:cTn>
                              </p:par>
                            </p:childTnLst>
                          </p:cTn>
                        </p:par>
                        <p:par>
                          <p:cTn id="670" fill="hold">
                            <p:stCondLst>
                              <p:cond delay="1000"/>
                            </p:stCondLst>
                            <p:childTnLst>
                              <p:par>
                                <p:cTn id="671" presetID="22" presetClass="entr" presetSubtype="2" fill="hold" nodeType="afterEffect">
                                  <p:stCondLst>
                                    <p:cond delay="0"/>
                                  </p:stCondLst>
                                  <p:childTnLst>
                                    <p:set>
                                      <p:cBhvr>
                                        <p:cTn id="672" dur="1" fill="hold">
                                          <p:stCondLst>
                                            <p:cond delay="0"/>
                                          </p:stCondLst>
                                        </p:cTn>
                                        <p:tgtEl>
                                          <p:spTgt spid="800"/>
                                        </p:tgtEl>
                                        <p:attrNameLst>
                                          <p:attrName>style.visibility</p:attrName>
                                        </p:attrNameLst>
                                      </p:cBhvr>
                                      <p:to>
                                        <p:strVal val="visible"/>
                                      </p:to>
                                    </p:set>
                                    <p:animEffect transition="in" filter="wipe(right)">
                                      <p:cBhvr>
                                        <p:cTn id="673" dur="500"/>
                                        <p:tgtEl>
                                          <p:spTgt spid="800"/>
                                        </p:tgtEl>
                                      </p:cBhvr>
                                    </p:animEffect>
                                  </p:childTnLst>
                                </p:cTn>
                              </p:par>
                            </p:childTnLst>
                          </p:cTn>
                        </p:par>
                      </p:childTnLst>
                    </p:cTn>
                  </p:par>
                  <p:par>
                    <p:cTn id="674" fill="hold">
                      <p:stCondLst>
                        <p:cond delay="indefinite"/>
                      </p:stCondLst>
                      <p:childTnLst>
                        <p:par>
                          <p:cTn id="675" fill="hold">
                            <p:stCondLst>
                              <p:cond delay="0"/>
                            </p:stCondLst>
                            <p:childTnLst>
                              <p:par>
                                <p:cTn id="676" presetID="53" presetClass="entr" presetSubtype="16" fill="hold" nodeType="clickEffect">
                                  <p:stCondLst>
                                    <p:cond delay="0"/>
                                  </p:stCondLst>
                                  <p:childTnLst>
                                    <p:set>
                                      <p:cBhvr>
                                        <p:cTn id="677" dur="1" fill="hold">
                                          <p:stCondLst>
                                            <p:cond delay="0"/>
                                          </p:stCondLst>
                                        </p:cTn>
                                        <p:tgtEl>
                                          <p:spTgt spid="84"/>
                                        </p:tgtEl>
                                        <p:attrNameLst>
                                          <p:attrName>style.visibility</p:attrName>
                                        </p:attrNameLst>
                                      </p:cBhvr>
                                      <p:to>
                                        <p:strVal val="visible"/>
                                      </p:to>
                                    </p:set>
                                    <p:anim calcmode="lin" valueType="num">
                                      <p:cBhvr>
                                        <p:cTn id="678" dur="500" fill="hold"/>
                                        <p:tgtEl>
                                          <p:spTgt spid="84"/>
                                        </p:tgtEl>
                                        <p:attrNameLst>
                                          <p:attrName>ppt_w</p:attrName>
                                        </p:attrNameLst>
                                      </p:cBhvr>
                                      <p:tavLst>
                                        <p:tav tm="0">
                                          <p:val>
                                            <p:fltVal val="0"/>
                                          </p:val>
                                        </p:tav>
                                        <p:tav tm="100000">
                                          <p:val>
                                            <p:strVal val="#ppt_w"/>
                                          </p:val>
                                        </p:tav>
                                      </p:tavLst>
                                    </p:anim>
                                    <p:anim calcmode="lin" valueType="num">
                                      <p:cBhvr>
                                        <p:cTn id="679" dur="500" fill="hold"/>
                                        <p:tgtEl>
                                          <p:spTgt spid="84"/>
                                        </p:tgtEl>
                                        <p:attrNameLst>
                                          <p:attrName>ppt_h</p:attrName>
                                        </p:attrNameLst>
                                      </p:cBhvr>
                                      <p:tavLst>
                                        <p:tav tm="0">
                                          <p:val>
                                            <p:fltVal val="0"/>
                                          </p:val>
                                        </p:tav>
                                        <p:tav tm="100000">
                                          <p:val>
                                            <p:strVal val="#ppt_h"/>
                                          </p:val>
                                        </p:tav>
                                      </p:tavLst>
                                    </p:anim>
                                    <p:animEffect transition="in" filter="fade">
                                      <p:cBhvr>
                                        <p:cTn id="680" dur="500"/>
                                        <p:tgtEl>
                                          <p:spTgt spid="84"/>
                                        </p:tgtEl>
                                      </p:cBhvr>
                                    </p:animEffect>
                                  </p:childTnLst>
                                </p:cTn>
                              </p:par>
                            </p:childTnLst>
                          </p:cTn>
                        </p:par>
                        <p:par>
                          <p:cTn id="681" fill="hold">
                            <p:stCondLst>
                              <p:cond delay="500"/>
                            </p:stCondLst>
                            <p:childTnLst>
                              <p:par>
                                <p:cTn id="682" presetID="22" presetClass="entr" presetSubtype="2" fill="hold" nodeType="afterEffect">
                                  <p:stCondLst>
                                    <p:cond delay="0"/>
                                  </p:stCondLst>
                                  <p:childTnLst>
                                    <p:set>
                                      <p:cBhvr>
                                        <p:cTn id="683" dur="1" fill="hold">
                                          <p:stCondLst>
                                            <p:cond delay="0"/>
                                          </p:stCondLst>
                                        </p:cTn>
                                        <p:tgtEl>
                                          <p:spTgt spid="801"/>
                                        </p:tgtEl>
                                        <p:attrNameLst>
                                          <p:attrName>style.visibility</p:attrName>
                                        </p:attrNameLst>
                                      </p:cBhvr>
                                      <p:to>
                                        <p:strVal val="visible"/>
                                      </p:to>
                                    </p:set>
                                    <p:animEffect transition="in" filter="wipe(right)">
                                      <p:cBhvr>
                                        <p:cTn id="684" dur="500"/>
                                        <p:tgtEl>
                                          <p:spTgt spid="801"/>
                                        </p:tgtEl>
                                      </p:cBhvr>
                                    </p:animEffect>
                                  </p:childTnLst>
                                </p:cTn>
                              </p:par>
                            </p:childTnLst>
                          </p:cTn>
                        </p:par>
                      </p:childTnLst>
                    </p:cTn>
                  </p:par>
                  <p:par>
                    <p:cTn id="685" fill="hold">
                      <p:stCondLst>
                        <p:cond delay="indefinite"/>
                      </p:stCondLst>
                      <p:childTnLst>
                        <p:par>
                          <p:cTn id="686" fill="hold">
                            <p:stCondLst>
                              <p:cond delay="0"/>
                            </p:stCondLst>
                            <p:childTnLst>
                              <p:par>
                                <p:cTn id="687" presetID="53" presetClass="entr" presetSubtype="16" fill="hold" grpId="0" nodeType="clickEffect">
                                  <p:stCondLst>
                                    <p:cond delay="0"/>
                                  </p:stCondLst>
                                  <p:childTnLst>
                                    <p:set>
                                      <p:cBhvr>
                                        <p:cTn id="688" dur="1" fill="hold">
                                          <p:stCondLst>
                                            <p:cond delay="0"/>
                                          </p:stCondLst>
                                        </p:cTn>
                                        <p:tgtEl>
                                          <p:spTgt spid="670"/>
                                        </p:tgtEl>
                                        <p:attrNameLst>
                                          <p:attrName>style.visibility</p:attrName>
                                        </p:attrNameLst>
                                      </p:cBhvr>
                                      <p:to>
                                        <p:strVal val="visible"/>
                                      </p:to>
                                    </p:set>
                                    <p:anim calcmode="lin" valueType="num">
                                      <p:cBhvr>
                                        <p:cTn id="689" dur="500" fill="hold"/>
                                        <p:tgtEl>
                                          <p:spTgt spid="670"/>
                                        </p:tgtEl>
                                        <p:attrNameLst>
                                          <p:attrName>ppt_w</p:attrName>
                                        </p:attrNameLst>
                                      </p:cBhvr>
                                      <p:tavLst>
                                        <p:tav tm="0">
                                          <p:val>
                                            <p:fltVal val="0"/>
                                          </p:val>
                                        </p:tav>
                                        <p:tav tm="100000">
                                          <p:val>
                                            <p:strVal val="#ppt_w"/>
                                          </p:val>
                                        </p:tav>
                                      </p:tavLst>
                                    </p:anim>
                                    <p:anim calcmode="lin" valueType="num">
                                      <p:cBhvr>
                                        <p:cTn id="690" dur="500" fill="hold"/>
                                        <p:tgtEl>
                                          <p:spTgt spid="670"/>
                                        </p:tgtEl>
                                        <p:attrNameLst>
                                          <p:attrName>ppt_h</p:attrName>
                                        </p:attrNameLst>
                                      </p:cBhvr>
                                      <p:tavLst>
                                        <p:tav tm="0">
                                          <p:val>
                                            <p:fltVal val="0"/>
                                          </p:val>
                                        </p:tav>
                                        <p:tav tm="100000">
                                          <p:val>
                                            <p:strVal val="#ppt_h"/>
                                          </p:val>
                                        </p:tav>
                                      </p:tavLst>
                                    </p:anim>
                                    <p:animEffect transition="in" filter="fade">
                                      <p:cBhvr>
                                        <p:cTn id="691" dur="500"/>
                                        <p:tgtEl>
                                          <p:spTgt spid="670"/>
                                        </p:tgtEl>
                                      </p:cBhvr>
                                    </p:animEffect>
                                  </p:childTnLst>
                                </p:cTn>
                              </p:par>
                              <p:par>
                                <p:cTn id="692" presetID="53" presetClass="entr" presetSubtype="16" fill="hold" grpId="0" nodeType="withEffect">
                                  <p:stCondLst>
                                    <p:cond delay="0"/>
                                  </p:stCondLst>
                                  <p:childTnLst>
                                    <p:set>
                                      <p:cBhvr>
                                        <p:cTn id="693" dur="1" fill="hold">
                                          <p:stCondLst>
                                            <p:cond delay="0"/>
                                          </p:stCondLst>
                                        </p:cTn>
                                        <p:tgtEl>
                                          <p:spTgt spid="671"/>
                                        </p:tgtEl>
                                        <p:attrNameLst>
                                          <p:attrName>style.visibility</p:attrName>
                                        </p:attrNameLst>
                                      </p:cBhvr>
                                      <p:to>
                                        <p:strVal val="visible"/>
                                      </p:to>
                                    </p:set>
                                    <p:anim calcmode="lin" valueType="num">
                                      <p:cBhvr>
                                        <p:cTn id="694" dur="500" fill="hold"/>
                                        <p:tgtEl>
                                          <p:spTgt spid="671"/>
                                        </p:tgtEl>
                                        <p:attrNameLst>
                                          <p:attrName>ppt_w</p:attrName>
                                        </p:attrNameLst>
                                      </p:cBhvr>
                                      <p:tavLst>
                                        <p:tav tm="0">
                                          <p:val>
                                            <p:fltVal val="0"/>
                                          </p:val>
                                        </p:tav>
                                        <p:tav tm="100000">
                                          <p:val>
                                            <p:strVal val="#ppt_w"/>
                                          </p:val>
                                        </p:tav>
                                      </p:tavLst>
                                    </p:anim>
                                    <p:anim calcmode="lin" valueType="num">
                                      <p:cBhvr>
                                        <p:cTn id="695" dur="500" fill="hold"/>
                                        <p:tgtEl>
                                          <p:spTgt spid="671"/>
                                        </p:tgtEl>
                                        <p:attrNameLst>
                                          <p:attrName>ppt_h</p:attrName>
                                        </p:attrNameLst>
                                      </p:cBhvr>
                                      <p:tavLst>
                                        <p:tav tm="0">
                                          <p:val>
                                            <p:fltVal val="0"/>
                                          </p:val>
                                        </p:tav>
                                        <p:tav tm="100000">
                                          <p:val>
                                            <p:strVal val="#ppt_h"/>
                                          </p:val>
                                        </p:tav>
                                      </p:tavLst>
                                    </p:anim>
                                    <p:animEffect transition="in" filter="fade">
                                      <p:cBhvr>
                                        <p:cTn id="696" dur="500"/>
                                        <p:tgtEl>
                                          <p:spTgt spid="671"/>
                                        </p:tgtEl>
                                      </p:cBhvr>
                                    </p:animEffect>
                                  </p:childTnLst>
                                </p:cTn>
                              </p:par>
                              <p:par>
                                <p:cTn id="697" presetID="53" presetClass="entr" presetSubtype="16" fill="hold" nodeType="withEffect">
                                  <p:stCondLst>
                                    <p:cond delay="0"/>
                                  </p:stCondLst>
                                  <p:childTnLst>
                                    <p:set>
                                      <p:cBhvr>
                                        <p:cTn id="698" dur="1" fill="hold">
                                          <p:stCondLst>
                                            <p:cond delay="0"/>
                                          </p:stCondLst>
                                        </p:cTn>
                                        <p:tgtEl>
                                          <p:spTgt spid="5"/>
                                        </p:tgtEl>
                                        <p:attrNameLst>
                                          <p:attrName>style.visibility</p:attrName>
                                        </p:attrNameLst>
                                      </p:cBhvr>
                                      <p:to>
                                        <p:strVal val="visible"/>
                                      </p:to>
                                    </p:set>
                                    <p:anim calcmode="lin" valueType="num">
                                      <p:cBhvr>
                                        <p:cTn id="699" dur="500" fill="hold"/>
                                        <p:tgtEl>
                                          <p:spTgt spid="5"/>
                                        </p:tgtEl>
                                        <p:attrNameLst>
                                          <p:attrName>ppt_w</p:attrName>
                                        </p:attrNameLst>
                                      </p:cBhvr>
                                      <p:tavLst>
                                        <p:tav tm="0">
                                          <p:val>
                                            <p:fltVal val="0"/>
                                          </p:val>
                                        </p:tav>
                                        <p:tav tm="100000">
                                          <p:val>
                                            <p:strVal val="#ppt_w"/>
                                          </p:val>
                                        </p:tav>
                                      </p:tavLst>
                                    </p:anim>
                                    <p:anim calcmode="lin" valueType="num">
                                      <p:cBhvr>
                                        <p:cTn id="700" dur="500" fill="hold"/>
                                        <p:tgtEl>
                                          <p:spTgt spid="5"/>
                                        </p:tgtEl>
                                        <p:attrNameLst>
                                          <p:attrName>ppt_h</p:attrName>
                                        </p:attrNameLst>
                                      </p:cBhvr>
                                      <p:tavLst>
                                        <p:tav tm="0">
                                          <p:val>
                                            <p:fltVal val="0"/>
                                          </p:val>
                                        </p:tav>
                                        <p:tav tm="100000">
                                          <p:val>
                                            <p:strVal val="#ppt_h"/>
                                          </p:val>
                                        </p:tav>
                                      </p:tavLst>
                                    </p:anim>
                                    <p:animEffect transition="in" filter="fade">
                                      <p:cBhvr>
                                        <p:cTn id="701" dur="500"/>
                                        <p:tgtEl>
                                          <p:spTgt spid="5"/>
                                        </p:tgtEl>
                                      </p:cBhvr>
                                    </p:animEffect>
                                  </p:childTnLst>
                                </p:cTn>
                              </p:par>
                              <p:par>
                                <p:cTn id="702" presetID="53" presetClass="entr" presetSubtype="16" fill="hold" nodeType="withEffect">
                                  <p:stCondLst>
                                    <p:cond delay="0"/>
                                  </p:stCondLst>
                                  <p:childTnLst>
                                    <p:set>
                                      <p:cBhvr>
                                        <p:cTn id="703" dur="1" fill="hold">
                                          <p:stCondLst>
                                            <p:cond delay="0"/>
                                          </p:stCondLst>
                                        </p:cTn>
                                        <p:tgtEl>
                                          <p:spTgt spid="2"/>
                                        </p:tgtEl>
                                        <p:attrNameLst>
                                          <p:attrName>style.visibility</p:attrName>
                                        </p:attrNameLst>
                                      </p:cBhvr>
                                      <p:to>
                                        <p:strVal val="visible"/>
                                      </p:to>
                                    </p:set>
                                    <p:anim calcmode="lin" valueType="num">
                                      <p:cBhvr>
                                        <p:cTn id="704" dur="500" fill="hold"/>
                                        <p:tgtEl>
                                          <p:spTgt spid="2"/>
                                        </p:tgtEl>
                                        <p:attrNameLst>
                                          <p:attrName>ppt_w</p:attrName>
                                        </p:attrNameLst>
                                      </p:cBhvr>
                                      <p:tavLst>
                                        <p:tav tm="0">
                                          <p:val>
                                            <p:fltVal val="0"/>
                                          </p:val>
                                        </p:tav>
                                        <p:tav tm="100000">
                                          <p:val>
                                            <p:strVal val="#ppt_w"/>
                                          </p:val>
                                        </p:tav>
                                      </p:tavLst>
                                    </p:anim>
                                    <p:anim calcmode="lin" valueType="num">
                                      <p:cBhvr>
                                        <p:cTn id="705" dur="500" fill="hold"/>
                                        <p:tgtEl>
                                          <p:spTgt spid="2"/>
                                        </p:tgtEl>
                                        <p:attrNameLst>
                                          <p:attrName>ppt_h</p:attrName>
                                        </p:attrNameLst>
                                      </p:cBhvr>
                                      <p:tavLst>
                                        <p:tav tm="0">
                                          <p:val>
                                            <p:fltVal val="0"/>
                                          </p:val>
                                        </p:tav>
                                        <p:tav tm="100000">
                                          <p:val>
                                            <p:strVal val="#ppt_h"/>
                                          </p:val>
                                        </p:tav>
                                      </p:tavLst>
                                    </p:anim>
                                    <p:animEffect transition="in" filter="fade">
                                      <p:cBhvr>
                                        <p:cTn id="706" dur="500"/>
                                        <p:tgtEl>
                                          <p:spTgt spid="2"/>
                                        </p:tgtEl>
                                      </p:cBhvr>
                                    </p:animEffect>
                                  </p:childTnLst>
                                </p:cTn>
                              </p:par>
                            </p:childTnLst>
                          </p:cTn>
                        </p:par>
                        <p:par>
                          <p:cTn id="707" fill="hold">
                            <p:stCondLst>
                              <p:cond delay="500"/>
                            </p:stCondLst>
                            <p:childTnLst>
                              <p:par>
                                <p:cTn id="708" presetID="10" presetClass="entr" presetSubtype="0" fill="hold" nodeType="afterEffect">
                                  <p:stCondLst>
                                    <p:cond delay="0"/>
                                  </p:stCondLst>
                                  <p:childTnLst>
                                    <p:set>
                                      <p:cBhvr>
                                        <p:cTn id="709" dur="1" fill="hold">
                                          <p:stCondLst>
                                            <p:cond delay="0"/>
                                          </p:stCondLst>
                                        </p:cTn>
                                        <p:tgtEl>
                                          <p:spTgt spid="31"/>
                                        </p:tgtEl>
                                        <p:attrNameLst>
                                          <p:attrName>style.visibility</p:attrName>
                                        </p:attrNameLst>
                                      </p:cBhvr>
                                      <p:to>
                                        <p:strVal val="visible"/>
                                      </p:to>
                                    </p:set>
                                    <p:animEffect transition="in" filter="fade">
                                      <p:cBhvr>
                                        <p:cTn id="710" dur="500"/>
                                        <p:tgtEl>
                                          <p:spTgt spid="31"/>
                                        </p:tgtEl>
                                      </p:cBhvr>
                                    </p:animEffect>
                                  </p:childTnLst>
                                </p:cTn>
                              </p:par>
                            </p:childTnLst>
                          </p:cTn>
                        </p:par>
                      </p:childTnLst>
                    </p:cTn>
                  </p:par>
                  <p:par>
                    <p:cTn id="711" fill="hold">
                      <p:stCondLst>
                        <p:cond delay="indefinite"/>
                      </p:stCondLst>
                      <p:childTnLst>
                        <p:par>
                          <p:cTn id="712" fill="hold">
                            <p:stCondLst>
                              <p:cond delay="0"/>
                            </p:stCondLst>
                            <p:childTnLst>
                              <p:par>
                                <p:cTn id="713" presetID="26" presetClass="emph" presetSubtype="0" fill="hold" grpId="0" nodeType="clickEffect">
                                  <p:stCondLst>
                                    <p:cond delay="0"/>
                                  </p:stCondLst>
                                  <p:childTnLst>
                                    <p:animEffect transition="out" filter="fade">
                                      <p:cBhvr>
                                        <p:cTn id="714" dur="500" tmFilter="0, 0; .2, .5; .8, .5; 1, 0"/>
                                        <p:tgtEl>
                                          <p:spTgt spid="711"/>
                                        </p:tgtEl>
                                      </p:cBhvr>
                                    </p:animEffect>
                                    <p:animScale>
                                      <p:cBhvr>
                                        <p:cTn id="715" dur="250" autoRev="1" fill="hold"/>
                                        <p:tgtEl>
                                          <p:spTgt spid="711"/>
                                        </p:tgtEl>
                                      </p:cBhvr>
                                      <p:by x="105000" y="105000"/>
                                    </p:animScale>
                                  </p:childTnLst>
                                </p:cTn>
                              </p:par>
                            </p:childTnLst>
                          </p:cTn>
                        </p:par>
                        <p:par>
                          <p:cTn id="716" fill="hold">
                            <p:stCondLst>
                              <p:cond delay="500"/>
                            </p:stCondLst>
                            <p:childTnLst>
                              <p:par>
                                <p:cTn id="717" presetID="26" presetClass="emph" presetSubtype="0" fill="hold" grpId="0" nodeType="afterEffect">
                                  <p:stCondLst>
                                    <p:cond delay="0"/>
                                  </p:stCondLst>
                                  <p:childTnLst>
                                    <p:animEffect transition="out" filter="fade">
                                      <p:cBhvr>
                                        <p:cTn id="718" dur="500" tmFilter="0, 0; .2, .5; .8, .5; 1, 0"/>
                                        <p:tgtEl>
                                          <p:spTgt spid="500"/>
                                        </p:tgtEl>
                                      </p:cBhvr>
                                    </p:animEffect>
                                    <p:animScale>
                                      <p:cBhvr>
                                        <p:cTn id="719" dur="250" autoRev="1" fill="hold"/>
                                        <p:tgtEl>
                                          <p:spTgt spid="500"/>
                                        </p:tgtEl>
                                      </p:cBhvr>
                                      <p:by x="105000" y="105000"/>
                                    </p:animScale>
                                  </p:childTnLst>
                                </p:cTn>
                              </p:par>
                            </p:childTnLst>
                          </p:cTn>
                        </p:par>
                        <p:par>
                          <p:cTn id="720" fill="hold">
                            <p:stCondLst>
                              <p:cond delay="1000"/>
                            </p:stCondLst>
                            <p:childTnLst>
                              <p:par>
                                <p:cTn id="721" presetID="26" presetClass="emph" presetSubtype="0" fill="hold" grpId="0" nodeType="afterEffect">
                                  <p:stCondLst>
                                    <p:cond delay="0"/>
                                  </p:stCondLst>
                                  <p:childTnLst>
                                    <p:animEffect transition="out" filter="fade">
                                      <p:cBhvr>
                                        <p:cTn id="722" dur="500" tmFilter="0, 0; .2, .5; .8, .5; 1, 0"/>
                                        <p:tgtEl>
                                          <p:spTgt spid="394"/>
                                        </p:tgtEl>
                                      </p:cBhvr>
                                    </p:animEffect>
                                    <p:animScale>
                                      <p:cBhvr>
                                        <p:cTn id="723" dur="250" autoRev="1" fill="hold"/>
                                        <p:tgtEl>
                                          <p:spTgt spid="39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animBg="1"/>
      <p:bldP spid="510" grpId="0" animBg="1"/>
      <p:bldP spid="152" grpId="0" animBg="1"/>
      <p:bldP spid="509" grpId="0" animBg="1"/>
      <p:bldP spid="14" grpId="0" animBg="1"/>
      <p:bldP spid="419" grpId="0" animBg="1"/>
      <p:bldP spid="43" grpId="0"/>
      <p:bldP spid="264" grpId="0" animBg="1"/>
      <p:bldP spid="390" grpId="0" animBg="1"/>
      <p:bldP spid="392" grpId="0" animBg="1"/>
      <p:bldP spid="394" grpId="0"/>
      <p:bldP spid="395" grpId="0" animBg="1"/>
      <p:bldP spid="396" grpId="0" animBg="1"/>
      <p:bldP spid="415" grpId="0" animBg="1"/>
      <p:bldP spid="417" grpId="0" animBg="1"/>
      <p:bldP spid="420" grpId="0" animBg="1"/>
      <p:bldP spid="16" grpId="0" animBg="1"/>
      <p:bldP spid="365" grpId="0"/>
      <p:bldP spid="497" grpId="0"/>
      <p:bldP spid="498" grpId="0" animBg="1"/>
      <p:bldP spid="499" grpId="0" animBg="1"/>
      <p:bldP spid="11" grpId="0" animBg="1"/>
      <p:bldP spid="605" grpId="0" animBg="1"/>
      <p:bldP spid="116" grpId="0" animBg="1"/>
      <p:bldP spid="606" grpId="0" animBg="1"/>
      <p:bldP spid="609" grpId="0" animBg="1"/>
      <p:bldP spid="610" grpId="0" animBg="1"/>
      <p:bldP spid="570" grpId="0"/>
      <p:bldP spid="734" grpId="0" animBg="1"/>
      <p:bldP spid="670" grpId="0" animBg="1"/>
      <p:bldP spid="671" grpId="0" animBg="1"/>
      <p:bldP spid="711" grpId="0"/>
      <p:bldP spid="29" grpId="0"/>
      <p:bldP spid="408" grpId="0" animBg="1"/>
      <p:bldP spid="174" grpId="0" animBg="1"/>
      <p:bldP spid="92" grpId="0" animBg="1"/>
      <p:bldP spid="85" grpId="0" animBg="1"/>
      <p:bldP spid="681" grpId="0" animBg="1"/>
      <p:bldP spid="682" grpId="0" animBg="1"/>
      <p:bldP spid="751" grpId="0" animBg="1"/>
      <p:bldP spid="634" grpId="0" animBg="1"/>
      <p:bldP spid="481" grpId="0" animBg="1"/>
      <p:bldP spid="752" grpId="0" animBg="1"/>
      <p:bldP spid="699" grpId="0" animBg="1"/>
      <p:bldP spid="700" grpId="0" animBg="1"/>
      <p:bldP spid="495" grpId="0" animBg="1"/>
      <p:bldP spid="500" grpId="0"/>
      <p:bldP spid="611" grpId="0" animBg="1"/>
      <p:bldP spid="158" grpId="0" animBg="1"/>
      <p:bldP spid="746" grpId="0" animBg="1"/>
      <p:bldP spid="770" grpId="0" animBg="1"/>
      <p:bldP spid="599" grpId="0"/>
      <p:bldP spid="575" grpId="0" animBg="1"/>
      <p:bldP spid="803" grpId="0" animBg="1"/>
      <p:bldP spid="80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M_TT_White_SoftBlack_Jan_26_2018" id="{8C2B2DB0-CA94-4312-A852-89275F4C41DC}" vid="{4904910A-0348-489F-A9AA-56F184D31B04}"/>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Windows 10 Template">
  <a:themeElements>
    <a:clrScheme name="Custom 19">
      <a:dk1>
        <a:srgbClr val="505050"/>
      </a:dk1>
      <a:lt1>
        <a:srgbClr val="FFFFFF"/>
      </a:lt1>
      <a:dk2>
        <a:srgbClr val="0078D7"/>
      </a:dk2>
      <a:lt2>
        <a:srgbClr val="EAEAEA"/>
      </a:lt2>
      <a:accent1>
        <a:srgbClr val="0078D7"/>
      </a:accent1>
      <a:accent2>
        <a:srgbClr val="008272"/>
      </a:accent2>
      <a:accent3>
        <a:srgbClr val="107C10"/>
      </a:accent3>
      <a:accent4>
        <a:srgbClr val="5C2D91"/>
      </a:accent4>
      <a:accent5>
        <a:srgbClr val="B4009E"/>
      </a:accent5>
      <a:accent6>
        <a:srgbClr val="D4112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9BC9A56F-38DA-42B6-8681-880C03FB92A0}" vid="{C79301BF-CA34-4E39-99C7-C1F0C2B8056F}"/>
    </a:ext>
  </a:extLst>
</a:theme>
</file>

<file path=ppt/theme/theme3.xml><?xml version="1.0" encoding="utf-8"?>
<a:theme xmlns:a="http://schemas.openxmlformats.org/drawingml/2006/main" name="WHITE TEMPLATE">
  <a:themeElements>
    <a:clrScheme name="Custom 6">
      <a:dk1>
        <a:srgbClr val="505050"/>
      </a:dk1>
      <a:lt1>
        <a:srgbClr val="FFFFFF"/>
      </a:lt1>
      <a:dk2>
        <a:srgbClr val="002050"/>
      </a:dk2>
      <a:lt2>
        <a:srgbClr val="00BCF2"/>
      </a:lt2>
      <a:accent1>
        <a:srgbClr val="008272"/>
      </a:accent1>
      <a:accent2>
        <a:srgbClr val="0078D7"/>
      </a:accent2>
      <a:accent3>
        <a:srgbClr val="5C2D91"/>
      </a:accent3>
      <a:accent4>
        <a:srgbClr val="107C10"/>
      </a:accent4>
      <a:accent5>
        <a:srgbClr val="B4009E"/>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 Business_BLUE_1" id="{5F55DDFD-517B-456E-9DA0-1901618FBA38}" vid="{1CEFCF73-EB2A-45D7-B34D-3D83F94B6F23}"/>
    </a:ext>
  </a:extLst>
</a:theme>
</file>

<file path=ppt/theme/theme4.xml><?xml version="1.0" encoding="utf-8"?>
<a:theme xmlns:a="http://schemas.openxmlformats.org/drawingml/2006/main" name="2_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5.xml><?xml version="1.0" encoding="utf-8"?>
<a:theme xmlns:a="http://schemas.openxmlformats.org/drawingml/2006/main" name="MCS Social_story_v1_18Feb15_DV">
  <a:themeElements>
    <a:clrScheme name="MSVID White and Mid Blue">
      <a:dk1>
        <a:srgbClr val="505050"/>
      </a:dk1>
      <a:lt1>
        <a:srgbClr val="FFFFFF"/>
      </a:lt1>
      <a:dk2>
        <a:srgbClr val="00188F"/>
      </a:dk2>
      <a:lt2>
        <a:srgbClr val="00BCF2"/>
      </a:lt2>
      <a:accent1>
        <a:srgbClr val="00188F"/>
      </a:accent1>
      <a:accent2>
        <a:srgbClr val="B4009E"/>
      </a:accent2>
      <a:accent3>
        <a:srgbClr val="0078D7"/>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black">
        <a:solidFill>
          <a:srgbClr val="FFFFFF"/>
        </a:solidFill>
        <a:ln>
          <a:noFill/>
        </a:ln>
        <a:extLst/>
      </a:spPr>
      <a:bodyPr vert="horz" wrap="square" lIns="69953" tIns="34976" rIns="69953" bIns="34976" numCol="1" anchor="t" anchorCtr="0" compatLnSpc="1">
        <a:prstTxWarp prst="textNoShape">
          <a:avLst/>
        </a:prstTxWarp>
      </a:bodyPr>
      <a:lstStyle>
        <a:defPPr marL="0" marR="0" indent="0" defTabSz="914400" eaLnBrk="1" fontAlgn="auto" latinLnBrk="0" hangingPunct="1">
          <a:lnSpc>
            <a:spcPct val="100000"/>
          </a:lnSpc>
          <a:spcBef>
            <a:spcPts val="0"/>
          </a:spcBef>
          <a:spcAft>
            <a:spcPts val="0"/>
          </a:spcAft>
          <a:buClrTx/>
          <a:buSzTx/>
          <a:buFontTx/>
          <a:buNone/>
          <a:tabLst/>
          <a:defRPr kumimoji="0" sz="1350" b="0" i="0" u="none" strike="noStrike" kern="0" cap="none" spc="0" normalizeH="0" baseline="0" noProof="0" dirty="0">
            <a:ln>
              <a:noFill/>
            </a:ln>
            <a:solidFill>
              <a:srgbClr val="000000"/>
            </a:solidFill>
            <a:effectLst/>
            <a:uLnTx/>
            <a:uFillTx/>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MID-BLUE_3.potx" id="{9F3C3879-106C-453C-A964-668F7EE593F8}" vid="{1C28A7F0-1674-405A-A8DF-20B360486B84}"/>
    </a:ext>
  </a:extLst>
</a:theme>
</file>

<file path=ppt/theme/theme6.xml><?xml version="1.0" encoding="utf-8"?>
<a:theme xmlns:a="http://schemas.openxmlformats.org/drawingml/2006/main" name="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7.xml><?xml version="1.0" encoding="utf-8"?>
<a:theme xmlns:a="http://schemas.openxmlformats.org/drawingml/2006/main" name="2_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1.potx" id="{A6A753D9-E489-496F-AE09-A01A096BC50E}" vid="{FD0A0AB8-9770-4A62-B2F1-B966FFF80697}"/>
    </a:ext>
  </a:extLst>
</a:theme>
</file>

<file path=ppt/theme/theme8.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C88EB8B1-A237-2148-94A5-983D7EF12F48}" vid="{254C9FB9-C42A-7A49-A362-653B3B793FE4}"/>
    </a:ext>
  </a:extLst>
</a:theme>
</file>

<file path=ppt/theme/theme9.xml><?xml version="1.0" encoding="utf-8"?>
<a:theme xmlns:a="http://schemas.openxmlformats.org/drawingml/2006/main" name="4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M_TT_White_SoftBlack_Jan_26_2018" id="{8C2B2DB0-CA94-4312-A852-89275F4C41DC}" vid="{4904910A-0348-489F-A9AA-56F184D31B04}"/>
    </a:ext>
  </a:extLst>
</a:theme>
</file>

<file path=docProps/app.xml><?xml version="1.0" encoding="utf-8"?>
<Properties xmlns="http://schemas.openxmlformats.org/officeDocument/2006/extended-properties" xmlns:vt="http://schemas.openxmlformats.org/officeDocument/2006/docPropsVTypes">
  <TotalTime>676</TotalTime>
  <Words>945</Words>
  <Application>Microsoft Office PowerPoint</Application>
  <PresentationFormat>Widescreen</PresentationFormat>
  <Paragraphs>435</Paragraphs>
  <Slides>2</Slides>
  <Notes>2</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2</vt:i4>
      </vt:variant>
    </vt:vector>
  </HeadingPairs>
  <TitlesOfParts>
    <vt:vector size="20" baseType="lpstr">
      <vt:lpstr>Segoe</vt:lpstr>
      <vt:lpstr>Arial</vt:lpstr>
      <vt:lpstr>Calibri</vt:lpstr>
      <vt:lpstr>Segoe UI</vt:lpstr>
      <vt:lpstr>Segoe UI Light</vt:lpstr>
      <vt:lpstr>Segoe UI Semibold</vt:lpstr>
      <vt:lpstr>Segoe UI Semilight</vt:lpstr>
      <vt:lpstr>Wingdings</vt:lpstr>
      <vt:lpstr>1_WHITE TEMPLATE</vt:lpstr>
      <vt:lpstr>3_Windows 10 Template</vt:lpstr>
      <vt:lpstr>WHITE TEMPLATE</vt:lpstr>
      <vt:lpstr>2_LIGHT COLOR TEMPLATE</vt:lpstr>
      <vt:lpstr>MCS Social_story_v1_18Feb15_DV</vt:lpstr>
      <vt:lpstr>LIGHT COLOR TEMPLATE</vt:lpstr>
      <vt:lpstr>2_WHITE TEMPLATE</vt:lpstr>
      <vt:lpstr>Theme1</vt:lpstr>
      <vt:lpstr>4_WHITE TEMPLATE</vt:lpstr>
      <vt:lpstr>think-cell Slide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Cybersecurity Introduction and Overview</dc:title>
  <dc:creator>Mark Simos</dc:creator>
  <cp:lastModifiedBy>Mark Simos</cp:lastModifiedBy>
  <cp:revision>8</cp:revision>
  <dcterms:modified xsi:type="dcterms:W3CDTF">2019-04-15T21:41:22Z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mas@microsoft.com</vt:lpwstr>
  </property>
  <property fmtid="{D5CDD505-2E9C-101B-9397-08002B2CF9AE}" pid="5" name="MSIP_Label_f42aa342-8706-4288-bd11-ebb85995028c_SetDate">
    <vt:lpwstr>2018-04-10T20:31:30.1366392Z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