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7" r:id="rId4"/>
    <p:sldId id="270" r:id="rId5"/>
    <p:sldId id="266" r:id="rId6"/>
    <p:sldId id="269"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4FF"/>
    <a:srgbClr val="E7F9FF"/>
    <a:srgbClr val="C5F0FF"/>
    <a:srgbClr val="75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54" autoAdjust="0"/>
    <p:restoredTop sz="94660"/>
  </p:normalViewPr>
  <p:slideViewPr>
    <p:cSldViewPr snapToGrid="0">
      <p:cViewPr varScale="1">
        <p:scale>
          <a:sx n="111" d="100"/>
          <a:sy n="111" d="100"/>
        </p:scale>
        <p:origin x="8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0FAE3D1-5156-47A8-B16B-91022A131736}" type="datetimeFigureOut">
              <a:rPr lang="en-GB" smtClean="0"/>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309131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FAE3D1-5156-47A8-B16B-91022A131736}" type="datetimeFigureOut">
              <a:rPr lang="en-GB" smtClean="0"/>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276080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FAE3D1-5156-47A8-B16B-91022A131736}" type="datetimeFigureOut">
              <a:rPr lang="en-GB" smtClean="0"/>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329549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Text firs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02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748" y="338892"/>
            <a:ext cx="10515600" cy="662781"/>
          </a:xfrm>
          <a:prstGeom prst="rect">
            <a:avLst/>
          </a:prstGeom>
        </p:spPr>
        <p:txBody>
          <a:bodyPr/>
          <a:lstStyle>
            <a:lvl1pPr>
              <a:defRPr sz="3200">
                <a:solidFill>
                  <a:schemeClr val="bg1">
                    <a:lumMod val="65000"/>
                  </a:schemeClr>
                </a:solidFill>
                <a:latin typeface="Expert Sans Light" panose="020B0403030103020204" pitchFamily="34" charset="0"/>
              </a:defRPr>
            </a:lvl1pPr>
          </a:lstStyle>
          <a:p>
            <a:r>
              <a:rPr lang="en-US" dirty="0" smtClean="0"/>
              <a:t>Click to edit Master title style</a:t>
            </a:r>
            <a:endParaRPr lang="en-GB" dirty="0"/>
          </a:p>
        </p:txBody>
      </p:sp>
      <p:cxnSp>
        <p:nvCxnSpPr>
          <p:cNvPr id="7" name="Straight Connector 6"/>
          <p:cNvCxnSpPr/>
          <p:nvPr userDrawn="1"/>
        </p:nvCxnSpPr>
        <p:spPr>
          <a:xfrm>
            <a:off x="267748" y="1001673"/>
            <a:ext cx="11683247" cy="0"/>
          </a:xfrm>
          <a:prstGeom prst="line">
            <a:avLst/>
          </a:prstGeom>
          <a:ln w="6350" cap="rnd">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Slide Number Placeholder 5"/>
          <p:cNvSpPr>
            <a:spLocks noGrp="1"/>
          </p:cNvSpPr>
          <p:nvPr>
            <p:ph type="sldNum" sz="quarter" idx="12"/>
          </p:nvPr>
        </p:nvSpPr>
        <p:spPr>
          <a:xfrm>
            <a:off x="11433110" y="6356349"/>
            <a:ext cx="547396" cy="365125"/>
          </a:xfrm>
          <a:prstGeom prst="rect">
            <a:avLst/>
          </a:prstGeom>
        </p:spPr>
        <p:txBody>
          <a:bodyPr/>
          <a:lstStyle>
            <a:lvl1pPr>
              <a:defRPr sz="2000">
                <a:latin typeface="Expert Sans Light" panose="020B0403030103020204" pitchFamily="34" charset="0"/>
              </a:defRPr>
            </a:lvl1pPr>
          </a:lstStyle>
          <a:p>
            <a:fld id="{B81C365D-BF92-450C-BDA1-5029D1205621}" type="slidenum">
              <a:rPr lang="en-GB" smtClean="0"/>
              <a:pPr/>
              <a:t>‹#›</a:t>
            </a:fld>
            <a:endParaRPr lang="en-GB"/>
          </a:p>
        </p:txBody>
      </p:sp>
      <p:sp>
        <p:nvSpPr>
          <p:cNvPr id="9" name="Text Placeholder 10"/>
          <p:cNvSpPr>
            <a:spLocks noGrp="1"/>
          </p:cNvSpPr>
          <p:nvPr>
            <p:ph type="body" sz="quarter" idx="13" hasCustomPrompt="1"/>
          </p:nvPr>
        </p:nvSpPr>
        <p:spPr>
          <a:xfrm>
            <a:off x="8310465" y="6294438"/>
            <a:ext cx="2992535" cy="485775"/>
          </a:xfrm>
          <a:prstGeom prst="rect">
            <a:avLst/>
          </a:prstGeom>
        </p:spPr>
        <p:txBody>
          <a:bodyPr/>
          <a:lstStyle>
            <a:lvl1pPr marL="0" indent="0">
              <a:buNone/>
              <a:defRPr sz="2400">
                <a:solidFill>
                  <a:srgbClr val="00B0F0"/>
                </a:solidFill>
                <a:latin typeface="Expert Sans Light" panose="020B0403030103020204" pitchFamily="34" charset="0"/>
              </a:defRPr>
            </a:lvl1pPr>
          </a:lstStyle>
          <a:p>
            <a:pPr lvl="0"/>
            <a:r>
              <a:rPr lang="en-US" dirty="0" smtClean="0"/>
              <a:t>Slide Title</a:t>
            </a:r>
            <a:endParaRPr lang="en-GB" dirty="0"/>
          </a:p>
        </p:txBody>
      </p:sp>
    </p:spTree>
    <p:extLst>
      <p:ext uri="{BB962C8B-B14F-4D97-AF65-F5344CB8AC3E}">
        <p14:creationId xmlns:p14="http://schemas.microsoft.com/office/powerpoint/2010/main" val="364627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FAE3D1-5156-47A8-B16B-91022A131736}" type="datetimeFigureOut">
              <a:rPr lang="en-GB" smtClean="0"/>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224442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FAE3D1-5156-47A8-B16B-91022A131736}" type="datetimeFigureOut">
              <a:rPr lang="en-GB" smtClean="0"/>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344763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FAE3D1-5156-47A8-B16B-91022A131736}" type="datetimeFigureOut">
              <a:rPr lang="en-GB" smtClean="0"/>
              <a:t>07/02/2022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4771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0FAE3D1-5156-47A8-B16B-91022A131736}" type="datetimeFigureOut">
              <a:rPr lang="en-GB" smtClean="0"/>
              <a:t>07/02/2022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174902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0FAE3D1-5156-47A8-B16B-91022A131736}" type="datetimeFigureOut">
              <a:rPr lang="en-GB" smtClean="0"/>
              <a:t>07/02/2022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54327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AE3D1-5156-47A8-B16B-91022A131736}" type="datetimeFigureOut">
              <a:rPr lang="en-GB" smtClean="0"/>
              <a:t>07/02/2022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270943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FAE3D1-5156-47A8-B16B-91022A131736}" type="datetimeFigureOut">
              <a:rPr lang="en-GB" smtClean="0"/>
              <a:t>07/02/2022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380946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FAE3D1-5156-47A8-B16B-91022A131736}" type="datetimeFigureOut">
              <a:rPr lang="en-GB" smtClean="0"/>
              <a:t>07/02/2022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50C43A-3867-40BE-BC47-538A928E096E}" type="slidenum">
              <a:rPr lang="en-GB" smtClean="0"/>
              <a:t>‹#›</a:t>
            </a:fld>
            <a:endParaRPr lang="en-GB"/>
          </a:p>
        </p:txBody>
      </p:sp>
    </p:spTree>
    <p:extLst>
      <p:ext uri="{BB962C8B-B14F-4D97-AF65-F5344CB8AC3E}">
        <p14:creationId xmlns:p14="http://schemas.microsoft.com/office/powerpoint/2010/main" val="167524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AE3D1-5156-47A8-B16B-91022A131736}" type="datetimeFigureOut">
              <a:rPr lang="en-GB" smtClean="0"/>
              <a:t>07/02/2022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0C43A-3867-40BE-BC47-538A928E096E}" type="slidenum">
              <a:rPr lang="en-GB" smtClean="0"/>
              <a:t>‹#›</a:t>
            </a:fld>
            <a:endParaRPr lang="en-GB"/>
          </a:p>
        </p:txBody>
      </p:sp>
      <p:sp>
        <p:nvSpPr>
          <p:cNvPr id="7" name="MSIPCMContentMarking" descr="{&quot;HashCode&quot;:-357467542,&quot;Placement&quot;:&quot;Footer&quot;}"/>
          <p:cNvSpPr txBox="1"/>
          <p:nvPr userDrawn="1"/>
        </p:nvSpPr>
        <p:spPr>
          <a:xfrm>
            <a:off x="5427941" y="6595656"/>
            <a:ext cx="1336118" cy="262344"/>
          </a:xfrm>
          <a:prstGeom prst="rect">
            <a:avLst/>
          </a:prstGeom>
          <a:noFill/>
        </p:spPr>
        <p:txBody>
          <a:bodyPr vert="horz" wrap="square" lIns="0" tIns="0" rIns="0" bIns="0" rtlCol="0" anchor="ctr" anchorCtr="1">
            <a:spAutoFit/>
          </a:bodyPr>
          <a:lstStyle/>
          <a:p>
            <a:pPr algn="ctr">
              <a:spcBef>
                <a:spcPts val="0"/>
              </a:spcBef>
              <a:spcAft>
                <a:spcPts val="0"/>
              </a:spcAft>
            </a:pPr>
            <a:r>
              <a:rPr lang="en-GB" sz="1000" smtClean="0">
                <a:solidFill>
                  <a:srgbClr val="000000"/>
                </a:solidFill>
                <a:latin typeface="Calibri" panose="020F0502020204030204" pitchFamily="34" charset="0"/>
              </a:rPr>
              <a:t>Restricted - External</a:t>
            </a:r>
            <a:endParaRPr lang="en-GB"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52365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barclays.webex.com/barclays/j.php?MTID=m1d8490d2a5d099d37ecdd28f57942be6" TargetMode="External"/><Relationship Id="rId7" Type="http://schemas.openxmlformats.org/officeDocument/2006/relationships/hyperlink" Target="https://barclays.webex.com/barclays/j.php?MTID=ma454128ef90af79f2f3f96ee0458421a" TargetMode="External"/><Relationship Id="rId2" Type="http://schemas.openxmlformats.org/officeDocument/2006/relationships/image" Target="../media/image4.emf"/><Relationship Id="rId1" Type="http://schemas.openxmlformats.org/officeDocument/2006/relationships/slideLayout" Target="../slideLayouts/slideLayout13.xml"/><Relationship Id="rId6" Type="http://schemas.openxmlformats.org/officeDocument/2006/relationships/hyperlink" Target="https://barclays.webex.com/barclays/j.php?MTID=m056cfeb147b5eec9e0bb4cef32abeca6" TargetMode="External"/><Relationship Id="rId5" Type="http://schemas.openxmlformats.org/officeDocument/2006/relationships/hyperlink" Target="https://barclays.webex.com/barclays/j.php?MTID=m6951ae9373c72281b97dd8e53e1a6106" TargetMode="External"/><Relationship Id="rId4" Type="http://schemas.openxmlformats.org/officeDocument/2006/relationships/hyperlink" Target="https://barclays.webex.com/barclays/j.php?MTID=m488abb581a471b531645881bbff5f067"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barclays.webex.com/barclays/j.php?MTID=m60d57809c17eafc5a661a59eceba92cc" TargetMode="External"/><Relationship Id="rId3" Type="http://schemas.openxmlformats.org/officeDocument/2006/relationships/hyperlink" Target="https://barclays.webex.com/barclays/j.php?MTID=m46cba93d4ed087485cf795fa9b39f5ae" TargetMode="External"/><Relationship Id="rId7" Type="http://schemas.openxmlformats.org/officeDocument/2006/relationships/hyperlink" Target="https://barclays.webex.com/barclays/j.php?MTID=m7b35dc360c27be5cca2920e0eaf36da3" TargetMode="External"/><Relationship Id="rId2" Type="http://schemas.openxmlformats.org/officeDocument/2006/relationships/image" Target="../media/image4.emf"/><Relationship Id="rId1" Type="http://schemas.openxmlformats.org/officeDocument/2006/relationships/slideLayout" Target="../slideLayouts/slideLayout13.xml"/><Relationship Id="rId6" Type="http://schemas.openxmlformats.org/officeDocument/2006/relationships/hyperlink" Target="https://barclays.webex.com/barclays/j.php?MTID=m90040d2870032efd642c3f1280440368" TargetMode="External"/><Relationship Id="rId5" Type="http://schemas.openxmlformats.org/officeDocument/2006/relationships/hyperlink" Target="https://barclays.webex.com/barclays/j.php?MTID=m6e393261390e1993f79f370e6d7feabd" TargetMode="External"/><Relationship Id="rId4" Type="http://schemas.openxmlformats.org/officeDocument/2006/relationships/hyperlink" Target="https://barclays.webex.com/barclays/j.php?MTID=m735f3a45f0328f3437cef006c1f93710"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20724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anchor="ctr"/>
          <a:lstStyle/>
          <a:p>
            <a:pPr algn="ctr" defTabSz="1218962">
              <a:defRPr/>
            </a:pPr>
            <a:endParaRPr lang="en-GB" sz="2133" dirty="0">
              <a:solidFill>
                <a:srgbClr val="FFFFFF"/>
              </a:solidFill>
              <a:latin typeface="Expert Sans Regular"/>
            </a:endParaRPr>
          </a:p>
        </p:txBody>
      </p:sp>
      <p:pic>
        <p:nvPicPr>
          <p:cNvPr id="5" name="Picture 4"/>
          <p:cNvPicPr>
            <a:picLocks noChangeAspect="1"/>
          </p:cNvPicPr>
          <p:nvPr/>
        </p:nvPicPr>
        <p:blipFill>
          <a:blip r:embed="rId2">
            <a:clrChange>
              <a:clrFrom>
                <a:srgbClr val="FFFFFF"/>
              </a:clrFrom>
              <a:clrTo>
                <a:srgbClr val="FFFFFF">
                  <a:alpha val="0"/>
                </a:srgbClr>
              </a:clrTo>
            </a:clrChange>
            <a:biLevel thresh="25000"/>
          </a:blip>
          <a:stretch>
            <a:fillRect/>
          </a:stretch>
        </p:blipFill>
        <p:spPr>
          <a:xfrm>
            <a:off x="727710" y="2082800"/>
            <a:ext cx="495300" cy="2692400"/>
          </a:xfrm>
          <a:prstGeom prst="rect">
            <a:avLst/>
          </a:prstGeom>
        </p:spPr>
      </p:pic>
      <p:pic>
        <p:nvPicPr>
          <p:cNvPr id="6" name="Picture 5"/>
          <p:cNvPicPr>
            <a:picLocks noChangeAspect="1"/>
          </p:cNvPicPr>
          <p:nvPr/>
        </p:nvPicPr>
        <p:blipFill>
          <a:blip r:embed="rId2">
            <a:clrChange>
              <a:clrFrom>
                <a:srgbClr val="FFFFFF"/>
              </a:clrFrom>
              <a:clrTo>
                <a:srgbClr val="FFFFFF">
                  <a:alpha val="0"/>
                </a:srgbClr>
              </a:clrTo>
            </a:clrChange>
            <a:biLevel thresh="25000"/>
          </a:blip>
          <a:stretch>
            <a:fillRect/>
          </a:stretch>
        </p:blipFill>
        <p:spPr>
          <a:xfrm>
            <a:off x="6602349" y="2114644"/>
            <a:ext cx="495300" cy="2692400"/>
          </a:xfrm>
          <a:prstGeom prst="rect">
            <a:avLst/>
          </a:prstGeom>
        </p:spPr>
      </p:pic>
      <p:sp>
        <p:nvSpPr>
          <p:cNvPr id="4" name="TextBox 3"/>
          <p:cNvSpPr txBox="1"/>
          <p:nvPr/>
        </p:nvSpPr>
        <p:spPr>
          <a:xfrm>
            <a:off x="1380275" y="2490959"/>
            <a:ext cx="5376673" cy="1107996"/>
          </a:xfrm>
          <a:prstGeom prst="rect">
            <a:avLst/>
          </a:prstGeom>
          <a:noFill/>
        </p:spPr>
        <p:txBody>
          <a:bodyPr wrap="square" lIns="0" tIns="0" rIns="0" bIns="0" rtlCol="0">
            <a:spAutoFit/>
          </a:bodyPr>
          <a:lstStyle/>
          <a:p>
            <a:pPr defTabSz="914377"/>
            <a:r>
              <a:rPr lang="en-GB" sz="3600" dirty="0" smtClean="0">
                <a:solidFill>
                  <a:schemeClr val="bg1"/>
                </a:solidFill>
                <a:latin typeface="Expert Sans Light" panose="020B0403030103020204" pitchFamily="34" charset="0"/>
              </a:rPr>
              <a:t>University of Northampton Challenge Event</a:t>
            </a:r>
            <a:endParaRPr lang="en-GB" sz="3600" dirty="0">
              <a:solidFill>
                <a:schemeClr val="bg1"/>
              </a:solidFill>
              <a:latin typeface="Expert Sans Light" panose="020B0403030103020204" pitchFamily="34" charset="0"/>
            </a:endParaRPr>
          </a:p>
        </p:txBody>
      </p:sp>
      <p:sp>
        <p:nvSpPr>
          <p:cNvPr id="2" name="TextBox 1"/>
          <p:cNvSpPr txBox="1"/>
          <p:nvPr/>
        </p:nvSpPr>
        <p:spPr>
          <a:xfrm>
            <a:off x="1289078" y="4003556"/>
            <a:ext cx="1573059" cy="461665"/>
          </a:xfrm>
          <a:prstGeom prst="rect">
            <a:avLst/>
          </a:prstGeom>
          <a:noFill/>
        </p:spPr>
        <p:txBody>
          <a:bodyPr wrap="none" rtlCol="0">
            <a:spAutoFit/>
          </a:bodyPr>
          <a:lstStyle/>
          <a:p>
            <a:r>
              <a:rPr lang="en-GB" sz="2400" dirty="0" smtClean="0">
                <a:solidFill>
                  <a:schemeClr val="bg1"/>
                </a:solidFill>
                <a:latin typeface="Expert Sans Light" panose="020B0403030103020204" pitchFamily="34" charset="0"/>
              </a:rPr>
              <a:t>Event Brief</a:t>
            </a:r>
          </a:p>
        </p:txBody>
      </p:sp>
      <p:pic>
        <p:nvPicPr>
          <p:cNvPr id="7" name="Picture 2"/>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7127395" y="2923230"/>
            <a:ext cx="2011007" cy="33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4">
            <a:biLevel thresh="50000"/>
          </a:blip>
          <a:srcRect l="1983" t="3699" r="1370" b="5749"/>
          <a:stretch/>
        </p:blipFill>
        <p:spPr>
          <a:xfrm>
            <a:off x="7127395" y="3491621"/>
            <a:ext cx="2011007" cy="661260"/>
          </a:xfrm>
          <a:prstGeom prst="rect">
            <a:avLst/>
          </a:prstGeom>
        </p:spPr>
      </p:pic>
    </p:spTree>
    <p:extLst>
      <p:ext uri="{BB962C8B-B14F-4D97-AF65-F5344CB8AC3E}">
        <p14:creationId xmlns:p14="http://schemas.microsoft.com/office/powerpoint/2010/main" val="202782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D65AD12-E617-9B48-8F41-5C5F4FA5B375}"/>
              </a:ext>
            </a:extLst>
          </p:cNvPr>
          <p:cNvPicPr>
            <a:picLocks noChangeAspect="1"/>
          </p:cNvPicPr>
          <p:nvPr/>
        </p:nvPicPr>
        <p:blipFill>
          <a:blip r:embed="rId2"/>
          <a:stretch>
            <a:fillRect/>
          </a:stretch>
        </p:blipFill>
        <p:spPr>
          <a:xfrm>
            <a:off x="241458" y="6374761"/>
            <a:ext cx="1585615" cy="268938"/>
          </a:xfrm>
          <a:prstGeom prst="rect">
            <a:avLst/>
          </a:prstGeom>
          <a:solidFill>
            <a:schemeClr val="bg1"/>
          </a:solidFill>
        </p:spPr>
      </p:pic>
      <p:sp>
        <p:nvSpPr>
          <p:cNvPr id="12" name="Rectangle 11"/>
          <p:cNvSpPr/>
          <p:nvPr/>
        </p:nvSpPr>
        <p:spPr>
          <a:xfrm>
            <a:off x="0" y="0"/>
            <a:ext cx="12192000" cy="68022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latin typeface="Expert Sans Light" panose="020B0403030103020204" pitchFamily="34" charset="0"/>
              </a:rPr>
              <a:t>Challenge Event  |  Agenda</a:t>
            </a:r>
            <a:endParaRPr lang="en-GB" sz="2400" dirty="0">
              <a:latin typeface="Expert Sans Light" panose="020B0403030103020204" pitchFamily="34" charset="0"/>
            </a:endParaRPr>
          </a:p>
        </p:txBody>
      </p:sp>
      <p:grpSp>
        <p:nvGrpSpPr>
          <p:cNvPr id="10" name="Group 9"/>
          <p:cNvGrpSpPr/>
          <p:nvPr/>
        </p:nvGrpSpPr>
        <p:grpSpPr>
          <a:xfrm>
            <a:off x="2646978" y="1363141"/>
            <a:ext cx="7290125" cy="875744"/>
            <a:chOff x="2646978" y="1363141"/>
            <a:chExt cx="7290125" cy="875744"/>
          </a:xfrm>
        </p:grpSpPr>
        <p:sp>
          <p:nvSpPr>
            <p:cNvPr id="17" name="Rectangle 16"/>
            <p:cNvSpPr/>
            <p:nvPr/>
          </p:nvSpPr>
          <p:spPr bwMode="auto">
            <a:xfrm>
              <a:off x="3290912" y="1508523"/>
              <a:ext cx="6646191" cy="588690"/>
            </a:xfrm>
            <a:prstGeom prst="rect">
              <a:avLst/>
            </a:prstGeom>
            <a:solidFill>
              <a:srgbClr val="E1F7FF"/>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360000" tIns="91440" rIns="360000" bIns="91440" numCol="1" spcCol="0" rtlCol="0" fromWordArt="0" anchor="ctr" anchorCtr="0" forceAA="0" compatLnSpc="1">
              <a:prstTxWarp prst="textNoShape">
                <a:avLst/>
              </a:prstTxWarp>
              <a:noAutofit/>
            </a:bodyPr>
            <a:lstStyle/>
            <a:p>
              <a:pPr eaLnBrk="0" fontAlgn="base" hangingPunct="0">
                <a:lnSpc>
                  <a:spcPct val="90000"/>
                </a:lnSpc>
                <a:spcBef>
                  <a:spcPts val="600"/>
                </a:spcBef>
              </a:pPr>
              <a:r>
                <a:rPr lang="en-US" sz="2000" dirty="0" smtClean="0">
                  <a:solidFill>
                    <a:schemeClr val="tx1">
                      <a:lumMod val="65000"/>
                      <a:lumOff val="35000"/>
                    </a:schemeClr>
                  </a:solidFill>
                  <a:latin typeface="Expert Sans Light" panose="020B0403030103020204" pitchFamily="34" charset="0"/>
                  <a:ea typeface="ＭＳ Ｐゴシック" charset="0"/>
                  <a:cs typeface="Segoe UI"/>
                  <a:sym typeface="Myriad Pro Light" charset="0"/>
                </a:rPr>
                <a:t>Introduction</a:t>
              </a:r>
              <a:endParaRPr lang="en-US" sz="2000" dirty="0">
                <a:solidFill>
                  <a:schemeClr val="tx1">
                    <a:lumMod val="65000"/>
                    <a:lumOff val="35000"/>
                  </a:schemeClr>
                </a:solidFill>
                <a:latin typeface="Expert Sans Light" panose="020B0403030103020204" pitchFamily="34" charset="0"/>
                <a:ea typeface="ＭＳ Ｐゴシック" charset="0"/>
                <a:cs typeface="Segoe UI"/>
                <a:sym typeface="Myriad Pro Light" charset="0"/>
              </a:endParaRPr>
            </a:p>
          </p:txBody>
        </p:sp>
        <p:sp>
          <p:nvSpPr>
            <p:cNvPr id="20" name="Oval 19"/>
            <p:cNvSpPr>
              <a:spLocks noChangeAspect="1"/>
            </p:cNvSpPr>
            <p:nvPr/>
          </p:nvSpPr>
          <p:spPr bwMode="auto">
            <a:xfrm>
              <a:off x="2646978" y="1363141"/>
              <a:ext cx="875744" cy="875744"/>
            </a:xfrm>
            <a:prstGeom prst="ellipse">
              <a:avLst/>
            </a:prstGeom>
            <a:solidFill>
              <a:srgbClr val="00B0F0"/>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r>
                <a:rPr kumimoji="0" lang="en-GB" sz="2400" b="1" i="0" u="none" strike="noStrike" cap="none" normalizeH="0" baseline="0" dirty="0" smtClean="0">
                  <a:ln>
                    <a:noFill/>
                  </a:ln>
                  <a:solidFill>
                    <a:schemeClr val="bg1"/>
                  </a:solidFill>
                  <a:effectLst/>
                  <a:latin typeface="Expert Sans Light" panose="020B0403030103020204" pitchFamily="34" charset="0"/>
                </a:rPr>
                <a:t>1</a:t>
              </a:r>
            </a:p>
          </p:txBody>
        </p:sp>
      </p:grpSp>
      <p:grpSp>
        <p:nvGrpSpPr>
          <p:cNvPr id="9" name="Group 8"/>
          <p:cNvGrpSpPr/>
          <p:nvPr/>
        </p:nvGrpSpPr>
        <p:grpSpPr>
          <a:xfrm>
            <a:off x="2646978" y="2493371"/>
            <a:ext cx="7290125" cy="875744"/>
            <a:chOff x="2646978" y="2386385"/>
            <a:chExt cx="7290125" cy="875744"/>
          </a:xfrm>
        </p:grpSpPr>
        <p:sp>
          <p:nvSpPr>
            <p:cNvPr id="18" name="Rectangle 17"/>
            <p:cNvSpPr/>
            <p:nvPr/>
          </p:nvSpPr>
          <p:spPr bwMode="auto">
            <a:xfrm>
              <a:off x="3290912" y="2527584"/>
              <a:ext cx="6646191" cy="588690"/>
            </a:xfrm>
            <a:prstGeom prst="rect">
              <a:avLst/>
            </a:prstGeom>
            <a:solidFill>
              <a:srgbClr val="E1F7FF"/>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360000" tIns="91440" rIns="360000" bIns="91440" numCol="1" spcCol="0" rtlCol="0" fromWordArt="0" anchor="ctr" anchorCtr="0" forceAA="0" compatLnSpc="1">
              <a:prstTxWarp prst="textNoShape">
                <a:avLst/>
              </a:prstTxWarp>
              <a:noAutofit/>
            </a:bodyPr>
            <a:lstStyle/>
            <a:p>
              <a:pPr eaLnBrk="0" fontAlgn="base" hangingPunct="0">
                <a:lnSpc>
                  <a:spcPct val="90000"/>
                </a:lnSpc>
                <a:spcBef>
                  <a:spcPts val="600"/>
                </a:spcBef>
              </a:pPr>
              <a:r>
                <a:rPr lang="en-US" sz="2000" dirty="0" smtClean="0">
                  <a:solidFill>
                    <a:schemeClr val="tx1">
                      <a:lumMod val="65000"/>
                      <a:lumOff val="35000"/>
                    </a:schemeClr>
                  </a:solidFill>
                  <a:latin typeface="Expert Sans Light" panose="020B0403030103020204" pitchFamily="34" charset="0"/>
                  <a:ea typeface="ＭＳ Ｐゴシック" charset="0"/>
                  <a:cs typeface="Segoe UI"/>
                  <a:sym typeface="Myriad Pro Light" charset="0"/>
                </a:rPr>
                <a:t>Event Overview </a:t>
              </a:r>
              <a:endParaRPr lang="en-US" sz="2000" dirty="0">
                <a:solidFill>
                  <a:schemeClr val="tx1">
                    <a:lumMod val="65000"/>
                    <a:lumOff val="35000"/>
                  </a:schemeClr>
                </a:solidFill>
                <a:latin typeface="Expert Sans Light" panose="020B0403030103020204" pitchFamily="34" charset="0"/>
                <a:ea typeface="ＭＳ Ｐゴシック" charset="0"/>
                <a:cs typeface="Segoe UI"/>
                <a:sym typeface="Myriad Pro Light" charset="0"/>
              </a:endParaRPr>
            </a:p>
          </p:txBody>
        </p:sp>
        <p:sp>
          <p:nvSpPr>
            <p:cNvPr id="21" name="Oval 20"/>
            <p:cNvSpPr>
              <a:spLocks noChangeAspect="1"/>
            </p:cNvSpPr>
            <p:nvPr/>
          </p:nvSpPr>
          <p:spPr bwMode="auto">
            <a:xfrm>
              <a:off x="2646978" y="2386385"/>
              <a:ext cx="875744" cy="875744"/>
            </a:xfrm>
            <a:prstGeom prst="ellipse">
              <a:avLst/>
            </a:prstGeom>
            <a:solidFill>
              <a:srgbClr val="00B0F0"/>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r>
                <a:rPr kumimoji="0" lang="en-GB" sz="2400" b="1" i="0" u="none" strike="noStrike" cap="none" normalizeH="0" baseline="0" dirty="0" smtClean="0">
                  <a:ln>
                    <a:noFill/>
                  </a:ln>
                  <a:solidFill>
                    <a:schemeClr val="bg1"/>
                  </a:solidFill>
                  <a:effectLst/>
                  <a:latin typeface="Expert Sans Light" panose="020B0403030103020204" pitchFamily="34" charset="0"/>
                </a:rPr>
                <a:t>2</a:t>
              </a:r>
            </a:p>
          </p:txBody>
        </p:sp>
      </p:grpSp>
      <p:grpSp>
        <p:nvGrpSpPr>
          <p:cNvPr id="8" name="Group 7"/>
          <p:cNvGrpSpPr/>
          <p:nvPr/>
        </p:nvGrpSpPr>
        <p:grpSpPr>
          <a:xfrm>
            <a:off x="2644339" y="3623601"/>
            <a:ext cx="7292764" cy="875744"/>
            <a:chOff x="2644339" y="3426886"/>
            <a:chExt cx="7292764" cy="875744"/>
          </a:xfrm>
        </p:grpSpPr>
        <p:sp>
          <p:nvSpPr>
            <p:cNvPr id="16" name="Rectangle 15"/>
            <p:cNvSpPr/>
            <p:nvPr/>
          </p:nvSpPr>
          <p:spPr bwMode="auto">
            <a:xfrm>
              <a:off x="3290911" y="3567474"/>
              <a:ext cx="6646192" cy="589055"/>
            </a:xfrm>
            <a:prstGeom prst="rect">
              <a:avLst/>
            </a:prstGeom>
            <a:solidFill>
              <a:srgbClr val="E1F7FF"/>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360000" tIns="91440" rIns="360000" bIns="91440" numCol="1" spcCol="0" rtlCol="0" fromWordArt="0" anchor="ctr" anchorCtr="0" forceAA="0" compatLnSpc="1">
              <a:prstTxWarp prst="textNoShape">
                <a:avLst/>
              </a:prstTxWarp>
              <a:noAutofit/>
            </a:bodyPr>
            <a:lstStyle/>
            <a:p>
              <a:pPr eaLnBrk="0" fontAlgn="base" hangingPunct="0">
                <a:lnSpc>
                  <a:spcPct val="90000"/>
                </a:lnSpc>
                <a:spcBef>
                  <a:spcPts val="600"/>
                </a:spcBef>
              </a:pPr>
              <a:r>
                <a:rPr lang="en-US" sz="2000" dirty="0">
                  <a:solidFill>
                    <a:schemeClr val="tx1">
                      <a:lumMod val="65000"/>
                      <a:lumOff val="35000"/>
                    </a:schemeClr>
                  </a:solidFill>
                  <a:latin typeface="Expert Sans Light" panose="020B0403030103020204" pitchFamily="34" charset="0"/>
                  <a:ea typeface="ＭＳ Ｐゴシック" charset="0"/>
                  <a:cs typeface="Segoe UI"/>
                  <a:sym typeface="Myriad Pro Light" charset="0"/>
                </a:rPr>
                <a:t>Groups, Mentors &amp; Judges</a:t>
              </a:r>
            </a:p>
          </p:txBody>
        </p:sp>
        <p:sp>
          <p:nvSpPr>
            <p:cNvPr id="22" name="Oval 21"/>
            <p:cNvSpPr>
              <a:spLocks noChangeAspect="1"/>
            </p:cNvSpPr>
            <p:nvPr/>
          </p:nvSpPr>
          <p:spPr bwMode="auto">
            <a:xfrm>
              <a:off x="2644339" y="3426886"/>
              <a:ext cx="875744" cy="875744"/>
            </a:xfrm>
            <a:prstGeom prst="ellipse">
              <a:avLst/>
            </a:prstGeom>
            <a:solidFill>
              <a:srgbClr val="00B0F0"/>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r>
                <a:rPr kumimoji="0" lang="en-GB" sz="2400" b="1" i="0" u="none" strike="noStrike" cap="none" normalizeH="0" baseline="0" dirty="0" smtClean="0">
                  <a:ln>
                    <a:noFill/>
                  </a:ln>
                  <a:solidFill>
                    <a:schemeClr val="bg1"/>
                  </a:solidFill>
                  <a:effectLst/>
                  <a:latin typeface="Expert Sans Light" panose="020B0403030103020204" pitchFamily="34" charset="0"/>
                </a:rPr>
                <a:t>3</a:t>
              </a:r>
            </a:p>
          </p:txBody>
        </p:sp>
      </p:grpSp>
      <p:grpSp>
        <p:nvGrpSpPr>
          <p:cNvPr id="7" name="Group 6"/>
          <p:cNvGrpSpPr/>
          <p:nvPr/>
        </p:nvGrpSpPr>
        <p:grpSpPr>
          <a:xfrm>
            <a:off x="2643633" y="4753830"/>
            <a:ext cx="7293470" cy="875744"/>
            <a:chOff x="2643633" y="4472043"/>
            <a:chExt cx="7293470" cy="875744"/>
          </a:xfrm>
        </p:grpSpPr>
        <p:sp>
          <p:nvSpPr>
            <p:cNvPr id="19" name="Rectangle 18"/>
            <p:cNvSpPr/>
            <p:nvPr/>
          </p:nvSpPr>
          <p:spPr bwMode="auto">
            <a:xfrm>
              <a:off x="3290911" y="4607975"/>
              <a:ext cx="6646192" cy="589055"/>
            </a:xfrm>
            <a:prstGeom prst="rect">
              <a:avLst/>
            </a:prstGeom>
            <a:solidFill>
              <a:srgbClr val="E1F7FF"/>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360000" tIns="91440" rIns="360000" bIns="91440" numCol="1" spcCol="0" rtlCol="0" fromWordArt="0" anchor="ctr" anchorCtr="0" forceAA="0" compatLnSpc="1">
              <a:prstTxWarp prst="textNoShape">
                <a:avLst/>
              </a:prstTxWarp>
              <a:noAutofit/>
            </a:bodyPr>
            <a:lstStyle/>
            <a:p>
              <a:pPr eaLnBrk="0" fontAlgn="base" hangingPunct="0">
                <a:lnSpc>
                  <a:spcPct val="90000"/>
                </a:lnSpc>
                <a:spcBef>
                  <a:spcPts val="600"/>
                </a:spcBef>
              </a:pPr>
              <a:r>
                <a:rPr lang="en-US" sz="2000" dirty="0" smtClean="0">
                  <a:solidFill>
                    <a:schemeClr val="tx1">
                      <a:lumMod val="65000"/>
                      <a:lumOff val="35000"/>
                    </a:schemeClr>
                  </a:solidFill>
                  <a:latin typeface="Expert Sans Light" panose="020B0403030103020204" pitchFamily="34" charset="0"/>
                  <a:ea typeface="ＭＳ Ｐゴシック" charset="0"/>
                  <a:cs typeface="Segoe UI"/>
                  <a:sym typeface="Myriad Pro Light" charset="0"/>
                </a:rPr>
                <a:t>Event Agenda</a:t>
              </a:r>
              <a:endParaRPr lang="en-US" sz="2000" dirty="0">
                <a:solidFill>
                  <a:schemeClr val="tx1">
                    <a:lumMod val="65000"/>
                    <a:lumOff val="35000"/>
                  </a:schemeClr>
                </a:solidFill>
                <a:latin typeface="Expert Sans Light" panose="020B0403030103020204" pitchFamily="34" charset="0"/>
                <a:ea typeface="ＭＳ Ｐゴシック" charset="0"/>
                <a:cs typeface="Segoe UI"/>
                <a:sym typeface="Myriad Pro Light" charset="0"/>
              </a:endParaRPr>
            </a:p>
          </p:txBody>
        </p:sp>
        <p:sp>
          <p:nvSpPr>
            <p:cNvPr id="23" name="Oval 22"/>
            <p:cNvSpPr>
              <a:spLocks noChangeAspect="1"/>
            </p:cNvSpPr>
            <p:nvPr/>
          </p:nvSpPr>
          <p:spPr bwMode="auto">
            <a:xfrm>
              <a:off x="2643633" y="4472043"/>
              <a:ext cx="875744" cy="875744"/>
            </a:xfrm>
            <a:prstGeom prst="ellipse">
              <a:avLst/>
            </a:prstGeom>
            <a:solidFill>
              <a:srgbClr val="00B0F0"/>
            </a:solidFill>
            <a:ln w="9525"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r>
                <a:rPr kumimoji="0" lang="en-GB" sz="2400" b="1" i="0" u="none" strike="noStrike" cap="none" normalizeH="0" baseline="0" dirty="0" smtClean="0">
                  <a:ln>
                    <a:noFill/>
                  </a:ln>
                  <a:solidFill>
                    <a:schemeClr val="bg1"/>
                  </a:solidFill>
                  <a:effectLst/>
                  <a:latin typeface="Expert Sans Light" panose="020B0403030103020204" pitchFamily="34" charset="0"/>
                </a:rPr>
                <a:t>4</a:t>
              </a:r>
            </a:p>
          </p:txBody>
        </p:sp>
      </p:grpSp>
      <p:pic>
        <p:nvPicPr>
          <p:cNvPr id="24" name="Picture 23"/>
          <p:cNvPicPr>
            <a:picLocks noChangeAspect="1"/>
          </p:cNvPicPr>
          <p:nvPr/>
        </p:nvPicPr>
        <p:blipFill>
          <a:blip r:embed="rId3"/>
          <a:stretch>
            <a:fillRect/>
          </a:stretch>
        </p:blipFill>
        <p:spPr>
          <a:xfrm>
            <a:off x="10373309" y="6237874"/>
            <a:ext cx="1592173" cy="542712"/>
          </a:xfrm>
          <a:prstGeom prst="rect">
            <a:avLst/>
          </a:prstGeom>
          <a:ln w="9525">
            <a:solidFill>
              <a:schemeClr val="tx1"/>
            </a:solidFill>
          </a:ln>
        </p:spPr>
      </p:pic>
    </p:spTree>
    <p:extLst>
      <p:ext uri="{BB962C8B-B14F-4D97-AF65-F5344CB8AC3E}">
        <p14:creationId xmlns:p14="http://schemas.microsoft.com/office/powerpoint/2010/main" val="669873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65AD12-E617-9B48-8F41-5C5F4FA5B375}"/>
              </a:ext>
            </a:extLst>
          </p:cNvPr>
          <p:cNvPicPr>
            <a:picLocks noChangeAspect="1"/>
          </p:cNvPicPr>
          <p:nvPr/>
        </p:nvPicPr>
        <p:blipFill>
          <a:blip r:embed="rId2"/>
          <a:stretch>
            <a:fillRect/>
          </a:stretch>
        </p:blipFill>
        <p:spPr>
          <a:xfrm>
            <a:off x="241458" y="6374761"/>
            <a:ext cx="1585615" cy="268938"/>
          </a:xfrm>
          <a:prstGeom prst="rect">
            <a:avLst/>
          </a:prstGeom>
          <a:solidFill>
            <a:schemeClr val="bg1"/>
          </a:solidFill>
        </p:spPr>
      </p:pic>
      <p:sp>
        <p:nvSpPr>
          <p:cNvPr id="10" name="TextBox 9"/>
          <p:cNvSpPr txBox="1"/>
          <p:nvPr/>
        </p:nvSpPr>
        <p:spPr>
          <a:xfrm>
            <a:off x="634538" y="1126835"/>
            <a:ext cx="10922923" cy="4801314"/>
          </a:xfrm>
          <a:prstGeom prst="rect">
            <a:avLst/>
          </a:prstGeom>
          <a:noFill/>
        </p:spPr>
        <p:txBody>
          <a:bodyPr wrap="square" rtlCol="0">
            <a:spAutoFit/>
          </a:bodyPr>
          <a:lstStyle/>
          <a:p>
            <a:r>
              <a:rPr lang="en-GB" dirty="0" smtClean="0">
                <a:solidFill>
                  <a:schemeClr val="tx1">
                    <a:lumMod val="65000"/>
                    <a:lumOff val="35000"/>
                  </a:schemeClr>
                </a:solidFill>
                <a:latin typeface="Expert Sans Light" panose="020B0403030103020204" pitchFamily="34" charset="0"/>
              </a:rPr>
              <a:t>The challenge is to create a web solution for a client, and then presenting the </a:t>
            </a:r>
            <a:r>
              <a:rPr lang="en-GB" dirty="0">
                <a:solidFill>
                  <a:schemeClr val="tx1">
                    <a:lumMod val="65000"/>
                    <a:lumOff val="35000"/>
                  </a:schemeClr>
                </a:solidFill>
                <a:latin typeface="Expert Sans Light" panose="020B0403030103020204" pitchFamily="34" charset="0"/>
              </a:rPr>
              <a:t>prototype along side a presentation for </a:t>
            </a:r>
            <a:r>
              <a:rPr lang="en-GB" dirty="0" smtClean="0">
                <a:solidFill>
                  <a:schemeClr val="tx1">
                    <a:lumMod val="65000"/>
                    <a:lumOff val="35000"/>
                  </a:schemeClr>
                </a:solidFill>
                <a:latin typeface="Expert Sans Light" panose="020B0403030103020204" pitchFamily="34" charset="0"/>
              </a:rPr>
              <a:t>25 </a:t>
            </a:r>
            <a:r>
              <a:rPr lang="en-GB" dirty="0">
                <a:solidFill>
                  <a:schemeClr val="tx1">
                    <a:lumMod val="65000"/>
                    <a:lumOff val="35000"/>
                  </a:schemeClr>
                </a:solidFill>
                <a:latin typeface="Expert Sans Light" panose="020B0403030103020204" pitchFamily="34" charset="0"/>
              </a:rPr>
              <a:t>minutes (with another 5 for questions.)</a:t>
            </a:r>
          </a:p>
          <a:p>
            <a:endParaRPr lang="en-GB" dirty="0">
              <a:solidFill>
                <a:schemeClr val="tx1">
                  <a:lumMod val="65000"/>
                  <a:lumOff val="35000"/>
                </a:schemeClr>
              </a:solidFill>
              <a:latin typeface="Expert Sans Light" panose="020B0403030103020204" pitchFamily="34" charset="0"/>
            </a:endParaRPr>
          </a:p>
          <a:p>
            <a:pPr marL="285750" indent="-285750">
              <a:buFont typeface="Arial" panose="020B0604020202020204" pitchFamily="34" charset="0"/>
              <a:buChar char="•"/>
            </a:pPr>
            <a:endParaRPr lang="en-GB" dirty="0" smtClean="0">
              <a:solidFill>
                <a:schemeClr val="tx1">
                  <a:lumMod val="65000"/>
                  <a:lumOff val="35000"/>
                </a:schemeClr>
              </a:solidFill>
              <a:latin typeface="Expert Sans Light" panose="020B0403030103020204" pitchFamily="34" charset="0"/>
            </a:endParaRPr>
          </a:p>
          <a:p>
            <a:pPr marL="285750" indent="-285750">
              <a:buFont typeface="Arial" panose="020B0604020202020204" pitchFamily="34" charset="0"/>
              <a:buChar char="•"/>
            </a:pPr>
            <a:r>
              <a:rPr lang="en-GB" dirty="0">
                <a:solidFill>
                  <a:schemeClr val="tx1">
                    <a:lumMod val="65000"/>
                    <a:lumOff val="35000"/>
                  </a:schemeClr>
                </a:solidFill>
                <a:latin typeface="Expert Sans Light" panose="020B0403030103020204" pitchFamily="34" charset="0"/>
              </a:rPr>
              <a:t>The Brief will be shared on the day and specify  the requirements for the client </a:t>
            </a:r>
          </a:p>
          <a:p>
            <a:pPr marL="285750" indent="-285750">
              <a:buFont typeface="Arial" panose="020B0604020202020204" pitchFamily="34" charset="0"/>
              <a:buChar char="•"/>
            </a:pPr>
            <a:r>
              <a:rPr lang="en-GB" dirty="0" smtClean="0">
                <a:solidFill>
                  <a:schemeClr val="tx1">
                    <a:lumMod val="65000"/>
                    <a:lumOff val="35000"/>
                  </a:schemeClr>
                </a:solidFill>
                <a:latin typeface="Expert Sans Light" panose="020B0403030103020204" pitchFamily="34" charset="0"/>
              </a:rPr>
              <a:t>The </a:t>
            </a:r>
            <a:r>
              <a:rPr lang="en-GB" dirty="0">
                <a:solidFill>
                  <a:schemeClr val="tx1">
                    <a:lumMod val="65000"/>
                    <a:lumOff val="35000"/>
                  </a:schemeClr>
                </a:solidFill>
                <a:latin typeface="Expert Sans Light" panose="020B0403030103020204" pitchFamily="34" charset="0"/>
              </a:rPr>
              <a:t>challenge will involve creating a website which utilises payment technology and is linked into an appointment management system</a:t>
            </a:r>
          </a:p>
          <a:p>
            <a:pPr marL="285750" lvl="0" indent="-285750">
              <a:spcAft>
                <a:spcPts val="0"/>
              </a:spcAft>
              <a:buFont typeface="Arial" panose="020B0604020202020204" pitchFamily="34" charset="0"/>
              <a:buChar char="•"/>
            </a:pPr>
            <a:r>
              <a:rPr lang="en-GB" dirty="0">
                <a:solidFill>
                  <a:schemeClr val="tx1">
                    <a:lumMod val="65000"/>
                    <a:lumOff val="35000"/>
                  </a:schemeClr>
                </a:solidFill>
                <a:latin typeface="Expert Sans Light" panose="020B0403030103020204" pitchFamily="34" charset="0"/>
              </a:rPr>
              <a:t>Each group will have time with the client to ask any specific follow up questions (there may be details that the client hasn’t thought of, so it is good to suggest additional ideas and prompt them around these options)</a:t>
            </a:r>
          </a:p>
          <a:p>
            <a:pPr marL="285750" lvl="0" indent="-285750">
              <a:spcAft>
                <a:spcPts val="0"/>
              </a:spcAft>
              <a:buFont typeface="Arial" panose="020B0604020202020204" pitchFamily="34" charset="0"/>
              <a:buChar char="•"/>
              <a:tabLst>
                <a:tab pos="457200" algn="l"/>
              </a:tabLst>
            </a:pPr>
            <a:r>
              <a:rPr lang="en-GB" dirty="0">
                <a:solidFill>
                  <a:schemeClr val="tx1">
                    <a:lumMod val="65000"/>
                    <a:lumOff val="35000"/>
                  </a:schemeClr>
                </a:solidFill>
                <a:latin typeface="Expert Sans Light" panose="020B0403030103020204" pitchFamily="34" charset="0"/>
              </a:rPr>
              <a:t>You need to think about why you are including specific items in your product and include why you made this decision in your presentation. Always revert back to your clients’ needs!</a:t>
            </a:r>
          </a:p>
          <a:p>
            <a:pPr marL="285750" lvl="0" indent="-285750">
              <a:spcAft>
                <a:spcPts val="0"/>
              </a:spcAft>
              <a:buFont typeface="Arial" panose="020B0604020202020204" pitchFamily="34" charset="0"/>
              <a:buChar char="•"/>
              <a:tabLst>
                <a:tab pos="457200" algn="l"/>
              </a:tabLst>
            </a:pPr>
            <a:r>
              <a:rPr lang="en-GB" dirty="0">
                <a:solidFill>
                  <a:schemeClr val="tx1">
                    <a:lumMod val="65000"/>
                    <a:lumOff val="35000"/>
                  </a:schemeClr>
                </a:solidFill>
                <a:latin typeface="Expert Sans Light" panose="020B0403030103020204" pitchFamily="34" charset="0"/>
              </a:rPr>
              <a:t>The presentations will take place in front a group of executives, who will play the role of a consulting company for the client</a:t>
            </a:r>
          </a:p>
          <a:p>
            <a:pPr marL="285750" indent="-285750">
              <a:buFont typeface="Arial" panose="020B0604020202020204" pitchFamily="34" charset="0"/>
              <a:buChar char="•"/>
            </a:pPr>
            <a:endParaRPr lang="en-GB" dirty="0" smtClean="0">
              <a:solidFill>
                <a:schemeClr val="tx1">
                  <a:lumMod val="65000"/>
                  <a:lumOff val="35000"/>
                </a:schemeClr>
              </a:solidFill>
              <a:latin typeface="Expert Sans Light" panose="020B0403030103020204" pitchFamily="34" charset="0"/>
            </a:endParaRPr>
          </a:p>
          <a:p>
            <a:pPr marL="285750" indent="-285750">
              <a:buFont typeface="Arial" panose="020B0604020202020204" pitchFamily="34" charset="0"/>
              <a:buChar char="•"/>
            </a:pPr>
            <a:endParaRPr lang="en-GB" dirty="0" smtClean="0">
              <a:solidFill>
                <a:schemeClr val="tx1">
                  <a:lumMod val="65000"/>
                  <a:lumOff val="35000"/>
                </a:schemeClr>
              </a:solidFill>
              <a:latin typeface="Expert Sans Light" panose="020B0403030103020204" pitchFamily="34" charset="0"/>
            </a:endParaRPr>
          </a:p>
          <a:p>
            <a:endParaRPr lang="en-GB" dirty="0">
              <a:solidFill>
                <a:schemeClr val="tx1">
                  <a:lumMod val="65000"/>
                  <a:lumOff val="35000"/>
                </a:schemeClr>
              </a:solidFill>
              <a:latin typeface="Expert Sans Light" panose="020B0403030103020204" pitchFamily="34" charset="0"/>
            </a:endParaRPr>
          </a:p>
        </p:txBody>
      </p:sp>
      <p:sp>
        <p:nvSpPr>
          <p:cNvPr id="12" name="Rectangle 11"/>
          <p:cNvSpPr/>
          <p:nvPr/>
        </p:nvSpPr>
        <p:spPr>
          <a:xfrm>
            <a:off x="0" y="0"/>
            <a:ext cx="12192000" cy="68022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latin typeface="Expert Sans Light" panose="020B0403030103020204" pitchFamily="34" charset="0"/>
              </a:rPr>
              <a:t>Challenge Event  |  Event Overview</a:t>
            </a:r>
            <a:endParaRPr lang="en-GB" sz="2400" dirty="0">
              <a:latin typeface="Expert Sans Light" panose="020B0403030103020204" pitchFamily="34" charset="0"/>
            </a:endParaRPr>
          </a:p>
        </p:txBody>
      </p:sp>
      <p:pic>
        <p:nvPicPr>
          <p:cNvPr id="7" name="Picture 6"/>
          <p:cNvPicPr>
            <a:picLocks noChangeAspect="1"/>
          </p:cNvPicPr>
          <p:nvPr/>
        </p:nvPicPr>
        <p:blipFill>
          <a:blip r:embed="rId3"/>
          <a:stretch>
            <a:fillRect/>
          </a:stretch>
        </p:blipFill>
        <p:spPr>
          <a:xfrm>
            <a:off x="10450947" y="6237874"/>
            <a:ext cx="1592173" cy="542712"/>
          </a:xfrm>
          <a:prstGeom prst="rect">
            <a:avLst/>
          </a:prstGeom>
          <a:ln w="9525">
            <a:solidFill>
              <a:schemeClr val="tx1"/>
            </a:solidFill>
          </a:ln>
        </p:spPr>
      </p:pic>
    </p:spTree>
    <p:extLst>
      <p:ext uri="{BB962C8B-B14F-4D97-AF65-F5344CB8AC3E}">
        <p14:creationId xmlns:p14="http://schemas.microsoft.com/office/powerpoint/2010/main" val="312991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866639"/>
            <a:ext cx="12192000" cy="462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0" y="0"/>
            <a:ext cx="12192000" cy="68022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latin typeface="Expert Sans Light" panose="020B0403030103020204" pitchFamily="34" charset="0"/>
              </a:rPr>
              <a:t>2022 Challenge Event Participants  |  Groupings</a:t>
            </a:r>
            <a:endParaRPr lang="en-GB" sz="2400" dirty="0">
              <a:latin typeface="Expert Sans Light" panose="020B0403030103020204" pitchFamily="34" charset="0"/>
            </a:endParaRPr>
          </a:p>
        </p:txBody>
      </p:sp>
      <p:grpSp>
        <p:nvGrpSpPr>
          <p:cNvPr id="6" name="Group 5"/>
          <p:cNvGrpSpPr/>
          <p:nvPr/>
        </p:nvGrpSpPr>
        <p:grpSpPr>
          <a:xfrm>
            <a:off x="4927038" y="840761"/>
            <a:ext cx="2320673" cy="803351"/>
            <a:chOff x="2495755" y="866203"/>
            <a:chExt cx="2320673" cy="924256"/>
          </a:xfrm>
        </p:grpSpPr>
        <p:sp>
          <p:nvSpPr>
            <p:cNvPr id="2" name="Rectangle 1"/>
            <p:cNvSpPr/>
            <p:nvPr/>
          </p:nvSpPr>
          <p:spPr>
            <a:xfrm>
              <a:off x="2495755" y="1180214"/>
              <a:ext cx="2320673" cy="610245"/>
            </a:xfrm>
            <a:prstGeom prst="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B0F0"/>
                  </a:solidFill>
                </a:rPr>
                <a:t>James Rowell </a:t>
              </a:r>
              <a:r>
                <a:rPr lang="en-GB" sz="1200" dirty="0">
                  <a:solidFill>
                    <a:srgbClr val="00B0F0"/>
                  </a:solidFill>
                </a:rPr>
                <a:t>– </a:t>
              </a:r>
              <a:r>
                <a:rPr lang="en-GB" sz="1200" dirty="0">
                  <a:solidFill>
                    <a:schemeClr val="tx1">
                      <a:lumMod val="65000"/>
                      <a:lumOff val="35000"/>
                    </a:schemeClr>
                  </a:solidFill>
                </a:rPr>
                <a:t>Head of Partner Solution Delivery</a:t>
              </a:r>
            </a:p>
          </p:txBody>
        </p:sp>
        <p:sp>
          <p:nvSpPr>
            <p:cNvPr id="16" name="Rectangle 15"/>
            <p:cNvSpPr/>
            <p:nvPr/>
          </p:nvSpPr>
          <p:spPr>
            <a:xfrm>
              <a:off x="2495755" y="866203"/>
              <a:ext cx="2320673" cy="3140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Client</a:t>
              </a:r>
              <a:endParaRPr lang="en-GB" sz="1200" dirty="0"/>
            </a:p>
          </p:txBody>
        </p:sp>
      </p:grpSp>
      <p:grpSp>
        <p:nvGrpSpPr>
          <p:cNvPr id="38" name="Group 37"/>
          <p:cNvGrpSpPr/>
          <p:nvPr/>
        </p:nvGrpSpPr>
        <p:grpSpPr>
          <a:xfrm>
            <a:off x="3732677" y="1776285"/>
            <a:ext cx="4701713" cy="1295492"/>
            <a:chOff x="-494865" y="1228789"/>
            <a:chExt cx="2321938" cy="1295492"/>
          </a:xfrm>
        </p:grpSpPr>
        <p:sp>
          <p:nvSpPr>
            <p:cNvPr id="39" name="Rectangle 38"/>
            <p:cNvSpPr/>
            <p:nvPr/>
          </p:nvSpPr>
          <p:spPr>
            <a:xfrm>
              <a:off x="-493600" y="1586767"/>
              <a:ext cx="2320673" cy="937514"/>
            </a:xfrm>
            <a:prstGeom prst="rect">
              <a:avLst/>
            </a:prstGeom>
            <a:solidFill>
              <a:schemeClr val="accent1">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rgbClr val="00B0F0"/>
                  </a:solidFill>
                </a:rPr>
                <a:t>James Rowell </a:t>
              </a:r>
              <a:r>
                <a:rPr lang="en-GB" sz="1200" dirty="0" smtClean="0">
                  <a:solidFill>
                    <a:srgbClr val="00B0F0"/>
                  </a:solidFill>
                </a:rPr>
                <a:t>– </a:t>
              </a:r>
              <a:r>
                <a:rPr lang="en-GB" sz="1200" dirty="0" smtClean="0">
                  <a:solidFill>
                    <a:schemeClr val="tx1">
                      <a:lumMod val="65000"/>
                      <a:lumOff val="35000"/>
                    </a:schemeClr>
                  </a:solidFill>
                </a:rPr>
                <a:t>Head of Partner Solution Delivery</a:t>
              </a:r>
            </a:p>
            <a:p>
              <a:pPr algn="ctr"/>
              <a:r>
                <a:rPr lang="en-GB" sz="1200" b="1" dirty="0">
                  <a:solidFill>
                    <a:srgbClr val="00B0F0"/>
                  </a:solidFill>
                </a:rPr>
                <a:t>Nicole </a:t>
              </a:r>
              <a:r>
                <a:rPr lang="en-GB" sz="1200" b="1" dirty="0" smtClean="0">
                  <a:solidFill>
                    <a:srgbClr val="00B0F0"/>
                  </a:solidFill>
                </a:rPr>
                <a:t>Olbe – </a:t>
              </a:r>
              <a:r>
                <a:rPr lang="en-GB" sz="1200" dirty="0">
                  <a:solidFill>
                    <a:schemeClr val="tx1">
                      <a:lumMod val="65000"/>
                      <a:lumOff val="35000"/>
                    </a:schemeClr>
                  </a:solidFill>
                </a:rPr>
                <a:t>Managing </a:t>
              </a:r>
              <a:r>
                <a:rPr lang="en-GB" sz="1200" dirty="0" smtClean="0">
                  <a:solidFill>
                    <a:schemeClr val="tx1">
                      <a:lumMod val="65000"/>
                      <a:lumOff val="35000"/>
                    </a:schemeClr>
                  </a:solidFill>
                </a:rPr>
                <a:t>Director, </a:t>
              </a:r>
              <a:r>
                <a:rPr lang="en-GB" sz="1200" dirty="0">
                  <a:solidFill>
                    <a:schemeClr val="tx1">
                      <a:lumMod val="65000"/>
                      <a:lumOff val="35000"/>
                    </a:schemeClr>
                  </a:solidFill>
                </a:rPr>
                <a:t>Payment Partnerships</a:t>
              </a:r>
            </a:p>
            <a:p>
              <a:pPr algn="ctr"/>
              <a:r>
                <a:rPr lang="en-GB" sz="1200" b="1" dirty="0">
                  <a:solidFill>
                    <a:srgbClr val="00B0F0"/>
                  </a:solidFill>
                </a:rPr>
                <a:t>Harshna Cayley </a:t>
              </a:r>
              <a:r>
                <a:rPr lang="en-GB" sz="1200" b="1" dirty="0" smtClean="0">
                  <a:solidFill>
                    <a:srgbClr val="00B0F0"/>
                  </a:solidFill>
                </a:rPr>
                <a:t>– </a:t>
              </a:r>
              <a:r>
                <a:rPr lang="en-GB" sz="1200" dirty="0">
                  <a:solidFill>
                    <a:schemeClr val="tx1">
                      <a:lumMod val="65000"/>
                      <a:lumOff val="35000"/>
                    </a:schemeClr>
                  </a:solidFill>
                </a:rPr>
                <a:t>Managing Director, Head of Gateway</a:t>
              </a:r>
            </a:p>
            <a:p>
              <a:pPr algn="ctr"/>
              <a:r>
                <a:rPr lang="en-GB" sz="1200" b="1" dirty="0" smtClean="0">
                  <a:solidFill>
                    <a:srgbClr val="00B0F0"/>
                  </a:solidFill>
                </a:rPr>
                <a:t>Mark Johnson </a:t>
              </a:r>
              <a:r>
                <a:rPr lang="en-GB" sz="1200" dirty="0" smtClean="0">
                  <a:solidFill>
                    <a:srgbClr val="00B0F0"/>
                  </a:solidFill>
                </a:rPr>
                <a:t>– </a:t>
              </a:r>
              <a:r>
                <a:rPr lang="en-GB" sz="1200" dirty="0" smtClean="0">
                  <a:solidFill>
                    <a:schemeClr val="tx1">
                      <a:lumMod val="65000"/>
                      <a:lumOff val="35000"/>
                    </a:schemeClr>
                  </a:solidFill>
                </a:rPr>
                <a:t>Deputy Head of Computing (UoN)</a:t>
              </a:r>
              <a:endParaRPr lang="en-GB" sz="1200" dirty="0">
                <a:solidFill>
                  <a:schemeClr val="tx1">
                    <a:lumMod val="65000"/>
                    <a:lumOff val="35000"/>
                  </a:schemeClr>
                </a:solidFill>
              </a:endParaRPr>
            </a:p>
          </p:txBody>
        </p:sp>
        <p:sp>
          <p:nvSpPr>
            <p:cNvPr id="40" name="Rectangle 39"/>
            <p:cNvSpPr/>
            <p:nvPr/>
          </p:nvSpPr>
          <p:spPr>
            <a:xfrm>
              <a:off x="-494865" y="1228789"/>
              <a:ext cx="2320673" cy="314011"/>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bg1"/>
                  </a:solidFill>
                </a:rPr>
                <a:t>Judging Panel</a:t>
              </a:r>
              <a:endParaRPr lang="en-GB" sz="1200" b="1" dirty="0">
                <a:solidFill>
                  <a:schemeClr val="bg1"/>
                </a:solidFill>
              </a:endParaRPr>
            </a:p>
          </p:txBody>
        </p:sp>
      </p:grpSp>
      <p:grpSp>
        <p:nvGrpSpPr>
          <p:cNvPr id="64" name="Group 63"/>
          <p:cNvGrpSpPr/>
          <p:nvPr/>
        </p:nvGrpSpPr>
        <p:grpSpPr>
          <a:xfrm>
            <a:off x="285964" y="3346111"/>
            <a:ext cx="2070954" cy="3443499"/>
            <a:chOff x="-118078" y="3358470"/>
            <a:chExt cx="2070954" cy="3443499"/>
          </a:xfrm>
        </p:grpSpPr>
        <p:sp>
          <p:nvSpPr>
            <p:cNvPr id="36" name="Rectangle 35"/>
            <p:cNvSpPr/>
            <p:nvPr/>
          </p:nvSpPr>
          <p:spPr>
            <a:xfrm>
              <a:off x="-118078" y="5459809"/>
              <a:ext cx="2058402" cy="1342160"/>
            </a:xfrm>
            <a:prstGeom prst="rect">
              <a:avLst/>
            </a:prstGeom>
            <a:solidFill>
              <a:schemeClr val="accent1">
                <a:lumMod val="20000"/>
                <a:lumOff val="80000"/>
              </a:schemeClr>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Alin</a:t>
              </a: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 Enache</a:t>
              </a:r>
            </a:p>
            <a:p>
              <a:pPr lvl="0" eaLnBrk="0" fontAlgn="base" hangingPunct="0">
                <a:spcBef>
                  <a:spcPct val="0"/>
                </a:spcBef>
                <a:spcAft>
                  <a:spcPct val="0"/>
                </a:spcAft>
              </a:pP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Emily Fletcher</a:t>
              </a:r>
            </a:p>
            <a:p>
              <a:pPr lvl="0" eaLnBrk="0" fontAlgn="base" hangingPunct="0">
                <a:spcBef>
                  <a:spcPct val="0"/>
                </a:spcBef>
                <a:spcAft>
                  <a:spcPct val="0"/>
                </a:spcAft>
              </a:pP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Carlos Bristol</a:t>
              </a:r>
            </a:p>
            <a:p>
              <a:pPr lvl="0" eaLnBrk="0" fontAlgn="base" hangingPunct="0">
                <a:spcBef>
                  <a:spcPct val="0"/>
                </a:spcBef>
                <a:spcAft>
                  <a:spcPct val="0"/>
                </a:spcAft>
              </a:pP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Rye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Kettless</a:t>
              </a:r>
              <a:endPar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endParaRPr>
            </a:p>
            <a:p>
              <a:pPr lvl="0" eaLnBrk="0" fontAlgn="base" hangingPunct="0">
                <a:spcBef>
                  <a:spcPct val="0"/>
                </a:spcBef>
                <a:spcAft>
                  <a:spcPct val="0"/>
                </a:spcAft>
              </a:pP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Desere</a:t>
              </a: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Johny</a:t>
              </a:r>
              <a:endPar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endParaRPr>
            </a:p>
            <a:p>
              <a:pPr lvl="0" eaLnBrk="0" fontAlgn="base" hangingPunct="0">
                <a:spcBef>
                  <a:spcPct val="0"/>
                </a:spcBef>
                <a:spcAft>
                  <a:spcPct val="0"/>
                </a:spcAft>
              </a:pP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Rezaul</a:t>
              </a: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Hoque</a:t>
              </a: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 Reza</a:t>
              </a:r>
              <a:endPar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endParaRPr>
            </a:p>
          </p:txBody>
        </p:sp>
        <p:sp>
          <p:nvSpPr>
            <p:cNvPr id="37" name="Rectangle 36"/>
            <p:cNvSpPr/>
            <p:nvPr/>
          </p:nvSpPr>
          <p:spPr>
            <a:xfrm>
              <a:off x="-118078" y="5107846"/>
              <a:ext cx="2058402" cy="357730"/>
            </a:xfrm>
            <a:prstGeom prst="rect">
              <a:avLst/>
            </a:prstGeom>
            <a:solidFill>
              <a:srgbClr val="75DBFF"/>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Expert Sans Light" panose="020B0403030103020204" pitchFamily="34" charset="0"/>
                </a:rPr>
                <a:t>Group 1</a:t>
              </a:r>
              <a:endParaRPr lang="en-GB" sz="1200" b="1" dirty="0">
                <a:latin typeface="Expert Sans Light" panose="020B0403030103020204" pitchFamily="34" charset="0"/>
              </a:endParaRPr>
            </a:p>
          </p:txBody>
        </p:sp>
        <p:grpSp>
          <p:nvGrpSpPr>
            <p:cNvPr id="62" name="Group 61"/>
            <p:cNvGrpSpPr/>
            <p:nvPr/>
          </p:nvGrpSpPr>
          <p:grpSpPr>
            <a:xfrm>
              <a:off x="-105526" y="3358470"/>
              <a:ext cx="2058402" cy="1543948"/>
              <a:chOff x="-105526" y="3358470"/>
              <a:chExt cx="2058402" cy="1543948"/>
            </a:xfrm>
          </p:grpSpPr>
          <p:sp>
            <p:nvSpPr>
              <p:cNvPr id="45" name="Rectangle 44"/>
              <p:cNvSpPr/>
              <p:nvPr/>
            </p:nvSpPr>
            <p:spPr>
              <a:xfrm>
                <a:off x="-105526" y="3672480"/>
                <a:ext cx="2047428" cy="1229938"/>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B0F0"/>
                    </a:solidFill>
                  </a:rPr>
                  <a:t>Matt </a:t>
                </a:r>
                <a:r>
                  <a:rPr lang="en-GB" sz="1200" b="1" dirty="0" smtClean="0">
                    <a:solidFill>
                      <a:srgbClr val="00B0F0"/>
                    </a:solidFill>
                  </a:rPr>
                  <a:t>Farmer – </a:t>
                </a:r>
                <a:r>
                  <a:rPr lang="en-GB" sz="1200" dirty="0">
                    <a:solidFill>
                      <a:schemeClr val="tx1">
                        <a:lumMod val="65000"/>
                        <a:lumOff val="35000"/>
                      </a:schemeClr>
                    </a:solidFill>
                  </a:rPr>
                  <a:t>Senior Technical Product Manager</a:t>
                </a:r>
              </a:p>
              <a:p>
                <a:r>
                  <a:rPr lang="en-GB" sz="1200" b="1" dirty="0">
                    <a:solidFill>
                      <a:srgbClr val="00B0F0"/>
                    </a:solidFill>
                  </a:rPr>
                  <a:t>Ryan </a:t>
                </a:r>
                <a:r>
                  <a:rPr lang="en-GB" sz="1200" b="1" dirty="0" smtClean="0">
                    <a:solidFill>
                      <a:srgbClr val="00B0F0"/>
                    </a:solidFill>
                  </a:rPr>
                  <a:t>McEwen – </a:t>
                </a:r>
                <a:r>
                  <a:rPr lang="en-GB" sz="1200" dirty="0">
                    <a:solidFill>
                      <a:schemeClr val="tx1">
                        <a:lumMod val="65000"/>
                        <a:lumOff val="35000"/>
                      </a:schemeClr>
                    </a:solidFill>
                  </a:rPr>
                  <a:t>Technical Product Manager</a:t>
                </a:r>
              </a:p>
              <a:p>
                <a:r>
                  <a:rPr lang="en-GB" sz="1200" b="1" dirty="0">
                    <a:solidFill>
                      <a:srgbClr val="00B0F0"/>
                    </a:solidFill>
                  </a:rPr>
                  <a:t>Paul </a:t>
                </a:r>
                <a:r>
                  <a:rPr lang="en-GB" sz="1200" b="1" dirty="0" smtClean="0">
                    <a:solidFill>
                      <a:srgbClr val="00B0F0"/>
                    </a:solidFill>
                  </a:rPr>
                  <a:t>Sykes – </a:t>
                </a:r>
                <a:r>
                  <a:rPr lang="en-GB" sz="1200" dirty="0">
                    <a:solidFill>
                      <a:schemeClr val="tx1">
                        <a:lumMod val="65000"/>
                        <a:lumOff val="35000"/>
                      </a:schemeClr>
                    </a:solidFill>
                  </a:rPr>
                  <a:t>Technical Product Manager</a:t>
                </a:r>
              </a:p>
            </p:txBody>
          </p:sp>
          <p:sp>
            <p:nvSpPr>
              <p:cNvPr id="46" name="Rectangle 45"/>
              <p:cNvSpPr/>
              <p:nvPr/>
            </p:nvSpPr>
            <p:spPr>
              <a:xfrm>
                <a:off x="-105526" y="3358470"/>
                <a:ext cx="2058402" cy="31401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Mentors</a:t>
                </a:r>
                <a:endParaRPr lang="en-GB" sz="1200" b="1" dirty="0"/>
              </a:p>
            </p:txBody>
          </p:sp>
        </p:grpSp>
      </p:grpSp>
      <p:grpSp>
        <p:nvGrpSpPr>
          <p:cNvPr id="60" name="Group 59"/>
          <p:cNvGrpSpPr/>
          <p:nvPr/>
        </p:nvGrpSpPr>
        <p:grpSpPr>
          <a:xfrm>
            <a:off x="6688995" y="3346111"/>
            <a:ext cx="2080529" cy="3443499"/>
            <a:chOff x="4724794" y="3346111"/>
            <a:chExt cx="2080529" cy="3443499"/>
          </a:xfrm>
        </p:grpSpPr>
        <p:grpSp>
          <p:nvGrpSpPr>
            <p:cNvPr id="14" name="Group 13"/>
            <p:cNvGrpSpPr/>
            <p:nvPr/>
          </p:nvGrpSpPr>
          <p:grpSpPr>
            <a:xfrm>
              <a:off x="4724794" y="5095487"/>
              <a:ext cx="2060746" cy="1694123"/>
              <a:chOff x="4724794" y="5095487"/>
              <a:chExt cx="2060746" cy="1694123"/>
            </a:xfrm>
          </p:grpSpPr>
          <p:sp>
            <p:nvSpPr>
              <p:cNvPr id="42" name="Rectangle 41"/>
              <p:cNvSpPr/>
              <p:nvPr/>
            </p:nvSpPr>
            <p:spPr>
              <a:xfrm>
                <a:off x="4727138" y="5447450"/>
                <a:ext cx="2058402" cy="1342160"/>
              </a:xfrm>
              <a:prstGeom prst="rect">
                <a:avLst/>
              </a:prstGeom>
              <a:solidFill>
                <a:schemeClr val="accent1">
                  <a:lumMod val="20000"/>
                  <a:lumOff val="80000"/>
                </a:schemeClr>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Mark Smith</a:t>
                </a:r>
              </a:p>
              <a:p>
                <a:pPr lvl="0" eaLnBrk="0" fontAlgn="base" hangingPunct="0">
                  <a:spcBef>
                    <a:spcPct val="0"/>
                  </a:spcBef>
                  <a:spcAft>
                    <a:spcPct val="0"/>
                  </a:spcAft>
                </a:pP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Danielle Fox</a:t>
                </a:r>
              </a:p>
              <a:p>
                <a:pPr lvl="0" eaLnBrk="0" fontAlgn="base" hangingPunct="0">
                  <a:spcBef>
                    <a:spcPct val="0"/>
                  </a:spcBef>
                  <a:spcAft>
                    <a:spcPct val="0"/>
                  </a:spcAft>
                </a:pP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Louise Anderson</a:t>
                </a:r>
              </a:p>
              <a:p>
                <a:pPr lvl="0" eaLnBrk="0" fontAlgn="base" hangingPunct="0">
                  <a:spcBef>
                    <a:spcPct val="0"/>
                  </a:spcBef>
                  <a:spcAft>
                    <a:spcPct val="0"/>
                  </a:spcAft>
                </a:pPr>
                <a:r>
                  <a:rPr lang="en-US" altLang="en-US" sz="1200" dirty="0" err="1">
                    <a:solidFill>
                      <a:schemeClr val="tx1">
                        <a:lumMod val="65000"/>
                        <a:lumOff val="35000"/>
                      </a:schemeClr>
                    </a:solidFill>
                    <a:latin typeface="Expert Sans Light" panose="020B0403030103020204" pitchFamily="34" charset="0"/>
                    <a:ea typeface="Times New Roman" panose="02020603050405020304" pitchFamily="18" charset="0"/>
                  </a:rPr>
                  <a:t>Petar</a:t>
                </a: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 Johan </a:t>
                </a:r>
                <a:r>
                  <a:rPr lang="en-US" altLang="en-US" sz="1200" dirty="0" err="1">
                    <a:solidFill>
                      <a:schemeClr val="tx1">
                        <a:lumMod val="65000"/>
                        <a:lumOff val="35000"/>
                      </a:schemeClr>
                    </a:solidFill>
                    <a:latin typeface="Expert Sans Light" panose="020B0403030103020204" pitchFamily="34" charset="0"/>
                    <a:ea typeface="Times New Roman" panose="02020603050405020304" pitchFamily="18" charset="0"/>
                  </a:rPr>
                  <a:t>Stepanic</a:t>
                </a:r>
                <a:endPar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endParaRPr>
              </a:p>
              <a:p>
                <a:pPr lvl="0" eaLnBrk="0" fontAlgn="base" hangingPunct="0">
                  <a:spcBef>
                    <a:spcPct val="0"/>
                  </a:spcBef>
                  <a:spcAft>
                    <a:spcPct val="0"/>
                  </a:spcAft>
                </a:pPr>
                <a:r>
                  <a:rPr lang="en-US" altLang="en-US" sz="1200" dirty="0" err="1">
                    <a:solidFill>
                      <a:schemeClr val="tx1">
                        <a:lumMod val="65000"/>
                        <a:lumOff val="35000"/>
                      </a:schemeClr>
                    </a:solidFill>
                    <a:latin typeface="Expert Sans Light" panose="020B0403030103020204" pitchFamily="34" charset="0"/>
                    <a:ea typeface="Times New Roman" panose="02020603050405020304" pitchFamily="18" charset="0"/>
                  </a:rPr>
                  <a:t>Rudo</a:t>
                </a: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Musarurwa</a:t>
                </a:r>
                <a:endPar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endParaRPr>
              </a:p>
              <a:p>
                <a:pPr lvl="0" eaLnBrk="0" fontAlgn="base" hangingPunct="0">
                  <a:spcBef>
                    <a:spcPct val="0"/>
                  </a:spcBef>
                  <a:spcAft>
                    <a:spcPct val="0"/>
                  </a:spcAft>
                </a:pP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Cosmin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Teodor</a:t>
                </a: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Iordache</a:t>
                </a:r>
                <a:endPar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endParaRPr>
              </a:p>
            </p:txBody>
          </p:sp>
          <p:sp>
            <p:nvSpPr>
              <p:cNvPr id="43" name="Rectangle 42"/>
              <p:cNvSpPr/>
              <p:nvPr/>
            </p:nvSpPr>
            <p:spPr>
              <a:xfrm>
                <a:off x="4724794" y="5095487"/>
                <a:ext cx="2058402" cy="357730"/>
              </a:xfrm>
              <a:prstGeom prst="rect">
                <a:avLst/>
              </a:prstGeom>
              <a:solidFill>
                <a:srgbClr val="75DBFF"/>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Expert Sans Light" panose="020B0403030103020204" pitchFamily="34" charset="0"/>
                  </a:rPr>
                  <a:t>Group 3</a:t>
                </a:r>
                <a:endParaRPr lang="en-GB" sz="1200" b="1" dirty="0">
                  <a:latin typeface="Expert Sans Light" panose="020B0403030103020204" pitchFamily="34" charset="0"/>
                </a:endParaRPr>
              </a:p>
            </p:txBody>
          </p:sp>
        </p:grpSp>
        <p:grpSp>
          <p:nvGrpSpPr>
            <p:cNvPr id="47" name="Group 46"/>
            <p:cNvGrpSpPr/>
            <p:nvPr/>
          </p:nvGrpSpPr>
          <p:grpSpPr>
            <a:xfrm>
              <a:off x="4746921" y="3346111"/>
              <a:ext cx="2058402" cy="1543947"/>
              <a:chOff x="-493600" y="1272756"/>
              <a:chExt cx="2320673" cy="1543947"/>
            </a:xfrm>
          </p:grpSpPr>
          <p:sp>
            <p:nvSpPr>
              <p:cNvPr id="48" name="Rectangle 47"/>
              <p:cNvSpPr/>
              <p:nvPr/>
            </p:nvSpPr>
            <p:spPr>
              <a:xfrm>
                <a:off x="-493600" y="1586766"/>
                <a:ext cx="2320673" cy="1229937"/>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dirty="0">
                  <a:solidFill>
                    <a:srgbClr val="FF0000"/>
                  </a:solidFill>
                  <a:latin typeface="Expert Sans Light" panose="020B0403030103020204" pitchFamily="34" charset="0"/>
                </a:endParaRPr>
              </a:p>
            </p:txBody>
          </p:sp>
          <p:sp>
            <p:nvSpPr>
              <p:cNvPr id="49" name="Rectangle 48"/>
              <p:cNvSpPr/>
              <p:nvPr/>
            </p:nvSpPr>
            <p:spPr>
              <a:xfrm>
                <a:off x="-493600" y="1272756"/>
                <a:ext cx="2320673" cy="31401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Mentors</a:t>
                </a:r>
                <a:endParaRPr lang="en-GB" sz="1200" b="1" dirty="0"/>
              </a:p>
            </p:txBody>
          </p:sp>
        </p:grpSp>
      </p:grpSp>
      <p:grpSp>
        <p:nvGrpSpPr>
          <p:cNvPr id="61" name="Group 60"/>
          <p:cNvGrpSpPr/>
          <p:nvPr/>
        </p:nvGrpSpPr>
        <p:grpSpPr>
          <a:xfrm>
            <a:off x="3414244" y="3346111"/>
            <a:ext cx="2058402" cy="3443499"/>
            <a:chOff x="2326185" y="3346954"/>
            <a:chExt cx="2058402" cy="3443499"/>
          </a:xfrm>
        </p:grpSpPr>
        <p:grpSp>
          <p:nvGrpSpPr>
            <p:cNvPr id="11" name="Group 10"/>
            <p:cNvGrpSpPr/>
            <p:nvPr/>
          </p:nvGrpSpPr>
          <p:grpSpPr>
            <a:xfrm>
              <a:off x="2326185" y="5096330"/>
              <a:ext cx="2058402" cy="1694123"/>
              <a:chOff x="2326185" y="5096330"/>
              <a:chExt cx="2058402" cy="1694123"/>
            </a:xfrm>
          </p:grpSpPr>
          <p:sp>
            <p:nvSpPr>
              <p:cNvPr id="17" name="Rectangle 16"/>
              <p:cNvSpPr/>
              <p:nvPr/>
            </p:nvSpPr>
            <p:spPr>
              <a:xfrm>
                <a:off x="2326185" y="5448293"/>
                <a:ext cx="2058402" cy="1342160"/>
              </a:xfrm>
              <a:prstGeom prst="rect">
                <a:avLst/>
              </a:prstGeom>
              <a:solidFill>
                <a:schemeClr val="accent1">
                  <a:lumMod val="20000"/>
                  <a:lumOff val="80000"/>
                </a:schemeClr>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Lloyd Crawford</a:t>
                </a:r>
              </a:p>
              <a:p>
                <a:pPr eaLnBrk="0" fontAlgn="base" hangingPunct="0">
                  <a:spcBef>
                    <a:spcPct val="0"/>
                  </a:spcBef>
                  <a:spcAft>
                    <a:spcPct val="0"/>
                  </a:spcAft>
                </a:pP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Richard </a:t>
                </a:r>
                <a:r>
                  <a:rPr lang="en-US" altLang="en-US" sz="1200" dirty="0" err="1">
                    <a:solidFill>
                      <a:schemeClr val="tx1">
                        <a:lumMod val="65000"/>
                        <a:lumOff val="35000"/>
                      </a:schemeClr>
                    </a:solidFill>
                    <a:latin typeface="Expert Sans Light" panose="020B0403030103020204" pitchFamily="34" charset="0"/>
                    <a:ea typeface="Times New Roman" panose="02020603050405020304" pitchFamily="18" charset="0"/>
                  </a:rPr>
                  <a:t>Wilsher</a:t>
                </a:r>
                <a:endPar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US" altLang="en-US" sz="1200" dirty="0" err="1">
                    <a:solidFill>
                      <a:schemeClr val="tx1">
                        <a:lumMod val="65000"/>
                        <a:lumOff val="35000"/>
                      </a:schemeClr>
                    </a:solidFill>
                    <a:latin typeface="Expert Sans Light" panose="020B0403030103020204" pitchFamily="34" charset="0"/>
                    <a:ea typeface="Times New Roman" panose="02020603050405020304" pitchFamily="18" charset="0"/>
                  </a:rPr>
                  <a:t>Komal</a:t>
                </a:r>
                <a:r>
                  <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rPr>
                  <a:t> </a:t>
                </a:r>
                <a:r>
                  <a:rPr lang="en-US" altLang="en-US" sz="1200" dirty="0" err="1">
                    <a:solidFill>
                      <a:schemeClr val="tx1">
                        <a:lumMod val="65000"/>
                        <a:lumOff val="35000"/>
                      </a:schemeClr>
                    </a:solidFill>
                    <a:latin typeface="Expert Sans Light" panose="020B0403030103020204" pitchFamily="34" charset="0"/>
                    <a:ea typeface="Times New Roman" panose="02020603050405020304" pitchFamily="18" charset="0"/>
                  </a:rPr>
                  <a:t>Shaheen</a:t>
                </a:r>
                <a:endPar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GB" sz="1200" dirty="0">
                    <a:solidFill>
                      <a:schemeClr val="tx1">
                        <a:lumMod val="65000"/>
                        <a:lumOff val="35000"/>
                      </a:schemeClr>
                    </a:solidFill>
                    <a:latin typeface="Expert Sans Light" panose="020B0403030103020204" pitchFamily="34" charset="0"/>
                    <a:ea typeface="Times New Roman" panose="02020603050405020304" pitchFamily="18" charset="0"/>
                  </a:rPr>
                  <a:t>Jemima </a:t>
                </a:r>
                <a:r>
                  <a:rPr lang="en-GB" sz="1200" dirty="0" err="1">
                    <a:solidFill>
                      <a:schemeClr val="tx1">
                        <a:lumMod val="65000"/>
                        <a:lumOff val="35000"/>
                      </a:schemeClr>
                    </a:solidFill>
                    <a:latin typeface="Expert Sans Light" panose="020B0403030103020204" pitchFamily="34" charset="0"/>
                    <a:ea typeface="Times New Roman" panose="02020603050405020304" pitchFamily="18" charset="0"/>
                  </a:rPr>
                  <a:t>Olanrewaju</a:t>
                </a:r>
                <a:r>
                  <a:rPr lang="en-GB" sz="1200" dirty="0">
                    <a:solidFill>
                      <a:schemeClr val="tx1">
                        <a:lumMod val="65000"/>
                        <a:lumOff val="35000"/>
                      </a:schemeClr>
                    </a:solidFill>
                    <a:latin typeface="Expert Sans Light" panose="020B0403030103020204" pitchFamily="34" charset="0"/>
                    <a:ea typeface="Times New Roman" panose="02020603050405020304" pitchFamily="18" charset="0"/>
                  </a:rPr>
                  <a:t> </a:t>
                </a:r>
                <a:endParaRPr lang="en-GB" sz="1200" dirty="0" smtClean="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Klaudia</a:t>
                </a: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Starula</a:t>
                </a:r>
                <a:endPar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US" altLang="en-US" sz="1200" dirty="0" smtClean="0">
                    <a:solidFill>
                      <a:schemeClr val="tx1">
                        <a:lumMod val="65000"/>
                        <a:lumOff val="35000"/>
                      </a:schemeClr>
                    </a:solidFill>
                    <a:latin typeface="Expert Sans Light" panose="020B0403030103020204" pitchFamily="34" charset="0"/>
                    <a:ea typeface="Times New Roman" panose="02020603050405020304" pitchFamily="18" charset="0"/>
                  </a:rPr>
                  <a:t>Abby </a:t>
                </a:r>
                <a:r>
                  <a:rPr lang="en-US" altLang="en-US" sz="1200" dirty="0" err="1" smtClean="0">
                    <a:solidFill>
                      <a:schemeClr val="tx1">
                        <a:lumMod val="65000"/>
                        <a:lumOff val="35000"/>
                      </a:schemeClr>
                    </a:solidFill>
                    <a:latin typeface="Expert Sans Light" panose="020B0403030103020204" pitchFamily="34" charset="0"/>
                    <a:ea typeface="Times New Roman" panose="02020603050405020304" pitchFamily="18" charset="0"/>
                  </a:rPr>
                  <a:t>Mcinerney</a:t>
                </a:r>
                <a:endParaRPr lang="en-US" altLang="en-US" sz="1200" dirty="0">
                  <a:solidFill>
                    <a:schemeClr val="tx1">
                      <a:lumMod val="65000"/>
                      <a:lumOff val="35000"/>
                    </a:schemeClr>
                  </a:solidFill>
                  <a:latin typeface="Expert Sans Light" panose="020B0403030103020204" pitchFamily="34" charset="0"/>
                  <a:ea typeface="Times New Roman" panose="02020603050405020304" pitchFamily="18" charset="0"/>
                </a:endParaRPr>
              </a:p>
            </p:txBody>
          </p:sp>
          <p:sp>
            <p:nvSpPr>
              <p:cNvPr id="18" name="Rectangle 17"/>
              <p:cNvSpPr/>
              <p:nvPr/>
            </p:nvSpPr>
            <p:spPr>
              <a:xfrm>
                <a:off x="2326185" y="5096330"/>
                <a:ext cx="2058402" cy="357730"/>
              </a:xfrm>
              <a:prstGeom prst="rect">
                <a:avLst/>
              </a:prstGeom>
              <a:solidFill>
                <a:srgbClr val="75DBFF"/>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Expert Sans Light" panose="020B0403030103020204" pitchFamily="34" charset="0"/>
                  </a:rPr>
                  <a:t>Group 2</a:t>
                </a:r>
                <a:endParaRPr lang="en-GB" sz="1200" b="1" dirty="0">
                  <a:latin typeface="Expert Sans Light" panose="020B0403030103020204" pitchFamily="34" charset="0"/>
                </a:endParaRPr>
              </a:p>
            </p:txBody>
          </p:sp>
        </p:grpSp>
        <p:grpSp>
          <p:nvGrpSpPr>
            <p:cNvPr id="50" name="Group 49"/>
            <p:cNvGrpSpPr/>
            <p:nvPr/>
          </p:nvGrpSpPr>
          <p:grpSpPr>
            <a:xfrm>
              <a:off x="2326185" y="3346954"/>
              <a:ext cx="2058402" cy="1543947"/>
              <a:chOff x="-493600" y="1272756"/>
              <a:chExt cx="2320673" cy="1543947"/>
            </a:xfrm>
          </p:grpSpPr>
          <p:sp>
            <p:nvSpPr>
              <p:cNvPr id="51" name="Rectangle 50"/>
              <p:cNvSpPr/>
              <p:nvPr/>
            </p:nvSpPr>
            <p:spPr>
              <a:xfrm>
                <a:off x="-493600" y="1586766"/>
                <a:ext cx="2320673" cy="1229937"/>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B0F0"/>
                    </a:solidFill>
                  </a:rPr>
                  <a:t>Neil Williams </a:t>
                </a:r>
                <a:r>
                  <a:rPr lang="en-GB" sz="1200" dirty="0">
                    <a:solidFill>
                      <a:schemeClr val="tx1">
                        <a:lumMod val="65000"/>
                        <a:lumOff val="35000"/>
                      </a:schemeClr>
                    </a:solidFill>
                  </a:rPr>
                  <a:t>– Senior Product Manager</a:t>
                </a:r>
              </a:p>
              <a:p>
                <a:r>
                  <a:rPr lang="en-GB" sz="1200" b="1" dirty="0">
                    <a:solidFill>
                      <a:srgbClr val="00B0F0"/>
                    </a:solidFill>
                  </a:rPr>
                  <a:t>Rob Fish </a:t>
                </a:r>
                <a:r>
                  <a:rPr lang="en-GB" sz="1200" dirty="0">
                    <a:solidFill>
                      <a:schemeClr val="tx1">
                        <a:lumMod val="65000"/>
                        <a:lumOff val="35000"/>
                      </a:schemeClr>
                    </a:solidFill>
                  </a:rPr>
                  <a:t>– Senior Product Manager</a:t>
                </a:r>
              </a:p>
              <a:p>
                <a:r>
                  <a:rPr lang="en-GB" sz="1200" b="1" dirty="0">
                    <a:solidFill>
                      <a:srgbClr val="00B0F0"/>
                    </a:solidFill>
                  </a:rPr>
                  <a:t>Liz </a:t>
                </a:r>
                <a:r>
                  <a:rPr lang="en-GB" sz="1200" b="1" dirty="0" err="1">
                    <a:solidFill>
                      <a:srgbClr val="00B0F0"/>
                    </a:solidFill>
                  </a:rPr>
                  <a:t>Rimmington</a:t>
                </a:r>
                <a:r>
                  <a:rPr lang="en-GB" sz="1200" b="1" dirty="0">
                    <a:solidFill>
                      <a:srgbClr val="00B0F0"/>
                    </a:solidFill>
                  </a:rPr>
                  <a:t> </a:t>
                </a:r>
                <a:r>
                  <a:rPr lang="en-GB" sz="1200" dirty="0">
                    <a:solidFill>
                      <a:schemeClr val="tx1">
                        <a:lumMod val="65000"/>
                        <a:lumOff val="35000"/>
                      </a:schemeClr>
                    </a:solidFill>
                  </a:rPr>
                  <a:t>– Data Architect</a:t>
                </a:r>
              </a:p>
            </p:txBody>
          </p:sp>
          <p:sp>
            <p:nvSpPr>
              <p:cNvPr id="52" name="Rectangle 51"/>
              <p:cNvSpPr/>
              <p:nvPr/>
            </p:nvSpPr>
            <p:spPr>
              <a:xfrm>
                <a:off x="-493600" y="1272756"/>
                <a:ext cx="2320673" cy="31401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Mentors</a:t>
                </a:r>
                <a:endParaRPr lang="en-GB" sz="1200" b="1" dirty="0"/>
              </a:p>
            </p:txBody>
          </p:sp>
        </p:grpSp>
      </p:grpSp>
      <p:grpSp>
        <p:nvGrpSpPr>
          <p:cNvPr id="59" name="Group 58"/>
          <p:cNvGrpSpPr/>
          <p:nvPr/>
        </p:nvGrpSpPr>
        <p:grpSpPr>
          <a:xfrm>
            <a:off x="9776598" y="3346111"/>
            <a:ext cx="2059243" cy="3443499"/>
            <a:chOff x="7266875" y="3358470"/>
            <a:chExt cx="2059243" cy="3443499"/>
          </a:xfrm>
        </p:grpSpPr>
        <p:grpSp>
          <p:nvGrpSpPr>
            <p:cNvPr id="56" name="Group 55"/>
            <p:cNvGrpSpPr/>
            <p:nvPr/>
          </p:nvGrpSpPr>
          <p:grpSpPr>
            <a:xfrm>
              <a:off x="7266875" y="5102079"/>
              <a:ext cx="2058402" cy="1699890"/>
              <a:chOff x="7266875" y="5102079"/>
              <a:chExt cx="2058402" cy="1699890"/>
            </a:xfrm>
          </p:grpSpPr>
          <p:sp>
            <p:nvSpPr>
              <p:cNvPr id="27" name="Rectangle 26"/>
              <p:cNvSpPr/>
              <p:nvPr/>
            </p:nvSpPr>
            <p:spPr>
              <a:xfrm>
                <a:off x="7266875" y="5459809"/>
                <a:ext cx="2058402" cy="1342160"/>
              </a:xfrm>
              <a:prstGeom prst="rect">
                <a:avLst/>
              </a:prstGeom>
              <a:solidFill>
                <a:schemeClr val="accent1">
                  <a:lumMod val="20000"/>
                  <a:lumOff val="80000"/>
                </a:schemeClr>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rPr>
                  <a:t>Oliver Le </a:t>
                </a:r>
                <a:r>
                  <a:rPr lang="en-US" altLang="en-US" sz="1100" dirty="0" err="1">
                    <a:solidFill>
                      <a:schemeClr val="tx1">
                        <a:lumMod val="65000"/>
                        <a:lumOff val="35000"/>
                      </a:schemeClr>
                    </a:solidFill>
                    <a:latin typeface="Expert Sans Light" panose="020B0403030103020204" pitchFamily="34" charset="0"/>
                    <a:ea typeface="Times New Roman" panose="02020603050405020304" pitchFamily="18" charset="0"/>
                  </a:rPr>
                  <a:t>Sech</a:t>
                </a:r>
                <a:endPar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rPr>
                  <a:t>Alexandre </a:t>
                </a:r>
                <a:r>
                  <a:rPr lang="en-US" altLang="en-US" sz="1100" dirty="0" err="1">
                    <a:solidFill>
                      <a:schemeClr val="tx1">
                        <a:lumMod val="65000"/>
                        <a:lumOff val="35000"/>
                      </a:schemeClr>
                    </a:solidFill>
                    <a:latin typeface="Expert Sans Light" panose="020B0403030103020204" pitchFamily="34" charset="0"/>
                    <a:ea typeface="Times New Roman" panose="02020603050405020304" pitchFamily="18" charset="0"/>
                  </a:rPr>
                  <a:t>Cardosa</a:t>
                </a:r>
                <a:r>
                  <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rPr>
                  <a:t> </a:t>
                </a:r>
                <a:r>
                  <a:rPr lang="en-US" altLang="en-US" sz="1100" dirty="0" err="1">
                    <a:solidFill>
                      <a:schemeClr val="tx1">
                        <a:lumMod val="65000"/>
                        <a:lumOff val="35000"/>
                      </a:schemeClr>
                    </a:solidFill>
                    <a:latin typeface="Expert Sans Light" panose="020B0403030103020204" pitchFamily="34" charset="0"/>
                    <a:ea typeface="Times New Roman" panose="02020603050405020304" pitchFamily="18" charset="0"/>
                  </a:rPr>
                  <a:t>Arauljo</a:t>
                </a:r>
                <a:r>
                  <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rPr>
                  <a:t> De </a:t>
                </a:r>
                <a:r>
                  <a:rPr lang="en-US" altLang="en-US" sz="1100" dirty="0" err="1">
                    <a:solidFill>
                      <a:schemeClr val="tx1">
                        <a:lumMod val="65000"/>
                        <a:lumOff val="35000"/>
                      </a:schemeClr>
                    </a:solidFill>
                    <a:latin typeface="Expert Sans Light" panose="020B0403030103020204" pitchFamily="34" charset="0"/>
                    <a:ea typeface="Times New Roman" panose="02020603050405020304" pitchFamily="18" charset="0"/>
                  </a:rPr>
                  <a:t>Figueiredo</a:t>
                </a:r>
                <a:endPar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US" altLang="en-US" sz="1100" dirty="0" err="1">
                    <a:solidFill>
                      <a:schemeClr val="tx1">
                        <a:lumMod val="65000"/>
                        <a:lumOff val="35000"/>
                      </a:schemeClr>
                    </a:solidFill>
                    <a:latin typeface="Expert Sans Light" panose="020B0403030103020204" pitchFamily="34" charset="0"/>
                    <a:ea typeface="Times New Roman" panose="02020603050405020304" pitchFamily="18" charset="0"/>
                  </a:rPr>
                  <a:t>Chibuike</a:t>
                </a:r>
                <a:r>
                  <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rPr>
                  <a:t> Brian</a:t>
                </a:r>
              </a:p>
              <a:p>
                <a:pPr eaLnBrk="0" fontAlgn="base" hangingPunct="0">
                  <a:spcBef>
                    <a:spcPct val="0"/>
                  </a:spcBef>
                  <a:spcAft>
                    <a:spcPct val="0"/>
                  </a:spcAft>
                </a:pPr>
                <a:r>
                  <a:rPr lang="en-US" altLang="en-US" sz="1100" dirty="0" err="1">
                    <a:solidFill>
                      <a:schemeClr val="tx1">
                        <a:lumMod val="65000"/>
                        <a:lumOff val="35000"/>
                      </a:schemeClr>
                    </a:solidFill>
                    <a:latin typeface="Expert Sans Light" panose="020B0403030103020204" pitchFamily="34" charset="0"/>
                    <a:ea typeface="Times New Roman" panose="02020603050405020304" pitchFamily="18" charset="0"/>
                  </a:rPr>
                  <a:t>Claudiu</a:t>
                </a:r>
                <a:r>
                  <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rPr>
                  <a:t>-Petro </a:t>
                </a:r>
                <a:r>
                  <a:rPr lang="en-US" altLang="en-US" sz="1100" dirty="0" err="1">
                    <a:solidFill>
                      <a:schemeClr val="tx1">
                        <a:lumMod val="65000"/>
                        <a:lumOff val="35000"/>
                      </a:schemeClr>
                    </a:solidFill>
                    <a:latin typeface="Expert Sans Light" panose="020B0403030103020204" pitchFamily="34" charset="0"/>
                    <a:ea typeface="Times New Roman" panose="02020603050405020304" pitchFamily="18" charset="0"/>
                  </a:rPr>
                  <a:t>Sorodoc</a:t>
                </a:r>
                <a:endPar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rPr>
                  <a:t>Jeffery </a:t>
                </a:r>
                <a:r>
                  <a:rPr lang="en-US" altLang="en-US" sz="1100" dirty="0" err="1" smtClean="0">
                    <a:solidFill>
                      <a:schemeClr val="tx1">
                        <a:lumMod val="65000"/>
                        <a:lumOff val="35000"/>
                      </a:schemeClr>
                    </a:solidFill>
                    <a:latin typeface="Expert Sans Light" panose="020B0403030103020204" pitchFamily="34" charset="0"/>
                    <a:ea typeface="Times New Roman" panose="02020603050405020304" pitchFamily="18" charset="0"/>
                  </a:rPr>
                  <a:t>Aideyan-Ohonba</a:t>
                </a:r>
                <a:endParaRPr lang="en-US" altLang="en-US" sz="1100" dirty="0" smtClean="0">
                  <a:solidFill>
                    <a:schemeClr val="tx1">
                      <a:lumMod val="65000"/>
                      <a:lumOff val="35000"/>
                    </a:schemeClr>
                  </a:solidFill>
                  <a:latin typeface="Expert Sans Light" panose="020B0403030103020204" pitchFamily="34" charset="0"/>
                  <a:ea typeface="Times New Roman" panose="02020603050405020304" pitchFamily="18" charset="0"/>
                </a:endParaRPr>
              </a:p>
              <a:p>
                <a:pPr eaLnBrk="0" fontAlgn="base" hangingPunct="0">
                  <a:spcBef>
                    <a:spcPct val="0"/>
                  </a:spcBef>
                  <a:spcAft>
                    <a:spcPct val="0"/>
                  </a:spcAft>
                </a:pPr>
                <a:r>
                  <a:rPr lang="en-US" altLang="en-US" sz="1100" dirty="0" err="1" smtClean="0">
                    <a:solidFill>
                      <a:schemeClr val="tx1">
                        <a:lumMod val="65000"/>
                        <a:lumOff val="35000"/>
                      </a:schemeClr>
                    </a:solidFill>
                    <a:latin typeface="Expert Sans Light" panose="020B0403030103020204" pitchFamily="34" charset="0"/>
                    <a:ea typeface="Times New Roman" panose="02020603050405020304" pitchFamily="18" charset="0"/>
                  </a:rPr>
                  <a:t>Ionut</a:t>
                </a:r>
                <a:r>
                  <a:rPr lang="en-US" altLang="en-US" sz="1100" dirty="0" smtClean="0">
                    <a:solidFill>
                      <a:schemeClr val="tx1">
                        <a:lumMod val="65000"/>
                        <a:lumOff val="35000"/>
                      </a:schemeClr>
                    </a:solidFill>
                    <a:latin typeface="Expert Sans Light" panose="020B0403030103020204" pitchFamily="34" charset="0"/>
                    <a:ea typeface="Times New Roman" panose="02020603050405020304" pitchFamily="18" charset="0"/>
                  </a:rPr>
                  <a:t>- Gabriel </a:t>
                </a:r>
                <a:r>
                  <a:rPr lang="en-US" altLang="en-US" sz="1100" dirty="0" err="1" smtClean="0">
                    <a:solidFill>
                      <a:schemeClr val="tx1">
                        <a:lumMod val="65000"/>
                        <a:lumOff val="35000"/>
                      </a:schemeClr>
                    </a:solidFill>
                    <a:latin typeface="Expert Sans Light" panose="020B0403030103020204" pitchFamily="34" charset="0"/>
                    <a:ea typeface="Times New Roman" panose="02020603050405020304" pitchFamily="18" charset="0"/>
                  </a:rPr>
                  <a:t>Balasa</a:t>
                </a:r>
                <a:endParaRPr lang="en-US" altLang="en-US" sz="1100" dirty="0">
                  <a:solidFill>
                    <a:schemeClr val="tx1">
                      <a:lumMod val="65000"/>
                      <a:lumOff val="35000"/>
                    </a:schemeClr>
                  </a:solidFill>
                  <a:latin typeface="Expert Sans Light" panose="020B0403030103020204" pitchFamily="34" charset="0"/>
                  <a:ea typeface="Times New Roman" panose="02020603050405020304" pitchFamily="18" charset="0"/>
                </a:endParaRPr>
              </a:p>
            </p:txBody>
          </p:sp>
          <p:sp>
            <p:nvSpPr>
              <p:cNvPr id="28" name="Rectangle 27"/>
              <p:cNvSpPr/>
              <p:nvPr/>
            </p:nvSpPr>
            <p:spPr>
              <a:xfrm>
                <a:off x="7266875" y="5102079"/>
                <a:ext cx="2058402" cy="357730"/>
              </a:xfrm>
              <a:prstGeom prst="rect">
                <a:avLst/>
              </a:prstGeom>
              <a:solidFill>
                <a:srgbClr val="75DBFF"/>
              </a:solidFill>
              <a:ln>
                <a:solidFill>
                  <a:srgbClr val="75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Expert Sans Light" panose="020B0403030103020204" pitchFamily="34" charset="0"/>
                  </a:rPr>
                  <a:t>Group 4</a:t>
                </a:r>
                <a:endParaRPr lang="en-GB" sz="1200" b="1" dirty="0">
                  <a:latin typeface="Expert Sans Light" panose="020B0403030103020204" pitchFamily="34" charset="0"/>
                </a:endParaRPr>
              </a:p>
            </p:txBody>
          </p:sp>
        </p:grpSp>
        <p:grpSp>
          <p:nvGrpSpPr>
            <p:cNvPr id="53" name="Group 52"/>
            <p:cNvGrpSpPr/>
            <p:nvPr/>
          </p:nvGrpSpPr>
          <p:grpSpPr>
            <a:xfrm>
              <a:off x="7267716" y="3358470"/>
              <a:ext cx="2058402" cy="1543947"/>
              <a:chOff x="-493600" y="1272756"/>
              <a:chExt cx="2320673" cy="1543947"/>
            </a:xfrm>
          </p:grpSpPr>
          <p:sp>
            <p:nvSpPr>
              <p:cNvPr id="54" name="Rectangle 53"/>
              <p:cNvSpPr/>
              <p:nvPr/>
            </p:nvSpPr>
            <p:spPr>
              <a:xfrm>
                <a:off x="-493600" y="1586767"/>
                <a:ext cx="2320673" cy="1229936"/>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solidFill>
                      <a:srgbClr val="00B0F0"/>
                    </a:solidFill>
                  </a:rPr>
                  <a:t>Laura Bakker </a:t>
                </a:r>
                <a:r>
                  <a:rPr lang="en-GB" sz="1100" dirty="0">
                    <a:solidFill>
                      <a:schemeClr val="tx1">
                        <a:lumMod val="65000"/>
                        <a:lumOff val="35000"/>
                      </a:schemeClr>
                    </a:solidFill>
                  </a:rPr>
                  <a:t>– Project Manager</a:t>
                </a:r>
              </a:p>
              <a:p>
                <a:r>
                  <a:rPr lang="en-GB" sz="1100" b="1" dirty="0">
                    <a:solidFill>
                      <a:srgbClr val="00B0F0"/>
                    </a:solidFill>
                  </a:rPr>
                  <a:t>Tony Caruso </a:t>
                </a:r>
                <a:r>
                  <a:rPr lang="en-GB" sz="1100" dirty="0">
                    <a:solidFill>
                      <a:schemeClr val="tx1">
                        <a:lumMod val="65000"/>
                        <a:lumOff val="35000"/>
                      </a:schemeClr>
                    </a:solidFill>
                  </a:rPr>
                  <a:t>– Principal </a:t>
                </a:r>
                <a:r>
                  <a:rPr lang="en-GB" sz="1100" dirty="0" smtClean="0">
                    <a:solidFill>
                      <a:schemeClr val="tx1">
                        <a:lumMod val="65000"/>
                        <a:lumOff val="35000"/>
                      </a:schemeClr>
                    </a:solidFill>
                  </a:rPr>
                  <a:t>Consultant</a:t>
                </a:r>
              </a:p>
              <a:p>
                <a:r>
                  <a:rPr lang="en-GB" sz="1100" b="1" dirty="0" smtClean="0">
                    <a:solidFill>
                      <a:srgbClr val="00B0F0"/>
                    </a:solidFill>
                  </a:rPr>
                  <a:t>Steve </a:t>
                </a:r>
                <a:r>
                  <a:rPr lang="en-GB" sz="1100" b="1" dirty="0">
                    <a:solidFill>
                      <a:srgbClr val="00B0F0"/>
                    </a:solidFill>
                  </a:rPr>
                  <a:t>Beagley </a:t>
                </a:r>
                <a:r>
                  <a:rPr lang="en-GB" sz="1200" dirty="0">
                    <a:solidFill>
                      <a:schemeClr val="tx1">
                        <a:lumMod val="65000"/>
                        <a:lumOff val="35000"/>
                      </a:schemeClr>
                    </a:solidFill>
                  </a:rPr>
                  <a:t>– Principal Consultant</a:t>
                </a:r>
              </a:p>
              <a:p>
                <a:endParaRPr lang="en-GB" sz="1200" dirty="0">
                  <a:solidFill>
                    <a:schemeClr val="tx1">
                      <a:lumMod val="65000"/>
                      <a:lumOff val="35000"/>
                    </a:schemeClr>
                  </a:solidFill>
                </a:endParaRPr>
              </a:p>
            </p:txBody>
          </p:sp>
          <p:sp>
            <p:nvSpPr>
              <p:cNvPr id="55" name="Rectangle 54"/>
              <p:cNvSpPr/>
              <p:nvPr/>
            </p:nvSpPr>
            <p:spPr>
              <a:xfrm>
                <a:off x="-493600" y="1272756"/>
                <a:ext cx="2320673" cy="31401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Mentors</a:t>
                </a:r>
                <a:endParaRPr lang="en-GB" sz="1200" b="1" dirty="0"/>
              </a:p>
            </p:txBody>
          </p:sp>
        </p:grpSp>
      </p:grpSp>
      <p:cxnSp>
        <p:nvCxnSpPr>
          <p:cNvPr id="66" name="Straight Connector 65"/>
          <p:cNvCxnSpPr>
            <a:stCxn id="2" idx="2"/>
            <a:endCxn id="40" idx="0"/>
          </p:cNvCxnSpPr>
          <p:nvPr/>
        </p:nvCxnSpPr>
        <p:spPr>
          <a:xfrm flipH="1">
            <a:off x="6082253" y="1644112"/>
            <a:ext cx="5122" cy="13217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5" idx="2"/>
            <a:endCxn id="37" idx="0"/>
          </p:cNvCxnSpPr>
          <p:nvPr/>
        </p:nvCxnSpPr>
        <p:spPr>
          <a:xfrm flipH="1">
            <a:off x="1315165" y="4890059"/>
            <a:ext cx="7065" cy="20542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1" idx="2"/>
            <a:endCxn id="18" idx="0"/>
          </p:cNvCxnSpPr>
          <p:nvPr/>
        </p:nvCxnSpPr>
        <p:spPr>
          <a:xfrm>
            <a:off x="4443445" y="4890058"/>
            <a:ext cx="0" cy="20542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8" idx="2"/>
            <a:endCxn id="43" idx="0"/>
          </p:cNvCxnSpPr>
          <p:nvPr/>
        </p:nvCxnSpPr>
        <p:spPr>
          <a:xfrm flipH="1">
            <a:off x="7718196" y="4890058"/>
            <a:ext cx="22127" cy="20542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4" idx="2"/>
            <a:endCxn id="28" idx="0"/>
          </p:cNvCxnSpPr>
          <p:nvPr/>
        </p:nvCxnSpPr>
        <p:spPr>
          <a:xfrm flipH="1">
            <a:off x="10805799" y="4890058"/>
            <a:ext cx="841" cy="19966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9" idx="2"/>
            <a:endCxn id="46" idx="0"/>
          </p:cNvCxnSpPr>
          <p:nvPr/>
        </p:nvCxnSpPr>
        <p:spPr>
          <a:xfrm rot="5400000">
            <a:off x="3569099" y="830395"/>
            <a:ext cx="274334" cy="4757098"/>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39" idx="2"/>
            <a:endCxn id="52" idx="0"/>
          </p:cNvCxnSpPr>
          <p:nvPr/>
        </p:nvCxnSpPr>
        <p:spPr>
          <a:xfrm rot="5400000">
            <a:off x="5126963" y="2388259"/>
            <a:ext cx="274334" cy="1641370"/>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39" idx="2"/>
            <a:endCxn id="55" idx="0"/>
          </p:cNvCxnSpPr>
          <p:nvPr/>
        </p:nvCxnSpPr>
        <p:spPr>
          <a:xfrm rot="16200000" flipH="1">
            <a:off x="8308560" y="848031"/>
            <a:ext cx="274334" cy="4721825"/>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39" idx="2"/>
            <a:endCxn id="49" idx="0"/>
          </p:cNvCxnSpPr>
          <p:nvPr/>
        </p:nvCxnSpPr>
        <p:spPr>
          <a:xfrm rot="16200000" flipH="1">
            <a:off x="6775402" y="2381190"/>
            <a:ext cx="274334" cy="1655508"/>
          </a:xfrm>
          <a:prstGeom prst="bentConnector3">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72916" y="879774"/>
            <a:ext cx="2508085" cy="1236400"/>
            <a:chOff x="2495755" y="866203"/>
            <a:chExt cx="2320673" cy="924256"/>
          </a:xfrm>
        </p:grpSpPr>
        <p:sp>
          <p:nvSpPr>
            <p:cNvPr id="73" name="Rectangle 72"/>
            <p:cNvSpPr/>
            <p:nvPr/>
          </p:nvSpPr>
          <p:spPr>
            <a:xfrm>
              <a:off x="2495755" y="1180214"/>
              <a:ext cx="2320673" cy="610245"/>
            </a:xfrm>
            <a:prstGeom prst="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smtClean="0">
                <a:solidFill>
                  <a:srgbClr val="00B0F0"/>
                </a:solidFill>
              </a:endParaRPr>
            </a:p>
            <a:p>
              <a:pPr algn="ctr"/>
              <a:r>
                <a:rPr lang="en-GB" sz="1200" b="1" dirty="0">
                  <a:solidFill>
                    <a:srgbClr val="00B0F0"/>
                  </a:solidFill>
                </a:rPr>
                <a:t>James Rowell </a:t>
              </a:r>
              <a:r>
                <a:rPr lang="en-GB" sz="1200" dirty="0">
                  <a:solidFill>
                    <a:schemeClr val="tx1"/>
                  </a:solidFill>
                </a:rPr>
                <a:t>– </a:t>
              </a:r>
              <a:r>
                <a:rPr lang="en-GB" sz="1200" dirty="0">
                  <a:solidFill>
                    <a:schemeClr val="tx1">
                      <a:lumMod val="65000"/>
                      <a:lumOff val="35000"/>
                    </a:schemeClr>
                  </a:solidFill>
                </a:rPr>
                <a:t>Head of Partner Solution Delivery</a:t>
              </a:r>
            </a:p>
            <a:p>
              <a:pPr algn="ctr"/>
              <a:r>
                <a:rPr lang="en-GB" sz="1200" b="1" dirty="0">
                  <a:solidFill>
                    <a:srgbClr val="00B0F0"/>
                  </a:solidFill>
                </a:rPr>
                <a:t>Mark Johnson </a:t>
              </a:r>
              <a:r>
                <a:rPr lang="en-GB" sz="1200" dirty="0">
                  <a:solidFill>
                    <a:schemeClr val="tx1"/>
                  </a:solidFill>
                </a:rPr>
                <a:t>– </a:t>
              </a:r>
              <a:r>
                <a:rPr lang="en-GB" sz="1200" dirty="0">
                  <a:solidFill>
                    <a:schemeClr val="tx1">
                      <a:lumMod val="65000"/>
                      <a:lumOff val="35000"/>
                    </a:schemeClr>
                  </a:solidFill>
                </a:rPr>
                <a:t>Deputy Head of Computing (</a:t>
              </a:r>
              <a:r>
                <a:rPr lang="en-GB" sz="1200" dirty="0" err="1">
                  <a:solidFill>
                    <a:schemeClr val="tx1">
                      <a:lumMod val="65000"/>
                      <a:lumOff val="35000"/>
                    </a:schemeClr>
                  </a:solidFill>
                </a:rPr>
                <a:t>UoN</a:t>
              </a:r>
              <a:r>
                <a:rPr lang="en-GB" sz="1200" dirty="0">
                  <a:solidFill>
                    <a:schemeClr val="tx1">
                      <a:lumMod val="65000"/>
                      <a:lumOff val="35000"/>
                    </a:schemeClr>
                  </a:solidFill>
                </a:rPr>
                <a:t>)</a:t>
              </a:r>
            </a:p>
            <a:p>
              <a:pPr algn="ctr"/>
              <a:endParaRPr lang="en-GB" sz="1200" dirty="0">
                <a:solidFill>
                  <a:schemeClr val="tx1">
                    <a:lumMod val="65000"/>
                    <a:lumOff val="35000"/>
                  </a:schemeClr>
                </a:solidFill>
              </a:endParaRPr>
            </a:p>
          </p:txBody>
        </p:sp>
        <p:sp>
          <p:nvSpPr>
            <p:cNvPr id="75" name="Rectangle 74"/>
            <p:cNvSpPr/>
            <p:nvPr/>
          </p:nvSpPr>
          <p:spPr>
            <a:xfrm>
              <a:off x="2495755" y="866203"/>
              <a:ext cx="2320673" cy="3140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Overall Challenge Event Leads</a:t>
              </a:r>
              <a:endParaRPr lang="en-GB" sz="1200" dirty="0"/>
            </a:p>
          </p:txBody>
        </p:sp>
      </p:grpSp>
      <p:grpSp>
        <p:nvGrpSpPr>
          <p:cNvPr id="65" name="Group 64"/>
          <p:cNvGrpSpPr/>
          <p:nvPr/>
        </p:nvGrpSpPr>
        <p:grpSpPr>
          <a:xfrm>
            <a:off x="9505880" y="870305"/>
            <a:ext cx="2508085" cy="1236400"/>
            <a:chOff x="2495755" y="866203"/>
            <a:chExt cx="2320673" cy="924256"/>
          </a:xfrm>
        </p:grpSpPr>
        <p:sp>
          <p:nvSpPr>
            <p:cNvPr id="67" name="Rectangle 66"/>
            <p:cNvSpPr/>
            <p:nvPr/>
          </p:nvSpPr>
          <p:spPr>
            <a:xfrm>
              <a:off x="2495755" y="1180214"/>
              <a:ext cx="2320673" cy="610245"/>
            </a:xfrm>
            <a:prstGeom prst="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smtClean="0">
                <a:solidFill>
                  <a:srgbClr val="00B0F0"/>
                </a:solidFill>
              </a:endParaRPr>
            </a:p>
            <a:p>
              <a:pPr algn="ctr"/>
              <a:r>
                <a:rPr lang="en-GB" sz="1200" b="1" dirty="0">
                  <a:solidFill>
                    <a:srgbClr val="00B0F0"/>
                  </a:solidFill>
                </a:rPr>
                <a:t>James Rowell </a:t>
              </a:r>
              <a:r>
                <a:rPr lang="en-GB" sz="1200" dirty="0">
                  <a:solidFill>
                    <a:schemeClr val="tx1">
                      <a:lumMod val="65000"/>
                      <a:lumOff val="35000"/>
                    </a:schemeClr>
                  </a:solidFill>
                </a:rPr>
                <a:t>– Head of Partner Solution Delivery</a:t>
              </a:r>
            </a:p>
            <a:p>
              <a:pPr algn="ctr"/>
              <a:r>
                <a:rPr lang="en-GB" sz="1200" b="1" dirty="0">
                  <a:solidFill>
                    <a:srgbClr val="00B0F0"/>
                  </a:solidFill>
                </a:rPr>
                <a:t>Marc </a:t>
              </a:r>
              <a:r>
                <a:rPr lang="en-GB" sz="1200" b="1" dirty="0" smtClean="0">
                  <a:solidFill>
                    <a:srgbClr val="00B0F0"/>
                  </a:solidFill>
                </a:rPr>
                <a:t>Pettican </a:t>
              </a:r>
              <a:r>
                <a:rPr lang="en-GB" sz="1200" dirty="0">
                  <a:solidFill>
                    <a:schemeClr val="tx1">
                      <a:lumMod val="65000"/>
                      <a:lumOff val="35000"/>
                    </a:schemeClr>
                  </a:solidFill>
                </a:rPr>
                <a:t>– </a:t>
              </a:r>
              <a:r>
                <a:rPr lang="en-GB" sz="1200" dirty="0" smtClean="0">
                  <a:solidFill>
                    <a:schemeClr val="tx1">
                      <a:lumMod val="65000"/>
                      <a:lumOff val="35000"/>
                    </a:schemeClr>
                  </a:solidFill>
                </a:rPr>
                <a:t>President, </a:t>
              </a:r>
              <a:r>
                <a:rPr lang="en-GB" sz="1200" dirty="0">
                  <a:solidFill>
                    <a:schemeClr val="tx1">
                      <a:lumMod val="65000"/>
                      <a:lumOff val="35000"/>
                    </a:schemeClr>
                  </a:solidFill>
                </a:rPr>
                <a:t>Barclays Payments</a:t>
              </a:r>
            </a:p>
            <a:p>
              <a:pPr algn="ctr"/>
              <a:endParaRPr lang="en-GB" sz="1200" dirty="0">
                <a:solidFill>
                  <a:schemeClr val="tx1">
                    <a:lumMod val="65000"/>
                    <a:lumOff val="35000"/>
                  </a:schemeClr>
                </a:solidFill>
              </a:endParaRPr>
            </a:p>
          </p:txBody>
        </p:sp>
        <p:sp>
          <p:nvSpPr>
            <p:cNvPr id="69" name="Rectangle 68"/>
            <p:cNvSpPr/>
            <p:nvPr/>
          </p:nvSpPr>
          <p:spPr>
            <a:xfrm>
              <a:off x="2495755" y="866203"/>
              <a:ext cx="2320673" cy="3140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Event Kick Off</a:t>
              </a:r>
              <a:endParaRPr lang="en-GB" sz="1200" dirty="0"/>
            </a:p>
          </p:txBody>
        </p:sp>
      </p:grpSp>
      <p:sp>
        <p:nvSpPr>
          <p:cNvPr id="9" name="Rectangle 8"/>
          <p:cNvSpPr/>
          <p:nvPr/>
        </p:nvSpPr>
        <p:spPr>
          <a:xfrm>
            <a:off x="6711122" y="3665923"/>
            <a:ext cx="1984402" cy="830997"/>
          </a:xfrm>
          <a:prstGeom prst="rect">
            <a:avLst/>
          </a:prstGeom>
        </p:spPr>
        <p:txBody>
          <a:bodyPr wrap="square">
            <a:spAutoFit/>
          </a:bodyPr>
          <a:lstStyle/>
          <a:p>
            <a:r>
              <a:rPr lang="en-GB" sz="1200" b="1" dirty="0">
                <a:solidFill>
                  <a:srgbClr val="00B0F0"/>
                </a:solidFill>
              </a:rPr>
              <a:t>Jen Morales </a:t>
            </a:r>
            <a:r>
              <a:rPr lang="en-GB" sz="1200" dirty="0">
                <a:solidFill>
                  <a:schemeClr val="tx1">
                    <a:lumMod val="65000"/>
                    <a:lumOff val="35000"/>
                  </a:schemeClr>
                </a:solidFill>
              </a:rPr>
              <a:t>– Senior Project Manager</a:t>
            </a:r>
          </a:p>
          <a:p>
            <a:r>
              <a:rPr lang="en-GB" sz="1200" b="1" dirty="0">
                <a:solidFill>
                  <a:srgbClr val="00B0F0"/>
                </a:solidFill>
              </a:rPr>
              <a:t>Natalie Tirant </a:t>
            </a:r>
            <a:r>
              <a:rPr lang="en-GB" sz="1200" dirty="0">
                <a:solidFill>
                  <a:schemeClr val="tx1">
                    <a:lumMod val="65000"/>
                    <a:lumOff val="35000"/>
                  </a:schemeClr>
                </a:solidFill>
              </a:rPr>
              <a:t>– Head of Partner Propositions</a:t>
            </a:r>
          </a:p>
        </p:txBody>
      </p:sp>
    </p:spTree>
    <p:extLst>
      <p:ext uri="{BB962C8B-B14F-4D97-AF65-F5344CB8AC3E}">
        <p14:creationId xmlns:p14="http://schemas.microsoft.com/office/powerpoint/2010/main" val="344691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65AD12-E617-9B48-8F41-5C5F4FA5B375}"/>
              </a:ext>
            </a:extLst>
          </p:cNvPr>
          <p:cNvPicPr>
            <a:picLocks noChangeAspect="1"/>
          </p:cNvPicPr>
          <p:nvPr/>
        </p:nvPicPr>
        <p:blipFill>
          <a:blip r:embed="rId2"/>
          <a:stretch>
            <a:fillRect/>
          </a:stretch>
        </p:blipFill>
        <p:spPr>
          <a:xfrm>
            <a:off x="241458" y="6374761"/>
            <a:ext cx="1585615" cy="268938"/>
          </a:xfrm>
          <a:prstGeom prst="rect">
            <a:avLst/>
          </a:prstGeom>
          <a:solidFill>
            <a:schemeClr val="bg1"/>
          </a:solidFill>
        </p:spPr>
      </p:pic>
      <p:sp>
        <p:nvSpPr>
          <p:cNvPr id="9" name="Rectangle 8"/>
          <p:cNvSpPr/>
          <p:nvPr/>
        </p:nvSpPr>
        <p:spPr>
          <a:xfrm>
            <a:off x="0" y="0"/>
            <a:ext cx="12192000" cy="68022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latin typeface="Expert Sans Light" panose="020B0403030103020204" pitchFamily="34" charset="0"/>
              </a:rPr>
              <a:t>Challenge Event  |  Monday 8</a:t>
            </a:r>
            <a:r>
              <a:rPr lang="en-GB" sz="2400" baseline="30000" dirty="0" smtClean="0">
                <a:latin typeface="Expert Sans Light" panose="020B0403030103020204" pitchFamily="34" charset="0"/>
              </a:rPr>
              <a:t>th</a:t>
            </a:r>
            <a:r>
              <a:rPr lang="en-GB" sz="2400" dirty="0" smtClean="0">
                <a:latin typeface="Expert Sans Light" panose="020B0403030103020204" pitchFamily="34" charset="0"/>
              </a:rPr>
              <a:t> February</a:t>
            </a:r>
            <a:endParaRPr lang="en-GB" sz="2400" dirty="0">
              <a:latin typeface="Expert Sans Light" panose="020B0403030103020204" pitchFamily="34" charset="0"/>
            </a:endParaRPr>
          </a:p>
        </p:txBody>
      </p:sp>
      <p:grpSp>
        <p:nvGrpSpPr>
          <p:cNvPr id="27" name="Group 26"/>
          <p:cNvGrpSpPr/>
          <p:nvPr/>
        </p:nvGrpSpPr>
        <p:grpSpPr>
          <a:xfrm>
            <a:off x="825500" y="1159788"/>
            <a:ext cx="7975600" cy="1367966"/>
            <a:chOff x="825500" y="1159788"/>
            <a:chExt cx="7975600" cy="1367966"/>
          </a:xfrm>
        </p:grpSpPr>
        <p:grpSp>
          <p:nvGrpSpPr>
            <p:cNvPr id="21" name="Group 20"/>
            <p:cNvGrpSpPr/>
            <p:nvPr/>
          </p:nvGrpSpPr>
          <p:grpSpPr>
            <a:xfrm>
              <a:off x="2324100" y="1159788"/>
              <a:ext cx="6477000" cy="1367966"/>
              <a:chOff x="3606800" y="1397000"/>
              <a:chExt cx="6477000" cy="1367966"/>
            </a:xfrm>
          </p:grpSpPr>
          <p:sp>
            <p:nvSpPr>
              <p:cNvPr id="2" name="Rectangle 1"/>
              <p:cNvSpPr/>
              <p:nvPr/>
            </p:nvSpPr>
            <p:spPr>
              <a:xfrm>
                <a:off x="3606800" y="1397000"/>
                <a:ext cx="64770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latin typeface="Expert Sans Light" panose="020B0403030103020204" pitchFamily="34" charset="0"/>
                  </a:rPr>
                  <a:t>Event Kick Off Meeting</a:t>
                </a:r>
                <a:endParaRPr lang="en-GB" b="1" dirty="0">
                  <a:latin typeface="Expert Sans Light" panose="020B0403030103020204" pitchFamily="34" charset="0"/>
                </a:endParaRPr>
              </a:p>
            </p:txBody>
          </p:sp>
          <p:sp>
            <p:nvSpPr>
              <p:cNvPr id="11" name="Rectangle 10"/>
              <p:cNvSpPr/>
              <p:nvPr/>
            </p:nvSpPr>
            <p:spPr>
              <a:xfrm>
                <a:off x="3606800" y="1902426"/>
                <a:ext cx="6477000" cy="862540"/>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u="sng" dirty="0" smtClean="0">
                    <a:hlinkClick r:id="rId3"/>
                  </a:rPr>
                  <a:t>Click Here to Join Webex</a:t>
                </a:r>
                <a:endParaRPr lang="en-GB" dirty="0"/>
              </a:p>
              <a:p>
                <a:r>
                  <a:rPr lang="en-GB" sz="1600" b="1" dirty="0" smtClean="0">
                    <a:solidFill>
                      <a:schemeClr val="tx1">
                        <a:lumMod val="65000"/>
                        <a:lumOff val="35000"/>
                      </a:schemeClr>
                    </a:solidFill>
                    <a:latin typeface="Expert Sans Light" panose="020B0403030103020204" pitchFamily="34" charset="0"/>
                  </a:rPr>
                  <a:t>James Rowell </a:t>
                </a:r>
                <a:r>
                  <a:rPr lang="en-GB" sz="1600" dirty="0" smtClean="0">
                    <a:solidFill>
                      <a:schemeClr val="tx1">
                        <a:lumMod val="65000"/>
                        <a:lumOff val="35000"/>
                      </a:schemeClr>
                    </a:solidFill>
                    <a:latin typeface="Expert Sans Light" panose="020B0403030103020204" pitchFamily="34" charset="0"/>
                  </a:rPr>
                  <a:t>– Head of Partner Solution Delivery</a:t>
                </a:r>
              </a:p>
              <a:p>
                <a:r>
                  <a:rPr lang="en-GB" sz="1600" b="1" dirty="0" smtClean="0">
                    <a:solidFill>
                      <a:schemeClr val="tx1">
                        <a:lumMod val="65000"/>
                        <a:lumOff val="35000"/>
                      </a:schemeClr>
                    </a:solidFill>
                    <a:latin typeface="Expert Sans Light" panose="020B0403030103020204" pitchFamily="34" charset="0"/>
                  </a:rPr>
                  <a:t>Mark Johnson </a:t>
                </a:r>
                <a:r>
                  <a:rPr lang="en-GB" sz="1600" dirty="0" smtClean="0">
                    <a:solidFill>
                      <a:schemeClr val="tx1">
                        <a:lumMod val="65000"/>
                        <a:lumOff val="35000"/>
                      </a:schemeClr>
                    </a:solidFill>
                    <a:latin typeface="Expert Sans Light" panose="020B0403030103020204" pitchFamily="34" charset="0"/>
                  </a:rPr>
                  <a:t>– Deputy Head of Computing</a:t>
                </a:r>
              </a:p>
            </p:txBody>
          </p:sp>
        </p:grpSp>
        <p:sp>
          <p:nvSpPr>
            <p:cNvPr id="23" name="Rectangle 22"/>
            <p:cNvSpPr/>
            <p:nvPr/>
          </p:nvSpPr>
          <p:spPr>
            <a:xfrm>
              <a:off x="825500" y="1159788"/>
              <a:ext cx="1371600" cy="1367966"/>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9:30-10:00</a:t>
              </a:r>
            </a:p>
            <a:p>
              <a:pPr algn="ctr"/>
              <a:r>
                <a:rPr lang="en-GB" b="1" dirty="0" smtClean="0">
                  <a:latin typeface="Expert Sans Light" panose="020B0403030103020204" pitchFamily="34" charset="0"/>
                </a:rPr>
                <a:t>Call opens at 9:15</a:t>
              </a:r>
              <a:endParaRPr lang="en-GB" b="1" dirty="0">
                <a:latin typeface="Expert Sans Light" panose="020B0403030103020204" pitchFamily="34" charset="0"/>
              </a:endParaRPr>
            </a:p>
          </p:txBody>
        </p:sp>
      </p:grpSp>
      <p:grpSp>
        <p:nvGrpSpPr>
          <p:cNvPr id="28" name="Group 27"/>
          <p:cNvGrpSpPr/>
          <p:nvPr/>
        </p:nvGrpSpPr>
        <p:grpSpPr>
          <a:xfrm>
            <a:off x="825500" y="2789836"/>
            <a:ext cx="7975600" cy="963152"/>
            <a:chOff x="825500" y="2869355"/>
            <a:chExt cx="7975600" cy="963152"/>
          </a:xfrm>
        </p:grpSpPr>
        <p:grpSp>
          <p:nvGrpSpPr>
            <p:cNvPr id="22" name="Group 21"/>
            <p:cNvGrpSpPr/>
            <p:nvPr/>
          </p:nvGrpSpPr>
          <p:grpSpPr>
            <a:xfrm>
              <a:off x="2324100" y="2869355"/>
              <a:ext cx="6477000" cy="963152"/>
              <a:chOff x="3606800" y="3106567"/>
              <a:chExt cx="6477000" cy="963152"/>
            </a:xfrm>
          </p:grpSpPr>
          <p:sp>
            <p:nvSpPr>
              <p:cNvPr id="12" name="Rectangle 11"/>
              <p:cNvSpPr/>
              <p:nvPr/>
            </p:nvSpPr>
            <p:spPr>
              <a:xfrm>
                <a:off x="3606800" y="3106567"/>
                <a:ext cx="64770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latin typeface="Expert Sans Light" panose="020B0403030103020204" pitchFamily="34" charset="0"/>
                  </a:rPr>
                  <a:t>Overview of Barclays Payments &amp; Industry Advice</a:t>
                </a:r>
                <a:endParaRPr lang="en-GB" b="1" dirty="0">
                  <a:latin typeface="Expert Sans Light" panose="020B0403030103020204" pitchFamily="34" charset="0"/>
                </a:endParaRPr>
              </a:p>
            </p:txBody>
          </p:sp>
          <p:sp>
            <p:nvSpPr>
              <p:cNvPr id="13" name="Rectangle 12"/>
              <p:cNvSpPr/>
              <p:nvPr/>
            </p:nvSpPr>
            <p:spPr>
              <a:xfrm>
                <a:off x="3606800" y="3625219"/>
                <a:ext cx="6477000" cy="444500"/>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chemeClr val="tx1">
                        <a:lumMod val="65000"/>
                        <a:lumOff val="35000"/>
                      </a:schemeClr>
                    </a:solidFill>
                    <a:latin typeface="Expert Sans Light" panose="020B0403030103020204" pitchFamily="34" charset="0"/>
                  </a:rPr>
                  <a:t>Hosted by </a:t>
                </a:r>
                <a:r>
                  <a:rPr lang="en-GB" sz="1600" b="1" dirty="0" smtClean="0">
                    <a:solidFill>
                      <a:schemeClr val="tx1">
                        <a:lumMod val="65000"/>
                        <a:lumOff val="35000"/>
                      </a:schemeClr>
                    </a:solidFill>
                    <a:latin typeface="Expert Sans Light" panose="020B0403030103020204" pitchFamily="34" charset="0"/>
                  </a:rPr>
                  <a:t>Marc Pettican </a:t>
                </a:r>
                <a:r>
                  <a:rPr lang="en-GB" sz="1600" dirty="0" smtClean="0">
                    <a:solidFill>
                      <a:schemeClr val="tx1">
                        <a:lumMod val="65000"/>
                        <a:lumOff val="35000"/>
                      </a:schemeClr>
                    </a:solidFill>
                    <a:latin typeface="Expert Sans Light" panose="020B0403030103020204" pitchFamily="34" charset="0"/>
                  </a:rPr>
                  <a:t>– President, Barclays Payments</a:t>
                </a:r>
                <a:endParaRPr lang="en-GB" sz="1600" dirty="0">
                  <a:solidFill>
                    <a:schemeClr val="tx1">
                      <a:lumMod val="65000"/>
                      <a:lumOff val="35000"/>
                    </a:schemeClr>
                  </a:solidFill>
                  <a:latin typeface="Expert Sans Light" panose="020B0403030103020204" pitchFamily="34" charset="0"/>
                </a:endParaRPr>
              </a:p>
            </p:txBody>
          </p:sp>
        </p:grpSp>
        <p:sp>
          <p:nvSpPr>
            <p:cNvPr id="24" name="Rectangle 23"/>
            <p:cNvSpPr/>
            <p:nvPr/>
          </p:nvSpPr>
          <p:spPr>
            <a:xfrm>
              <a:off x="825500" y="2869355"/>
              <a:ext cx="1371600" cy="963152"/>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9:45-10:00</a:t>
              </a:r>
              <a:endParaRPr lang="en-GB" b="1" dirty="0">
                <a:latin typeface="Expert Sans Light" panose="020B0403030103020204" pitchFamily="34" charset="0"/>
              </a:endParaRPr>
            </a:p>
          </p:txBody>
        </p:sp>
      </p:grpSp>
      <p:grpSp>
        <p:nvGrpSpPr>
          <p:cNvPr id="26" name="Group 25"/>
          <p:cNvGrpSpPr/>
          <p:nvPr/>
        </p:nvGrpSpPr>
        <p:grpSpPr>
          <a:xfrm>
            <a:off x="825500" y="4015071"/>
            <a:ext cx="8850745" cy="1880126"/>
            <a:chOff x="825500" y="4015071"/>
            <a:chExt cx="10807700" cy="1880126"/>
          </a:xfrm>
        </p:grpSpPr>
        <p:grpSp>
          <p:nvGrpSpPr>
            <p:cNvPr id="10" name="Group 9"/>
            <p:cNvGrpSpPr/>
            <p:nvPr/>
          </p:nvGrpSpPr>
          <p:grpSpPr>
            <a:xfrm>
              <a:off x="2655449" y="4015071"/>
              <a:ext cx="6145651" cy="1880126"/>
              <a:chOff x="3938149" y="4252283"/>
              <a:chExt cx="6145651" cy="1880126"/>
            </a:xfrm>
          </p:grpSpPr>
          <p:sp>
            <p:nvSpPr>
              <p:cNvPr id="15" name="Rectangle 14"/>
              <p:cNvSpPr/>
              <p:nvPr/>
            </p:nvSpPr>
            <p:spPr>
              <a:xfrm>
                <a:off x="3938150" y="4758235"/>
                <a:ext cx="6145650" cy="1374174"/>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lumMod val="65000"/>
                        <a:lumOff val="35000"/>
                      </a:schemeClr>
                    </a:solidFill>
                    <a:latin typeface="Expert Sans Light" panose="020B0403030103020204" pitchFamily="34" charset="0"/>
                  </a:rPr>
                  <a:t>Group 1 </a:t>
                </a:r>
                <a:r>
                  <a:rPr lang="en-GB" sz="1600" dirty="0" smtClean="0">
                    <a:solidFill>
                      <a:schemeClr val="tx1">
                        <a:lumMod val="65000"/>
                        <a:lumOff val="35000"/>
                      </a:schemeClr>
                    </a:solidFill>
                    <a:latin typeface="Expert Sans Light" panose="020B0403030103020204" pitchFamily="34" charset="0"/>
                  </a:rPr>
                  <a:t>– </a:t>
                </a:r>
                <a:r>
                  <a:rPr lang="en-GB" b="1" u="sng" dirty="0" smtClean="0">
                    <a:hlinkClick r:id="rId4"/>
                  </a:rPr>
                  <a:t>Click Here to Join Webex</a:t>
                </a:r>
                <a:endParaRPr lang="en-GB" dirty="0"/>
              </a:p>
              <a:p>
                <a:r>
                  <a:rPr lang="en-GB" sz="1600" dirty="0" smtClean="0">
                    <a:solidFill>
                      <a:schemeClr val="tx1">
                        <a:lumMod val="65000"/>
                        <a:lumOff val="35000"/>
                      </a:schemeClr>
                    </a:solidFill>
                    <a:latin typeface="Expert Sans Light" panose="020B0403030103020204" pitchFamily="34" charset="0"/>
                  </a:rPr>
                  <a:t>Group </a:t>
                </a:r>
                <a:r>
                  <a:rPr lang="en-GB" sz="1600" dirty="0">
                    <a:solidFill>
                      <a:schemeClr val="tx1">
                        <a:lumMod val="65000"/>
                        <a:lumOff val="35000"/>
                      </a:schemeClr>
                    </a:solidFill>
                    <a:latin typeface="Expert Sans Light" panose="020B0403030103020204" pitchFamily="34" charset="0"/>
                  </a:rPr>
                  <a:t>2 </a:t>
                </a:r>
                <a:r>
                  <a:rPr lang="en-GB" sz="1600" dirty="0" smtClean="0">
                    <a:solidFill>
                      <a:schemeClr val="tx1">
                        <a:lumMod val="65000"/>
                        <a:lumOff val="35000"/>
                      </a:schemeClr>
                    </a:solidFill>
                    <a:latin typeface="Expert Sans Light" panose="020B0403030103020204" pitchFamily="34" charset="0"/>
                  </a:rPr>
                  <a:t>–</a:t>
                </a:r>
                <a:r>
                  <a:rPr lang="en-GB" b="1" u="sng" dirty="0" smtClean="0">
                    <a:hlinkClick r:id="rId5"/>
                  </a:rPr>
                  <a:t>Click Here to Join Webex</a:t>
                </a:r>
                <a:endParaRPr lang="en-GB" dirty="0"/>
              </a:p>
              <a:p>
                <a:r>
                  <a:rPr lang="en-GB" sz="1600" dirty="0" smtClean="0">
                    <a:solidFill>
                      <a:schemeClr val="tx1">
                        <a:lumMod val="65000"/>
                        <a:lumOff val="35000"/>
                      </a:schemeClr>
                    </a:solidFill>
                    <a:latin typeface="Expert Sans Light" panose="020B0403030103020204" pitchFamily="34" charset="0"/>
                  </a:rPr>
                  <a:t>Group </a:t>
                </a:r>
                <a:r>
                  <a:rPr lang="en-GB" sz="1600" dirty="0">
                    <a:solidFill>
                      <a:schemeClr val="tx1">
                        <a:lumMod val="65000"/>
                        <a:lumOff val="35000"/>
                      </a:schemeClr>
                    </a:solidFill>
                    <a:latin typeface="Expert Sans Light" panose="020B0403030103020204" pitchFamily="34" charset="0"/>
                  </a:rPr>
                  <a:t>3 </a:t>
                </a:r>
                <a:r>
                  <a:rPr lang="en-GB" sz="1600" dirty="0" smtClean="0">
                    <a:solidFill>
                      <a:schemeClr val="tx1">
                        <a:lumMod val="65000"/>
                        <a:lumOff val="35000"/>
                      </a:schemeClr>
                    </a:solidFill>
                    <a:latin typeface="Expert Sans Light" panose="020B0403030103020204" pitchFamily="34" charset="0"/>
                  </a:rPr>
                  <a:t>- </a:t>
                </a:r>
                <a:r>
                  <a:rPr lang="en-GB" b="1" u="sng" dirty="0" smtClean="0">
                    <a:hlinkClick r:id="rId6"/>
                  </a:rPr>
                  <a:t>Click Here to Join Webex</a:t>
                </a:r>
                <a:endParaRPr lang="en-GB" dirty="0"/>
              </a:p>
              <a:p>
                <a:r>
                  <a:rPr lang="en-GB" sz="1600" dirty="0" smtClean="0">
                    <a:solidFill>
                      <a:schemeClr val="tx1">
                        <a:lumMod val="65000"/>
                        <a:lumOff val="35000"/>
                      </a:schemeClr>
                    </a:solidFill>
                    <a:latin typeface="Expert Sans Light" panose="020B0403030103020204" pitchFamily="34" charset="0"/>
                  </a:rPr>
                  <a:t>Group </a:t>
                </a:r>
                <a:r>
                  <a:rPr lang="en-GB" sz="1600" dirty="0">
                    <a:solidFill>
                      <a:schemeClr val="tx1">
                        <a:lumMod val="65000"/>
                        <a:lumOff val="35000"/>
                      </a:schemeClr>
                    </a:solidFill>
                    <a:latin typeface="Expert Sans Light" panose="020B0403030103020204" pitchFamily="34" charset="0"/>
                  </a:rPr>
                  <a:t>4 </a:t>
                </a:r>
                <a:r>
                  <a:rPr lang="en-GB" sz="1600" dirty="0" smtClean="0">
                    <a:solidFill>
                      <a:schemeClr val="tx1">
                        <a:lumMod val="65000"/>
                        <a:lumOff val="35000"/>
                      </a:schemeClr>
                    </a:solidFill>
                    <a:latin typeface="Expert Sans Light" panose="020B0403030103020204" pitchFamily="34" charset="0"/>
                  </a:rPr>
                  <a:t>– </a:t>
                </a:r>
                <a:r>
                  <a:rPr lang="en-GB" b="1" u="sng" dirty="0" smtClean="0">
                    <a:hlinkClick r:id="rId7"/>
                  </a:rPr>
                  <a:t>Click Here to Join Webex</a:t>
                </a:r>
                <a:endParaRPr lang="en-GB" dirty="0"/>
              </a:p>
            </p:txBody>
          </p:sp>
          <p:sp>
            <p:nvSpPr>
              <p:cNvPr id="16" name="Rectangle 15"/>
              <p:cNvSpPr/>
              <p:nvPr/>
            </p:nvSpPr>
            <p:spPr>
              <a:xfrm>
                <a:off x="3938149" y="4252283"/>
                <a:ext cx="6145651"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latin typeface="Expert Sans Light" panose="020B0403030103020204" pitchFamily="34" charset="0"/>
                  </a:rPr>
                  <a:t>Challenge Activity</a:t>
                </a:r>
                <a:endParaRPr lang="en-GB" b="1" dirty="0">
                  <a:latin typeface="Expert Sans Light" panose="020B0403030103020204" pitchFamily="34" charset="0"/>
                </a:endParaRPr>
              </a:p>
            </p:txBody>
          </p:sp>
        </p:grpSp>
        <p:grpSp>
          <p:nvGrpSpPr>
            <p:cNvPr id="3" name="Group 2"/>
            <p:cNvGrpSpPr/>
            <p:nvPr/>
          </p:nvGrpSpPr>
          <p:grpSpPr>
            <a:xfrm>
              <a:off x="8928100" y="4015071"/>
              <a:ext cx="2705100" cy="1880126"/>
              <a:chOff x="10210800" y="4252283"/>
              <a:chExt cx="2705100" cy="1880126"/>
            </a:xfrm>
          </p:grpSpPr>
          <p:sp>
            <p:nvSpPr>
              <p:cNvPr id="17" name="Rectangle 16"/>
              <p:cNvSpPr/>
              <p:nvPr/>
            </p:nvSpPr>
            <p:spPr>
              <a:xfrm>
                <a:off x="10210800" y="4252283"/>
                <a:ext cx="27051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PM Tips</a:t>
                </a:r>
                <a:endParaRPr lang="en-GB" b="1" dirty="0">
                  <a:latin typeface="Expert Sans Light" panose="020B0403030103020204" pitchFamily="34" charset="0"/>
                </a:endParaRPr>
              </a:p>
            </p:txBody>
          </p:sp>
          <p:sp>
            <p:nvSpPr>
              <p:cNvPr id="19" name="Rectangle 18"/>
              <p:cNvSpPr/>
              <p:nvPr/>
            </p:nvSpPr>
            <p:spPr>
              <a:xfrm>
                <a:off x="10210800" y="4758235"/>
                <a:ext cx="2705100" cy="1374174"/>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chemeClr val="tx1">
                        <a:lumMod val="65000"/>
                        <a:lumOff val="35000"/>
                      </a:schemeClr>
                    </a:solidFill>
                    <a:latin typeface="Expert Sans Light" panose="020B0403030103020204" pitchFamily="34" charset="0"/>
                  </a:rPr>
                  <a:t>10:10 – 10:20</a:t>
                </a:r>
              </a:p>
              <a:p>
                <a:r>
                  <a:rPr lang="en-GB" sz="1600" dirty="0" smtClean="0">
                    <a:solidFill>
                      <a:schemeClr val="tx1">
                        <a:lumMod val="65000"/>
                        <a:lumOff val="35000"/>
                      </a:schemeClr>
                    </a:solidFill>
                    <a:latin typeface="Expert Sans Light" panose="020B0403030103020204" pitchFamily="34" charset="0"/>
                  </a:rPr>
                  <a:t>10:20 – 10:30</a:t>
                </a:r>
              </a:p>
              <a:p>
                <a:r>
                  <a:rPr lang="en-GB" sz="1600" dirty="0" smtClean="0">
                    <a:solidFill>
                      <a:schemeClr val="tx1">
                        <a:lumMod val="65000"/>
                        <a:lumOff val="35000"/>
                      </a:schemeClr>
                    </a:solidFill>
                    <a:latin typeface="Expert Sans Light" panose="020B0403030103020204" pitchFamily="34" charset="0"/>
                  </a:rPr>
                  <a:t>10:30 – 10:40</a:t>
                </a:r>
              </a:p>
              <a:p>
                <a:r>
                  <a:rPr lang="en-GB" sz="1600" dirty="0" smtClean="0">
                    <a:solidFill>
                      <a:schemeClr val="tx1">
                        <a:lumMod val="65000"/>
                        <a:lumOff val="35000"/>
                      </a:schemeClr>
                    </a:solidFill>
                    <a:latin typeface="Expert Sans Light" panose="020B0403030103020204" pitchFamily="34" charset="0"/>
                  </a:rPr>
                  <a:t>10:40 – 10:50</a:t>
                </a:r>
              </a:p>
            </p:txBody>
          </p:sp>
        </p:grpSp>
        <p:sp>
          <p:nvSpPr>
            <p:cNvPr id="25" name="Rectangle 24"/>
            <p:cNvSpPr/>
            <p:nvPr/>
          </p:nvSpPr>
          <p:spPr>
            <a:xfrm>
              <a:off x="825500" y="4015071"/>
              <a:ext cx="1674869" cy="1880126"/>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10:00-17:00</a:t>
              </a:r>
              <a:endParaRPr lang="en-GB" b="1" dirty="0">
                <a:latin typeface="Expert Sans Light" panose="020B0403030103020204" pitchFamily="34" charset="0"/>
              </a:endParaRPr>
            </a:p>
          </p:txBody>
        </p:sp>
      </p:grpSp>
      <p:pic>
        <p:nvPicPr>
          <p:cNvPr id="29" name="Picture 28"/>
          <p:cNvPicPr>
            <a:picLocks noChangeAspect="1"/>
          </p:cNvPicPr>
          <p:nvPr/>
        </p:nvPicPr>
        <p:blipFill>
          <a:blip r:embed="rId8"/>
          <a:stretch>
            <a:fillRect/>
          </a:stretch>
        </p:blipFill>
        <p:spPr>
          <a:xfrm>
            <a:off x="10450947" y="6237874"/>
            <a:ext cx="1592173" cy="542712"/>
          </a:xfrm>
          <a:prstGeom prst="rect">
            <a:avLst/>
          </a:prstGeom>
          <a:ln w="9525">
            <a:solidFill>
              <a:schemeClr val="tx1"/>
            </a:solidFill>
          </a:ln>
        </p:spPr>
      </p:pic>
      <p:sp>
        <p:nvSpPr>
          <p:cNvPr id="30" name="Rectangle 29"/>
          <p:cNvSpPr/>
          <p:nvPr/>
        </p:nvSpPr>
        <p:spPr>
          <a:xfrm>
            <a:off x="9777107" y="4015071"/>
            <a:ext cx="2148356"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Client Meetings</a:t>
            </a:r>
            <a:endParaRPr lang="en-GB" b="1" dirty="0">
              <a:latin typeface="Expert Sans Light" panose="020B0403030103020204" pitchFamily="34" charset="0"/>
            </a:endParaRPr>
          </a:p>
        </p:txBody>
      </p:sp>
      <p:sp>
        <p:nvSpPr>
          <p:cNvPr id="31" name="Rectangle 30"/>
          <p:cNvSpPr/>
          <p:nvPr/>
        </p:nvSpPr>
        <p:spPr>
          <a:xfrm>
            <a:off x="9777107" y="4521023"/>
            <a:ext cx="2148355" cy="1374174"/>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chemeClr val="tx1">
                    <a:lumMod val="65000"/>
                    <a:lumOff val="35000"/>
                  </a:schemeClr>
                </a:solidFill>
                <a:latin typeface="Expert Sans Light" panose="020B0403030103020204" pitchFamily="34" charset="0"/>
              </a:rPr>
              <a:t>11:00 – 11:15</a:t>
            </a:r>
          </a:p>
          <a:p>
            <a:r>
              <a:rPr lang="en-GB" sz="1600" dirty="0" smtClean="0">
                <a:solidFill>
                  <a:schemeClr val="tx1">
                    <a:lumMod val="65000"/>
                    <a:lumOff val="35000"/>
                  </a:schemeClr>
                </a:solidFill>
                <a:latin typeface="Expert Sans Light" panose="020B0403030103020204" pitchFamily="34" charset="0"/>
              </a:rPr>
              <a:t>11:15 – 11:30</a:t>
            </a:r>
          </a:p>
          <a:p>
            <a:r>
              <a:rPr lang="en-GB" sz="1600" dirty="0" smtClean="0">
                <a:solidFill>
                  <a:schemeClr val="tx1">
                    <a:lumMod val="65000"/>
                    <a:lumOff val="35000"/>
                  </a:schemeClr>
                </a:solidFill>
                <a:latin typeface="Expert Sans Light" panose="020B0403030103020204" pitchFamily="34" charset="0"/>
              </a:rPr>
              <a:t>11:30 – 11:45</a:t>
            </a:r>
          </a:p>
          <a:p>
            <a:r>
              <a:rPr lang="en-GB" sz="1600" dirty="0" smtClean="0">
                <a:solidFill>
                  <a:schemeClr val="tx1">
                    <a:lumMod val="65000"/>
                    <a:lumOff val="35000"/>
                  </a:schemeClr>
                </a:solidFill>
                <a:latin typeface="Expert Sans Light" panose="020B0403030103020204" pitchFamily="34" charset="0"/>
              </a:rPr>
              <a:t>11:45 – 12:00</a:t>
            </a:r>
          </a:p>
        </p:txBody>
      </p:sp>
    </p:spTree>
    <p:extLst>
      <p:ext uri="{BB962C8B-B14F-4D97-AF65-F5344CB8AC3E}">
        <p14:creationId xmlns:p14="http://schemas.microsoft.com/office/powerpoint/2010/main" val="565950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65AD12-E617-9B48-8F41-5C5F4FA5B375}"/>
              </a:ext>
            </a:extLst>
          </p:cNvPr>
          <p:cNvPicPr>
            <a:picLocks noChangeAspect="1"/>
          </p:cNvPicPr>
          <p:nvPr/>
        </p:nvPicPr>
        <p:blipFill>
          <a:blip r:embed="rId2"/>
          <a:stretch>
            <a:fillRect/>
          </a:stretch>
        </p:blipFill>
        <p:spPr>
          <a:xfrm>
            <a:off x="241458" y="6374761"/>
            <a:ext cx="1585615" cy="268938"/>
          </a:xfrm>
          <a:prstGeom prst="rect">
            <a:avLst/>
          </a:prstGeom>
          <a:solidFill>
            <a:schemeClr val="bg1"/>
          </a:solidFill>
        </p:spPr>
      </p:pic>
      <p:sp>
        <p:nvSpPr>
          <p:cNvPr id="10" name="Rectangle 9"/>
          <p:cNvSpPr/>
          <p:nvPr/>
        </p:nvSpPr>
        <p:spPr>
          <a:xfrm>
            <a:off x="0" y="0"/>
            <a:ext cx="12192000" cy="68022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latin typeface="Expert Sans Light" panose="020B0403030103020204" pitchFamily="34" charset="0"/>
              </a:rPr>
              <a:t>Challenge Event  |  Tuesday 8</a:t>
            </a:r>
            <a:r>
              <a:rPr lang="en-GB" sz="2400" baseline="30000" dirty="0" smtClean="0">
                <a:latin typeface="Expert Sans Light" panose="020B0403030103020204" pitchFamily="34" charset="0"/>
              </a:rPr>
              <a:t>th</a:t>
            </a:r>
            <a:r>
              <a:rPr lang="en-GB" sz="2400" dirty="0" smtClean="0">
                <a:latin typeface="Expert Sans Light" panose="020B0403030103020204" pitchFamily="34" charset="0"/>
              </a:rPr>
              <a:t> February</a:t>
            </a:r>
            <a:endParaRPr lang="en-GB" sz="2400" dirty="0">
              <a:latin typeface="Expert Sans Light" panose="020B0403030103020204" pitchFamily="34" charset="0"/>
            </a:endParaRPr>
          </a:p>
        </p:txBody>
      </p:sp>
      <p:grpSp>
        <p:nvGrpSpPr>
          <p:cNvPr id="24" name="Group 23"/>
          <p:cNvGrpSpPr/>
          <p:nvPr/>
        </p:nvGrpSpPr>
        <p:grpSpPr>
          <a:xfrm>
            <a:off x="825500" y="1118321"/>
            <a:ext cx="10807700" cy="1880126"/>
            <a:chOff x="825500" y="4015071"/>
            <a:chExt cx="10807700" cy="1880126"/>
          </a:xfrm>
        </p:grpSpPr>
        <p:grpSp>
          <p:nvGrpSpPr>
            <p:cNvPr id="25" name="Group 24"/>
            <p:cNvGrpSpPr/>
            <p:nvPr/>
          </p:nvGrpSpPr>
          <p:grpSpPr>
            <a:xfrm>
              <a:off x="2324100" y="4015071"/>
              <a:ext cx="6477000" cy="1880126"/>
              <a:chOff x="3606800" y="4252283"/>
              <a:chExt cx="6477000" cy="1880126"/>
            </a:xfrm>
          </p:grpSpPr>
          <p:sp>
            <p:nvSpPr>
              <p:cNvPr id="30" name="Rectangle 29"/>
              <p:cNvSpPr/>
              <p:nvPr/>
            </p:nvSpPr>
            <p:spPr>
              <a:xfrm>
                <a:off x="3606800" y="4758235"/>
                <a:ext cx="6477000" cy="1374174"/>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lumMod val="65000"/>
                        <a:lumOff val="35000"/>
                      </a:schemeClr>
                    </a:solidFill>
                    <a:latin typeface="Expert Sans Light" panose="020B0403030103020204" pitchFamily="34" charset="0"/>
                  </a:rPr>
                  <a:t>Group 1 </a:t>
                </a:r>
                <a:r>
                  <a:rPr lang="en-GB" sz="1600" dirty="0" smtClean="0">
                    <a:solidFill>
                      <a:schemeClr val="tx1">
                        <a:lumMod val="65000"/>
                        <a:lumOff val="35000"/>
                      </a:schemeClr>
                    </a:solidFill>
                    <a:latin typeface="Expert Sans Light" panose="020B0403030103020204" pitchFamily="34" charset="0"/>
                  </a:rPr>
                  <a:t>–</a:t>
                </a:r>
                <a:r>
                  <a:rPr lang="en-GB" sz="1600" b="1" dirty="0" smtClean="0">
                    <a:solidFill>
                      <a:schemeClr val="tx1">
                        <a:lumMod val="65000"/>
                        <a:lumOff val="35000"/>
                      </a:schemeClr>
                    </a:solidFill>
                    <a:latin typeface="Expert Sans Light" panose="020B0403030103020204" pitchFamily="34" charset="0"/>
                  </a:rPr>
                  <a:t> </a:t>
                </a:r>
                <a:r>
                  <a:rPr lang="en-GB" sz="1600" b="1" u="sng" dirty="0">
                    <a:hlinkClick r:id="rId3"/>
                  </a:rPr>
                  <a:t>Click Here to Join Webex</a:t>
                </a:r>
                <a:endParaRPr lang="en-GB" sz="1400" dirty="0">
                  <a:solidFill>
                    <a:schemeClr val="tx1">
                      <a:lumMod val="65000"/>
                      <a:lumOff val="35000"/>
                    </a:schemeClr>
                  </a:solidFill>
                  <a:latin typeface="Expert Sans Light" panose="020B0403030103020204" pitchFamily="34" charset="0"/>
                </a:endParaRPr>
              </a:p>
              <a:p>
                <a:r>
                  <a:rPr lang="en-GB" sz="1600" dirty="0" smtClean="0">
                    <a:solidFill>
                      <a:schemeClr val="tx1">
                        <a:lumMod val="65000"/>
                        <a:lumOff val="35000"/>
                      </a:schemeClr>
                    </a:solidFill>
                    <a:latin typeface="Expert Sans Light" panose="020B0403030103020204" pitchFamily="34" charset="0"/>
                  </a:rPr>
                  <a:t>Group </a:t>
                </a:r>
                <a:r>
                  <a:rPr lang="en-GB" sz="1600" dirty="0">
                    <a:solidFill>
                      <a:schemeClr val="tx1">
                        <a:lumMod val="65000"/>
                        <a:lumOff val="35000"/>
                      </a:schemeClr>
                    </a:solidFill>
                    <a:latin typeface="Expert Sans Light" panose="020B0403030103020204" pitchFamily="34" charset="0"/>
                  </a:rPr>
                  <a:t>2 </a:t>
                </a:r>
                <a:r>
                  <a:rPr lang="en-GB" sz="1600" dirty="0" smtClean="0">
                    <a:solidFill>
                      <a:schemeClr val="tx1">
                        <a:lumMod val="65000"/>
                        <a:lumOff val="35000"/>
                      </a:schemeClr>
                    </a:solidFill>
                    <a:latin typeface="Expert Sans Light" panose="020B0403030103020204" pitchFamily="34" charset="0"/>
                  </a:rPr>
                  <a:t>– </a:t>
                </a:r>
                <a:r>
                  <a:rPr lang="en-GB" sz="1600" b="1" u="sng" dirty="0">
                    <a:hlinkClick r:id="rId4"/>
                  </a:rPr>
                  <a:t>Click Here to Join Webex</a:t>
                </a:r>
                <a:endParaRPr lang="en-GB" sz="1600" b="1" u="sng" dirty="0"/>
              </a:p>
              <a:p>
                <a:r>
                  <a:rPr lang="en-GB" sz="1600" dirty="0" smtClean="0">
                    <a:solidFill>
                      <a:schemeClr val="tx1">
                        <a:lumMod val="65000"/>
                        <a:lumOff val="35000"/>
                      </a:schemeClr>
                    </a:solidFill>
                    <a:latin typeface="Expert Sans Light" panose="020B0403030103020204" pitchFamily="34" charset="0"/>
                  </a:rPr>
                  <a:t>Group </a:t>
                </a:r>
                <a:r>
                  <a:rPr lang="en-GB" sz="1600" smtClean="0">
                    <a:solidFill>
                      <a:schemeClr val="tx1">
                        <a:lumMod val="65000"/>
                        <a:lumOff val="35000"/>
                      </a:schemeClr>
                    </a:solidFill>
                    <a:latin typeface="Expert Sans Light" panose="020B0403030103020204" pitchFamily="34" charset="0"/>
                  </a:rPr>
                  <a:t>3 - </a:t>
                </a:r>
                <a:r>
                  <a:rPr lang="en-GB" sz="1600" b="1" u="sng" smtClean="0">
                    <a:hlinkClick r:id="rId5"/>
                  </a:rPr>
                  <a:t>Click </a:t>
                </a:r>
                <a:r>
                  <a:rPr lang="en-GB" sz="1600" b="1" u="sng">
                    <a:hlinkClick r:id="rId5"/>
                  </a:rPr>
                  <a:t>Here to Join </a:t>
                </a:r>
                <a:r>
                  <a:rPr lang="en-GB" sz="1600" b="1" u="sng" smtClean="0">
                    <a:hlinkClick r:id="rId5"/>
                  </a:rPr>
                  <a:t>Webex</a:t>
                </a:r>
                <a:endParaRPr lang="en-GB" sz="1600" dirty="0" smtClean="0">
                  <a:solidFill>
                    <a:schemeClr val="tx1">
                      <a:lumMod val="65000"/>
                      <a:lumOff val="35000"/>
                    </a:schemeClr>
                  </a:solidFill>
                  <a:latin typeface="Expert Sans Light" panose="020B0403030103020204" pitchFamily="34" charset="0"/>
                </a:endParaRPr>
              </a:p>
              <a:p>
                <a:r>
                  <a:rPr lang="en-GB" sz="1600" dirty="0" smtClean="0">
                    <a:solidFill>
                      <a:schemeClr val="tx1">
                        <a:lumMod val="65000"/>
                        <a:lumOff val="35000"/>
                      </a:schemeClr>
                    </a:solidFill>
                    <a:latin typeface="Expert Sans Light" panose="020B0403030103020204" pitchFamily="34" charset="0"/>
                  </a:rPr>
                  <a:t>Group </a:t>
                </a:r>
                <a:r>
                  <a:rPr lang="en-GB" sz="1600" dirty="0">
                    <a:solidFill>
                      <a:schemeClr val="tx1">
                        <a:lumMod val="65000"/>
                        <a:lumOff val="35000"/>
                      </a:schemeClr>
                    </a:solidFill>
                    <a:latin typeface="Expert Sans Light" panose="020B0403030103020204" pitchFamily="34" charset="0"/>
                  </a:rPr>
                  <a:t>4 </a:t>
                </a:r>
                <a:r>
                  <a:rPr lang="en-GB" sz="1600" dirty="0" smtClean="0">
                    <a:solidFill>
                      <a:schemeClr val="tx1">
                        <a:lumMod val="65000"/>
                        <a:lumOff val="35000"/>
                      </a:schemeClr>
                    </a:solidFill>
                    <a:latin typeface="Expert Sans Light" panose="020B0403030103020204" pitchFamily="34" charset="0"/>
                  </a:rPr>
                  <a:t>- </a:t>
                </a:r>
                <a:r>
                  <a:rPr lang="en-GB" sz="1600" b="1" u="sng" dirty="0">
                    <a:hlinkClick r:id="rId6"/>
                  </a:rPr>
                  <a:t>Click Here to Join </a:t>
                </a:r>
                <a:r>
                  <a:rPr lang="en-GB" sz="1600" b="1" u="sng" dirty="0" smtClean="0">
                    <a:hlinkClick r:id="rId6"/>
                  </a:rPr>
                  <a:t>Webex</a:t>
                </a:r>
                <a:endParaRPr lang="en-GB" sz="1600" b="1" u="sng" dirty="0"/>
              </a:p>
            </p:txBody>
          </p:sp>
          <p:sp>
            <p:nvSpPr>
              <p:cNvPr id="31" name="Rectangle 30"/>
              <p:cNvSpPr/>
              <p:nvPr/>
            </p:nvSpPr>
            <p:spPr>
              <a:xfrm>
                <a:off x="3606800" y="4252283"/>
                <a:ext cx="64770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latin typeface="Expert Sans Light" panose="020B0403030103020204" pitchFamily="34" charset="0"/>
                  </a:rPr>
                  <a:t>Challenge Activity</a:t>
                </a:r>
                <a:endParaRPr lang="en-GB" b="1" dirty="0">
                  <a:latin typeface="Expert Sans Light" panose="020B0403030103020204" pitchFamily="34" charset="0"/>
                </a:endParaRPr>
              </a:p>
            </p:txBody>
          </p:sp>
        </p:grpSp>
        <p:grpSp>
          <p:nvGrpSpPr>
            <p:cNvPr id="26" name="Group 25"/>
            <p:cNvGrpSpPr/>
            <p:nvPr/>
          </p:nvGrpSpPr>
          <p:grpSpPr>
            <a:xfrm>
              <a:off x="8928100" y="4015071"/>
              <a:ext cx="2705100" cy="1880126"/>
              <a:chOff x="10210800" y="4252283"/>
              <a:chExt cx="2705100" cy="1880126"/>
            </a:xfrm>
          </p:grpSpPr>
          <p:sp>
            <p:nvSpPr>
              <p:cNvPr id="28" name="Rectangle 27"/>
              <p:cNvSpPr/>
              <p:nvPr/>
            </p:nvSpPr>
            <p:spPr>
              <a:xfrm>
                <a:off x="10210800" y="4252283"/>
                <a:ext cx="27051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Client Meetings</a:t>
                </a:r>
                <a:endParaRPr lang="en-GB" b="1" dirty="0">
                  <a:latin typeface="Expert Sans Light" panose="020B0403030103020204" pitchFamily="34" charset="0"/>
                </a:endParaRPr>
              </a:p>
            </p:txBody>
          </p:sp>
          <p:sp>
            <p:nvSpPr>
              <p:cNvPr id="29" name="Rectangle 28"/>
              <p:cNvSpPr/>
              <p:nvPr/>
            </p:nvSpPr>
            <p:spPr>
              <a:xfrm>
                <a:off x="10210800" y="4758235"/>
                <a:ext cx="2705100" cy="1374174"/>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chemeClr val="tx1">
                        <a:lumMod val="65000"/>
                        <a:lumOff val="35000"/>
                      </a:schemeClr>
                    </a:solidFill>
                    <a:latin typeface="Expert Sans Light" panose="020B0403030103020204" pitchFamily="34" charset="0"/>
                  </a:rPr>
                  <a:t>11:00 – 11:10</a:t>
                </a:r>
              </a:p>
              <a:p>
                <a:r>
                  <a:rPr lang="en-GB" sz="1600" dirty="0" smtClean="0">
                    <a:solidFill>
                      <a:schemeClr val="tx1">
                        <a:lumMod val="65000"/>
                        <a:lumOff val="35000"/>
                      </a:schemeClr>
                    </a:solidFill>
                    <a:latin typeface="Expert Sans Light" panose="020B0403030103020204" pitchFamily="34" charset="0"/>
                  </a:rPr>
                  <a:t>11:10 – 11:20</a:t>
                </a:r>
              </a:p>
              <a:p>
                <a:r>
                  <a:rPr lang="en-GB" sz="1600" dirty="0" smtClean="0">
                    <a:solidFill>
                      <a:schemeClr val="tx1">
                        <a:lumMod val="65000"/>
                        <a:lumOff val="35000"/>
                      </a:schemeClr>
                    </a:solidFill>
                    <a:latin typeface="Expert Sans Light" panose="020B0403030103020204" pitchFamily="34" charset="0"/>
                  </a:rPr>
                  <a:t>11:20 – 11:30</a:t>
                </a:r>
              </a:p>
              <a:p>
                <a:r>
                  <a:rPr lang="en-GB" sz="1600" dirty="0" smtClean="0">
                    <a:solidFill>
                      <a:schemeClr val="tx1">
                        <a:lumMod val="65000"/>
                        <a:lumOff val="35000"/>
                      </a:schemeClr>
                    </a:solidFill>
                    <a:latin typeface="Expert Sans Light" panose="020B0403030103020204" pitchFamily="34" charset="0"/>
                  </a:rPr>
                  <a:t>11:30 – 11:40</a:t>
                </a:r>
              </a:p>
            </p:txBody>
          </p:sp>
        </p:grpSp>
        <p:sp>
          <p:nvSpPr>
            <p:cNvPr id="27" name="Rectangle 26"/>
            <p:cNvSpPr/>
            <p:nvPr/>
          </p:nvSpPr>
          <p:spPr>
            <a:xfrm>
              <a:off x="825500" y="4015071"/>
              <a:ext cx="1371600" cy="1880126"/>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9:00-14:30</a:t>
              </a:r>
              <a:endParaRPr lang="en-GB" b="1" dirty="0">
                <a:latin typeface="Expert Sans Light" panose="020B0403030103020204" pitchFamily="34" charset="0"/>
              </a:endParaRPr>
            </a:p>
          </p:txBody>
        </p:sp>
      </p:grpSp>
      <p:grpSp>
        <p:nvGrpSpPr>
          <p:cNvPr id="45" name="Group 44"/>
          <p:cNvGrpSpPr/>
          <p:nvPr/>
        </p:nvGrpSpPr>
        <p:grpSpPr>
          <a:xfrm>
            <a:off x="825500" y="3150139"/>
            <a:ext cx="10807700" cy="1880126"/>
            <a:chOff x="825500" y="4015071"/>
            <a:chExt cx="10807700" cy="1880126"/>
          </a:xfrm>
        </p:grpSpPr>
        <p:grpSp>
          <p:nvGrpSpPr>
            <p:cNvPr id="46" name="Group 45"/>
            <p:cNvGrpSpPr/>
            <p:nvPr/>
          </p:nvGrpSpPr>
          <p:grpSpPr>
            <a:xfrm>
              <a:off x="2324100" y="4015071"/>
              <a:ext cx="6477000" cy="1880126"/>
              <a:chOff x="3606800" y="4252283"/>
              <a:chExt cx="6477000" cy="1880126"/>
            </a:xfrm>
          </p:grpSpPr>
          <p:sp>
            <p:nvSpPr>
              <p:cNvPr id="51" name="Rectangle 50"/>
              <p:cNvSpPr/>
              <p:nvPr/>
            </p:nvSpPr>
            <p:spPr>
              <a:xfrm>
                <a:off x="3606800" y="4758235"/>
                <a:ext cx="6477000" cy="1374174"/>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u="sng" dirty="0" smtClean="0">
                    <a:hlinkClick r:id="rId7"/>
                  </a:rPr>
                  <a:t>Click Here to Join Webex</a:t>
                </a:r>
                <a:endParaRPr lang="en-GB" dirty="0" smtClean="0"/>
              </a:p>
              <a:p>
                <a:endParaRPr lang="en-GB" sz="1600" b="1" u="sng" dirty="0" smtClean="0">
                  <a:latin typeface="Expert Sans Light" panose="020B0403030103020204" pitchFamily="34" charset="0"/>
                </a:endParaRPr>
              </a:p>
              <a:p>
                <a:r>
                  <a:rPr lang="en-GB" sz="1600" dirty="0" smtClean="0">
                    <a:solidFill>
                      <a:schemeClr val="tx1">
                        <a:lumMod val="65000"/>
                        <a:lumOff val="35000"/>
                      </a:schemeClr>
                    </a:solidFill>
                    <a:latin typeface="Expert Sans Light" panose="020B0403030103020204" pitchFamily="34" charset="0"/>
                  </a:rPr>
                  <a:t>Join the following WebEx when it is time for your group’s presentation:</a:t>
                </a:r>
              </a:p>
              <a:p>
                <a:r>
                  <a:rPr lang="en-GB" b="1" u="sng" dirty="0" smtClean="0">
                    <a:hlinkClick r:id="rId8"/>
                  </a:rPr>
                  <a:t>Click Here to Join Webex</a:t>
                </a:r>
                <a:endParaRPr lang="en-GB" dirty="0"/>
              </a:p>
            </p:txBody>
          </p:sp>
          <p:sp>
            <p:nvSpPr>
              <p:cNvPr id="52" name="Rectangle 51"/>
              <p:cNvSpPr/>
              <p:nvPr/>
            </p:nvSpPr>
            <p:spPr>
              <a:xfrm>
                <a:off x="3606800" y="4252283"/>
                <a:ext cx="64770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latin typeface="Expert Sans Light" panose="020B0403030103020204" pitchFamily="34" charset="0"/>
                  </a:rPr>
                  <a:t>Presentation Waiting Room</a:t>
                </a:r>
                <a:endParaRPr lang="en-GB" b="1" dirty="0">
                  <a:latin typeface="Expert Sans Light" panose="020B0403030103020204" pitchFamily="34" charset="0"/>
                </a:endParaRPr>
              </a:p>
            </p:txBody>
          </p:sp>
        </p:grpSp>
        <p:grpSp>
          <p:nvGrpSpPr>
            <p:cNvPr id="47" name="Group 46"/>
            <p:cNvGrpSpPr/>
            <p:nvPr/>
          </p:nvGrpSpPr>
          <p:grpSpPr>
            <a:xfrm>
              <a:off x="8928100" y="4015071"/>
              <a:ext cx="2705100" cy="1880126"/>
              <a:chOff x="10210800" y="4252283"/>
              <a:chExt cx="2705100" cy="1880126"/>
            </a:xfrm>
          </p:grpSpPr>
          <p:sp>
            <p:nvSpPr>
              <p:cNvPr id="49" name="Rectangle 48"/>
              <p:cNvSpPr/>
              <p:nvPr/>
            </p:nvSpPr>
            <p:spPr>
              <a:xfrm>
                <a:off x="10210800" y="4252283"/>
                <a:ext cx="27051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Group Presentations</a:t>
                </a:r>
                <a:endParaRPr lang="en-GB" b="1" dirty="0">
                  <a:latin typeface="Expert Sans Light" panose="020B0403030103020204" pitchFamily="34" charset="0"/>
                </a:endParaRPr>
              </a:p>
            </p:txBody>
          </p:sp>
          <p:sp>
            <p:nvSpPr>
              <p:cNvPr id="50" name="Rectangle 49"/>
              <p:cNvSpPr/>
              <p:nvPr/>
            </p:nvSpPr>
            <p:spPr>
              <a:xfrm>
                <a:off x="10210800" y="4758235"/>
                <a:ext cx="2705100" cy="1374174"/>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lumMod val="65000"/>
                        <a:lumOff val="35000"/>
                      </a:schemeClr>
                    </a:solidFill>
                    <a:latin typeface="Expert Sans Light" panose="020B0403030103020204" pitchFamily="34" charset="0"/>
                  </a:rPr>
                  <a:t>Group 1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14:45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15:15</a:t>
                </a:r>
              </a:p>
              <a:p>
                <a:r>
                  <a:rPr lang="en-GB" sz="1600" b="1" dirty="0" smtClean="0">
                    <a:solidFill>
                      <a:schemeClr val="tx1">
                        <a:lumMod val="65000"/>
                        <a:lumOff val="35000"/>
                      </a:schemeClr>
                    </a:solidFill>
                    <a:latin typeface="Expert Sans Light" panose="020B0403030103020204" pitchFamily="34" charset="0"/>
                  </a:rPr>
                  <a:t>Group </a:t>
                </a:r>
                <a:r>
                  <a:rPr lang="en-GB" sz="1600" b="1" dirty="0">
                    <a:solidFill>
                      <a:schemeClr val="tx1">
                        <a:lumMod val="65000"/>
                        <a:lumOff val="35000"/>
                      </a:schemeClr>
                    </a:solidFill>
                    <a:latin typeface="Expert Sans Light" panose="020B0403030103020204" pitchFamily="34" charset="0"/>
                  </a:rPr>
                  <a:t>2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15:15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15:45</a:t>
                </a:r>
                <a:endParaRPr lang="en-GB" sz="1600" dirty="0">
                  <a:solidFill>
                    <a:schemeClr val="tx1">
                      <a:lumMod val="65000"/>
                      <a:lumOff val="35000"/>
                    </a:schemeClr>
                  </a:solidFill>
                  <a:latin typeface="Expert Sans Light" panose="020B0403030103020204" pitchFamily="34" charset="0"/>
                </a:endParaRPr>
              </a:p>
              <a:p>
                <a:r>
                  <a:rPr lang="en-GB" sz="1600" b="1" dirty="0">
                    <a:solidFill>
                      <a:schemeClr val="tx1">
                        <a:lumMod val="65000"/>
                        <a:lumOff val="35000"/>
                      </a:schemeClr>
                    </a:solidFill>
                    <a:latin typeface="Expert Sans Light" panose="020B0403030103020204" pitchFamily="34" charset="0"/>
                  </a:rPr>
                  <a:t>Group 3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15:45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16:15</a:t>
                </a:r>
                <a:endParaRPr lang="en-GB" sz="1600" dirty="0">
                  <a:solidFill>
                    <a:schemeClr val="tx1">
                      <a:lumMod val="65000"/>
                      <a:lumOff val="35000"/>
                    </a:schemeClr>
                  </a:solidFill>
                  <a:latin typeface="Expert Sans Light" panose="020B0403030103020204" pitchFamily="34" charset="0"/>
                </a:endParaRPr>
              </a:p>
              <a:p>
                <a:r>
                  <a:rPr lang="en-GB" sz="1600" b="1" dirty="0">
                    <a:solidFill>
                      <a:schemeClr val="tx1">
                        <a:lumMod val="65000"/>
                        <a:lumOff val="35000"/>
                      </a:schemeClr>
                    </a:solidFill>
                    <a:latin typeface="Expert Sans Light" panose="020B0403030103020204" pitchFamily="34" charset="0"/>
                  </a:rPr>
                  <a:t>Group 4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16:15 </a:t>
                </a:r>
                <a:r>
                  <a:rPr lang="en-GB" sz="1600" dirty="0">
                    <a:solidFill>
                      <a:schemeClr val="tx1">
                        <a:lumMod val="65000"/>
                        <a:lumOff val="35000"/>
                      </a:schemeClr>
                    </a:solidFill>
                    <a:latin typeface="Expert Sans Light" panose="020B0403030103020204" pitchFamily="34" charset="0"/>
                  </a:rPr>
                  <a:t>– </a:t>
                </a:r>
                <a:r>
                  <a:rPr lang="en-GB" sz="1600" dirty="0" smtClean="0">
                    <a:solidFill>
                      <a:schemeClr val="tx1">
                        <a:lumMod val="65000"/>
                        <a:lumOff val="35000"/>
                      </a:schemeClr>
                    </a:solidFill>
                    <a:latin typeface="Expert Sans Light" panose="020B0403030103020204" pitchFamily="34" charset="0"/>
                  </a:rPr>
                  <a:t>16:45</a:t>
                </a:r>
                <a:endParaRPr lang="en-GB" sz="1600" dirty="0">
                  <a:solidFill>
                    <a:schemeClr val="tx1">
                      <a:lumMod val="65000"/>
                      <a:lumOff val="35000"/>
                    </a:schemeClr>
                  </a:solidFill>
                  <a:latin typeface="Expert Sans Light" panose="020B0403030103020204" pitchFamily="34" charset="0"/>
                </a:endParaRPr>
              </a:p>
            </p:txBody>
          </p:sp>
        </p:grpSp>
        <p:sp>
          <p:nvSpPr>
            <p:cNvPr id="48" name="Rectangle 47"/>
            <p:cNvSpPr/>
            <p:nvPr/>
          </p:nvSpPr>
          <p:spPr>
            <a:xfrm>
              <a:off x="825500" y="4015071"/>
              <a:ext cx="1371600" cy="1880126"/>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14:30-17:30</a:t>
              </a:r>
              <a:endParaRPr lang="en-GB" b="1" dirty="0">
                <a:latin typeface="Expert Sans Light" panose="020B0403030103020204" pitchFamily="34" charset="0"/>
              </a:endParaRPr>
            </a:p>
          </p:txBody>
        </p:sp>
      </p:grpSp>
      <p:grpSp>
        <p:nvGrpSpPr>
          <p:cNvPr id="53" name="Group 52"/>
          <p:cNvGrpSpPr/>
          <p:nvPr/>
        </p:nvGrpSpPr>
        <p:grpSpPr>
          <a:xfrm>
            <a:off x="825500" y="5181957"/>
            <a:ext cx="7975600" cy="963152"/>
            <a:chOff x="825500" y="2869355"/>
            <a:chExt cx="7975600" cy="963152"/>
          </a:xfrm>
        </p:grpSpPr>
        <p:grpSp>
          <p:nvGrpSpPr>
            <p:cNvPr id="54" name="Group 53"/>
            <p:cNvGrpSpPr/>
            <p:nvPr/>
          </p:nvGrpSpPr>
          <p:grpSpPr>
            <a:xfrm>
              <a:off x="2324100" y="2869355"/>
              <a:ext cx="6477000" cy="963152"/>
              <a:chOff x="3606800" y="3106567"/>
              <a:chExt cx="6477000" cy="963152"/>
            </a:xfrm>
          </p:grpSpPr>
          <p:sp>
            <p:nvSpPr>
              <p:cNvPr id="56" name="Rectangle 55"/>
              <p:cNvSpPr/>
              <p:nvPr/>
            </p:nvSpPr>
            <p:spPr>
              <a:xfrm>
                <a:off x="3606800" y="3106567"/>
                <a:ext cx="6477000" cy="4445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latin typeface="Expert Sans Light" panose="020B0403030103020204" pitchFamily="34" charset="0"/>
                  </a:rPr>
                  <a:t>Buffer Time &amp; Winner Announcement</a:t>
                </a:r>
                <a:endParaRPr lang="en-GB" b="1" dirty="0">
                  <a:latin typeface="Expert Sans Light" panose="020B0403030103020204" pitchFamily="34" charset="0"/>
                </a:endParaRPr>
              </a:p>
            </p:txBody>
          </p:sp>
          <p:sp>
            <p:nvSpPr>
              <p:cNvPr id="57" name="Rectangle 56"/>
              <p:cNvSpPr/>
              <p:nvPr/>
            </p:nvSpPr>
            <p:spPr>
              <a:xfrm>
                <a:off x="3606800" y="3625219"/>
                <a:ext cx="6477000" cy="444500"/>
              </a:xfrm>
              <a:prstGeom prst="rect">
                <a:avLst/>
              </a:prstGeom>
              <a:solidFill>
                <a:srgbClr val="D5F4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smtClean="0">
                    <a:solidFill>
                      <a:schemeClr val="tx1">
                        <a:lumMod val="65000"/>
                        <a:lumOff val="35000"/>
                      </a:schemeClr>
                    </a:solidFill>
                    <a:latin typeface="Expert Sans Light" panose="020B0403030103020204" pitchFamily="34" charset="0"/>
                  </a:rPr>
                  <a:t>Judges to announce the winner back in the Presentation Waiting Room</a:t>
                </a:r>
                <a:endParaRPr lang="en-GB" sz="1600" dirty="0">
                  <a:solidFill>
                    <a:schemeClr val="tx1">
                      <a:lumMod val="65000"/>
                      <a:lumOff val="35000"/>
                    </a:schemeClr>
                  </a:solidFill>
                  <a:latin typeface="Expert Sans Light" panose="020B0403030103020204" pitchFamily="34" charset="0"/>
                </a:endParaRPr>
              </a:p>
            </p:txBody>
          </p:sp>
        </p:grpSp>
        <p:sp>
          <p:nvSpPr>
            <p:cNvPr id="55" name="Rectangle 54"/>
            <p:cNvSpPr/>
            <p:nvPr/>
          </p:nvSpPr>
          <p:spPr>
            <a:xfrm>
              <a:off x="825500" y="2869355"/>
              <a:ext cx="1371600" cy="963152"/>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latin typeface="Expert Sans Light" panose="020B0403030103020204" pitchFamily="34" charset="0"/>
                </a:rPr>
                <a:t>17:15-17:30</a:t>
              </a:r>
              <a:endParaRPr lang="en-GB" b="1" dirty="0">
                <a:latin typeface="Expert Sans Light" panose="020B0403030103020204" pitchFamily="34" charset="0"/>
              </a:endParaRPr>
            </a:p>
          </p:txBody>
        </p:sp>
      </p:grpSp>
      <p:pic>
        <p:nvPicPr>
          <p:cNvPr id="32" name="Picture 31"/>
          <p:cNvPicPr>
            <a:picLocks noChangeAspect="1"/>
          </p:cNvPicPr>
          <p:nvPr/>
        </p:nvPicPr>
        <p:blipFill>
          <a:blip r:embed="rId9"/>
          <a:stretch>
            <a:fillRect/>
          </a:stretch>
        </p:blipFill>
        <p:spPr>
          <a:xfrm>
            <a:off x="10450947" y="6237874"/>
            <a:ext cx="1592173" cy="542712"/>
          </a:xfrm>
          <a:prstGeom prst="rect">
            <a:avLst/>
          </a:prstGeom>
          <a:ln w="9525">
            <a:solidFill>
              <a:schemeClr val="tx1"/>
            </a:solidFill>
          </a:ln>
        </p:spPr>
      </p:pic>
    </p:spTree>
    <p:extLst>
      <p:ext uri="{BB962C8B-B14F-4D97-AF65-F5344CB8AC3E}">
        <p14:creationId xmlns:p14="http://schemas.microsoft.com/office/powerpoint/2010/main" val="1862581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 y="0"/>
            <a:ext cx="1220724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anchor="ctr"/>
          <a:lstStyle/>
          <a:p>
            <a:pPr algn="ctr" defTabSz="1218962">
              <a:defRPr/>
            </a:pPr>
            <a:endParaRPr lang="en-GB" sz="2133" dirty="0">
              <a:solidFill>
                <a:srgbClr val="FFFFFF"/>
              </a:solidFill>
              <a:latin typeface="Expert Sans Regular"/>
            </a:endParaRPr>
          </a:p>
        </p:txBody>
      </p:sp>
      <p:pic>
        <p:nvPicPr>
          <p:cNvPr id="5" name="Picture 4"/>
          <p:cNvPicPr>
            <a:picLocks noChangeAspect="1"/>
          </p:cNvPicPr>
          <p:nvPr/>
        </p:nvPicPr>
        <p:blipFill>
          <a:blip r:embed="rId2">
            <a:clrChange>
              <a:clrFrom>
                <a:srgbClr val="FFFFFF"/>
              </a:clrFrom>
              <a:clrTo>
                <a:srgbClr val="FFFFFF">
                  <a:alpha val="0"/>
                </a:srgbClr>
              </a:clrTo>
            </a:clrChange>
            <a:biLevel thresh="25000"/>
          </a:blip>
          <a:stretch>
            <a:fillRect/>
          </a:stretch>
        </p:blipFill>
        <p:spPr>
          <a:xfrm>
            <a:off x="727710" y="2082800"/>
            <a:ext cx="495300" cy="2692400"/>
          </a:xfrm>
          <a:prstGeom prst="rect">
            <a:avLst/>
          </a:prstGeom>
        </p:spPr>
      </p:pic>
      <p:pic>
        <p:nvPicPr>
          <p:cNvPr id="6" name="Picture 5"/>
          <p:cNvPicPr>
            <a:picLocks noChangeAspect="1"/>
          </p:cNvPicPr>
          <p:nvPr/>
        </p:nvPicPr>
        <p:blipFill>
          <a:blip r:embed="rId2">
            <a:clrChange>
              <a:clrFrom>
                <a:srgbClr val="FFFFFF"/>
              </a:clrFrom>
              <a:clrTo>
                <a:srgbClr val="FFFFFF">
                  <a:alpha val="0"/>
                </a:srgbClr>
              </a:clrTo>
            </a:clrChange>
            <a:biLevel thresh="25000"/>
          </a:blip>
          <a:stretch>
            <a:fillRect/>
          </a:stretch>
        </p:blipFill>
        <p:spPr>
          <a:xfrm>
            <a:off x="6602349" y="2114644"/>
            <a:ext cx="495300" cy="2692400"/>
          </a:xfrm>
          <a:prstGeom prst="rect">
            <a:avLst/>
          </a:prstGeom>
        </p:spPr>
      </p:pic>
      <p:sp>
        <p:nvSpPr>
          <p:cNvPr id="4" name="TextBox 3"/>
          <p:cNvSpPr txBox="1"/>
          <p:nvPr/>
        </p:nvSpPr>
        <p:spPr>
          <a:xfrm>
            <a:off x="1473326" y="3183845"/>
            <a:ext cx="5376673" cy="615553"/>
          </a:xfrm>
          <a:prstGeom prst="rect">
            <a:avLst/>
          </a:prstGeom>
          <a:noFill/>
        </p:spPr>
        <p:txBody>
          <a:bodyPr wrap="square" lIns="0" tIns="0" rIns="0" bIns="0" rtlCol="0">
            <a:spAutoFit/>
          </a:bodyPr>
          <a:lstStyle/>
          <a:p>
            <a:pPr defTabSz="914377"/>
            <a:r>
              <a:rPr lang="en-GB" sz="4000" dirty="0" smtClean="0">
                <a:solidFill>
                  <a:schemeClr val="bg1"/>
                </a:solidFill>
                <a:latin typeface="Expert Sans Light" panose="020B0403030103020204" pitchFamily="34" charset="0"/>
              </a:rPr>
              <a:t>Any questions?</a:t>
            </a:r>
            <a:endParaRPr lang="en-GB" sz="4000" dirty="0">
              <a:solidFill>
                <a:schemeClr val="bg1"/>
              </a:solidFill>
              <a:latin typeface="Expert Sans Light" panose="020B0403030103020204" pitchFamily="34" charset="0"/>
            </a:endParaRPr>
          </a:p>
        </p:txBody>
      </p:sp>
      <p:pic>
        <p:nvPicPr>
          <p:cNvPr id="7" name="Picture 2"/>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7127395" y="2923230"/>
            <a:ext cx="2011007" cy="33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rotWithShape="1">
          <a:blip r:embed="rId4">
            <a:biLevel thresh="50000"/>
          </a:blip>
          <a:srcRect l="1983" t="3699" r="1370" b="5749"/>
          <a:stretch/>
        </p:blipFill>
        <p:spPr>
          <a:xfrm>
            <a:off x="7127396" y="3491622"/>
            <a:ext cx="2011006" cy="661260"/>
          </a:xfrm>
          <a:prstGeom prst="rect">
            <a:avLst/>
          </a:prstGeom>
        </p:spPr>
      </p:pic>
    </p:spTree>
    <p:extLst>
      <p:ext uri="{BB962C8B-B14F-4D97-AF65-F5344CB8AC3E}">
        <p14:creationId xmlns:p14="http://schemas.microsoft.com/office/powerpoint/2010/main" val="4010055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662</Words>
  <Application>Microsoft Office PowerPoint</Application>
  <PresentationFormat>Widescreen</PresentationFormat>
  <Paragraphs>133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ＭＳ Ｐゴシック</vt:lpstr>
      <vt:lpstr>Arial</vt:lpstr>
      <vt:lpstr>Calibri</vt:lpstr>
      <vt:lpstr>Calibri Light</vt:lpstr>
      <vt:lpstr>Expert Sans Light</vt:lpstr>
      <vt:lpstr>Expert Sans Regular</vt:lpstr>
      <vt:lpstr>Myriad Pro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Barclays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Rowell, James : Barclaycard</dc:creator>
  <cp:lastModifiedBy>Rowell, James : Barclaycard</cp:lastModifiedBy>
  <cp:revision>103</cp:revision>
  <dcterms:created xsi:type="dcterms:W3CDTF">2020-12-29T10:43:03Z</dcterms:created>
  <dcterms:modified xsi:type="dcterms:W3CDTF">2022-02-07T08:26:55Z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312574067</vt:i4>
  </property>
  <property fmtid="{D5CDD505-2E9C-101B-9397-08002B2CF9AE}" pid="3" name="_NewReviewCycle">
    <vt:lpwstr/>
  </property>
  <property fmtid="{D5CDD505-2E9C-101B-9397-08002B2CF9AE}" pid="4" name="_EmailSubject">
    <vt:lpwstr>Barclaycard Challenge Event 2022</vt:lpwstr>
  </property>
  <property fmtid="{D5CDD505-2E9C-101B-9397-08002B2CF9AE}" pid="5" name="_AuthorEmail">
    <vt:lpwstr>james.rowell@barclaycard.co.uk</vt:lpwstr>
  </property>
  <property fmtid="{D5CDD505-2E9C-101B-9397-08002B2CF9AE}" pid="6" name="_AuthorEmailDisplayName">
    <vt:lpwstr>Rowell, James : Barclaycard</vt:lpwstr>
  </property>
  <property fmtid="{D5CDD505-2E9C-101B-9397-08002B2CF9AE}" pid="7" name="MSIP_Label_809883c2-c98e-47bb-9665-f01ec16099d6_Enabled">
    <vt:lpwstr>True</vt:lpwstr>
  </property>
  <property fmtid="{D5CDD505-2E9C-101B-9397-08002B2CF9AE}" pid="8" name="MSIP_Label_809883c2-c98e-47bb-9665-f01ec16099d6_SiteId">
    <vt:lpwstr>c4b62f1d-01e0-4107-a0cc-5ac886858b23</vt:lpwstr>
  </property>
  <property fmtid="{D5CDD505-2E9C-101B-9397-08002B2CF9AE}" pid="9" name="MSIP_Label_809883c2-c98e-47bb-9665-f01ec16099d6_Owner">
    <vt:lpwstr>James.Rowell@barclaycard.co.uk</vt:lpwstr>
  </property>
  <property fmtid="{D5CDD505-2E9C-101B-9397-08002B2CF9AE}" pid="10" name="MSIP_Label_809883c2-c98e-47bb-9665-f01ec16099d6_SetDate">
    <vt:lpwstr>2021-02-01T11:52:00.5225741Z</vt:lpwstr>
  </property>
  <property fmtid="{D5CDD505-2E9C-101B-9397-08002B2CF9AE}" pid="11" name="MSIP_Label_809883c2-c98e-47bb-9665-f01ec16099d6_Name">
    <vt:lpwstr>Restricted - External</vt:lpwstr>
  </property>
  <property fmtid="{D5CDD505-2E9C-101B-9397-08002B2CF9AE}" pid="12" name="MSIP_Label_809883c2-c98e-47bb-9665-f01ec16099d6_Application">
    <vt:lpwstr>Microsoft Azure Information Protection</vt:lpwstr>
  </property>
  <property fmtid="{D5CDD505-2E9C-101B-9397-08002B2CF9AE}" pid="13" name="MSIP_Label_809883c2-c98e-47bb-9665-f01ec16099d6_Extended_MSFT_Method">
    <vt:lpwstr>Automatic</vt:lpwstr>
  </property>
  <property fmtid="{D5CDD505-2E9C-101B-9397-08002B2CF9AE}" pid="14" name="barclaysdc">
    <vt:lpwstr>Restricted - External</vt:lpwstr>
  </property>
  <property fmtid="{D5CDD505-2E9C-101B-9397-08002B2CF9AE}" pid="15" name="_PreviousAdHocReviewCycleID">
    <vt:i4>1456601183</vt:i4>
  </property>
</Properties>
</file>