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0275213"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A1AF"/>
    <a:srgbClr val="81B197"/>
    <a:srgbClr val="FF9914"/>
    <a:srgbClr val="C9A6B5"/>
    <a:srgbClr val="9C7287"/>
    <a:srgbClr val="A78294"/>
    <a:srgbClr val="9E4287"/>
    <a:srgbClr val="B3D0C1"/>
    <a:srgbClr val="704C5E"/>
    <a:srgbClr val="E0CC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762A4A-088F-584D-A741-78970FAF4017}" v="79" dt="2023-04-20T19:54:30.363"/>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Stijl, gemiddeld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1EBBBCC-DAD2-459C-BE2E-F6DE35CF9A28}" styleName="Stijl, donker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687"/>
    <p:restoredTop sz="94698"/>
  </p:normalViewPr>
  <p:slideViewPr>
    <p:cSldViewPr snapToGrid="0">
      <p:cViewPr>
        <p:scale>
          <a:sx n="26" d="100"/>
          <a:sy n="26" d="100"/>
        </p:scale>
        <p:origin x="3520" y="-17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reek M van de, Mark" userId="1a484b86-5be0-4e8e-b36a-2dcc73912761" providerId="ADAL" clId="{AA762A4A-088F-584D-A741-78970FAF4017}"/>
    <pc:docChg chg="undo custSel modSld">
      <pc:chgData name="Streek M van de, Mark" userId="1a484b86-5be0-4e8e-b36a-2dcc73912761" providerId="ADAL" clId="{AA762A4A-088F-584D-A741-78970FAF4017}" dt="2023-04-20T20:32:02.318" v="9827" actId="1076"/>
      <pc:docMkLst>
        <pc:docMk/>
      </pc:docMkLst>
      <pc:sldChg chg="addSp delSp modSp mod setBg modAnim">
        <pc:chgData name="Streek M van de, Mark" userId="1a484b86-5be0-4e8e-b36a-2dcc73912761" providerId="ADAL" clId="{AA762A4A-088F-584D-A741-78970FAF4017}" dt="2023-04-20T20:32:02.318" v="9827" actId="1076"/>
        <pc:sldMkLst>
          <pc:docMk/>
          <pc:sldMk cId="2075662896" sldId="256"/>
        </pc:sldMkLst>
        <pc:spChg chg="add mod">
          <ac:chgData name="Streek M van de, Mark" userId="1a484b86-5be0-4e8e-b36a-2dcc73912761" providerId="ADAL" clId="{AA762A4A-088F-584D-A741-78970FAF4017}" dt="2023-04-20T20:31:32.934" v="9823" actId="1076"/>
          <ac:spMkLst>
            <pc:docMk/>
            <pc:sldMk cId="2075662896" sldId="256"/>
            <ac:spMk id="2" creationId="{A63C8953-7863-18E0-7366-08D3E64D61F8}"/>
          </ac:spMkLst>
        </pc:spChg>
        <pc:spChg chg="add del">
          <ac:chgData name="Streek M van de, Mark" userId="1a484b86-5be0-4e8e-b36a-2dcc73912761" providerId="ADAL" clId="{AA762A4A-088F-584D-A741-78970FAF4017}" dt="2023-04-04T10:33:02.828" v="16" actId="11529"/>
          <ac:spMkLst>
            <pc:docMk/>
            <pc:sldMk cId="2075662896" sldId="256"/>
            <ac:spMk id="2" creationId="{AB8F8387-340F-6A73-B61F-D90FEDDB6110}"/>
          </ac:spMkLst>
        </pc:spChg>
        <pc:spChg chg="add del mod">
          <ac:chgData name="Streek M van de, Mark" userId="1a484b86-5be0-4e8e-b36a-2dcc73912761" providerId="ADAL" clId="{AA762A4A-088F-584D-A741-78970FAF4017}" dt="2023-04-04T10:39:29.711" v="1617" actId="478"/>
          <ac:spMkLst>
            <pc:docMk/>
            <pc:sldMk cId="2075662896" sldId="256"/>
            <ac:spMk id="3" creationId="{11F32291-E422-3A95-E77C-663AC0976C3E}"/>
          </ac:spMkLst>
        </pc:spChg>
        <pc:spChg chg="add mod">
          <ac:chgData name="Streek M van de, Mark" userId="1a484b86-5be0-4e8e-b36a-2dcc73912761" providerId="ADAL" clId="{AA762A4A-088F-584D-A741-78970FAF4017}" dt="2023-04-12T18:03:41.614" v="8556" actId="1076"/>
          <ac:spMkLst>
            <pc:docMk/>
            <pc:sldMk cId="2075662896" sldId="256"/>
            <ac:spMk id="3" creationId="{B4842DB7-E593-B636-E9B9-B48E8454A3A9}"/>
          </ac:spMkLst>
        </pc:spChg>
        <pc:spChg chg="add del mod">
          <ac:chgData name="Streek M van de, Mark" userId="1a484b86-5be0-4e8e-b36a-2dcc73912761" providerId="ADAL" clId="{AA762A4A-088F-584D-A741-78970FAF4017}" dt="2023-04-04T10:41:10.967" v="1634" actId="478"/>
          <ac:spMkLst>
            <pc:docMk/>
            <pc:sldMk cId="2075662896" sldId="256"/>
            <ac:spMk id="4" creationId="{3E58FD49-F286-91C5-C06F-E524FEF54121}"/>
          </ac:spMkLst>
        </pc:spChg>
        <pc:spChg chg="add mod">
          <ac:chgData name="Streek M van de, Mark" userId="1a484b86-5be0-4e8e-b36a-2dcc73912761" providerId="ADAL" clId="{AA762A4A-088F-584D-A741-78970FAF4017}" dt="2023-04-12T17:43:40.087" v="8378" actId="1076"/>
          <ac:spMkLst>
            <pc:docMk/>
            <pc:sldMk cId="2075662896" sldId="256"/>
            <ac:spMk id="5" creationId="{7448204C-8025-49E2-4C6C-455248540FD3}"/>
          </ac:spMkLst>
        </pc:spChg>
        <pc:spChg chg="mod">
          <ac:chgData name="Streek M van de, Mark" userId="1a484b86-5be0-4e8e-b36a-2dcc73912761" providerId="ADAL" clId="{AA762A4A-088F-584D-A741-78970FAF4017}" dt="2023-04-20T20:30:42.291" v="9819" actId="1076"/>
          <ac:spMkLst>
            <pc:docMk/>
            <pc:sldMk cId="2075662896" sldId="256"/>
            <ac:spMk id="6" creationId="{882D52BC-A0B0-0B98-F7FE-31E69B061D3F}"/>
          </ac:spMkLst>
        </pc:spChg>
        <pc:spChg chg="add mod">
          <ac:chgData name="Streek M van de, Mark" userId="1a484b86-5be0-4e8e-b36a-2dcc73912761" providerId="ADAL" clId="{AA762A4A-088F-584D-A741-78970FAF4017}" dt="2023-04-20T14:12:39.512" v="8970" actId="20577"/>
          <ac:spMkLst>
            <pc:docMk/>
            <pc:sldMk cId="2075662896" sldId="256"/>
            <ac:spMk id="7" creationId="{28AFD165-B4A7-90F5-DB35-31B72D14FC28}"/>
          </ac:spMkLst>
        </pc:spChg>
        <pc:spChg chg="add mod">
          <ac:chgData name="Streek M van de, Mark" userId="1a484b86-5be0-4e8e-b36a-2dcc73912761" providerId="ADAL" clId="{AA762A4A-088F-584D-A741-78970FAF4017}" dt="2023-04-12T17:43:40.087" v="8378" actId="1076"/>
          <ac:spMkLst>
            <pc:docMk/>
            <pc:sldMk cId="2075662896" sldId="256"/>
            <ac:spMk id="8" creationId="{C19083E1-AF22-1367-694A-7390C9E9C779}"/>
          </ac:spMkLst>
        </pc:spChg>
        <pc:spChg chg="add mod">
          <ac:chgData name="Streek M van de, Mark" userId="1a484b86-5be0-4e8e-b36a-2dcc73912761" providerId="ADAL" clId="{AA762A4A-088F-584D-A741-78970FAF4017}" dt="2023-04-20T20:32:02.318" v="9827" actId="1076"/>
          <ac:spMkLst>
            <pc:docMk/>
            <pc:sldMk cId="2075662896" sldId="256"/>
            <ac:spMk id="9" creationId="{7527C044-8405-1E18-EA44-FA2E0369B0F1}"/>
          </ac:spMkLst>
        </pc:spChg>
        <pc:spChg chg="add mod">
          <ac:chgData name="Streek M van de, Mark" userId="1a484b86-5be0-4e8e-b36a-2dcc73912761" providerId="ADAL" clId="{AA762A4A-088F-584D-A741-78970FAF4017}" dt="2023-04-20T20:32:02.318" v="9827" actId="1076"/>
          <ac:spMkLst>
            <pc:docMk/>
            <pc:sldMk cId="2075662896" sldId="256"/>
            <ac:spMk id="10" creationId="{E03EABCA-EC4B-7EAA-AB65-F3970F8BA1DA}"/>
          </ac:spMkLst>
        </pc:spChg>
        <pc:spChg chg="add mod">
          <ac:chgData name="Streek M van de, Mark" userId="1a484b86-5be0-4e8e-b36a-2dcc73912761" providerId="ADAL" clId="{AA762A4A-088F-584D-A741-78970FAF4017}" dt="2023-04-12T17:43:40.087" v="8378" actId="1076"/>
          <ac:spMkLst>
            <pc:docMk/>
            <pc:sldMk cId="2075662896" sldId="256"/>
            <ac:spMk id="11" creationId="{E90C9FA7-FD5D-6354-3605-FF658FE79784}"/>
          </ac:spMkLst>
        </pc:spChg>
        <pc:spChg chg="add mod">
          <ac:chgData name="Streek M van de, Mark" userId="1a484b86-5be0-4e8e-b36a-2dcc73912761" providerId="ADAL" clId="{AA762A4A-088F-584D-A741-78970FAF4017}" dt="2023-04-12T17:43:40.087" v="8378" actId="1076"/>
          <ac:spMkLst>
            <pc:docMk/>
            <pc:sldMk cId="2075662896" sldId="256"/>
            <ac:spMk id="12" creationId="{CBF7C5C9-C7D0-2020-A62E-4FBD76C991AE}"/>
          </ac:spMkLst>
        </pc:spChg>
        <pc:spChg chg="add mod">
          <ac:chgData name="Streek M van de, Mark" userId="1a484b86-5be0-4e8e-b36a-2dcc73912761" providerId="ADAL" clId="{AA762A4A-088F-584D-A741-78970FAF4017}" dt="2023-04-20T20:32:02.318" v="9827" actId="1076"/>
          <ac:spMkLst>
            <pc:docMk/>
            <pc:sldMk cId="2075662896" sldId="256"/>
            <ac:spMk id="13" creationId="{1B132B7A-A705-8DB2-A02D-A783AFD417E5}"/>
          </ac:spMkLst>
        </pc:spChg>
        <pc:spChg chg="add mod">
          <ac:chgData name="Streek M van de, Mark" userId="1a484b86-5be0-4e8e-b36a-2dcc73912761" providerId="ADAL" clId="{AA762A4A-088F-584D-A741-78970FAF4017}" dt="2023-04-20T20:31:20.307" v="9822" actId="1076"/>
          <ac:spMkLst>
            <pc:docMk/>
            <pc:sldMk cId="2075662896" sldId="256"/>
            <ac:spMk id="16" creationId="{95B51934-FBF8-1440-0DE0-CFD18D7F5B31}"/>
          </ac:spMkLst>
        </pc:spChg>
        <pc:spChg chg="add mod">
          <ac:chgData name="Streek M van de, Mark" userId="1a484b86-5be0-4e8e-b36a-2dcc73912761" providerId="ADAL" clId="{AA762A4A-088F-584D-A741-78970FAF4017}" dt="2023-04-20T14:26:38.821" v="9729" actId="20577"/>
          <ac:spMkLst>
            <pc:docMk/>
            <pc:sldMk cId="2075662896" sldId="256"/>
            <ac:spMk id="18" creationId="{F61BE995-4BA5-ED3C-F28F-2C353E0A8CDC}"/>
          </ac:spMkLst>
        </pc:spChg>
        <pc:spChg chg="add mod">
          <ac:chgData name="Streek M van de, Mark" userId="1a484b86-5be0-4e8e-b36a-2dcc73912761" providerId="ADAL" clId="{AA762A4A-088F-584D-A741-78970FAF4017}" dt="2023-04-20T20:31:11.178" v="9821" actId="1076"/>
          <ac:spMkLst>
            <pc:docMk/>
            <pc:sldMk cId="2075662896" sldId="256"/>
            <ac:spMk id="19" creationId="{176C6BF6-DA78-23F6-65F6-E19759B4CDCD}"/>
          </ac:spMkLst>
        </pc:spChg>
        <pc:spChg chg="add del mod">
          <ac:chgData name="Streek M van de, Mark" userId="1a484b86-5be0-4e8e-b36a-2dcc73912761" providerId="ADAL" clId="{AA762A4A-088F-584D-A741-78970FAF4017}" dt="2023-04-04T13:20:45.777" v="2593"/>
          <ac:spMkLst>
            <pc:docMk/>
            <pc:sldMk cId="2075662896" sldId="256"/>
            <ac:spMk id="21" creationId="{99D092C0-5787-6EBB-504D-BFA73AADF4C8}"/>
          </ac:spMkLst>
        </pc:spChg>
        <pc:spChg chg="mod">
          <ac:chgData name="Streek M van de, Mark" userId="1a484b86-5be0-4e8e-b36a-2dcc73912761" providerId="ADAL" clId="{AA762A4A-088F-584D-A741-78970FAF4017}" dt="2023-04-20T14:35:41.518" v="9811" actId="20577"/>
          <ac:spMkLst>
            <pc:docMk/>
            <pc:sldMk cId="2075662896" sldId="256"/>
            <ac:spMk id="23" creationId="{069DFAC3-CCD4-D4D0-8BEA-78BC68F9DD81}"/>
          </ac:spMkLst>
        </pc:spChg>
        <pc:spChg chg="del mod">
          <ac:chgData name="Streek M van de, Mark" userId="1a484b86-5be0-4e8e-b36a-2dcc73912761" providerId="ADAL" clId="{AA762A4A-088F-584D-A741-78970FAF4017}" dt="2023-04-04T10:44:30.096" v="1730" actId="478"/>
          <ac:spMkLst>
            <pc:docMk/>
            <pc:sldMk cId="2075662896" sldId="256"/>
            <ac:spMk id="37" creationId="{1E5A0C6B-5467-0773-053C-A0A136ADD632}"/>
          </ac:spMkLst>
        </pc:spChg>
        <pc:spChg chg="del mod">
          <ac:chgData name="Streek M van de, Mark" userId="1a484b86-5be0-4e8e-b36a-2dcc73912761" providerId="ADAL" clId="{AA762A4A-088F-584D-A741-78970FAF4017}" dt="2023-04-04T10:48:49.397" v="1754" actId="478"/>
          <ac:spMkLst>
            <pc:docMk/>
            <pc:sldMk cId="2075662896" sldId="256"/>
            <ac:spMk id="38" creationId="{91E0E088-5157-C802-8D4D-C14467A40176}"/>
          </ac:spMkLst>
        </pc:spChg>
        <pc:graphicFrameChg chg="add mod modGraphic">
          <ac:chgData name="Streek M van de, Mark" userId="1a484b86-5be0-4e8e-b36a-2dcc73912761" providerId="ADAL" clId="{AA762A4A-088F-584D-A741-78970FAF4017}" dt="2023-04-20T14:04:19.847" v="8702" actId="207"/>
          <ac:graphicFrameMkLst>
            <pc:docMk/>
            <pc:sldMk cId="2075662896" sldId="256"/>
            <ac:graphicFrameMk id="21" creationId="{78C701D7-0D9A-EF68-5B24-2AA05FEC0D4B}"/>
          </ac:graphicFrameMkLst>
        </pc:graphicFrameChg>
        <pc:graphicFrameChg chg="add del mod">
          <ac:chgData name="Streek M van de, Mark" userId="1a484b86-5be0-4e8e-b36a-2dcc73912761" providerId="ADAL" clId="{AA762A4A-088F-584D-A741-78970FAF4017}" dt="2023-04-20T14:01:35.080" v="8647"/>
          <ac:graphicFrameMkLst>
            <pc:docMk/>
            <pc:sldMk cId="2075662896" sldId="256"/>
            <ac:graphicFrameMk id="24" creationId="{AA6279AA-8730-EC3D-D6A1-192E78EA4FA8}"/>
          </ac:graphicFrameMkLst>
        </pc:graphicFrameChg>
        <pc:graphicFrameChg chg="add del mod modGraphic">
          <ac:chgData name="Streek M van de, Mark" userId="1a484b86-5be0-4e8e-b36a-2dcc73912761" providerId="ADAL" clId="{AA762A4A-088F-584D-A741-78970FAF4017}" dt="2023-04-20T14:02:10.282" v="8668" actId="3680"/>
          <ac:graphicFrameMkLst>
            <pc:docMk/>
            <pc:sldMk cId="2075662896" sldId="256"/>
            <ac:graphicFrameMk id="25" creationId="{65809711-1385-9F30-B074-A7E6A90DB05E}"/>
          </ac:graphicFrameMkLst>
        </pc:graphicFrameChg>
        <pc:picChg chg="add del mod">
          <ac:chgData name="Streek M van de, Mark" userId="1a484b86-5be0-4e8e-b36a-2dcc73912761" providerId="ADAL" clId="{AA762A4A-088F-584D-A741-78970FAF4017}" dt="2023-04-20T14:04:24.268" v="8703" actId="478"/>
          <ac:picMkLst>
            <pc:docMk/>
            <pc:sldMk cId="2075662896" sldId="256"/>
            <ac:picMk id="4" creationId="{370EF297-631F-3F05-1A44-94AC0EEC5A5B}"/>
          </ac:picMkLst>
        </pc:picChg>
        <pc:picChg chg="add mod">
          <ac:chgData name="Streek M van de, Mark" userId="1a484b86-5be0-4e8e-b36a-2dcc73912761" providerId="ADAL" clId="{AA762A4A-088F-584D-A741-78970FAF4017}" dt="2023-04-20T19:52:17.862" v="9813" actId="14826"/>
          <ac:picMkLst>
            <pc:docMk/>
            <pc:sldMk cId="2075662896" sldId="256"/>
            <ac:picMk id="14" creationId="{973F62DA-7E9D-A926-EDD0-0777C3E260BC}"/>
          </ac:picMkLst>
        </pc:picChg>
        <pc:picChg chg="add mod">
          <ac:chgData name="Streek M van de, Mark" userId="1a484b86-5be0-4e8e-b36a-2dcc73912761" providerId="ADAL" clId="{AA762A4A-088F-584D-A741-78970FAF4017}" dt="2023-04-12T16:36:09.167" v="2594" actId="14826"/>
          <ac:picMkLst>
            <pc:docMk/>
            <pc:sldMk cId="2075662896" sldId="256"/>
            <ac:picMk id="15" creationId="{98066709-8566-4AD3-9C36-F178E03FEF2F}"/>
          </ac:picMkLst>
        </pc:picChg>
        <pc:picChg chg="mod">
          <ac:chgData name="Streek M van de, Mark" userId="1a484b86-5be0-4e8e-b36a-2dcc73912761" providerId="ADAL" clId="{AA762A4A-088F-584D-A741-78970FAF4017}" dt="2023-04-12T17:42:43.720" v="8372" actId="14100"/>
          <ac:picMkLst>
            <pc:docMk/>
            <pc:sldMk cId="2075662896" sldId="256"/>
            <ac:picMk id="17" creationId="{756A0ECB-4CA9-FF9E-D4F5-B8FCF8606DA9}"/>
          </ac:picMkLst>
        </pc:picChg>
        <pc:picChg chg="mod">
          <ac:chgData name="Streek M van de, Mark" userId="1a484b86-5be0-4e8e-b36a-2dcc73912761" providerId="ADAL" clId="{AA762A4A-088F-584D-A741-78970FAF4017}" dt="2023-04-20T20:30:54.888" v="9820" actId="1076"/>
          <ac:picMkLst>
            <pc:docMk/>
            <pc:sldMk cId="2075662896" sldId="256"/>
            <ac:picMk id="22" creationId="{6F537808-95A4-4F6A-3D21-260E3A85B319}"/>
          </ac:picMkLst>
        </pc:picChg>
        <pc:picChg chg="del mod">
          <ac:chgData name="Streek M van de, Mark" userId="1a484b86-5be0-4e8e-b36a-2dcc73912761" providerId="ADAL" clId="{AA762A4A-088F-584D-A741-78970FAF4017}" dt="2023-04-04T13:09:05.459" v="1938" actId="478"/>
          <ac:picMkLst>
            <pc:docMk/>
            <pc:sldMk cId="2075662896" sldId="256"/>
            <ac:picMk id="25" creationId="{F79276F9-BF89-3563-DA3E-D5BD065CDC12}"/>
          </ac:picMkLst>
        </pc:picChg>
        <pc:picChg chg="del">
          <ac:chgData name="Streek M van de, Mark" userId="1a484b86-5be0-4e8e-b36a-2dcc73912761" providerId="ADAL" clId="{AA762A4A-088F-584D-A741-78970FAF4017}" dt="2023-04-04T13:10:45.265" v="1946" actId="478"/>
          <ac:picMkLst>
            <pc:docMk/>
            <pc:sldMk cId="2075662896" sldId="256"/>
            <ac:picMk id="26" creationId="{1EAF7585-4B5D-2350-09B9-F862D56B2BC5}"/>
          </ac:picMkLst>
        </pc:picChg>
        <pc:picChg chg="mod">
          <ac:chgData name="Streek M van de, Mark" userId="1a484b86-5be0-4e8e-b36a-2dcc73912761" providerId="ADAL" clId="{AA762A4A-088F-584D-A741-78970FAF4017}" dt="2023-04-12T18:01:13.005" v="8415" actId="1076"/>
          <ac:picMkLst>
            <pc:docMk/>
            <pc:sldMk cId="2075662896" sldId="256"/>
            <ac:picMk id="1026" creationId="{A7BD78AD-CB5B-2238-5960-EE27C4223C9C}"/>
          </ac:picMkLst>
        </pc:picChg>
        <pc:picChg chg="mod">
          <ac:chgData name="Streek M van de, Mark" userId="1a484b86-5be0-4e8e-b36a-2dcc73912761" providerId="ADAL" clId="{AA762A4A-088F-584D-A741-78970FAF4017}" dt="2023-04-12T18:01:16.363" v="8416" actId="1076"/>
          <ac:picMkLst>
            <pc:docMk/>
            <pc:sldMk cId="2075662896" sldId="256"/>
            <ac:picMk id="1032" creationId="{C2BF8F25-8529-09D7-AC30-E9BD80362FD1}"/>
          </ac:picMkLst>
        </pc:picChg>
        <pc:cxnChg chg="mod">
          <ac:chgData name="Streek M van de, Mark" userId="1a484b86-5be0-4e8e-b36a-2dcc73912761" providerId="ADAL" clId="{AA762A4A-088F-584D-A741-78970FAF4017}" dt="2023-04-12T17:42:33.545" v="8369" actId="1076"/>
          <ac:cxnSpMkLst>
            <pc:docMk/>
            <pc:sldMk cId="2075662896" sldId="256"/>
            <ac:cxnSpMk id="20" creationId="{499D9F23-6843-A072-BCD2-E3BDF028F997}"/>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6999180"/>
            <a:ext cx="25733931" cy="14889339"/>
          </a:xfrm>
        </p:spPr>
        <p:txBody>
          <a:bodyPr anchor="b"/>
          <a:lstStyle>
            <a:lvl1pPr algn="ctr">
              <a:defRPr sz="19865"/>
            </a:lvl1pPr>
          </a:lstStyle>
          <a:p>
            <a:r>
              <a:rPr lang="nl-NL"/>
              <a:t>Klik om stijl te bewerken</a:t>
            </a:r>
            <a:endParaRPr lang="en-US" dirty="0"/>
          </a:p>
        </p:txBody>
      </p:sp>
      <p:sp>
        <p:nvSpPr>
          <p:cNvPr id="3" name="Subtitle 2"/>
          <p:cNvSpPr>
            <a:spLocks noGrp="1"/>
          </p:cNvSpPr>
          <p:nvPr>
            <p:ph type="subTitle" idx="1"/>
          </p:nvPr>
        </p:nvSpPr>
        <p:spPr>
          <a:xfrm>
            <a:off x="3784402" y="22462709"/>
            <a:ext cx="22706410" cy="10325516"/>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14C7EB93-BCD1-4C42-ACB9-12327D62FCD8}" type="datetimeFigureOut">
              <a:rPr lang="nl-NL" smtClean="0"/>
              <a:t>20-04-2023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96D75E2-518E-EB47-966F-07E22B77E9ED}" type="slidenum">
              <a:rPr lang="nl-NL" smtClean="0"/>
              <a:t>‹nr.›</a:t>
            </a:fld>
            <a:endParaRPr lang="nl-NL"/>
          </a:p>
        </p:txBody>
      </p:sp>
    </p:spTree>
    <p:extLst>
      <p:ext uri="{BB962C8B-B14F-4D97-AF65-F5344CB8AC3E}">
        <p14:creationId xmlns:p14="http://schemas.microsoft.com/office/powerpoint/2010/main" val="1638354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14C7EB93-BCD1-4C42-ACB9-12327D62FCD8}" type="datetimeFigureOut">
              <a:rPr lang="nl-NL" smtClean="0"/>
              <a:t>20-04-2023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96D75E2-518E-EB47-966F-07E22B77E9ED}" type="slidenum">
              <a:rPr lang="nl-NL" smtClean="0"/>
              <a:t>‹nr.›</a:t>
            </a:fld>
            <a:endParaRPr lang="nl-NL"/>
          </a:p>
        </p:txBody>
      </p:sp>
    </p:spTree>
    <p:extLst>
      <p:ext uri="{BB962C8B-B14F-4D97-AF65-F5344CB8AC3E}">
        <p14:creationId xmlns:p14="http://schemas.microsoft.com/office/powerpoint/2010/main" val="804735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6960"/>
            <a:ext cx="6528093" cy="36243268"/>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2081423" y="2276960"/>
            <a:ext cx="19205838" cy="3624326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14C7EB93-BCD1-4C42-ACB9-12327D62FCD8}" type="datetimeFigureOut">
              <a:rPr lang="nl-NL" smtClean="0"/>
              <a:t>20-04-2023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96D75E2-518E-EB47-966F-07E22B77E9ED}" type="slidenum">
              <a:rPr lang="nl-NL" smtClean="0"/>
              <a:t>‹nr.›</a:t>
            </a:fld>
            <a:endParaRPr lang="nl-NL"/>
          </a:p>
        </p:txBody>
      </p:sp>
    </p:spTree>
    <p:extLst>
      <p:ext uri="{BB962C8B-B14F-4D97-AF65-F5344CB8AC3E}">
        <p14:creationId xmlns:p14="http://schemas.microsoft.com/office/powerpoint/2010/main" val="23668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14C7EB93-BCD1-4C42-ACB9-12327D62FCD8}" type="datetimeFigureOut">
              <a:rPr lang="nl-NL" smtClean="0"/>
              <a:t>20-04-2023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96D75E2-518E-EB47-966F-07E22B77E9ED}" type="slidenum">
              <a:rPr lang="nl-NL" smtClean="0"/>
              <a:t>‹nr.›</a:t>
            </a:fld>
            <a:endParaRPr lang="nl-NL"/>
          </a:p>
        </p:txBody>
      </p:sp>
    </p:spTree>
    <p:extLst>
      <p:ext uri="{BB962C8B-B14F-4D97-AF65-F5344CB8AC3E}">
        <p14:creationId xmlns:p14="http://schemas.microsoft.com/office/powerpoint/2010/main" val="1743107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62125"/>
            <a:ext cx="26112371" cy="17789985"/>
          </a:xfrm>
        </p:spPr>
        <p:txBody>
          <a:bodyPr anchor="b"/>
          <a:lstStyle>
            <a:lvl1pPr>
              <a:defRPr sz="19865"/>
            </a:lvl1pPr>
          </a:lstStyle>
          <a:p>
            <a:r>
              <a:rPr lang="nl-NL"/>
              <a:t>Klik om stijl te bewerken</a:t>
            </a:r>
            <a:endParaRPr lang="en-US" dirty="0"/>
          </a:p>
        </p:txBody>
      </p:sp>
      <p:sp>
        <p:nvSpPr>
          <p:cNvPr id="3" name="Text Placeholder 2"/>
          <p:cNvSpPr>
            <a:spLocks noGrp="1"/>
          </p:cNvSpPr>
          <p:nvPr>
            <p:ph type="body" idx="1"/>
          </p:nvPr>
        </p:nvSpPr>
        <p:spPr>
          <a:xfrm>
            <a:off x="2065654" y="28620410"/>
            <a:ext cx="26112371" cy="9355333"/>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14C7EB93-BCD1-4C42-ACB9-12327D62FCD8}" type="datetimeFigureOut">
              <a:rPr lang="nl-NL" smtClean="0"/>
              <a:t>20-04-2023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96D75E2-518E-EB47-966F-07E22B77E9ED}" type="slidenum">
              <a:rPr lang="nl-NL" smtClean="0"/>
              <a:t>‹nr.›</a:t>
            </a:fld>
            <a:endParaRPr lang="nl-NL"/>
          </a:p>
        </p:txBody>
      </p:sp>
    </p:spTree>
    <p:extLst>
      <p:ext uri="{BB962C8B-B14F-4D97-AF65-F5344CB8AC3E}">
        <p14:creationId xmlns:p14="http://schemas.microsoft.com/office/powerpoint/2010/main" val="2216217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2081421" y="11384800"/>
            <a:ext cx="12866966" cy="27135427"/>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15326826" y="11384800"/>
            <a:ext cx="12866966" cy="27135427"/>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14C7EB93-BCD1-4C42-ACB9-12327D62FCD8}" type="datetimeFigureOut">
              <a:rPr lang="nl-NL" smtClean="0"/>
              <a:t>20-04-2023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096D75E2-518E-EB47-966F-07E22B77E9ED}" type="slidenum">
              <a:rPr lang="nl-NL" smtClean="0"/>
              <a:t>‹nr.›</a:t>
            </a:fld>
            <a:endParaRPr lang="nl-NL"/>
          </a:p>
        </p:txBody>
      </p:sp>
    </p:spTree>
    <p:extLst>
      <p:ext uri="{BB962C8B-B14F-4D97-AF65-F5344CB8AC3E}">
        <p14:creationId xmlns:p14="http://schemas.microsoft.com/office/powerpoint/2010/main" val="279806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6970"/>
            <a:ext cx="26112371" cy="8266358"/>
          </a:xfrm>
        </p:spPr>
        <p:txBody>
          <a:bodyPr/>
          <a:lstStyle/>
          <a:p>
            <a:r>
              <a:rPr lang="nl-NL"/>
              <a:t>Klik om stijl te bewerken</a:t>
            </a:r>
            <a:endParaRPr lang="en-US" dirty="0"/>
          </a:p>
        </p:txBody>
      </p:sp>
      <p:sp>
        <p:nvSpPr>
          <p:cNvPr id="3" name="Text Placeholder 2"/>
          <p:cNvSpPr>
            <a:spLocks noGrp="1"/>
          </p:cNvSpPr>
          <p:nvPr>
            <p:ph type="body" idx="1"/>
          </p:nvPr>
        </p:nvSpPr>
        <p:spPr>
          <a:xfrm>
            <a:off x="2085368" y="10483919"/>
            <a:ext cx="12807832" cy="513800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nl-NL"/>
              <a:t>Klikken om de tekststijl van het model te bewerken</a:t>
            </a:r>
          </a:p>
        </p:txBody>
      </p:sp>
      <p:sp>
        <p:nvSpPr>
          <p:cNvPr id="4" name="Content Placeholder 3"/>
          <p:cNvSpPr>
            <a:spLocks noGrp="1"/>
          </p:cNvSpPr>
          <p:nvPr>
            <p:ph sz="half" idx="2"/>
          </p:nvPr>
        </p:nvSpPr>
        <p:spPr>
          <a:xfrm>
            <a:off x="2085368" y="15621926"/>
            <a:ext cx="12807832" cy="229775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15326828" y="10483919"/>
            <a:ext cx="12870909" cy="513800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nl-NL"/>
              <a:t>Klikken om de tekststijl van het model te bewerken</a:t>
            </a:r>
          </a:p>
        </p:txBody>
      </p:sp>
      <p:sp>
        <p:nvSpPr>
          <p:cNvPr id="6" name="Content Placeholder 5"/>
          <p:cNvSpPr>
            <a:spLocks noGrp="1"/>
          </p:cNvSpPr>
          <p:nvPr>
            <p:ph sz="quarter" idx="4"/>
          </p:nvPr>
        </p:nvSpPr>
        <p:spPr>
          <a:xfrm>
            <a:off x="15326828" y="15621926"/>
            <a:ext cx="12870909" cy="229775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14C7EB93-BCD1-4C42-ACB9-12327D62FCD8}" type="datetimeFigureOut">
              <a:rPr lang="nl-NL" smtClean="0"/>
              <a:t>20-04-2023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096D75E2-518E-EB47-966F-07E22B77E9ED}" type="slidenum">
              <a:rPr lang="nl-NL" smtClean="0"/>
              <a:t>‹nr.›</a:t>
            </a:fld>
            <a:endParaRPr lang="nl-NL"/>
          </a:p>
        </p:txBody>
      </p:sp>
    </p:spTree>
    <p:extLst>
      <p:ext uri="{BB962C8B-B14F-4D97-AF65-F5344CB8AC3E}">
        <p14:creationId xmlns:p14="http://schemas.microsoft.com/office/powerpoint/2010/main" val="2792328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14C7EB93-BCD1-4C42-ACB9-12327D62FCD8}" type="datetimeFigureOut">
              <a:rPr lang="nl-NL" smtClean="0"/>
              <a:t>20-04-2023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096D75E2-518E-EB47-966F-07E22B77E9ED}" type="slidenum">
              <a:rPr lang="nl-NL" smtClean="0"/>
              <a:t>‹nr.›</a:t>
            </a:fld>
            <a:endParaRPr lang="nl-NL"/>
          </a:p>
        </p:txBody>
      </p:sp>
    </p:spTree>
    <p:extLst>
      <p:ext uri="{BB962C8B-B14F-4D97-AF65-F5344CB8AC3E}">
        <p14:creationId xmlns:p14="http://schemas.microsoft.com/office/powerpoint/2010/main" val="1622106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7EB93-BCD1-4C42-ACB9-12327D62FCD8}" type="datetimeFigureOut">
              <a:rPr lang="nl-NL" smtClean="0"/>
              <a:t>20-04-2023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096D75E2-518E-EB47-966F-07E22B77E9ED}" type="slidenum">
              <a:rPr lang="nl-NL" smtClean="0"/>
              <a:t>‹nr.›</a:t>
            </a:fld>
            <a:endParaRPr lang="nl-NL"/>
          </a:p>
        </p:txBody>
      </p:sp>
    </p:spTree>
    <p:extLst>
      <p:ext uri="{BB962C8B-B14F-4D97-AF65-F5344CB8AC3E}">
        <p14:creationId xmlns:p14="http://schemas.microsoft.com/office/powerpoint/2010/main" val="2642940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10595"/>
            </a:lvl1pPr>
          </a:lstStyle>
          <a:p>
            <a:r>
              <a:rPr lang="nl-NL"/>
              <a:t>Klik om stijl te bewerken</a:t>
            </a:r>
            <a:endParaRPr lang="en-US" dirty="0"/>
          </a:p>
        </p:txBody>
      </p:sp>
      <p:sp>
        <p:nvSpPr>
          <p:cNvPr id="3" name="Content Placeholder 2"/>
          <p:cNvSpPr>
            <a:spLocks noGrp="1"/>
          </p:cNvSpPr>
          <p:nvPr>
            <p:ph idx="1"/>
          </p:nvPr>
        </p:nvSpPr>
        <p:spPr>
          <a:xfrm>
            <a:off x="12870909" y="6157701"/>
            <a:ext cx="15326827" cy="30392467"/>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2085364" y="12830175"/>
            <a:ext cx="9764544" cy="2376948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14C7EB93-BCD1-4C42-ACB9-12327D62FCD8}" type="datetimeFigureOut">
              <a:rPr lang="nl-NL" smtClean="0"/>
              <a:t>20-04-2023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096D75E2-518E-EB47-966F-07E22B77E9ED}" type="slidenum">
              <a:rPr lang="nl-NL" smtClean="0"/>
              <a:t>‹nr.›</a:t>
            </a:fld>
            <a:endParaRPr lang="nl-NL"/>
          </a:p>
        </p:txBody>
      </p:sp>
    </p:spTree>
    <p:extLst>
      <p:ext uri="{BB962C8B-B14F-4D97-AF65-F5344CB8AC3E}">
        <p14:creationId xmlns:p14="http://schemas.microsoft.com/office/powerpoint/2010/main" val="1269115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10595"/>
            </a:lvl1pPr>
          </a:lstStyle>
          <a:p>
            <a:r>
              <a:rPr lang="nl-NL"/>
              <a:t>Klik om stijl te bewerken</a:t>
            </a:r>
            <a:endParaRPr lang="en-US" dirty="0"/>
          </a:p>
        </p:txBody>
      </p:sp>
      <p:sp>
        <p:nvSpPr>
          <p:cNvPr id="3" name="Picture Placeholder 2"/>
          <p:cNvSpPr>
            <a:spLocks noGrp="1" noChangeAspect="1"/>
          </p:cNvSpPr>
          <p:nvPr>
            <p:ph type="pic" idx="1"/>
          </p:nvPr>
        </p:nvSpPr>
        <p:spPr>
          <a:xfrm>
            <a:off x="12870909" y="6157701"/>
            <a:ext cx="15326827" cy="30392467"/>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2085364" y="12830175"/>
            <a:ext cx="9764544" cy="2376948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14C7EB93-BCD1-4C42-ACB9-12327D62FCD8}" type="datetimeFigureOut">
              <a:rPr lang="nl-NL" smtClean="0"/>
              <a:t>20-04-2023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096D75E2-518E-EB47-966F-07E22B77E9ED}" type="slidenum">
              <a:rPr lang="nl-NL" smtClean="0"/>
              <a:t>‹nr.›</a:t>
            </a:fld>
            <a:endParaRPr lang="nl-NL"/>
          </a:p>
        </p:txBody>
      </p:sp>
    </p:spTree>
    <p:extLst>
      <p:ext uri="{BB962C8B-B14F-4D97-AF65-F5344CB8AC3E}">
        <p14:creationId xmlns:p14="http://schemas.microsoft.com/office/powerpoint/2010/main" val="2829425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6970"/>
            <a:ext cx="26112371" cy="8266358"/>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2081421" y="11384800"/>
            <a:ext cx="26112371" cy="27135427"/>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2081421" y="39638914"/>
            <a:ext cx="6811923" cy="2276960"/>
          </a:xfrm>
          <a:prstGeom prst="rect">
            <a:avLst/>
          </a:prstGeom>
        </p:spPr>
        <p:txBody>
          <a:bodyPr vert="horz" lIns="91440" tIns="45720" rIns="91440" bIns="45720" rtlCol="0" anchor="ctr"/>
          <a:lstStyle>
            <a:lvl1pPr algn="l">
              <a:defRPr sz="3973">
                <a:solidFill>
                  <a:schemeClr val="tx1">
                    <a:tint val="75000"/>
                  </a:schemeClr>
                </a:solidFill>
              </a:defRPr>
            </a:lvl1pPr>
          </a:lstStyle>
          <a:p>
            <a:fld id="{14C7EB93-BCD1-4C42-ACB9-12327D62FCD8}" type="datetimeFigureOut">
              <a:rPr lang="nl-NL" smtClean="0"/>
              <a:t>20-04-2023</a:t>
            </a:fld>
            <a:endParaRPr lang="nl-NL"/>
          </a:p>
        </p:txBody>
      </p:sp>
      <p:sp>
        <p:nvSpPr>
          <p:cNvPr id="5" name="Footer Placeholder 4"/>
          <p:cNvSpPr>
            <a:spLocks noGrp="1"/>
          </p:cNvSpPr>
          <p:nvPr>
            <p:ph type="ftr" sz="quarter" idx="3"/>
          </p:nvPr>
        </p:nvSpPr>
        <p:spPr>
          <a:xfrm>
            <a:off x="10028665" y="39638914"/>
            <a:ext cx="10217884" cy="2276960"/>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21381869" y="39638914"/>
            <a:ext cx="6811923" cy="2276960"/>
          </a:xfrm>
          <a:prstGeom prst="rect">
            <a:avLst/>
          </a:prstGeom>
        </p:spPr>
        <p:txBody>
          <a:bodyPr vert="horz" lIns="91440" tIns="45720" rIns="91440" bIns="45720" rtlCol="0" anchor="ctr"/>
          <a:lstStyle>
            <a:lvl1pPr algn="r">
              <a:defRPr sz="3973">
                <a:solidFill>
                  <a:schemeClr val="tx1">
                    <a:tint val="75000"/>
                  </a:schemeClr>
                </a:solidFill>
              </a:defRPr>
            </a:lvl1pPr>
          </a:lstStyle>
          <a:p>
            <a:fld id="{096D75E2-518E-EB47-966F-07E22B77E9ED}" type="slidenum">
              <a:rPr lang="nl-NL" smtClean="0"/>
              <a:t>‹nr.›</a:t>
            </a:fld>
            <a:endParaRPr lang="nl-NL"/>
          </a:p>
        </p:txBody>
      </p:sp>
    </p:spTree>
    <p:extLst>
      <p:ext uri="{BB962C8B-B14F-4D97-AF65-F5344CB8AC3E}">
        <p14:creationId xmlns:p14="http://schemas.microsoft.com/office/powerpoint/2010/main" val="38799714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mkempenaar.github.io/gene_expression_analysis/a2-annotation.html#references" TargetMode="Externa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882D52BC-A0B0-0B98-F7FE-31E69B061D3F}"/>
              </a:ext>
            </a:extLst>
          </p:cNvPr>
          <p:cNvSpPr/>
          <p:nvPr/>
        </p:nvSpPr>
        <p:spPr>
          <a:xfrm>
            <a:off x="-346234" y="556290"/>
            <a:ext cx="30967680" cy="3785652"/>
          </a:xfrm>
          <a:prstGeom prst="rect">
            <a:avLst/>
          </a:prstGeom>
          <a:noFill/>
        </p:spPr>
        <p:txBody>
          <a:bodyPr wrap="square" lIns="91440" tIns="45720" rIns="91440" bIns="45720">
            <a:spAutoFit/>
          </a:bodyPr>
          <a:lstStyle/>
          <a:p>
            <a:pPr algn="ctr"/>
            <a:r>
              <a:rPr lang="nl-NL" sz="12000" b="1" dirty="0">
                <a:ln w="0"/>
                <a:effectLst>
                  <a:outerShdw blurRad="38100" dist="19050" dir="2700000" algn="tl" rotWithShape="0">
                    <a:schemeClr val="dk1">
                      <a:alpha val="40000"/>
                    </a:schemeClr>
                  </a:outerShdw>
                </a:effectLst>
                <a:latin typeface="Futura Condensed ExtraBold" panose="020B0602020204020303" pitchFamily="34" charset="-79"/>
                <a:cs typeface="Futura Condensed ExtraBold" panose="020B0602020204020303" pitchFamily="34" charset="-79"/>
              </a:rPr>
              <a:t>E-sigaret verstoort </a:t>
            </a:r>
          </a:p>
          <a:p>
            <a:pPr algn="ctr"/>
            <a:r>
              <a:rPr lang="nl-NL" sz="12000" b="1" dirty="0">
                <a:ln w="0"/>
                <a:effectLst>
                  <a:outerShdw blurRad="38100" dist="19050" dir="2700000" algn="tl" rotWithShape="0">
                    <a:schemeClr val="dk1">
                      <a:alpha val="40000"/>
                    </a:schemeClr>
                  </a:outerShdw>
                </a:effectLst>
                <a:latin typeface="Futura Condensed ExtraBold" panose="020B0602020204020303" pitchFamily="34" charset="-79"/>
                <a:cs typeface="Futura Condensed ExtraBold" panose="020B0602020204020303" pitchFamily="34" charset="-79"/>
              </a:rPr>
              <a:t>de synthese van tRNA</a:t>
            </a:r>
            <a:endParaRPr lang="nl-NL" sz="12000" b="1" cap="none" spc="0" dirty="0">
              <a:ln w="0"/>
              <a:effectLst>
                <a:outerShdw blurRad="38100" dist="19050" dir="2700000" algn="tl" rotWithShape="0">
                  <a:schemeClr val="dk1">
                    <a:alpha val="40000"/>
                  </a:schemeClr>
                </a:outerShdw>
              </a:effectLst>
              <a:latin typeface="Futura Condensed ExtraBold" panose="020B0602020204020303" pitchFamily="34" charset="-79"/>
              <a:cs typeface="Futura Condensed ExtraBold" panose="020B0602020204020303" pitchFamily="34" charset="-79"/>
            </a:endParaRPr>
          </a:p>
        </p:txBody>
      </p:sp>
      <p:pic>
        <p:nvPicPr>
          <p:cNvPr id="1026" name="Picture 2" descr="Hanzehogeschool Groningen Logo PNG Transparent &amp; SVG Vector - Freebie Supply">
            <a:extLst>
              <a:ext uri="{FF2B5EF4-FFF2-40B4-BE49-F238E27FC236}">
                <a16:creationId xmlns:a16="http://schemas.microsoft.com/office/drawing/2014/main" id="{A7BD78AD-CB5B-2238-5960-EE27C4223C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7168" y="40797468"/>
            <a:ext cx="5949539" cy="1618801"/>
          </a:xfrm>
          <a:prstGeom prst="rect">
            <a:avLst/>
          </a:prstGeom>
          <a:noFill/>
          <a:extLst>
            <a:ext uri="{909E8E84-426E-40DD-AFC4-6F175D3DCCD1}">
              <a14:hiddenFill xmlns:a14="http://schemas.microsoft.com/office/drawing/2010/main">
                <a:solidFill>
                  <a:srgbClr val="FFFFFF"/>
                </a:solidFill>
              </a14:hiddenFill>
            </a:ext>
          </a:extLst>
        </p:spPr>
      </p:pic>
      <p:pic>
        <p:nvPicPr>
          <p:cNvPr id="17" name="Afbeelding 16">
            <a:extLst>
              <a:ext uri="{FF2B5EF4-FFF2-40B4-BE49-F238E27FC236}">
                <a16:creationId xmlns:a16="http://schemas.microsoft.com/office/drawing/2014/main" id="{756A0ECB-4CA9-FF9E-D4F5-B8FCF8606DA9}"/>
              </a:ext>
            </a:extLst>
          </p:cNvPr>
          <p:cNvPicPr>
            <a:picLocks noChangeAspect="1"/>
          </p:cNvPicPr>
          <p:nvPr/>
        </p:nvPicPr>
        <p:blipFill>
          <a:blip r:embed="rId3"/>
          <a:stretch>
            <a:fillRect/>
          </a:stretch>
        </p:blipFill>
        <p:spPr>
          <a:xfrm>
            <a:off x="0" y="30727433"/>
            <a:ext cx="9255609" cy="12039818"/>
          </a:xfrm>
          <a:prstGeom prst="rect">
            <a:avLst/>
          </a:prstGeom>
        </p:spPr>
      </p:pic>
      <p:cxnSp>
        <p:nvCxnSpPr>
          <p:cNvPr id="20" name="Rechte verbindingslijn 19">
            <a:extLst>
              <a:ext uri="{FF2B5EF4-FFF2-40B4-BE49-F238E27FC236}">
                <a16:creationId xmlns:a16="http://schemas.microsoft.com/office/drawing/2014/main" id="{499D9F23-6843-A072-BCD2-E3BDF028F997}"/>
              </a:ext>
            </a:extLst>
          </p:cNvPr>
          <p:cNvCxnSpPr>
            <a:cxnSpLocks/>
          </p:cNvCxnSpPr>
          <p:nvPr/>
        </p:nvCxnSpPr>
        <p:spPr>
          <a:xfrm>
            <a:off x="14457283" y="5140216"/>
            <a:ext cx="0" cy="30521384"/>
          </a:xfrm>
          <a:prstGeom prst="line">
            <a:avLst/>
          </a:prstGeom>
          <a:ln w="123825">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23" name="Tekstvak 22">
            <a:extLst>
              <a:ext uri="{FF2B5EF4-FFF2-40B4-BE49-F238E27FC236}">
                <a16:creationId xmlns:a16="http://schemas.microsoft.com/office/drawing/2014/main" id="{069DFAC3-CCD4-D4D0-8BEA-78BC68F9DD81}"/>
              </a:ext>
            </a:extLst>
          </p:cNvPr>
          <p:cNvSpPr txBox="1"/>
          <p:nvPr/>
        </p:nvSpPr>
        <p:spPr>
          <a:xfrm>
            <a:off x="1265409" y="5509332"/>
            <a:ext cx="11727311" cy="6001643"/>
          </a:xfrm>
          <a:prstGeom prst="rect">
            <a:avLst/>
          </a:prstGeom>
          <a:solidFill>
            <a:srgbClr val="9C7287"/>
          </a:solidFill>
        </p:spPr>
        <p:txBody>
          <a:bodyPr wrap="square" rtlCol="0">
            <a:spAutoFit/>
          </a:bodyPr>
          <a:lstStyle/>
          <a:p>
            <a:endParaRPr lang="nl-NL" sz="3200" dirty="0">
              <a:latin typeface="Cambria" panose="02040503050406030204" pitchFamily="18" charset="0"/>
              <a:cs typeface="Posterama" panose="020B0504020200020000" pitchFamily="34" charset="0"/>
            </a:endParaRPr>
          </a:p>
          <a:p>
            <a:endParaRPr lang="nl-NL" sz="3200" dirty="0">
              <a:latin typeface="Cambria" panose="02040503050406030204" pitchFamily="18" charset="0"/>
              <a:cs typeface="Posterama" panose="020B0504020200020000" pitchFamily="34" charset="0"/>
            </a:endParaRPr>
          </a:p>
          <a:p>
            <a:r>
              <a:rPr lang="nl-NL" sz="3200" dirty="0">
                <a:latin typeface="Cambria" panose="02040503050406030204" pitchFamily="18" charset="0"/>
                <a:cs typeface="Posterama" panose="020B0504020200020000" pitchFamily="34" charset="0"/>
              </a:rPr>
              <a:t>In dit onderzoek is er gekeken naar de genexpressie van leukocyten in het menselijk lichaam. Er is gekeken naar de cellen van drie groepen mensen: mensen die </a:t>
            </a:r>
            <a:r>
              <a:rPr lang="nl-NL" sz="3200" dirty="0" err="1">
                <a:latin typeface="Cambria" panose="02040503050406030204" pitchFamily="18" charset="0"/>
                <a:cs typeface="Posterama" panose="020B0504020200020000" pitchFamily="34" charset="0"/>
              </a:rPr>
              <a:t>vapen</a:t>
            </a:r>
            <a:r>
              <a:rPr lang="nl-NL" sz="3200" dirty="0">
                <a:latin typeface="Cambria" panose="02040503050406030204" pitchFamily="18" charset="0"/>
                <a:cs typeface="Posterama" panose="020B0504020200020000" pitchFamily="34" charset="0"/>
              </a:rPr>
              <a:t> (E-sigaret), mensen die sigaretten roken en mensen die niet roken. Door middel van normalisatie en grenswaarden op de </a:t>
            </a:r>
            <a:r>
              <a:rPr lang="nl-NL" sz="3200" dirty="0" err="1">
                <a:latin typeface="Cambria" panose="02040503050406030204" pitchFamily="18" charset="0"/>
                <a:cs typeface="Posterama" panose="020B0504020200020000" pitchFamily="34" charset="0"/>
              </a:rPr>
              <a:t>count</a:t>
            </a:r>
            <a:r>
              <a:rPr lang="nl-NL" sz="3200" dirty="0">
                <a:latin typeface="Cambria" panose="02040503050406030204" pitchFamily="18" charset="0"/>
                <a:cs typeface="Posterama" panose="020B0504020200020000" pitchFamily="34" charset="0"/>
              </a:rPr>
              <a:t> data van de genexpressie zijn er genen naar voren gekomen die een significant andere expressie vertonen (</a:t>
            </a:r>
            <a:r>
              <a:rPr lang="nl-NL" sz="3200" dirty="0" err="1">
                <a:latin typeface="Cambria" panose="02040503050406030204" pitchFamily="18" charset="0"/>
                <a:cs typeface="Posterama" panose="020B0504020200020000" pitchFamily="34" charset="0"/>
              </a:rPr>
              <a:t>DEGs</a:t>
            </a:r>
            <a:r>
              <a:rPr lang="nl-NL" sz="3200" dirty="0">
                <a:latin typeface="Cambria" panose="02040503050406030204" pitchFamily="18" charset="0"/>
                <a:cs typeface="Posterama" panose="020B0504020200020000" pitchFamily="34" charset="0"/>
              </a:rPr>
              <a:t>). Uit een </a:t>
            </a:r>
            <a:r>
              <a:rPr lang="nl-NL" sz="3200" dirty="0" err="1">
                <a:latin typeface="Cambria" panose="02040503050406030204" pitchFamily="18" charset="0"/>
                <a:cs typeface="Posterama" panose="020B0504020200020000" pitchFamily="34" charset="0"/>
              </a:rPr>
              <a:t>enrichment</a:t>
            </a:r>
            <a:r>
              <a:rPr lang="nl-NL" sz="3200" dirty="0">
                <a:latin typeface="Cambria" panose="02040503050406030204" pitchFamily="18" charset="0"/>
                <a:cs typeface="Posterama" panose="020B0504020200020000" pitchFamily="34" charset="0"/>
              </a:rPr>
              <a:t> analyse met deze </a:t>
            </a:r>
            <a:r>
              <a:rPr lang="nl-NL" sz="3200" dirty="0" err="1">
                <a:latin typeface="Cambria" panose="02040503050406030204" pitchFamily="18" charset="0"/>
                <a:cs typeface="Posterama" panose="020B0504020200020000" pitchFamily="34" charset="0"/>
              </a:rPr>
              <a:t>DEGs</a:t>
            </a:r>
            <a:r>
              <a:rPr lang="nl-NL" sz="3200" dirty="0">
                <a:latin typeface="Cambria" panose="02040503050406030204" pitchFamily="18" charset="0"/>
                <a:cs typeface="Posterama" panose="020B0504020200020000" pitchFamily="34" charset="0"/>
              </a:rPr>
              <a:t> kwam naar voren dat een aantal processen in het menselijk lichaam van vapers significant ontregeld zijn. Één proces springt hier significant uit: aminoacyl-tRNA biosyntheses.</a:t>
            </a:r>
          </a:p>
        </p:txBody>
      </p:sp>
      <p:pic>
        <p:nvPicPr>
          <p:cNvPr id="22" name="Afbeelding 21">
            <a:extLst>
              <a:ext uri="{FF2B5EF4-FFF2-40B4-BE49-F238E27FC236}">
                <a16:creationId xmlns:a16="http://schemas.microsoft.com/office/drawing/2014/main" id="{6F537808-95A4-4F6A-3D21-260E3A85B319}"/>
              </a:ext>
            </a:extLst>
          </p:cNvPr>
          <p:cNvPicPr>
            <a:picLocks noChangeAspect="1"/>
          </p:cNvPicPr>
          <p:nvPr/>
        </p:nvPicPr>
        <p:blipFill>
          <a:blip r:embed="rId4"/>
          <a:srcRect/>
          <a:stretch/>
        </p:blipFill>
        <p:spPr>
          <a:xfrm>
            <a:off x="15817930" y="5257533"/>
            <a:ext cx="13159894" cy="8121535"/>
          </a:xfrm>
          <a:prstGeom prst="rect">
            <a:avLst/>
          </a:prstGeom>
          <a:solidFill>
            <a:srgbClr val="E0CCD5"/>
          </a:solidFill>
          <a:ln w="209550">
            <a:solidFill>
              <a:srgbClr val="C9A6B5"/>
            </a:solidFill>
          </a:ln>
          <a:effectLst>
            <a:outerShdw blurRad="50800" dist="38100" dir="2700000" algn="tl" rotWithShape="0">
              <a:prstClr val="black">
                <a:alpha val="40000"/>
              </a:prstClr>
            </a:outerShdw>
          </a:effectLst>
        </p:spPr>
      </p:pic>
      <p:pic>
        <p:nvPicPr>
          <p:cNvPr id="1032" name="Picture 8">
            <a:extLst>
              <a:ext uri="{FF2B5EF4-FFF2-40B4-BE49-F238E27FC236}">
                <a16:creationId xmlns:a16="http://schemas.microsoft.com/office/drawing/2014/main" id="{C2BF8F25-8529-09D7-AC30-E9BD80362F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78507" y="40797468"/>
            <a:ext cx="5451160" cy="1571963"/>
          </a:xfrm>
          <a:prstGeom prst="rect">
            <a:avLst/>
          </a:prstGeom>
          <a:noFill/>
          <a:extLst>
            <a:ext uri="{909E8E84-426E-40DD-AFC4-6F175D3DCCD1}">
              <a14:hiddenFill xmlns:a14="http://schemas.microsoft.com/office/drawing/2010/main">
                <a:solidFill>
                  <a:srgbClr val="FFFFFF"/>
                </a:solidFill>
              </a14:hiddenFill>
            </a:ext>
          </a:extLst>
        </p:spPr>
      </p:pic>
      <p:sp>
        <p:nvSpPr>
          <p:cNvPr id="5" name="Rechthoek met diagonaal twee afgeschuinde hoeken 4">
            <a:extLst>
              <a:ext uri="{FF2B5EF4-FFF2-40B4-BE49-F238E27FC236}">
                <a16:creationId xmlns:a16="http://schemas.microsoft.com/office/drawing/2014/main" id="{7448204C-8025-49E2-4C6C-455248540FD3}"/>
              </a:ext>
            </a:extLst>
          </p:cNvPr>
          <p:cNvSpPr/>
          <p:nvPr/>
        </p:nvSpPr>
        <p:spPr>
          <a:xfrm>
            <a:off x="666593" y="5257533"/>
            <a:ext cx="12890092" cy="1070452"/>
          </a:xfrm>
          <a:prstGeom prst="snip2DiagRect">
            <a:avLst/>
          </a:prstGeom>
          <a:solidFill>
            <a:srgbClr val="81B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4800" dirty="0">
              <a:solidFill>
                <a:schemeClr val="tx1"/>
              </a:solidFill>
            </a:endParaRPr>
          </a:p>
        </p:txBody>
      </p:sp>
      <p:sp>
        <p:nvSpPr>
          <p:cNvPr id="7" name="Tekstvak 6">
            <a:extLst>
              <a:ext uri="{FF2B5EF4-FFF2-40B4-BE49-F238E27FC236}">
                <a16:creationId xmlns:a16="http://schemas.microsoft.com/office/drawing/2014/main" id="{28AFD165-B4A7-90F5-DB35-31B72D14FC28}"/>
              </a:ext>
            </a:extLst>
          </p:cNvPr>
          <p:cNvSpPr txBox="1"/>
          <p:nvPr/>
        </p:nvSpPr>
        <p:spPr>
          <a:xfrm>
            <a:off x="1265408" y="13078571"/>
            <a:ext cx="11727311" cy="9079409"/>
          </a:xfrm>
          <a:prstGeom prst="rect">
            <a:avLst/>
          </a:prstGeom>
          <a:solidFill>
            <a:srgbClr val="F1C8DB"/>
          </a:solidFill>
        </p:spPr>
        <p:txBody>
          <a:bodyPr wrap="square" rtlCol="0">
            <a:spAutoFit/>
          </a:bodyPr>
          <a:lstStyle/>
          <a:p>
            <a:endParaRPr lang="nl-NL" sz="3600" dirty="0">
              <a:latin typeface="Cambria" panose="02040503050406030204" pitchFamily="18" charset="0"/>
              <a:cs typeface="Posterama" panose="020B0504020200020000" pitchFamily="34" charset="0"/>
            </a:endParaRPr>
          </a:p>
          <a:p>
            <a:endParaRPr lang="nl-NL" sz="3600" dirty="0">
              <a:latin typeface="Cambria" panose="02040503050406030204" pitchFamily="18" charset="0"/>
              <a:cs typeface="Posterama" panose="020B0504020200020000" pitchFamily="34" charset="0"/>
            </a:endParaRPr>
          </a:p>
          <a:p>
            <a:r>
              <a:rPr lang="nl-NL" sz="3200" dirty="0">
                <a:latin typeface="Cambria" panose="02040503050406030204" pitchFamily="18" charset="0"/>
                <a:cs typeface="Posterama" panose="020B0504020200020000" pitchFamily="34" charset="0"/>
              </a:rPr>
              <a:t>De data voor dit onderzoek is afkomstig van de University of Southern California. Hier zijn de mensen geworven voor het onderzoek. De verdeling van de groep ziet er als volgt uit:</a:t>
            </a:r>
          </a:p>
          <a:p>
            <a:endParaRPr lang="nl-NL" sz="3200" dirty="0">
              <a:latin typeface="Cambria" panose="02040503050406030204" pitchFamily="18" charset="0"/>
              <a:cs typeface="Posterama" panose="020B0504020200020000" pitchFamily="34" charset="0"/>
            </a:endParaRPr>
          </a:p>
          <a:p>
            <a:endParaRPr lang="nl-NL" sz="3200" dirty="0">
              <a:latin typeface="Cambria" panose="02040503050406030204" pitchFamily="18" charset="0"/>
              <a:cs typeface="Posterama" panose="020B0504020200020000" pitchFamily="34" charset="0"/>
            </a:endParaRPr>
          </a:p>
          <a:p>
            <a:endParaRPr lang="nl-NL" sz="3200" dirty="0">
              <a:latin typeface="Cambria" panose="02040503050406030204" pitchFamily="18" charset="0"/>
              <a:cs typeface="Posterama" panose="020B0504020200020000" pitchFamily="34" charset="0"/>
            </a:endParaRPr>
          </a:p>
          <a:p>
            <a:endParaRPr lang="nl-NL" sz="3200" dirty="0">
              <a:latin typeface="Cambria" panose="02040503050406030204" pitchFamily="18" charset="0"/>
              <a:cs typeface="Posterama" panose="020B0504020200020000" pitchFamily="34" charset="0"/>
            </a:endParaRPr>
          </a:p>
          <a:p>
            <a:r>
              <a:rPr lang="nl-NL" sz="3200" dirty="0">
                <a:latin typeface="Cambria" panose="02040503050406030204" pitchFamily="18" charset="0"/>
                <a:cs typeface="Posterama" panose="020B0504020200020000" pitchFamily="34" charset="0"/>
              </a:rPr>
              <a:t>De groep die werd geclassificeerd als vapers in dit onderzoek heeft in de 6 maanden voor het onderzoek geen traditionele sigaret gebruikt.</a:t>
            </a:r>
          </a:p>
          <a:p>
            <a:endParaRPr lang="nl-NL" sz="3200" dirty="0">
              <a:latin typeface="Cambria" panose="02040503050406030204" pitchFamily="18" charset="0"/>
              <a:cs typeface="Posterama" panose="020B0504020200020000" pitchFamily="34" charset="0"/>
            </a:endParaRPr>
          </a:p>
          <a:p>
            <a:r>
              <a:rPr lang="nl-NL" sz="3200" dirty="0">
                <a:latin typeface="Cambria" panose="02040503050406030204" pitchFamily="18" charset="0"/>
                <a:cs typeface="Posterama" panose="020B0504020200020000" pitchFamily="34" charset="0"/>
              </a:rPr>
              <a:t>Voor differentiële gen expressie van RNA-</a:t>
            </a:r>
            <a:r>
              <a:rPr lang="nl-NL" sz="3200" dirty="0" err="1">
                <a:latin typeface="Cambria" panose="02040503050406030204" pitchFamily="18" charset="0"/>
                <a:cs typeface="Posterama" panose="020B0504020200020000" pitchFamily="34" charset="0"/>
              </a:rPr>
              <a:t>seq</a:t>
            </a:r>
            <a:r>
              <a:rPr lang="nl-NL" sz="3200" dirty="0">
                <a:latin typeface="Cambria" panose="02040503050406030204" pitchFamily="18" charset="0"/>
                <a:cs typeface="Posterama" panose="020B0504020200020000" pitchFamily="34" charset="0"/>
              </a:rPr>
              <a:t> data is DESeq2 gebruikt welke vervolgens gefilterd zijn op p-waarde en log </a:t>
            </a:r>
            <a:r>
              <a:rPr lang="nl-NL" sz="3200" dirty="0" err="1">
                <a:latin typeface="Cambria" panose="02040503050406030204" pitchFamily="18" charset="0"/>
                <a:cs typeface="Posterama" panose="020B0504020200020000" pitchFamily="34" charset="0"/>
              </a:rPr>
              <a:t>fold</a:t>
            </a:r>
            <a:r>
              <a:rPr lang="nl-NL" sz="3200" dirty="0">
                <a:latin typeface="Cambria" panose="02040503050406030204" pitchFamily="18" charset="0"/>
                <a:cs typeface="Posterama" panose="020B0504020200020000" pitchFamily="34" charset="0"/>
              </a:rPr>
              <a:t> change waarde (LFC). Voor de p-waarde is een grens gebruikt van &lt; 0.1. Voor de LFC-waarde is een grens van -1.5/1.5 gebruikt. De filtering is gedaan op ongefilterde </a:t>
            </a:r>
            <a:r>
              <a:rPr lang="nl-NL" sz="3200" dirty="0" err="1">
                <a:latin typeface="Cambria" panose="02040503050406030204" pitchFamily="18" charset="0"/>
                <a:cs typeface="Posterama" panose="020B0504020200020000" pitchFamily="34" charset="0"/>
              </a:rPr>
              <a:t>count</a:t>
            </a:r>
            <a:r>
              <a:rPr lang="nl-NL" sz="3200" dirty="0">
                <a:latin typeface="Cambria" panose="02040503050406030204" pitchFamily="18" charset="0"/>
                <a:cs typeface="Posterama" panose="020B0504020200020000" pitchFamily="34" charset="0"/>
              </a:rPr>
              <a:t> data.</a:t>
            </a:r>
          </a:p>
        </p:txBody>
      </p:sp>
      <p:sp>
        <p:nvSpPr>
          <p:cNvPr id="8" name="Rechthoek met diagonaal twee afgeschuinde hoeken 7">
            <a:extLst>
              <a:ext uri="{FF2B5EF4-FFF2-40B4-BE49-F238E27FC236}">
                <a16:creationId xmlns:a16="http://schemas.microsoft.com/office/drawing/2014/main" id="{C19083E1-AF22-1367-694A-7390C9E9C779}"/>
              </a:ext>
            </a:extLst>
          </p:cNvPr>
          <p:cNvSpPr/>
          <p:nvPr/>
        </p:nvSpPr>
        <p:spPr>
          <a:xfrm rot="10800000">
            <a:off x="914722" y="12665877"/>
            <a:ext cx="12798246" cy="1128670"/>
          </a:xfrm>
          <a:prstGeom prst="snip2DiagRect">
            <a:avLst/>
          </a:prstGeom>
          <a:solidFill>
            <a:srgbClr val="81B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4800" dirty="0">
              <a:solidFill>
                <a:schemeClr val="tx1"/>
              </a:solidFill>
            </a:endParaRPr>
          </a:p>
        </p:txBody>
      </p:sp>
      <p:sp>
        <p:nvSpPr>
          <p:cNvPr id="9" name="Tekstvak 8">
            <a:extLst>
              <a:ext uri="{FF2B5EF4-FFF2-40B4-BE49-F238E27FC236}">
                <a16:creationId xmlns:a16="http://schemas.microsoft.com/office/drawing/2014/main" id="{7527C044-8405-1E18-EA44-FA2E0369B0F1}"/>
              </a:ext>
            </a:extLst>
          </p:cNvPr>
          <p:cNvSpPr txBox="1"/>
          <p:nvPr/>
        </p:nvSpPr>
        <p:spPr>
          <a:xfrm>
            <a:off x="1006567" y="23689891"/>
            <a:ext cx="11727311" cy="6063198"/>
          </a:xfrm>
          <a:prstGeom prst="rect">
            <a:avLst/>
          </a:prstGeom>
          <a:solidFill>
            <a:srgbClr val="88A09E"/>
          </a:solidFill>
        </p:spPr>
        <p:txBody>
          <a:bodyPr wrap="square" rtlCol="0">
            <a:spAutoFit/>
          </a:bodyPr>
          <a:lstStyle/>
          <a:p>
            <a:endParaRPr lang="nl-NL" sz="3600" dirty="0">
              <a:latin typeface="Cambria" panose="02040503050406030204" pitchFamily="18" charset="0"/>
              <a:cs typeface="Posterama" panose="020B0504020200020000" pitchFamily="34" charset="0"/>
            </a:endParaRPr>
          </a:p>
          <a:p>
            <a:r>
              <a:rPr lang="nl-NL" sz="3200" dirty="0">
                <a:latin typeface="Cambria" panose="02040503050406030204" pitchFamily="18" charset="0"/>
                <a:cs typeface="Posterama" panose="020B0504020200020000" pitchFamily="34" charset="0"/>
              </a:rPr>
              <a:t>Uit het onderzoek is naar voren gekomen dat er bij de </a:t>
            </a:r>
            <a:r>
              <a:rPr lang="nl-NL" sz="3200" dirty="0" err="1">
                <a:latin typeface="Cambria" panose="02040503050406030204" pitchFamily="18" charset="0"/>
                <a:cs typeface="Posterama" panose="020B0504020200020000" pitchFamily="34" charset="0"/>
              </a:rPr>
              <a:t>smokers</a:t>
            </a:r>
            <a:r>
              <a:rPr lang="nl-NL" sz="3200" dirty="0">
                <a:latin typeface="Cambria" panose="02040503050406030204" pitchFamily="18" charset="0"/>
                <a:cs typeface="Posterama" panose="020B0504020200020000" pitchFamily="34" charset="0"/>
              </a:rPr>
              <a:t> groep 2002 genen een significant verschil laten zien. Bij de vapers groep zijn er 704 genen die een verschil laten zien. In figuur 2 zijn de DEG’s van de </a:t>
            </a:r>
            <a:r>
              <a:rPr lang="nl-NL" sz="3200" dirty="0" err="1">
                <a:latin typeface="Cambria" panose="02040503050406030204" pitchFamily="18" charset="0"/>
                <a:cs typeface="Posterama" panose="020B0504020200020000" pitchFamily="34" charset="0"/>
              </a:rPr>
              <a:t>vaper</a:t>
            </a:r>
            <a:r>
              <a:rPr lang="nl-NL" sz="3200" dirty="0">
                <a:latin typeface="Cambria" panose="02040503050406030204" pitchFamily="18" charset="0"/>
                <a:cs typeface="Posterama" panose="020B0504020200020000" pitchFamily="34" charset="0"/>
              </a:rPr>
              <a:t> groep weergegeven.</a:t>
            </a:r>
          </a:p>
          <a:p>
            <a:endParaRPr lang="nl-NL" sz="3200" dirty="0">
              <a:latin typeface="Cambria" panose="02040503050406030204" pitchFamily="18" charset="0"/>
              <a:cs typeface="Posterama" panose="020B0504020200020000" pitchFamily="34" charset="0"/>
            </a:endParaRPr>
          </a:p>
          <a:p>
            <a:r>
              <a:rPr lang="nl-NL" sz="3200" dirty="0">
                <a:latin typeface="Cambria" panose="02040503050406030204" pitchFamily="18" charset="0"/>
                <a:cs typeface="Posterama" panose="020B0504020200020000" pitchFamily="34" charset="0"/>
              </a:rPr>
              <a:t>In de Vapers groep zijn een aantal genen die een significant verschil laten zien, betrokken bij de aminoacyl-tRNA biosyntheses. Dit proces is dus ontregeld in leukocyten bij mensen die vapen. In het 3</a:t>
            </a:r>
            <a:r>
              <a:rPr lang="nl-NL" sz="3200" baseline="30000" dirty="0">
                <a:latin typeface="Cambria" panose="02040503050406030204" pitchFamily="18" charset="0"/>
                <a:cs typeface="Posterama" panose="020B0504020200020000" pitchFamily="34" charset="0"/>
              </a:rPr>
              <a:t>e</a:t>
            </a:r>
            <a:r>
              <a:rPr lang="nl-NL" sz="3200" dirty="0">
                <a:latin typeface="Cambria" panose="02040503050406030204" pitchFamily="18" charset="0"/>
                <a:cs typeface="Posterama" panose="020B0504020200020000" pitchFamily="34" charset="0"/>
              </a:rPr>
              <a:t> figuur wordt dit nader toegelicht. De ontregeling bij de genen die betrokken zijn bij het proces kwamen niet naar voren in de </a:t>
            </a:r>
            <a:r>
              <a:rPr lang="nl-NL" sz="3200" dirty="0" err="1">
                <a:latin typeface="Cambria" panose="02040503050406030204" pitchFamily="18" charset="0"/>
                <a:cs typeface="Posterama" panose="020B0504020200020000" pitchFamily="34" charset="0"/>
              </a:rPr>
              <a:t>smokers</a:t>
            </a:r>
            <a:r>
              <a:rPr lang="nl-NL" sz="3200" dirty="0">
                <a:latin typeface="Cambria" panose="02040503050406030204" pitchFamily="18" charset="0"/>
                <a:cs typeface="Posterama" panose="020B0504020200020000" pitchFamily="34" charset="0"/>
              </a:rPr>
              <a:t> groep.</a:t>
            </a:r>
          </a:p>
        </p:txBody>
      </p:sp>
      <p:sp>
        <p:nvSpPr>
          <p:cNvPr id="10" name="Rechthoek met diagonaal twee afgeschuinde hoeken 9">
            <a:extLst>
              <a:ext uri="{FF2B5EF4-FFF2-40B4-BE49-F238E27FC236}">
                <a16:creationId xmlns:a16="http://schemas.microsoft.com/office/drawing/2014/main" id="{E03EABCA-EC4B-7EAA-AB65-F3970F8BA1DA}"/>
              </a:ext>
            </a:extLst>
          </p:cNvPr>
          <p:cNvSpPr/>
          <p:nvPr/>
        </p:nvSpPr>
        <p:spPr>
          <a:xfrm rot="10800000">
            <a:off x="655881" y="23132324"/>
            <a:ext cx="12336838" cy="1128670"/>
          </a:xfrm>
          <a:prstGeom prst="snip2DiagRect">
            <a:avLst/>
          </a:prstGeom>
          <a:solidFill>
            <a:srgbClr val="81B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4800" dirty="0">
              <a:solidFill>
                <a:schemeClr val="tx1"/>
              </a:solidFill>
            </a:endParaRPr>
          </a:p>
        </p:txBody>
      </p:sp>
      <p:sp>
        <p:nvSpPr>
          <p:cNvPr id="11" name="Rechthoek 10">
            <a:extLst>
              <a:ext uri="{FF2B5EF4-FFF2-40B4-BE49-F238E27FC236}">
                <a16:creationId xmlns:a16="http://schemas.microsoft.com/office/drawing/2014/main" id="{E90C9FA7-FD5D-6354-3605-FF658FE79784}"/>
              </a:ext>
            </a:extLst>
          </p:cNvPr>
          <p:cNvSpPr/>
          <p:nvPr/>
        </p:nvSpPr>
        <p:spPr>
          <a:xfrm>
            <a:off x="3617833" y="12871218"/>
            <a:ext cx="7853432" cy="923330"/>
          </a:xfrm>
          <a:prstGeom prst="rect">
            <a:avLst/>
          </a:prstGeom>
          <a:noFill/>
        </p:spPr>
        <p:txBody>
          <a:bodyPr wrap="none" lIns="91440" tIns="45720" rIns="91440" bIns="45720">
            <a:spAutoFit/>
          </a:bodyPr>
          <a:lstStyle/>
          <a:p>
            <a:pPr algn="ctr"/>
            <a:r>
              <a:rPr lang="nl-NL" sz="5400" b="1" i="1" cap="none" spc="0" dirty="0">
                <a:ln w="0"/>
                <a:solidFill>
                  <a:schemeClr val="tx1"/>
                </a:solidFill>
                <a:effectLst>
                  <a:outerShdw blurRad="38100" dist="19050" dir="2700000" algn="tl" rotWithShape="0">
                    <a:schemeClr val="dk1">
                      <a:alpha val="40000"/>
                    </a:schemeClr>
                  </a:outerShdw>
                </a:effectLst>
                <a:latin typeface="Posterama" panose="020B0504020200020000" pitchFamily="34" charset="0"/>
                <a:cs typeface="Posterama" panose="020B0504020200020000" pitchFamily="34" charset="0"/>
              </a:rPr>
              <a:t>Materiaal en Methoden</a:t>
            </a:r>
          </a:p>
        </p:txBody>
      </p:sp>
      <p:sp>
        <p:nvSpPr>
          <p:cNvPr id="12" name="Rechthoek 11">
            <a:extLst>
              <a:ext uri="{FF2B5EF4-FFF2-40B4-BE49-F238E27FC236}">
                <a16:creationId xmlns:a16="http://schemas.microsoft.com/office/drawing/2014/main" id="{CBF7C5C9-C7D0-2020-A62E-4FBD76C991AE}"/>
              </a:ext>
            </a:extLst>
          </p:cNvPr>
          <p:cNvSpPr/>
          <p:nvPr/>
        </p:nvSpPr>
        <p:spPr>
          <a:xfrm>
            <a:off x="3860087" y="5404655"/>
            <a:ext cx="4787081" cy="923330"/>
          </a:xfrm>
          <a:prstGeom prst="rect">
            <a:avLst/>
          </a:prstGeom>
          <a:noFill/>
        </p:spPr>
        <p:txBody>
          <a:bodyPr wrap="none" lIns="91440" tIns="45720" rIns="91440" bIns="45720">
            <a:spAutoFit/>
          </a:bodyPr>
          <a:lstStyle/>
          <a:p>
            <a:pPr algn="ctr"/>
            <a:r>
              <a:rPr lang="nl-NL" sz="5400" b="1" i="1" dirty="0">
                <a:ln w="0"/>
                <a:effectLst>
                  <a:outerShdw blurRad="38100" dist="19050" dir="2700000" algn="tl" rotWithShape="0">
                    <a:schemeClr val="dk1">
                      <a:alpha val="40000"/>
                    </a:schemeClr>
                  </a:outerShdw>
                </a:effectLst>
                <a:latin typeface="Posterama" panose="020B0504020200020000" pitchFamily="34" charset="0"/>
                <a:cs typeface="Posterama" panose="020B0504020200020000" pitchFamily="34" charset="0"/>
              </a:rPr>
              <a:t>Samenvatting</a:t>
            </a:r>
            <a:endParaRPr lang="nl-NL" sz="5400" b="1" i="1" cap="none" spc="0" dirty="0">
              <a:ln w="0"/>
              <a:solidFill>
                <a:schemeClr val="tx1"/>
              </a:solidFill>
              <a:effectLst>
                <a:outerShdw blurRad="38100" dist="19050" dir="2700000" algn="tl" rotWithShape="0">
                  <a:schemeClr val="dk1">
                    <a:alpha val="40000"/>
                  </a:schemeClr>
                </a:outerShdw>
              </a:effectLst>
              <a:latin typeface="Posterama" panose="020B0504020200020000" pitchFamily="34" charset="0"/>
              <a:cs typeface="Posterama" panose="020B0504020200020000" pitchFamily="34" charset="0"/>
            </a:endParaRPr>
          </a:p>
        </p:txBody>
      </p:sp>
      <p:sp>
        <p:nvSpPr>
          <p:cNvPr id="13" name="Rechthoek 12">
            <a:extLst>
              <a:ext uri="{FF2B5EF4-FFF2-40B4-BE49-F238E27FC236}">
                <a16:creationId xmlns:a16="http://schemas.microsoft.com/office/drawing/2014/main" id="{1B132B7A-A705-8DB2-A02D-A783AFD417E5}"/>
              </a:ext>
            </a:extLst>
          </p:cNvPr>
          <p:cNvSpPr/>
          <p:nvPr/>
        </p:nvSpPr>
        <p:spPr>
          <a:xfrm>
            <a:off x="3076024" y="23181265"/>
            <a:ext cx="8140947" cy="923330"/>
          </a:xfrm>
          <a:prstGeom prst="rect">
            <a:avLst/>
          </a:prstGeom>
          <a:noFill/>
        </p:spPr>
        <p:txBody>
          <a:bodyPr wrap="none" lIns="91440" tIns="45720" rIns="91440" bIns="45720">
            <a:spAutoFit/>
          </a:bodyPr>
          <a:lstStyle/>
          <a:p>
            <a:pPr algn="ctr"/>
            <a:r>
              <a:rPr lang="nl-NL" sz="5400" b="1" i="1" cap="none" spc="0" dirty="0">
                <a:ln w="0"/>
                <a:solidFill>
                  <a:schemeClr val="tx1"/>
                </a:solidFill>
                <a:effectLst>
                  <a:outerShdw blurRad="38100" dist="19050" dir="2700000" algn="tl" rotWithShape="0">
                    <a:schemeClr val="dk1">
                      <a:alpha val="40000"/>
                    </a:schemeClr>
                  </a:outerShdw>
                </a:effectLst>
                <a:latin typeface="Posterama" panose="020B0504020200020000" pitchFamily="34" charset="0"/>
                <a:cs typeface="Posterama" panose="020B0504020200020000" pitchFamily="34" charset="0"/>
              </a:rPr>
              <a:t>Resultaten &amp; Conclusie</a:t>
            </a:r>
          </a:p>
        </p:txBody>
      </p:sp>
      <p:pic>
        <p:nvPicPr>
          <p:cNvPr id="14" name="Afbeelding 13">
            <a:extLst>
              <a:ext uri="{FF2B5EF4-FFF2-40B4-BE49-F238E27FC236}">
                <a16:creationId xmlns:a16="http://schemas.microsoft.com/office/drawing/2014/main" id="{973F62DA-7E9D-A926-EDD0-0777C3E260BC}"/>
              </a:ext>
            </a:extLst>
          </p:cNvPr>
          <p:cNvPicPr>
            <a:picLocks noChangeAspect="1"/>
          </p:cNvPicPr>
          <p:nvPr/>
        </p:nvPicPr>
        <p:blipFill>
          <a:blip r:embed="rId6"/>
          <a:srcRect/>
          <a:stretch/>
        </p:blipFill>
        <p:spPr>
          <a:xfrm>
            <a:off x="15822538" y="15442984"/>
            <a:ext cx="13272468" cy="8191009"/>
          </a:xfrm>
          <a:prstGeom prst="rect">
            <a:avLst/>
          </a:prstGeom>
          <a:solidFill>
            <a:srgbClr val="E0CCD5"/>
          </a:solidFill>
          <a:ln w="209550">
            <a:solidFill>
              <a:srgbClr val="B3D0C1">
                <a:alpha val="98824"/>
              </a:srgbClr>
            </a:solidFill>
          </a:ln>
          <a:effectLst>
            <a:outerShdw blurRad="50800" dist="38100" dir="2700000" algn="tl" rotWithShape="0">
              <a:prstClr val="black">
                <a:alpha val="40000"/>
              </a:prstClr>
            </a:outerShdw>
          </a:effectLst>
        </p:spPr>
      </p:pic>
      <p:pic>
        <p:nvPicPr>
          <p:cNvPr id="15" name="Afbeelding 14">
            <a:extLst>
              <a:ext uri="{FF2B5EF4-FFF2-40B4-BE49-F238E27FC236}">
                <a16:creationId xmlns:a16="http://schemas.microsoft.com/office/drawing/2014/main" id="{98066709-8566-4AD3-9C36-F178E03FEF2F}"/>
              </a:ext>
            </a:extLst>
          </p:cNvPr>
          <p:cNvPicPr>
            <a:picLocks noChangeAspect="1"/>
          </p:cNvPicPr>
          <p:nvPr/>
        </p:nvPicPr>
        <p:blipFill>
          <a:blip r:embed="rId7"/>
          <a:srcRect/>
          <a:stretch/>
        </p:blipFill>
        <p:spPr>
          <a:xfrm>
            <a:off x="15846885" y="26250097"/>
            <a:ext cx="13223774" cy="8160957"/>
          </a:xfrm>
          <a:prstGeom prst="rect">
            <a:avLst/>
          </a:prstGeom>
          <a:solidFill>
            <a:srgbClr val="E0CCD5"/>
          </a:solidFill>
          <a:ln w="209550">
            <a:solidFill>
              <a:srgbClr val="704C5E">
                <a:alpha val="99000"/>
              </a:srgbClr>
            </a:solidFill>
          </a:ln>
          <a:effectLst>
            <a:outerShdw blurRad="50800" dist="38100" dir="2700000" algn="tl" rotWithShape="0">
              <a:prstClr val="black">
                <a:alpha val="40000"/>
              </a:prstClr>
            </a:outerShdw>
          </a:effectLst>
        </p:spPr>
      </p:pic>
      <p:sp>
        <p:nvSpPr>
          <p:cNvPr id="16" name="Tekstvak 15">
            <a:extLst>
              <a:ext uri="{FF2B5EF4-FFF2-40B4-BE49-F238E27FC236}">
                <a16:creationId xmlns:a16="http://schemas.microsoft.com/office/drawing/2014/main" id="{95B51934-FBF8-1440-0DE0-CFD18D7F5B31}"/>
              </a:ext>
            </a:extLst>
          </p:cNvPr>
          <p:cNvSpPr txBox="1"/>
          <p:nvPr/>
        </p:nvSpPr>
        <p:spPr>
          <a:xfrm>
            <a:off x="16182428" y="13796322"/>
            <a:ext cx="12430897" cy="923330"/>
          </a:xfrm>
          <a:prstGeom prst="rect">
            <a:avLst/>
          </a:prstGeom>
          <a:noFill/>
        </p:spPr>
        <p:txBody>
          <a:bodyPr wrap="square" rtlCol="0">
            <a:spAutoFit/>
          </a:bodyPr>
          <a:lstStyle/>
          <a:p>
            <a:r>
              <a:rPr lang="nl-NL" dirty="0">
                <a:latin typeface="Cambria" panose="02040503050406030204" pitchFamily="18" charset="0"/>
              </a:rPr>
              <a:t>Figuur 1. Multi </a:t>
            </a:r>
            <a:r>
              <a:rPr lang="nl-NL" dirty="0" err="1">
                <a:latin typeface="Cambria" panose="02040503050406030204" pitchFamily="18" charset="0"/>
              </a:rPr>
              <a:t>Dimensional</a:t>
            </a:r>
            <a:r>
              <a:rPr lang="nl-NL" dirty="0">
                <a:latin typeface="Cambria" panose="02040503050406030204" pitchFamily="18" charset="0"/>
              </a:rPr>
              <a:t> </a:t>
            </a:r>
            <a:r>
              <a:rPr lang="nl-NL" dirty="0" err="1">
                <a:latin typeface="Cambria" panose="02040503050406030204" pitchFamily="18" charset="0"/>
              </a:rPr>
              <a:t>Scaling</a:t>
            </a:r>
            <a:r>
              <a:rPr lang="nl-NL" dirty="0">
                <a:latin typeface="Cambria" panose="02040503050406030204" pitchFamily="18" charset="0"/>
              </a:rPr>
              <a:t> van alle groepen. Bovenstaande grafiek geeft de afstanden weer tussen de samples. Deze afstanden zijn berekend m.b.v. </a:t>
            </a:r>
            <a:r>
              <a:rPr lang="nl-NL" dirty="0" err="1">
                <a:latin typeface="Cambria" panose="02040503050406030204" pitchFamily="18" charset="0"/>
              </a:rPr>
              <a:t>poisson</a:t>
            </a:r>
            <a:r>
              <a:rPr lang="nl-NL" dirty="0">
                <a:latin typeface="Cambria" panose="02040503050406030204" pitchFamily="18" charset="0"/>
              </a:rPr>
              <a:t> </a:t>
            </a:r>
            <a:r>
              <a:rPr lang="nl-NL" dirty="0" err="1">
                <a:latin typeface="Cambria" panose="02040503050406030204" pitchFamily="18" charset="0"/>
              </a:rPr>
              <a:t>distance</a:t>
            </a:r>
            <a:r>
              <a:rPr lang="nl-NL" dirty="0">
                <a:latin typeface="Cambria" panose="02040503050406030204" pitchFamily="18" charset="0"/>
              </a:rPr>
              <a:t>. Dit figuur geeft dus weer hoe dicht de samples bij elkaar liggen, in tegenstelling tot een </a:t>
            </a:r>
            <a:r>
              <a:rPr lang="nl-NL" dirty="0" err="1">
                <a:latin typeface="Cambria" panose="02040503050406030204" pitchFamily="18" charset="0"/>
              </a:rPr>
              <a:t>heatmap</a:t>
            </a:r>
            <a:r>
              <a:rPr lang="nl-NL" dirty="0">
                <a:latin typeface="Cambria" panose="02040503050406030204" pitchFamily="18" charset="0"/>
              </a:rPr>
              <a:t> waarin de frequentie/dichtheid/patronen worden weergegeven.</a:t>
            </a:r>
          </a:p>
        </p:txBody>
      </p:sp>
      <p:sp>
        <p:nvSpPr>
          <p:cNvPr id="18" name="Tekstvak 17">
            <a:extLst>
              <a:ext uri="{FF2B5EF4-FFF2-40B4-BE49-F238E27FC236}">
                <a16:creationId xmlns:a16="http://schemas.microsoft.com/office/drawing/2014/main" id="{F61BE995-4BA5-ED3C-F28F-2C353E0A8CDC}"/>
              </a:ext>
            </a:extLst>
          </p:cNvPr>
          <p:cNvSpPr txBox="1"/>
          <p:nvPr/>
        </p:nvSpPr>
        <p:spPr>
          <a:xfrm>
            <a:off x="16102198" y="24096949"/>
            <a:ext cx="12430897" cy="1477328"/>
          </a:xfrm>
          <a:prstGeom prst="rect">
            <a:avLst/>
          </a:prstGeom>
          <a:noFill/>
        </p:spPr>
        <p:txBody>
          <a:bodyPr wrap="square" rtlCol="0">
            <a:spAutoFit/>
          </a:bodyPr>
          <a:lstStyle/>
          <a:p>
            <a:r>
              <a:rPr lang="nl-NL" dirty="0">
                <a:latin typeface="Cambria" panose="02040503050406030204" pitchFamily="18" charset="0"/>
              </a:rPr>
              <a:t>Figuur 2. Volcano plot van de genen van de groep </a:t>
            </a:r>
            <a:r>
              <a:rPr lang="nl-NL" dirty="0" err="1">
                <a:latin typeface="Cambria" panose="02040503050406030204" pitchFamily="18" charset="0"/>
              </a:rPr>
              <a:t>vaper</a:t>
            </a:r>
            <a:r>
              <a:rPr lang="nl-NL" dirty="0">
                <a:latin typeface="Cambria" panose="02040503050406030204" pitchFamily="18" charset="0"/>
              </a:rPr>
              <a:t> in vergelijking met controle. In dit figuur zijn alle stippen alle genen. De genen die rood zijn kunnen worden bestempeld als DEG. In dit figuur zijn de LFC-waardes uitgezet tegen de -log10 waardes van de p-waardes. Dit betekent dat de genen die hoger in de grafiek zijn, een hogere significantie hebben. Ook zijn de genen die links of rechts van LFC-grenzen liggen, up- of down-gereguleerd. Zoals bovenstaand zichtbaar is, zijn de meeste DEG’s up gereguleerd.</a:t>
            </a:r>
          </a:p>
        </p:txBody>
      </p:sp>
      <p:sp>
        <p:nvSpPr>
          <p:cNvPr id="19" name="Tekstvak 18">
            <a:extLst>
              <a:ext uri="{FF2B5EF4-FFF2-40B4-BE49-F238E27FC236}">
                <a16:creationId xmlns:a16="http://schemas.microsoft.com/office/drawing/2014/main" id="{176C6BF6-DA78-23F6-65F6-E19759B4CDCD}"/>
              </a:ext>
            </a:extLst>
          </p:cNvPr>
          <p:cNvSpPr txBox="1"/>
          <p:nvPr/>
        </p:nvSpPr>
        <p:spPr>
          <a:xfrm>
            <a:off x="16102196" y="34841938"/>
            <a:ext cx="12430897" cy="2031325"/>
          </a:xfrm>
          <a:prstGeom prst="rect">
            <a:avLst/>
          </a:prstGeom>
          <a:noFill/>
        </p:spPr>
        <p:txBody>
          <a:bodyPr wrap="square" rtlCol="0">
            <a:spAutoFit/>
          </a:bodyPr>
          <a:lstStyle/>
          <a:p>
            <a:r>
              <a:rPr lang="nl-NL" dirty="0">
                <a:latin typeface="Cambria" panose="02040503050406030204" pitchFamily="18" charset="0"/>
              </a:rPr>
              <a:t>Figuur 3. P-waardes van de KEGG pathways. In dit plot worden de p-waardes van de DAVID analyse afgezet tegen de pathway titels. DAVID is een online database waarin heel veel processen en genen staan. Voor het onderzoek zijn alle gevonden DEG’s van de vaper groep in deze database gezet. DAVID heeft vervolgens gekeken welke processen in het lichaam significant ontregeld zijn. DAVID doet dit door middel van een p-waarde. In dit figuur worden de -10log van de p-waardes weergegeven. Dit betekend dus dat de grootste waardes in dit geval de kleinste p-waardes hebben. Zoals zichtbaar, is er één proces wat significant ontregeld is: aminoacyl-tRNA biosyntheses. Dit proces is significant ontregeld in het lichaam van mensen die vapers. Deze waarde zegt echter niets over het feit of het proces up of down gereguleerd is.</a:t>
            </a:r>
          </a:p>
        </p:txBody>
      </p:sp>
      <p:sp>
        <p:nvSpPr>
          <p:cNvPr id="2" name="Tekstvak 1">
            <a:extLst>
              <a:ext uri="{FF2B5EF4-FFF2-40B4-BE49-F238E27FC236}">
                <a16:creationId xmlns:a16="http://schemas.microsoft.com/office/drawing/2014/main" id="{A63C8953-7863-18E0-7366-08D3E64D61F8}"/>
              </a:ext>
            </a:extLst>
          </p:cNvPr>
          <p:cNvSpPr txBox="1"/>
          <p:nvPr/>
        </p:nvSpPr>
        <p:spPr>
          <a:xfrm>
            <a:off x="16102196" y="37867020"/>
            <a:ext cx="12430897" cy="2308324"/>
          </a:xfrm>
          <a:prstGeom prst="rect">
            <a:avLst/>
          </a:prstGeom>
          <a:noFill/>
        </p:spPr>
        <p:txBody>
          <a:bodyPr wrap="square" rtlCol="0">
            <a:spAutoFit/>
          </a:bodyPr>
          <a:lstStyle/>
          <a:p>
            <a:r>
              <a:rPr lang="nl-NL" sz="1600" b="1" dirty="0">
                <a:latin typeface="Cambria" panose="02040503050406030204" pitchFamily="18" charset="0"/>
              </a:rPr>
              <a:t>Referenties</a:t>
            </a:r>
          </a:p>
          <a:p>
            <a:r>
              <a:rPr lang="nl-NL" sz="1600" dirty="0">
                <a:latin typeface="Cambria" panose="02040503050406030204" pitchFamily="18" charset="0"/>
              </a:rPr>
              <a:t>1. DAVID </a:t>
            </a:r>
            <a:r>
              <a:rPr lang="nl-NL" sz="1600" dirty="0" err="1">
                <a:latin typeface="Cambria" panose="02040503050406030204" pitchFamily="18" charset="0"/>
              </a:rPr>
              <a:t>Functional</a:t>
            </a:r>
            <a:r>
              <a:rPr lang="nl-NL" sz="1600" dirty="0">
                <a:latin typeface="Cambria" panose="02040503050406030204" pitchFamily="18" charset="0"/>
              </a:rPr>
              <a:t> Annotation </a:t>
            </a:r>
            <a:r>
              <a:rPr lang="nl-NL" sz="1600" dirty="0" err="1">
                <a:latin typeface="Cambria" panose="02040503050406030204" pitchFamily="18" charset="0"/>
              </a:rPr>
              <a:t>Bioinformatics</a:t>
            </a:r>
            <a:r>
              <a:rPr lang="nl-NL" sz="1600" dirty="0">
                <a:latin typeface="Cambria" panose="02040503050406030204" pitchFamily="18" charset="0"/>
              </a:rPr>
              <a:t> Microarray Analysis. (</a:t>
            </a:r>
            <a:r>
              <a:rPr lang="nl-NL" sz="1600" dirty="0" err="1">
                <a:latin typeface="Cambria" panose="02040503050406030204" pitchFamily="18" charset="0"/>
              </a:rPr>
              <a:t>z.d.</a:t>
            </a:r>
            <a:r>
              <a:rPr lang="nl-NL" sz="1600" dirty="0">
                <a:latin typeface="Cambria" panose="02040503050406030204" pitchFamily="18" charset="0"/>
              </a:rPr>
              <a:t>). </a:t>
            </a:r>
            <a:r>
              <a:rPr lang="nl-NL" sz="1600" dirty="0" err="1">
                <a:latin typeface="Cambria" panose="02040503050406030204" pitchFamily="18" charset="0"/>
              </a:rPr>
              <a:t>https</a:t>
            </a:r>
            <a:r>
              <a:rPr lang="nl-NL" sz="1600" dirty="0">
                <a:latin typeface="Cambria" panose="02040503050406030204" pitchFamily="18" charset="0"/>
              </a:rPr>
              <a:t>://</a:t>
            </a:r>
            <a:r>
              <a:rPr lang="nl-NL" sz="1600" dirty="0" err="1">
                <a:latin typeface="Cambria" panose="02040503050406030204" pitchFamily="18" charset="0"/>
              </a:rPr>
              <a:t>david.ncifcrf.gov</a:t>
            </a:r>
            <a:r>
              <a:rPr lang="nl-NL" sz="1600" dirty="0">
                <a:latin typeface="Cambria" panose="02040503050406030204" pitchFamily="18" charset="0"/>
              </a:rPr>
              <a:t>/</a:t>
            </a:r>
          </a:p>
          <a:p>
            <a:r>
              <a:rPr lang="nl-NL" sz="1600" dirty="0">
                <a:latin typeface="Cambria" panose="02040503050406030204" pitchFamily="18" charset="0"/>
              </a:rPr>
              <a:t>2. I. Love, M., Anders, S., &amp; Huber, W. (2023, 9 maart). </a:t>
            </a:r>
            <a:r>
              <a:rPr lang="nl-NL" sz="1600" dirty="0" err="1">
                <a:latin typeface="Cambria" panose="02040503050406030204" pitchFamily="18" charset="0"/>
              </a:rPr>
              <a:t>Analyzing</a:t>
            </a:r>
            <a:r>
              <a:rPr lang="nl-NL" sz="1600" dirty="0">
                <a:latin typeface="Cambria" panose="02040503050406030204" pitchFamily="18" charset="0"/>
              </a:rPr>
              <a:t> RNA-</a:t>
            </a:r>
            <a:r>
              <a:rPr lang="nl-NL" sz="1600" dirty="0" err="1">
                <a:latin typeface="Cambria" panose="02040503050406030204" pitchFamily="18" charset="0"/>
              </a:rPr>
              <a:t>seq</a:t>
            </a:r>
            <a:r>
              <a:rPr lang="nl-NL" sz="1600" dirty="0">
                <a:latin typeface="Cambria" panose="02040503050406030204" pitchFamily="18" charset="0"/>
              </a:rPr>
              <a:t> data </a:t>
            </a:r>
            <a:r>
              <a:rPr lang="nl-NL" sz="1600" dirty="0" err="1">
                <a:latin typeface="Cambria" panose="02040503050406030204" pitchFamily="18" charset="0"/>
              </a:rPr>
              <a:t>with</a:t>
            </a:r>
            <a:r>
              <a:rPr lang="nl-NL" sz="1600" dirty="0">
                <a:latin typeface="Cambria" panose="02040503050406030204" pitchFamily="18" charset="0"/>
              </a:rPr>
              <a:t> DESeq2. Geraadpleegd op 4 april 2023, van http://</a:t>
            </a:r>
            <a:r>
              <a:rPr lang="nl-NL" sz="1600" dirty="0" err="1">
                <a:latin typeface="Cambria" panose="02040503050406030204" pitchFamily="18" charset="0"/>
              </a:rPr>
              <a:t>bioconductor.org</a:t>
            </a:r>
            <a:r>
              <a:rPr lang="nl-NL" sz="1600" dirty="0">
                <a:latin typeface="Cambria" panose="02040503050406030204" pitchFamily="18" charset="0"/>
              </a:rPr>
              <a:t>/packages/</a:t>
            </a:r>
            <a:r>
              <a:rPr lang="nl-NL" sz="1600" dirty="0" err="1">
                <a:latin typeface="Cambria" panose="02040503050406030204" pitchFamily="18" charset="0"/>
              </a:rPr>
              <a:t>devel</a:t>
            </a:r>
            <a:r>
              <a:rPr lang="nl-NL" sz="1600" dirty="0">
                <a:latin typeface="Cambria" panose="02040503050406030204" pitchFamily="18" charset="0"/>
              </a:rPr>
              <a:t>/</a:t>
            </a:r>
            <a:r>
              <a:rPr lang="nl-NL" sz="1600" dirty="0" err="1">
                <a:latin typeface="Cambria" panose="02040503050406030204" pitchFamily="18" charset="0"/>
              </a:rPr>
              <a:t>bioc</a:t>
            </a:r>
            <a:r>
              <a:rPr lang="nl-NL" sz="1600" dirty="0">
                <a:latin typeface="Cambria" panose="02040503050406030204" pitchFamily="18" charset="0"/>
              </a:rPr>
              <a:t>/</a:t>
            </a:r>
            <a:r>
              <a:rPr lang="nl-NL" sz="1600" dirty="0" err="1">
                <a:latin typeface="Cambria" panose="02040503050406030204" pitchFamily="18" charset="0"/>
              </a:rPr>
              <a:t>vignettes</a:t>
            </a:r>
            <a:r>
              <a:rPr lang="nl-NL" sz="1600" dirty="0">
                <a:latin typeface="Cambria" panose="02040503050406030204" pitchFamily="18" charset="0"/>
              </a:rPr>
              <a:t>/DESeq2/</a:t>
            </a:r>
            <a:r>
              <a:rPr lang="nl-NL" sz="1600" dirty="0" err="1">
                <a:latin typeface="Cambria" panose="02040503050406030204" pitchFamily="18" charset="0"/>
              </a:rPr>
              <a:t>inst</a:t>
            </a:r>
            <a:r>
              <a:rPr lang="nl-NL" sz="1600" dirty="0">
                <a:latin typeface="Cambria" panose="02040503050406030204" pitchFamily="18" charset="0"/>
              </a:rPr>
              <a:t>/</a:t>
            </a:r>
            <a:r>
              <a:rPr lang="nl-NL" sz="1600" dirty="0" err="1">
                <a:latin typeface="Cambria" panose="02040503050406030204" pitchFamily="18" charset="0"/>
              </a:rPr>
              <a:t>doc</a:t>
            </a:r>
            <a:r>
              <a:rPr lang="nl-NL" sz="1600" dirty="0">
                <a:latin typeface="Cambria" panose="02040503050406030204" pitchFamily="18" charset="0"/>
              </a:rPr>
              <a:t>/DESeq2.html</a:t>
            </a:r>
          </a:p>
          <a:p>
            <a:r>
              <a:rPr lang="nl-NL" sz="1600" dirty="0">
                <a:latin typeface="Cambria" panose="02040503050406030204" pitchFamily="18" charset="0"/>
              </a:rPr>
              <a:t>3. Kempenaar, M. (2023, 14 februari). B </a:t>
            </a:r>
            <a:r>
              <a:rPr lang="nl-NL" sz="1600" dirty="0" err="1">
                <a:latin typeface="Cambria" panose="02040503050406030204" pitchFamily="18" charset="0"/>
              </a:rPr>
              <a:t>Annotating</a:t>
            </a:r>
            <a:r>
              <a:rPr lang="nl-NL" sz="1600" dirty="0">
                <a:latin typeface="Cambria" panose="02040503050406030204" pitchFamily="18" charset="0"/>
              </a:rPr>
              <a:t> </a:t>
            </a:r>
            <a:r>
              <a:rPr lang="nl-NL" sz="1600" dirty="0" err="1">
                <a:latin typeface="Cambria" panose="02040503050406030204" pitchFamily="18" charset="0"/>
              </a:rPr>
              <a:t>an</a:t>
            </a:r>
            <a:r>
              <a:rPr lang="nl-NL" sz="1600" dirty="0">
                <a:latin typeface="Cambria" panose="02040503050406030204" pitchFamily="18" charset="0"/>
              </a:rPr>
              <a:t> RNA-</a:t>
            </a:r>
            <a:r>
              <a:rPr lang="nl-NL" sz="1600" dirty="0" err="1">
                <a:latin typeface="Cambria" panose="02040503050406030204" pitchFamily="18" charset="0"/>
              </a:rPr>
              <a:t>Seq</a:t>
            </a:r>
            <a:r>
              <a:rPr lang="nl-NL" sz="1600" dirty="0">
                <a:latin typeface="Cambria" panose="02040503050406030204" pitchFamily="18" charset="0"/>
              </a:rPr>
              <a:t> Experiment | Analysis of Gene </a:t>
            </a:r>
            <a:r>
              <a:rPr lang="nl-NL" sz="1600" dirty="0" err="1">
                <a:latin typeface="Cambria" panose="02040503050406030204" pitchFamily="18" charset="0"/>
              </a:rPr>
              <a:t>Expression</a:t>
            </a:r>
            <a:r>
              <a:rPr lang="nl-NL" sz="1600" dirty="0">
                <a:latin typeface="Cambria" panose="02040503050406030204" pitchFamily="18" charset="0"/>
              </a:rPr>
              <a:t>. </a:t>
            </a:r>
            <a:r>
              <a:rPr lang="nl-NL" sz="1600" dirty="0">
                <a:latin typeface="Cambria" panose="02040503050406030204" pitchFamily="18" charset="0"/>
                <a:hlinkClick r:id="rId8"/>
              </a:rPr>
              <a:t>https://mkempenaar.github.io/gene_expression_analysis/a2-annotation.html#references</a:t>
            </a:r>
            <a:endParaRPr lang="nl-NL" sz="1600" dirty="0">
              <a:latin typeface="Cambria" panose="02040503050406030204" pitchFamily="18" charset="0"/>
            </a:endParaRPr>
          </a:p>
          <a:p>
            <a:r>
              <a:rPr lang="nl-NL" sz="1600" dirty="0">
                <a:latin typeface="Cambria" panose="02040503050406030204" pitchFamily="18" charset="0"/>
              </a:rPr>
              <a:t>4. </a:t>
            </a:r>
            <a:r>
              <a:rPr lang="nl-NL" sz="1600" dirty="0" err="1">
                <a:latin typeface="Cambria" panose="02040503050406030204" pitchFamily="18" charset="0"/>
              </a:rPr>
              <a:t>Tommasi</a:t>
            </a:r>
            <a:r>
              <a:rPr lang="nl-NL" sz="1600" dirty="0">
                <a:latin typeface="Cambria" panose="02040503050406030204" pitchFamily="18" charset="0"/>
              </a:rPr>
              <a:t>, S., </a:t>
            </a:r>
            <a:r>
              <a:rPr lang="nl-NL" sz="1600" dirty="0" err="1">
                <a:latin typeface="Cambria" panose="02040503050406030204" pitchFamily="18" charset="0"/>
              </a:rPr>
              <a:t>Pabustan</a:t>
            </a:r>
            <a:r>
              <a:rPr lang="nl-NL" sz="1600" dirty="0">
                <a:latin typeface="Cambria" panose="02040503050406030204" pitchFamily="18" charset="0"/>
              </a:rPr>
              <a:t>, N., </a:t>
            </a:r>
            <a:r>
              <a:rPr lang="nl-NL" sz="1600" dirty="0" err="1">
                <a:latin typeface="Cambria" panose="02040503050406030204" pitchFamily="18" charset="0"/>
              </a:rPr>
              <a:t>Liu</a:t>
            </a:r>
            <a:r>
              <a:rPr lang="nl-NL" sz="1600" dirty="0">
                <a:latin typeface="Cambria" panose="02040503050406030204" pitchFamily="18" charset="0"/>
              </a:rPr>
              <a:t>, L., Chen, Y., </a:t>
            </a:r>
            <a:r>
              <a:rPr lang="nl-NL" sz="1600" dirty="0" err="1">
                <a:latin typeface="Cambria" panose="02040503050406030204" pitchFamily="18" charset="0"/>
              </a:rPr>
              <a:t>Siegmund</a:t>
            </a:r>
            <a:r>
              <a:rPr lang="nl-NL" sz="1600" dirty="0">
                <a:latin typeface="Cambria" panose="02040503050406030204" pitchFamily="18" charset="0"/>
              </a:rPr>
              <a:t>, K. D., &amp; </a:t>
            </a:r>
            <a:r>
              <a:rPr lang="nl-NL" sz="1600" dirty="0" err="1">
                <a:latin typeface="Cambria" panose="02040503050406030204" pitchFamily="18" charset="0"/>
              </a:rPr>
              <a:t>Besaratinia</a:t>
            </a:r>
            <a:r>
              <a:rPr lang="nl-NL" sz="1600" dirty="0">
                <a:latin typeface="Cambria" panose="02040503050406030204" pitchFamily="18" charset="0"/>
              </a:rPr>
              <a:t>, A. (2021). A </a:t>
            </a:r>
            <a:r>
              <a:rPr lang="nl-NL" sz="1600" dirty="0" err="1">
                <a:latin typeface="Cambria" panose="02040503050406030204" pitchFamily="18" charset="0"/>
              </a:rPr>
              <a:t>novel</a:t>
            </a:r>
            <a:r>
              <a:rPr lang="nl-NL" sz="1600" dirty="0">
                <a:latin typeface="Cambria" panose="02040503050406030204" pitchFamily="18" charset="0"/>
              </a:rPr>
              <a:t> </a:t>
            </a:r>
            <a:r>
              <a:rPr lang="nl-NL" sz="1600" dirty="0" err="1">
                <a:latin typeface="Cambria" panose="02040503050406030204" pitchFamily="18" charset="0"/>
              </a:rPr>
              <a:t>role</a:t>
            </a:r>
            <a:r>
              <a:rPr lang="nl-NL" sz="1600" dirty="0">
                <a:latin typeface="Cambria" panose="02040503050406030204" pitchFamily="18" charset="0"/>
              </a:rPr>
              <a:t> </a:t>
            </a:r>
            <a:r>
              <a:rPr lang="nl-NL" sz="1600" dirty="0" err="1">
                <a:latin typeface="Cambria" panose="02040503050406030204" pitchFamily="18" charset="0"/>
              </a:rPr>
              <a:t>for</a:t>
            </a:r>
            <a:r>
              <a:rPr lang="nl-NL" sz="1600" dirty="0">
                <a:latin typeface="Cambria" panose="02040503050406030204" pitchFamily="18" charset="0"/>
              </a:rPr>
              <a:t> </a:t>
            </a:r>
            <a:r>
              <a:rPr lang="nl-NL" sz="1600" dirty="0" err="1">
                <a:latin typeface="Cambria" panose="02040503050406030204" pitchFamily="18" charset="0"/>
              </a:rPr>
              <a:t>vaping</a:t>
            </a:r>
            <a:r>
              <a:rPr lang="nl-NL" sz="1600" dirty="0">
                <a:latin typeface="Cambria" panose="02040503050406030204" pitchFamily="18" charset="0"/>
              </a:rPr>
              <a:t> in </a:t>
            </a:r>
            <a:r>
              <a:rPr lang="nl-NL" sz="1600" dirty="0" err="1">
                <a:latin typeface="Cambria" panose="02040503050406030204" pitchFamily="18" charset="0"/>
              </a:rPr>
              <a:t>mitochondrial</a:t>
            </a:r>
            <a:r>
              <a:rPr lang="nl-NL" sz="1600" dirty="0">
                <a:latin typeface="Cambria" panose="02040503050406030204" pitchFamily="18" charset="0"/>
              </a:rPr>
              <a:t> gene </a:t>
            </a:r>
            <a:r>
              <a:rPr lang="nl-NL" sz="1600" dirty="0" err="1">
                <a:latin typeface="Cambria" panose="02040503050406030204" pitchFamily="18" charset="0"/>
              </a:rPr>
              <a:t>dysregulation</a:t>
            </a:r>
            <a:r>
              <a:rPr lang="nl-NL" sz="1600" dirty="0">
                <a:latin typeface="Cambria" panose="02040503050406030204" pitchFamily="18" charset="0"/>
              </a:rPr>
              <a:t> </a:t>
            </a:r>
            <a:r>
              <a:rPr lang="nl-NL" sz="1600" dirty="0" err="1">
                <a:latin typeface="Cambria" panose="02040503050406030204" pitchFamily="18" charset="0"/>
              </a:rPr>
              <a:t>and</a:t>
            </a:r>
            <a:r>
              <a:rPr lang="nl-NL" sz="1600" dirty="0">
                <a:latin typeface="Cambria" panose="02040503050406030204" pitchFamily="18" charset="0"/>
              </a:rPr>
              <a:t> </a:t>
            </a:r>
            <a:r>
              <a:rPr lang="nl-NL" sz="1600" dirty="0" err="1">
                <a:latin typeface="Cambria" panose="02040503050406030204" pitchFamily="18" charset="0"/>
              </a:rPr>
              <a:t>inflammation</a:t>
            </a:r>
            <a:r>
              <a:rPr lang="nl-NL" sz="1600" dirty="0">
                <a:latin typeface="Cambria" panose="02040503050406030204" pitchFamily="18" charset="0"/>
              </a:rPr>
              <a:t> </a:t>
            </a:r>
            <a:r>
              <a:rPr lang="nl-NL" sz="1600" dirty="0" err="1">
                <a:latin typeface="Cambria" panose="02040503050406030204" pitchFamily="18" charset="0"/>
              </a:rPr>
              <a:t>fundamental</a:t>
            </a:r>
            <a:r>
              <a:rPr lang="nl-NL" sz="1600" dirty="0">
                <a:latin typeface="Cambria" panose="02040503050406030204" pitchFamily="18" charset="0"/>
              </a:rPr>
              <a:t> </a:t>
            </a:r>
            <a:r>
              <a:rPr lang="nl-NL" sz="1600" dirty="0" err="1">
                <a:latin typeface="Cambria" panose="02040503050406030204" pitchFamily="18" charset="0"/>
              </a:rPr>
              <a:t>to</a:t>
            </a:r>
            <a:r>
              <a:rPr lang="nl-NL" sz="1600" dirty="0">
                <a:latin typeface="Cambria" panose="02040503050406030204" pitchFamily="18" charset="0"/>
              </a:rPr>
              <a:t> </a:t>
            </a:r>
            <a:r>
              <a:rPr lang="nl-NL" sz="1600" dirty="0" err="1">
                <a:latin typeface="Cambria" panose="02040503050406030204" pitchFamily="18" charset="0"/>
              </a:rPr>
              <a:t>disease</a:t>
            </a:r>
            <a:r>
              <a:rPr lang="nl-NL" sz="1600" dirty="0">
                <a:latin typeface="Cambria" panose="02040503050406030204" pitchFamily="18" charset="0"/>
              </a:rPr>
              <a:t> development. </a:t>
            </a:r>
            <a:r>
              <a:rPr lang="nl-NL" sz="1600" dirty="0" err="1">
                <a:latin typeface="Cambria" panose="02040503050406030204" pitchFamily="18" charset="0"/>
              </a:rPr>
              <a:t>Scientific</a:t>
            </a:r>
            <a:r>
              <a:rPr lang="nl-NL" sz="1600" dirty="0">
                <a:latin typeface="Cambria" panose="02040503050406030204" pitchFamily="18" charset="0"/>
              </a:rPr>
              <a:t> </a:t>
            </a:r>
            <a:r>
              <a:rPr lang="nl-NL" sz="1600" dirty="0" err="1">
                <a:latin typeface="Cambria" panose="02040503050406030204" pitchFamily="18" charset="0"/>
              </a:rPr>
              <a:t>Reports</a:t>
            </a:r>
            <a:r>
              <a:rPr lang="nl-NL" sz="1600" dirty="0">
                <a:latin typeface="Cambria" panose="02040503050406030204" pitchFamily="18" charset="0"/>
              </a:rPr>
              <a:t>, 11(1). </a:t>
            </a:r>
            <a:r>
              <a:rPr lang="nl-NL" sz="1600" dirty="0" err="1">
                <a:latin typeface="Cambria" panose="02040503050406030204" pitchFamily="18" charset="0"/>
              </a:rPr>
              <a:t>https</a:t>
            </a:r>
            <a:r>
              <a:rPr lang="nl-NL" sz="1600" dirty="0">
                <a:latin typeface="Cambria" panose="02040503050406030204" pitchFamily="18" charset="0"/>
              </a:rPr>
              <a:t>://</a:t>
            </a:r>
            <a:r>
              <a:rPr lang="nl-NL" sz="1600" dirty="0" err="1">
                <a:latin typeface="Cambria" panose="02040503050406030204" pitchFamily="18" charset="0"/>
              </a:rPr>
              <a:t>doi.org</a:t>
            </a:r>
            <a:r>
              <a:rPr lang="nl-NL" sz="1600" dirty="0">
                <a:latin typeface="Cambria" panose="02040503050406030204" pitchFamily="18" charset="0"/>
              </a:rPr>
              <a:t>/10.1038/s41598-021-01965-1</a:t>
            </a:r>
          </a:p>
        </p:txBody>
      </p:sp>
      <p:sp>
        <p:nvSpPr>
          <p:cNvPr id="3" name="Tekstvak 2">
            <a:extLst>
              <a:ext uri="{FF2B5EF4-FFF2-40B4-BE49-F238E27FC236}">
                <a16:creationId xmlns:a16="http://schemas.microsoft.com/office/drawing/2014/main" id="{B4842DB7-E593-B636-E9B9-B48E8454A3A9}"/>
              </a:ext>
            </a:extLst>
          </p:cNvPr>
          <p:cNvSpPr txBox="1"/>
          <p:nvPr/>
        </p:nvSpPr>
        <p:spPr>
          <a:xfrm>
            <a:off x="22211467" y="41169102"/>
            <a:ext cx="7077826" cy="1200329"/>
          </a:xfrm>
          <a:prstGeom prst="rect">
            <a:avLst/>
          </a:prstGeom>
          <a:noFill/>
        </p:spPr>
        <p:txBody>
          <a:bodyPr wrap="square" rtlCol="0">
            <a:spAutoFit/>
          </a:bodyPr>
          <a:lstStyle/>
          <a:p>
            <a:r>
              <a:rPr lang="nl-NL" b="1" dirty="0">
                <a:latin typeface="Cambria" panose="02040503050406030204" pitchFamily="18" charset="0"/>
              </a:rPr>
              <a:t>Auteur</a:t>
            </a:r>
          </a:p>
          <a:p>
            <a:r>
              <a:rPr lang="nl-NL" dirty="0">
                <a:latin typeface="Cambria" panose="02040503050406030204" pitchFamily="18" charset="0"/>
              </a:rPr>
              <a:t>Mark van de Streek</a:t>
            </a:r>
          </a:p>
          <a:p>
            <a:r>
              <a:rPr lang="nl-NL" dirty="0">
                <a:latin typeface="Cambria" panose="02040503050406030204" pitchFamily="18" charset="0"/>
              </a:rPr>
              <a:t>Hanzehogeschool Groningen</a:t>
            </a:r>
          </a:p>
          <a:p>
            <a:r>
              <a:rPr lang="nl-NL" dirty="0">
                <a:latin typeface="Cambria" panose="02040503050406030204" pitchFamily="18" charset="0"/>
              </a:rPr>
              <a:t>E-mail: </a:t>
            </a:r>
            <a:r>
              <a:rPr lang="nl-NL" dirty="0" err="1">
                <a:latin typeface="Cambria" panose="02040503050406030204" pitchFamily="18" charset="0"/>
              </a:rPr>
              <a:t>m.van.de.streek@st.hanze.nl</a:t>
            </a:r>
            <a:endParaRPr lang="nl-NL" dirty="0">
              <a:latin typeface="Cambria" panose="02040503050406030204" pitchFamily="18" charset="0"/>
            </a:endParaRPr>
          </a:p>
        </p:txBody>
      </p:sp>
      <p:graphicFrame>
        <p:nvGraphicFramePr>
          <p:cNvPr id="21" name="Tabel 20">
            <a:extLst>
              <a:ext uri="{FF2B5EF4-FFF2-40B4-BE49-F238E27FC236}">
                <a16:creationId xmlns:a16="http://schemas.microsoft.com/office/drawing/2014/main" id="{78C701D7-0D9A-EF68-5B24-2AA05FEC0D4B}"/>
              </a:ext>
            </a:extLst>
          </p:cNvPr>
          <p:cNvGraphicFramePr>
            <a:graphicFrameLocks noGrp="1"/>
          </p:cNvGraphicFramePr>
          <p:nvPr>
            <p:extLst>
              <p:ext uri="{D42A27DB-BD31-4B8C-83A1-F6EECF244321}">
                <p14:modId xmlns:p14="http://schemas.microsoft.com/office/powerpoint/2010/main" val="2351638903"/>
              </p:ext>
            </p:extLst>
          </p:nvPr>
        </p:nvGraphicFramePr>
        <p:xfrm>
          <a:off x="3948336" y="15936035"/>
          <a:ext cx="6159148" cy="1421616"/>
        </p:xfrm>
        <a:graphic>
          <a:graphicData uri="http://schemas.openxmlformats.org/drawingml/2006/table">
            <a:tbl>
              <a:tblPr firstRow="1" firstCol="1" bandRow="1">
                <a:tableStyleId>{91EBBBCC-DAD2-459C-BE2E-F6DE35CF9A28}</a:tableStyleId>
              </a:tblPr>
              <a:tblGrid>
                <a:gridCol w="1377593">
                  <a:extLst>
                    <a:ext uri="{9D8B030D-6E8A-4147-A177-3AD203B41FA5}">
                      <a16:colId xmlns:a16="http://schemas.microsoft.com/office/drawing/2014/main" val="1234992165"/>
                    </a:ext>
                  </a:extLst>
                </a:gridCol>
                <a:gridCol w="1695235">
                  <a:extLst>
                    <a:ext uri="{9D8B030D-6E8A-4147-A177-3AD203B41FA5}">
                      <a16:colId xmlns:a16="http://schemas.microsoft.com/office/drawing/2014/main" val="135416388"/>
                    </a:ext>
                  </a:extLst>
                </a:gridCol>
                <a:gridCol w="1669901">
                  <a:extLst>
                    <a:ext uri="{9D8B030D-6E8A-4147-A177-3AD203B41FA5}">
                      <a16:colId xmlns:a16="http://schemas.microsoft.com/office/drawing/2014/main" val="3353913648"/>
                    </a:ext>
                  </a:extLst>
                </a:gridCol>
                <a:gridCol w="1416419">
                  <a:extLst>
                    <a:ext uri="{9D8B030D-6E8A-4147-A177-3AD203B41FA5}">
                      <a16:colId xmlns:a16="http://schemas.microsoft.com/office/drawing/2014/main" val="1674109962"/>
                    </a:ext>
                  </a:extLst>
                </a:gridCol>
              </a:tblGrid>
              <a:tr h="710808">
                <a:tc>
                  <a:txBody>
                    <a:bodyPr/>
                    <a:lstStyle/>
                    <a:p>
                      <a:r>
                        <a:rPr lang="nl-NL" sz="3200" kern="100" dirty="0">
                          <a:effectLst/>
                        </a:rPr>
                        <a:t>Groep</a:t>
                      </a:r>
                      <a:endParaRPr lang="nl-NL" sz="3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nl-NL" sz="3200" kern="100" dirty="0">
                          <a:effectLst/>
                        </a:rPr>
                        <a:t>Controle</a:t>
                      </a:r>
                      <a:endParaRPr lang="nl-NL" sz="3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9914"/>
                    </a:solidFill>
                  </a:tcPr>
                </a:tc>
                <a:tc>
                  <a:txBody>
                    <a:bodyPr/>
                    <a:lstStyle/>
                    <a:p>
                      <a:r>
                        <a:rPr lang="nl-NL" sz="3200" kern="100" dirty="0">
                          <a:effectLst/>
                        </a:rPr>
                        <a:t>Smokers</a:t>
                      </a:r>
                      <a:endParaRPr lang="nl-NL" sz="3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BDA1AF"/>
                    </a:solidFill>
                  </a:tcPr>
                </a:tc>
                <a:tc>
                  <a:txBody>
                    <a:bodyPr/>
                    <a:lstStyle/>
                    <a:p>
                      <a:r>
                        <a:rPr lang="nl-NL" sz="3200" kern="100" dirty="0">
                          <a:effectLst/>
                        </a:rPr>
                        <a:t>Vapers</a:t>
                      </a:r>
                      <a:endParaRPr lang="nl-NL" sz="3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81B197"/>
                    </a:solidFill>
                  </a:tcPr>
                </a:tc>
                <a:extLst>
                  <a:ext uri="{0D108BD9-81ED-4DB2-BD59-A6C34878D82A}">
                    <a16:rowId xmlns:a16="http://schemas.microsoft.com/office/drawing/2014/main" val="2124721122"/>
                  </a:ext>
                </a:extLst>
              </a:tr>
              <a:tr h="710808">
                <a:tc>
                  <a:txBody>
                    <a:bodyPr/>
                    <a:lstStyle/>
                    <a:p>
                      <a:r>
                        <a:rPr lang="nl-NL" sz="3200" kern="100">
                          <a:effectLst/>
                        </a:rPr>
                        <a:t>Aantal</a:t>
                      </a:r>
                      <a:endParaRPr lang="nl-NL" sz="3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nl-NL" sz="3200" kern="100">
                          <a:effectLst/>
                        </a:rPr>
                        <a:t>23</a:t>
                      </a:r>
                      <a:endParaRPr lang="nl-NL" sz="3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nl-NL" sz="3200" kern="100">
                          <a:effectLst/>
                        </a:rPr>
                        <a:t>22</a:t>
                      </a:r>
                      <a:endParaRPr lang="nl-NL" sz="3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nl-NL" sz="3200" kern="100" dirty="0">
                          <a:effectLst/>
                        </a:rPr>
                        <a:t>37</a:t>
                      </a:r>
                      <a:endParaRPr lang="nl-NL" sz="3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1428537"/>
                  </a:ext>
                </a:extLst>
              </a:tr>
            </a:tbl>
          </a:graphicData>
        </a:graphic>
      </p:graphicFrame>
    </p:spTree>
    <p:extLst>
      <p:ext uri="{BB962C8B-B14F-4D97-AF65-F5344CB8AC3E}">
        <p14:creationId xmlns:p14="http://schemas.microsoft.com/office/powerpoint/2010/main" val="2075662896"/>
      </p:ext>
    </p:extLst>
  </p:cSld>
  <p:clrMapOvr>
    <a:masterClrMapping/>
  </p:clrMapOvr>
</p:sld>
</file>

<file path=ppt/theme/theme1.xml><?xml version="1.0" encoding="utf-8"?>
<a:theme xmlns:a="http://schemas.openxmlformats.org/drawingml/2006/main" name="Kantoorthema">
  <a:themeElements>
    <a:clrScheme name="Kantoorth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494</TotalTime>
  <Words>862</Words>
  <Application>Microsoft Macintosh PowerPoint</Application>
  <PresentationFormat>Aangepast</PresentationFormat>
  <Paragraphs>42</Paragraphs>
  <Slides>1</Slides>
  <Notes>0</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1</vt:i4>
      </vt:variant>
    </vt:vector>
  </HeadingPairs>
  <TitlesOfParts>
    <vt:vector size="8" baseType="lpstr">
      <vt:lpstr>Arial</vt:lpstr>
      <vt:lpstr>Calibri</vt:lpstr>
      <vt:lpstr>Calibri Light</vt:lpstr>
      <vt:lpstr>Cambria</vt:lpstr>
      <vt:lpstr>Futura Condensed ExtraBold</vt:lpstr>
      <vt:lpstr>Posterama</vt:lpstr>
      <vt:lpstr>Kantoorthema</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Streek M van de, Mark</dc:creator>
  <cp:lastModifiedBy>Streek M van de, Mark</cp:lastModifiedBy>
  <cp:revision>2</cp:revision>
  <dcterms:created xsi:type="dcterms:W3CDTF">2023-04-02T10:39:39Z</dcterms:created>
  <dcterms:modified xsi:type="dcterms:W3CDTF">2023-04-20T20:32:12Z</dcterms:modified>
</cp:coreProperties>
</file>