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8288000" cy="10287000"/>
  <p:notesSz cx="6858000" cy="9144000"/>
  <p:embeddedFontLst>
    <p:embeddedFont>
      <p:font typeface="Open Sans Extra Bold" panose="020B0906030804020204" pitchFamily="34" charset="0"/>
      <p:regular r:id="rId12"/>
      <p:bold r:id="rId13"/>
    </p:embeddedFont>
    <p:embeddedFont>
      <p:font typeface="Poppins" pitchFamily="2" charset="77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 autoAdjust="0"/>
    <p:restoredTop sz="94636" autoAdjust="0"/>
  </p:normalViewPr>
  <p:slideViewPr>
    <p:cSldViewPr>
      <p:cViewPr>
        <p:scale>
          <a:sx n="73" d="100"/>
          <a:sy n="73" d="100"/>
        </p:scale>
        <p:origin x="832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F96C3-9A87-5043-AD41-26E0EBF0E1BB}" type="datetimeFigureOut">
              <a:rPr lang="nl-NL" smtClean="0"/>
              <a:t>23-06-2024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5ADB5-D225-7344-9F2D-D835B4AD975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46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5ADB5-D225-7344-9F2D-D835B4AD975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2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Streek/QuintorCatalogBackEnd/wik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308" y="572983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331" y="2050065"/>
            <a:ext cx="8397599" cy="2337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4"/>
              </a:lnSpc>
              <a:spcBef>
                <a:spcPct val="0"/>
              </a:spcBef>
            </a:pPr>
            <a:r>
              <a:rPr lang="en-US" sz="6760">
                <a:solidFill>
                  <a:srgbClr val="051D40"/>
                </a:solidFill>
                <a:latin typeface="Open Sans Extra Bold"/>
              </a:rPr>
              <a:t>Quintor Hardware Catalogus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2499727" y="8160806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1235804" y="5840286"/>
            <a:ext cx="7366063" cy="501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</a:rPr>
              <a:t>Sibren Reekers &amp; Mark van de Streek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274166" y="3708525"/>
            <a:ext cx="8456948" cy="4850803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5322" t="-6825" r="-5582" b="-12067"/>
              </a:stretch>
            </a:blipFill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7" name="Freeform 17"/>
          <p:cNvSpPr/>
          <p:nvPr/>
        </p:nvSpPr>
        <p:spPr>
          <a:xfrm>
            <a:off x="1391331" y="1085552"/>
            <a:ext cx="2846869" cy="932381"/>
          </a:xfrm>
          <a:custGeom>
            <a:avLst/>
            <a:gdLst/>
            <a:ahLst/>
            <a:cxnLst/>
            <a:rect l="l" t="t" r="r" b="b"/>
            <a:pathLst>
              <a:path w="2846869" h="932381">
                <a:moveTo>
                  <a:pt x="0" y="0"/>
                </a:moveTo>
                <a:lnTo>
                  <a:pt x="2846870" y="0"/>
                </a:lnTo>
                <a:lnTo>
                  <a:pt x="2846870" y="932381"/>
                </a:lnTo>
                <a:lnTo>
                  <a:pt x="0" y="932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41132"/>
            <a:ext cx="6760246" cy="12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</a:rPr>
              <a:t>Het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0" name="TextBox 10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Huidige probleem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3149" y="3397227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01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3"/>
          <p:cNvSpPr txBox="1"/>
          <p:nvPr/>
        </p:nvSpPr>
        <p:spPr>
          <a:xfrm>
            <a:off x="3663160" y="4022734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Oplossing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483149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02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2912435" y="47612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6" name="TextBox 16"/>
          <p:cNvSpPr txBox="1"/>
          <p:nvPr/>
        </p:nvSpPr>
        <p:spPr>
          <a:xfrm>
            <a:off x="3663160" y="4686071"/>
            <a:ext cx="481998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Route naar eindproduct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83149" y="46860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03</a:t>
            </a:r>
          </a:p>
        </p:txBody>
      </p:sp>
      <p:sp>
        <p:nvSpPr>
          <p:cNvPr id="18" name="Freeform 18"/>
          <p:cNvSpPr/>
          <p:nvPr/>
        </p:nvSpPr>
        <p:spPr>
          <a:xfrm rot="5400000">
            <a:off x="2912435" y="546273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9" name="TextBox 19"/>
          <p:cNvSpPr txBox="1"/>
          <p:nvPr/>
        </p:nvSpPr>
        <p:spPr>
          <a:xfrm>
            <a:off x="3663160" y="5387508"/>
            <a:ext cx="414302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Struikelpunten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83149" y="538750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</a:rPr>
              <a:t>04</a:t>
            </a:r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B2B8F02C-D342-285A-1464-D1BD82CB072D}"/>
              </a:ext>
            </a:extLst>
          </p:cNvPr>
          <p:cNvSpPr/>
          <p:nvPr/>
        </p:nvSpPr>
        <p:spPr>
          <a:xfrm rot="5400000">
            <a:off x="2923356" y="617139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869289F7-58E6-6311-9286-4E903404CBA1}"/>
              </a:ext>
            </a:extLst>
          </p:cNvPr>
          <p:cNvSpPr txBox="1"/>
          <p:nvPr/>
        </p:nvSpPr>
        <p:spPr>
          <a:xfrm>
            <a:off x="3674081" y="6096168"/>
            <a:ext cx="4642640" cy="494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nl-NL" sz="2853" spc="-57" dirty="0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853" spc="-57" dirty="0">
                <a:solidFill>
                  <a:srgbClr val="051D40"/>
                </a:solidFill>
                <a:latin typeface="Poppins"/>
              </a:rPr>
              <a:t> </a:t>
            </a:r>
            <a:r>
              <a:rPr lang="nl-NL" sz="2853" spc="-57" dirty="0">
                <a:solidFill>
                  <a:srgbClr val="051D40"/>
                </a:solidFill>
                <a:latin typeface="Poppins"/>
              </a:rPr>
              <a:t>uitbreiding</a:t>
            </a:r>
          </a:p>
        </p:txBody>
      </p:sp>
      <p:sp>
        <p:nvSpPr>
          <p:cNvPr id="26" name="TextBox 20">
            <a:extLst>
              <a:ext uri="{FF2B5EF4-FFF2-40B4-BE49-F238E27FC236}">
                <a16:creationId xmlns:a16="http://schemas.microsoft.com/office/drawing/2014/main" id="{7A81DE86-C939-2202-6A56-92ABB781D427}"/>
              </a:ext>
            </a:extLst>
          </p:cNvPr>
          <p:cNvSpPr txBox="1"/>
          <p:nvPr/>
        </p:nvSpPr>
        <p:spPr>
          <a:xfrm>
            <a:off x="8494070" y="6096168"/>
            <a:ext cx="660851" cy="49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407679" y="1015820"/>
            <a:ext cx="13472642" cy="6185080"/>
            <a:chOff x="0" y="0"/>
            <a:chExt cx="3042735" cy="1145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145159"/>
            </a:xfrm>
            <a:custGeom>
              <a:avLst/>
              <a:gdLst/>
              <a:ahLst/>
              <a:cxnLst/>
              <a:rect l="l" t="t" r="r" b="b"/>
              <a:pathLst>
                <a:path w="3042735" h="1145159">
                  <a:moveTo>
                    <a:pt x="0" y="0"/>
                  </a:moveTo>
                  <a:lnTo>
                    <a:pt x="3042735" y="0"/>
                  </a:lnTo>
                  <a:lnTo>
                    <a:pt x="3042735" y="1145159"/>
                  </a:lnTo>
                  <a:lnTo>
                    <a:pt x="0" y="1145159"/>
                  </a:lnTo>
                  <a:close/>
                </a:path>
              </a:pathLst>
            </a:custGeom>
            <a:solidFill>
              <a:srgbClr val="C2335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183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93168" y="2324100"/>
            <a:ext cx="12170632" cy="4187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5320" lvl="1" algn="l">
              <a:lnSpc>
                <a:spcPts val="4089"/>
              </a:lnSpc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Op dit moment worden de apparaten bijgehouden in een eenvoudige tabel (onderstaande afbeelding)</a:t>
            </a:r>
          </a:p>
          <a:p>
            <a:pPr marL="315320" lvl="1" algn="l">
              <a:lnSpc>
                <a:spcPts val="4089"/>
              </a:lnSpc>
            </a:pPr>
            <a:endParaRPr lang="nl-NL" sz="2920" spc="-58" dirty="0">
              <a:solidFill>
                <a:srgbClr val="FDFDFD"/>
              </a:solidFill>
              <a:latin typeface="Poppins"/>
            </a:endParaRP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Foutgevoelig bij het invullen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Langzaam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Waardes kunnen niet gesorteerd worden</a:t>
            </a:r>
          </a:p>
          <a:p>
            <a:pPr marL="772520" lvl="1" indent="-457200" algn="l">
              <a:lnSpc>
                <a:spcPts val="4089"/>
              </a:lnSpc>
              <a:buFont typeface="Arial" panose="020B0604020202020204" pitchFamily="34" charset="0"/>
              <a:buChar char="•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Deels doorzoekbaar</a:t>
            </a:r>
          </a:p>
          <a:p>
            <a:pPr marL="1229720" lvl="2" indent="-457200">
              <a:lnSpc>
                <a:spcPts val="4089"/>
              </a:lnSpc>
              <a:buFont typeface="Courier New" panose="02070309020205020404" pitchFamily="49" charset="0"/>
              <a:buChar char="o"/>
            </a:pPr>
            <a:r>
              <a:rPr lang="nl-NL" sz="2920" spc="-58" dirty="0">
                <a:solidFill>
                  <a:srgbClr val="FDFDFD"/>
                </a:solidFill>
                <a:latin typeface="Poppins"/>
              </a:rPr>
              <a:t>Voor (snelle) zoekopdrachten nu:  </a:t>
            </a:r>
            <a:endParaRPr lang="en-US" sz="2920" spc="-58" dirty="0">
              <a:solidFill>
                <a:srgbClr val="FDFDFD"/>
              </a:solidFill>
              <a:latin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04900" y="7545717"/>
            <a:ext cx="16078200" cy="1173361"/>
          </a:xfrm>
          <a:custGeom>
            <a:avLst/>
            <a:gdLst/>
            <a:ahLst/>
            <a:cxnLst/>
            <a:rect l="l" t="t" r="r" b="b"/>
            <a:pathLst>
              <a:path w="17259300" h="844415">
                <a:moveTo>
                  <a:pt x="0" y="0"/>
                </a:moveTo>
                <a:lnTo>
                  <a:pt x="17259300" y="0"/>
                </a:lnTo>
                <a:lnTo>
                  <a:pt x="17259300" y="844414"/>
                </a:lnTo>
                <a:lnTo>
                  <a:pt x="0" y="8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082" r="-30706" b="1053"/>
            </a:stretch>
          </a:blipFill>
        </p:spPr>
        <p:txBody>
          <a:bodyPr/>
          <a:lstStyle/>
          <a:p>
            <a:endParaRPr lang="nl-NL" dirty="0"/>
          </a:p>
        </p:txBody>
      </p:sp>
      <p:sp>
        <p:nvSpPr>
          <p:cNvPr id="11" name="TextBox 11"/>
          <p:cNvSpPr txBox="1"/>
          <p:nvPr/>
        </p:nvSpPr>
        <p:spPr>
          <a:xfrm>
            <a:off x="4621648" y="1104900"/>
            <a:ext cx="8308908" cy="982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Huidige</a:t>
            </a:r>
            <a:r>
              <a:rPr lang="en-US" sz="5854" dirty="0">
                <a:solidFill>
                  <a:srgbClr val="FDFDFD"/>
                </a:solidFill>
                <a:latin typeface="Open Sans Extra Bold"/>
              </a:rPr>
              <a:t> </a:t>
            </a:r>
            <a:r>
              <a:rPr lang="en-US" sz="5854" dirty="0" err="1">
                <a:solidFill>
                  <a:srgbClr val="FDFDFD"/>
                </a:solidFill>
                <a:latin typeface="Open Sans Extra Bold"/>
              </a:rPr>
              <a:t>probleem</a:t>
            </a:r>
            <a:endParaRPr lang="en-US" sz="5854" dirty="0">
              <a:solidFill>
                <a:srgbClr val="FDFDFD"/>
              </a:solidFill>
              <a:latin typeface="Open Sans Extra Bold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3E03BA5-29B8-45C7-22E8-92E46890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6551" y="5600700"/>
            <a:ext cx="2864005" cy="2148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785680"/>
            <a:ext cx="10117882" cy="472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huidige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situatie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lossen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de Quintor hardware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catalogus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ontwikkeld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met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volgende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functies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Toevoegen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Locatie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1054475" lvl="2" indent="-351492" algn="l">
              <a:lnSpc>
                <a:spcPts val="3418"/>
              </a:lnSpc>
              <a:spcBef>
                <a:spcPct val="0"/>
              </a:spcBef>
              <a:buFont typeface="Arial"/>
              <a:buChar char="⚬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Specificaties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Lijst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met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apparaten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tonen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Zoeken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Sorteren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eigenschappen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van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Uitleenverzoek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voor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apparaat</a:t>
            </a:r>
            <a:r>
              <a:rPr lang="en-US" sz="2442" u="none" strike="noStrike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u="none" strike="noStrike" spc="-48" dirty="0" err="1">
                <a:solidFill>
                  <a:srgbClr val="051D40"/>
                </a:solidFill>
                <a:latin typeface="Poppins"/>
              </a:rPr>
              <a:t>maken</a:t>
            </a: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527237" lvl="1" indent="-263619" algn="l">
              <a:lnSpc>
                <a:spcPts val="3418"/>
              </a:lnSpc>
              <a:spcBef>
                <a:spcPct val="0"/>
              </a:spcBef>
              <a:buFont typeface="Arial"/>
              <a:buChar char="•"/>
            </a:pPr>
            <a:endParaRPr lang="en-US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4996848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Oplossing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93920" y="1193600"/>
            <a:ext cx="93076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</a:t>
            </a: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uitwerking</a:t>
            </a:r>
            <a:endParaRPr lang="en-US" sz="5410" dirty="0">
              <a:solidFill>
                <a:srgbClr val="051D40"/>
              </a:solidFill>
              <a:latin typeface="Open Sans Extra Bold"/>
            </a:endParaRPr>
          </a:p>
        </p:txBody>
      </p:sp>
      <p:pic>
        <p:nvPicPr>
          <p:cNvPr id="13" name="Afbeelding 12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6A457CCD-15E0-44D8-7619-D2EAD86F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99" y="2359474"/>
            <a:ext cx="11189201" cy="73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813433"/>
            <a:ext cx="10117882" cy="3473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Met feedback van systeembeheerder en begeleider(s) zijn er verschillende aangepaste voorkeuren in de applicatie:</a:t>
            </a:r>
          </a:p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nl-NL" sz="2442" spc="-48" dirty="0">
                <a:solidFill>
                  <a:srgbClr val="051D40"/>
                </a:solidFill>
                <a:latin typeface="Poppins"/>
              </a:rPr>
              <a:t> 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Zoeken op apparaten van links naar rechts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RAM en OS standaard zichtbaar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Overige Specificaties onder een (klein) menu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”</a:t>
            </a:r>
            <a:r>
              <a:rPr lang="nl-NL" sz="2442" u="none" strike="noStrike" spc="-48" dirty="0" err="1">
                <a:solidFill>
                  <a:srgbClr val="051D40"/>
                </a:solidFill>
                <a:latin typeface="Poppins"/>
              </a:rPr>
              <a:t>Dropdown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” menu bij het invoeren van een type</a:t>
            </a:r>
          </a:p>
          <a:p>
            <a:pPr marL="606518" lvl="1" indent="-342900" algn="l">
              <a:lnSpc>
                <a:spcPts val="341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sz="2442" u="none" strike="noStrike" spc="-48" dirty="0">
                <a:solidFill>
                  <a:srgbClr val="051D40"/>
                </a:solidFill>
                <a:latin typeface="Poppins"/>
              </a:rPr>
              <a:t>Te</a:t>
            </a:r>
            <a:r>
              <a:rPr lang="nl-NL" sz="2442" spc="-48" dirty="0">
                <a:solidFill>
                  <a:srgbClr val="051D40"/>
                </a:solidFill>
                <a:latin typeface="Poppins"/>
              </a:rPr>
              <a:t>kst toevoegen bij een uitleenverzoek</a:t>
            </a:r>
            <a:endParaRPr lang="nl-NL" sz="2442" u="none" strike="noStrike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93920" y="1193600"/>
            <a:ext cx="8393279" cy="910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 dirty="0" err="1">
                <a:solidFill>
                  <a:srgbClr val="051D40"/>
                </a:solidFill>
                <a:latin typeface="Open Sans Extra Bold"/>
              </a:rPr>
              <a:t>Oplossing</a:t>
            </a:r>
            <a:r>
              <a:rPr lang="en-US" sz="5410" dirty="0">
                <a:solidFill>
                  <a:srgbClr val="051D40"/>
                </a:solidFill>
                <a:latin typeface="Open Sans Extra Bold"/>
              </a:rPr>
              <a:t> - Feedback</a:t>
            </a:r>
          </a:p>
        </p:txBody>
      </p:sp>
    </p:spTree>
    <p:extLst>
      <p:ext uri="{BB962C8B-B14F-4D97-AF65-F5344CB8AC3E}">
        <p14:creationId xmlns:p14="http://schemas.microsoft.com/office/powerpoint/2010/main" val="113731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9132" y="1222804"/>
            <a:ext cx="7922504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Open Sans Extra Bold"/>
              </a:rPr>
              <a:t>Route naar eindproduct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689588" y="5643420"/>
            <a:ext cx="2661498" cy="236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4"/>
              </a:lnSpc>
              <a:spcBef>
                <a:spcPct val="0"/>
              </a:spcBef>
            </a:pPr>
            <a:r>
              <a:rPr lang="en-US" sz="1667" u="none" strike="noStrike" spc="-33">
                <a:solidFill>
                  <a:srgbClr val="FDFDFD"/>
                </a:solidFill>
                <a:latin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grpSp>
        <p:nvGrpSpPr>
          <p:cNvPr id="14" name="Group 14"/>
          <p:cNvGrpSpPr/>
          <p:nvPr/>
        </p:nvGrpSpPr>
        <p:grpSpPr>
          <a:xfrm rot="5491349">
            <a:off x="10677076" y="3466525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D6861BB0-6B7B-CBB3-C1F7-196C86B0C6DE}"/>
              </a:ext>
            </a:extLst>
          </p:cNvPr>
          <p:cNvSpPr txBox="1"/>
          <p:nvPr/>
        </p:nvSpPr>
        <p:spPr>
          <a:xfrm>
            <a:off x="1609132" y="8521588"/>
            <a:ext cx="10117882" cy="86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Gebruikmakend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Spring Boot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back end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REACT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als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front end, is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dit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product tot stand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gekomen</a:t>
            </a:r>
            <a:endParaRPr lang="en-US" sz="2442" spc="-48" dirty="0">
              <a:solidFill>
                <a:srgbClr val="051D40"/>
              </a:solidFill>
              <a:latin typeface="Poppins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B33B7FF7-0809-1C64-0DA7-9CC9304E0670}"/>
              </a:ext>
            </a:extLst>
          </p:cNvPr>
          <p:cNvSpPr txBox="1"/>
          <p:nvPr/>
        </p:nvSpPr>
        <p:spPr>
          <a:xfrm>
            <a:off x="1609132" y="7926458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Gebruikte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</a:t>
            </a: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technieken</a:t>
            </a:r>
            <a:endParaRPr lang="en-US" sz="2989" dirty="0">
              <a:solidFill>
                <a:srgbClr val="051D40"/>
              </a:solidFill>
              <a:latin typeface="Open Sans Extra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33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0420" y="904875"/>
            <a:ext cx="6903505" cy="1126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 dirty="0" err="1">
                <a:solidFill>
                  <a:srgbClr val="FDFDFD"/>
                </a:solidFill>
                <a:latin typeface="Open Sans Extra Bold"/>
              </a:rPr>
              <a:t>Struikelpunten</a:t>
            </a:r>
            <a:endParaRPr lang="en-US" sz="6605" dirty="0">
              <a:solidFill>
                <a:srgbClr val="FDFDFD"/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70420" y="2673001"/>
            <a:ext cx="9913189" cy="3003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Uiteraard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nl-NL" sz="2440" u="none" strike="noStrike" spc="-46" dirty="0">
                <a:solidFill>
                  <a:srgbClr val="FDFDFD"/>
                </a:solidFill>
                <a:latin typeface="Poppins"/>
              </a:rPr>
              <a:t>een aantal struikelpunten bij het ontwikkelproces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</a:t>
            </a:r>
          </a:p>
          <a:p>
            <a:pPr algn="l"/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Niet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bekend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met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technieken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Database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ontwerp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Null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waardes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bij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u="none" strike="noStrike" spc="-46" dirty="0" err="1">
                <a:solidFill>
                  <a:srgbClr val="FDFDFD"/>
                </a:solidFill>
                <a:latin typeface="Poppins"/>
              </a:rPr>
              <a:t>lege</a:t>
            </a:r>
            <a:r>
              <a:rPr lang="en-US" sz="2440" u="none" strike="noStrike" spc="-46" dirty="0">
                <a:solidFill>
                  <a:srgbClr val="FDFDFD"/>
                </a:solidFill>
                <a:latin typeface="Poppins"/>
              </a:rPr>
              <a:t> specificities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JSON-Text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kolom</a:t>
            </a:r>
            <a:endParaRPr lang="en-US" sz="2440" u="none" strike="noStrike" spc="-46" dirty="0">
              <a:solidFill>
                <a:srgbClr val="FDFDFD"/>
              </a:solidFill>
              <a:latin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Unit Tests laten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uitvoeren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m.b.v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. </a:t>
            </a:r>
            <a:r>
              <a:rPr lang="en-US" sz="2440" spc="-46" dirty="0" err="1">
                <a:solidFill>
                  <a:srgbClr val="FDFDFD"/>
                </a:solidFill>
                <a:latin typeface="Poppins"/>
              </a:rPr>
              <a:t>Github</a:t>
            </a:r>
            <a:r>
              <a:rPr lang="en-US" sz="2440" spc="-46" dirty="0">
                <a:solidFill>
                  <a:srgbClr val="FDFDFD"/>
                </a:solidFill>
                <a:latin typeface="Poppins"/>
              </a:rPr>
              <a:t>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0" spc="-46" dirty="0">
                <a:solidFill>
                  <a:srgbClr val="FDFDFD"/>
                </a:solidFill>
                <a:latin typeface="Poppins"/>
              </a:rPr>
              <a:t>Role based JSON Web Tokens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456341" y="3980147"/>
            <a:ext cx="7019697" cy="10556306"/>
            <a:chOff x="0" y="0"/>
            <a:chExt cx="660400" cy="9931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91349">
            <a:off x="15941477" y="-2395089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C23350"/>
              </a:solidFill>
              <a:prstDash val="solid"/>
              <a:miter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455492" y="5464854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23350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93921" y="2208035"/>
            <a:ext cx="10117882" cy="343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Om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uitbreiding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onderhoud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zo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eenvoudig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mogelijk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maken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, is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wikipagina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gemaakt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 Op de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zijn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gedetailleerde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>
                <a:solidFill>
                  <a:srgbClr val="051D40"/>
                </a:solidFill>
                <a:latin typeface="Poppins"/>
              </a:rPr>
              <a:t>uitwerkingen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te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vinden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van het project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</a:pPr>
            <a:r>
              <a:rPr lang="en-US" sz="2442" spc="-48" dirty="0">
                <a:solidFill>
                  <a:srgbClr val="051D40"/>
                </a:solidFill>
                <a:latin typeface="Poppins"/>
              </a:rPr>
              <a:t>Ook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er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voorbeelden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gegeven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op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deze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pagina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  <a:p>
            <a:pPr algn="l">
              <a:lnSpc>
                <a:spcPts val="3418"/>
              </a:lnSpc>
            </a:pPr>
            <a:endParaRPr lang="en-US" sz="2442" spc="-48" dirty="0">
              <a:solidFill>
                <a:srgbClr val="051D40"/>
              </a:solidFill>
              <a:latin typeface="Poppins"/>
            </a:endParaRPr>
          </a:p>
          <a:p>
            <a:pPr algn="l">
              <a:lnSpc>
                <a:spcPts val="3418"/>
              </a:lnSpc>
              <a:spcBef>
                <a:spcPct val="0"/>
              </a:spcBef>
            </a:pP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Verder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bevat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code (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uiteraard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)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commentaar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waarin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de classes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methodes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worden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 </a:t>
            </a:r>
            <a:r>
              <a:rPr lang="en-US" sz="2442" spc="-48" dirty="0" err="1">
                <a:solidFill>
                  <a:srgbClr val="051D40"/>
                </a:solidFill>
                <a:latin typeface="Poppins"/>
              </a:rPr>
              <a:t>uitgelegd</a:t>
            </a:r>
            <a:r>
              <a:rPr lang="en-US" sz="2442" spc="-48" dirty="0">
                <a:solidFill>
                  <a:srgbClr val="051D40"/>
                </a:solidFill>
                <a:latin typeface="Poppi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3921" y="1193600"/>
            <a:ext cx="9765822" cy="926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75"/>
              </a:lnSpc>
              <a:spcBef>
                <a:spcPct val="0"/>
              </a:spcBef>
            </a:pPr>
            <a:r>
              <a:rPr lang="en-US" sz="5410">
                <a:solidFill>
                  <a:srgbClr val="051D40"/>
                </a:solidFill>
                <a:latin typeface="Open Sans Extra Bold"/>
              </a:rPr>
              <a:t>Onderhoud en uitbreiding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93921" y="8118845"/>
            <a:ext cx="10117882" cy="44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18"/>
              </a:lnSpc>
              <a:spcBef>
                <a:spcPct val="0"/>
              </a:spcBef>
            </a:pPr>
            <a:r>
              <a:rPr lang="en-US" sz="2442" u="sng" spc="-48" dirty="0">
                <a:solidFill>
                  <a:srgbClr val="051D40"/>
                </a:solidFill>
                <a:latin typeface="Poppins"/>
                <a:hlinkClick r:id="rId2" tooltip="https://github.com/MarkStreek/QuintorCatalogBackEnd/wiki"/>
              </a:rPr>
              <a:t>Link naar de page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93921" y="7523715"/>
            <a:ext cx="4477872" cy="51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 dirty="0" err="1">
                <a:solidFill>
                  <a:srgbClr val="051D40"/>
                </a:solidFill>
                <a:latin typeface="Open Sans Extra Bold"/>
              </a:rPr>
              <a:t>Github</a:t>
            </a:r>
            <a:r>
              <a:rPr lang="en-US" sz="2989" dirty="0">
                <a:solidFill>
                  <a:srgbClr val="051D40"/>
                </a:solidFill>
                <a:latin typeface="Open Sans Extra Bold"/>
              </a:rPr>
              <a:t> Wiki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326</Words>
  <Application>Microsoft Macintosh PowerPoint</Application>
  <PresentationFormat>Aangepast</PresentationFormat>
  <Paragraphs>62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Calibri</vt:lpstr>
      <vt:lpstr>Poppins</vt:lpstr>
      <vt:lpstr>Open Sans Extra Bold</vt:lpstr>
      <vt:lpstr>Courier New</vt:lpstr>
      <vt:lpstr>Aptos</vt:lpstr>
      <vt:lpstr>Arial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cp:lastModifiedBy>Mark van de Streek</cp:lastModifiedBy>
  <cp:revision>3</cp:revision>
  <dcterms:created xsi:type="dcterms:W3CDTF">2006-08-16T00:00:00Z</dcterms:created>
  <dcterms:modified xsi:type="dcterms:W3CDTF">2024-06-23T17:39:04Z</dcterms:modified>
  <dc:identifier>DAGIAPmxRAw</dc:identifier>
</cp:coreProperties>
</file>