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Open Sans Extra Bold" panose="020B0906030804020204" pitchFamily="34" charset="0"/>
      <p:regular r:id="rId9"/>
      <p:bold r:id="rId10"/>
    </p:embeddedFont>
    <p:embeddedFont>
      <p:font typeface="Poppins" pitchFamily="2" charset="77"/>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8" autoAdjust="0"/>
    <p:restoredTop sz="94635" autoAdjust="0"/>
  </p:normalViewPr>
  <p:slideViewPr>
    <p:cSldViewPr>
      <p:cViewPr varScale="1">
        <p:scale>
          <a:sx n="76" d="100"/>
          <a:sy n="76" d="100"/>
        </p:scale>
        <p:origin x="816"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arkStreek/QuintorCatalogBackEnd/wiki"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7308308" y="5729833"/>
            <a:ext cx="14099416" cy="1409941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3350"/>
            </a:solidFill>
          </p:spPr>
          <p:txBody>
            <a:bodyPr/>
            <a:lstStyle/>
            <a:p>
              <a:endParaRPr lang="nl-NL"/>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391331" y="2050065"/>
            <a:ext cx="8397599" cy="2337183"/>
          </a:xfrm>
          <a:prstGeom prst="rect">
            <a:avLst/>
          </a:prstGeom>
        </p:spPr>
        <p:txBody>
          <a:bodyPr lIns="0" tIns="0" rIns="0" bIns="0" rtlCol="0" anchor="t">
            <a:spAutoFit/>
          </a:bodyPr>
          <a:lstStyle/>
          <a:p>
            <a:pPr algn="l">
              <a:lnSpc>
                <a:spcPts val="9464"/>
              </a:lnSpc>
              <a:spcBef>
                <a:spcPct val="0"/>
              </a:spcBef>
            </a:pPr>
            <a:r>
              <a:rPr lang="en-US" sz="6760">
                <a:solidFill>
                  <a:srgbClr val="051D40"/>
                </a:solidFill>
                <a:latin typeface="Open Sans Extra Bold"/>
              </a:rPr>
              <a:t>Quintor Hardware Catalogus</a:t>
            </a:r>
          </a:p>
        </p:txBody>
      </p:sp>
      <p:grpSp>
        <p:nvGrpSpPr>
          <p:cNvPr id="6" name="Group 6"/>
          <p:cNvGrpSpPr/>
          <p:nvPr/>
        </p:nvGrpSpPr>
        <p:grpSpPr>
          <a:xfrm>
            <a:off x="-2499727" y="8160806"/>
            <a:ext cx="3735531" cy="373553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C23350"/>
              </a:solidFill>
              <a:prstDash val="solid"/>
              <a:miter/>
            </a:ln>
          </p:spPr>
          <p:txBody>
            <a:bodyPr/>
            <a:lstStyle/>
            <a:p>
              <a:endParaRPr lang="nl-NL"/>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8757394" y="7522582"/>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2"/>
            <a:stretch>
              <a:fillRect/>
            </a:stretch>
          </a:blipFill>
        </p:spPr>
        <p:txBody>
          <a:bodyPr/>
          <a:lstStyle/>
          <a:p>
            <a:endParaRPr lang="nl-NL"/>
          </a:p>
        </p:txBody>
      </p:sp>
      <p:sp>
        <p:nvSpPr>
          <p:cNvPr id="10" name="TextBox 10"/>
          <p:cNvSpPr txBox="1"/>
          <p:nvPr/>
        </p:nvSpPr>
        <p:spPr>
          <a:xfrm>
            <a:off x="1235804" y="5840286"/>
            <a:ext cx="7366063" cy="501556"/>
          </a:xfrm>
          <a:prstGeom prst="rect">
            <a:avLst/>
          </a:prstGeom>
        </p:spPr>
        <p:txBody>
          <a:bodyPr lIns="0" tIns="0" rIns="0" bIns="0" rtlCol="0" anchor="t">
            <a:spAutoFit/>
          </a:bodyPr>
          <a:lstStyle/>
          <a:p>
            <a:pPr algn="l">
              <a:lnSpc>
                <a:spcPts val="3855"/>
              </a:lnSpc>
              <a:spcBef>
                <a:spcPct val="0"/>
              </a:spcBef>
            </a:pPr>
            <a:r>
              <a:rPr lang="en-US" sz="2753" spc="-55">
                <a:solidFill>
                  <a:srgbClr val="051D40"/>
                </a:solidFill>
                <a:latin typeface="Poppins"/>
              </a:rPr>
              <a:t>Sibren Reekers &amp; Mark van de Streek</a:t>
            </a:r>
          </a:p>
        </p:txBody>
      </p:sp>
      <p:grpSp>
        <p:nvGrpSpPr>
          <p:cNvPr id="11" name="Group 11"/>
          <p:cNvGrpSpPr>
            <a:grpSpLocks noChangeAspect="1"/>
          </p:cNvGrpSpPr>
          <p:nvPr/>
        </p:nvGrpSpPr>
        <p:grpSpPr>
          <a:xfrm>
            <a:off x="9274166" y="3708525"/>
            <a:ext cx="8456948" cy="4850803"/>
            <a:chOff x="0" y="0"/>
            <a:chExt cx="7981950" cy="4578350"/>
          </a:xfrm>
        </p:grpSpPr>
        <p:sp>
          <p:nvSpPr>
            <p:cNvPr id="12" name="Freeform 12"/>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txBody>
            <a:bodyPr/>
            <a:lstStyle/>
            <a:p>
              <a:endParaRPr lang="nl-NL"/>
            </a:p>
          </p:txBody>
        </p:sp>
        <p:sp>
          <p:nvSpPr>
            <p:cNvPr id="13" name="Freeform 13"/>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txBody>
            <a:bodyPr/>
            <a:lstStyle/>
            <a:p>
              <a:endParaRPr lang="nl-NL"/>
            </a:p>
          </p:txBody>
        </p:sp>
        <p:sp>
          <p:nvSpPr>
            <p:cNvPr id="14" name="Freeform 14"/>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txBody>
            <a:bodyPr/>
            <a:lstStyle/>
            <a:p>
              <a:endParaRPr lang="nl-NL"/>
            </a:p>
          </p:txBody>
        </p:sp>
        <p:sp>
          <p:nvSpPr>
            <p:cNvPr id="15" name="Freeform 15"/>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txBody>
            <a:bodyPr/>
            <a:lstStyle/>
            <a:p>
              <a:endParaRPr lang="nl-NL"/>
            </a:p>
          </p:txBody>
        </p:sp>
        <p:sp>
          <p:nvSpPr>
            <p:cNvPr id="16" name="Freeform 16"/>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l="-5322" t="-6825" r="-5582" b="-12067"/>
              </a:stretch>
            </a:blipFill>
          </p:spPr>
          <p:txBody>
            <a:bodyPr/>
            <a:lstStyle/>
            <a:p>
              <a:endParaRPr lang="nl-NL"/>
            </a:p>
          </p:txBody>
        </p:sp>
      </p:grpSp>
      <p:sp>
        <p:nvSpPr>
          <p:cNvPr id="17" name="Freeform 17"/>
          <p:cNvSpPr/>
          <p:nvPr/>
        </p:nvSpPr>
        <p:spPr>
          <a:xfrm>
            <a:off x="1391331" y="1085552"/>
            <a:ext cx="2846869" cy="932381"/>
          </a:xfrm>
          <a:custGeom>
            <a:avLst/>
            <a:gdLst/>
            <a:ahLst/>
            <a:cxnLst/>
            <a:rect l="l" t="t" r="r" b="b"/>
            <a:pathLst>
              <a:path w="2846869" h="932381">
                <a:moveTo>
                  <a:pt x="0" y="0"/>
                </a:moveTo>
                <a:lnTo>
                  <a:pt x="2846870" y="0"/>
                </a:lnTo>
                <a:lnTo>
                  <a:pt x="2846870" y="932381"/>
                </a:lnTo>
                <a:lnTo>
                  <a:pt x="0" y="932381"/>
                </a:lnTo>
                <a:lnTo>
                  <a:pt x="0" y="0"/>
                </a:lnTo>
                <a:close/>
              </a:path>
            </a:pathLst>
          </a:custGeom>
          <a:blipFill>
            <a:blip r:embed="rId4"/>
            <a:stretch>
              <a:fillRect/>
            </a:stretch>
          </a:blipFill>
        </p:spPr>
        <p:txBody>
          <a:bodyPr/>
          <a:lstStyle/>
          <a:p>
            <a:endParaRPr lang="nl-N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517814" y="-315404"/>
            <a:ext cx="3964281" cy="10917809"/>
            <a:chOff x="0" y="0"/>
            <a:chExt cx="1044090" cy="2875472"/>
          </a:xfrm>
        </p:grpSpPr>
        <p:sp>
          <p:nvSpPr>
            <p:cNvPr id="3" name="Freeform 3"/>
            <p:cNvSpPr/>
            <p:nvPr/>
          </p:nvSpPr>
          <p:spPr>
            <a:xfrm>
              <a:off x="0" y="0"/>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C23350"/>
            </a:solidFill>
            <a:ln cap="sq">
              <a:noFill/>
              <a:prstDash val="solid"/>
              <a:miter/>
            </a:ln>
          </p:spPr>
          <p:txBody>
            <a:bodyPr/>
            <a:lstStyle/>
            <a:p>
              <a:endParaRPr lang="nl-NL"/>
            </a:p>
          </p:txBody>
        </p:sp>
        <p:sp>
          <p:nvSpPr>
            <p:cNvPr id="4" name="TextBox 4"/>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3663160" y="1641132"/>
            <a:ext cx="6760246" cy="1244690"/>
          </a:xfrm>
          <a:prstGeom prst="rect">
            <a:avLst/>
          </a:prstGeom>
        </p:spPr>
        <p:txBody>
          <a:bodyPr lIns="0" tIns="0" rIns="0" bIns="0" rtlCol="0" anchor="t">
            <a:spAutoFit/>
          </a:bodyPr>
          <a:lstStyle/>
          <a:p>
            <a:pPr algn="l">
              <a:lnSpc>
                <a:spcPts val="10248"/>
              </a:lnSpc>
              <a:spcBef>
                <a:spcPct val="0"/>
              </a:spcBef>
            </a:pPr>
            <a:r>
              <a:rPr lang="en-US" sz="7320">
                <a:solidFill>
                  <a:srgbClr val="051D40"/>
                </a:solidFill>
                <a:latin typeface="Open Sans Extra Bold"/>
              </a:rPr>
              <a:t>Het project</a:t>
            </a:r>
          </a:p>
        </p:txBody>
      </p:sp>
      <p:grpSp>
        <p:nvGrpSpPr>
          <p:cNvPr id="6" name="Group 6"/>
          <p:cNvGrpSpPr/>
          <p:nvPr/>
        </p:nvGrpSpPr>
        <p:grpSpPr>
          <a:xfrm>
            <a:off x="-1867766" y="-1614217"/>
            <a:ext cx="3735531" cy="373553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C23350"/>
              </a:solidFill>
              <a:prstDash val="solid"/>
              <a:miter/>
            </a:ln>
          </p:spPr>
          <p:txBody>
            <a:bodyPr/>
            <a:lstStyle/>
            <a:p>
              <a:endParaRPr lang="nl-NL"/>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rot="5400000">
            <a:off x="2912435" y="3472452"/>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sp>
        <p:nvSpPr>
          <p:cNvPr id="10" name="TextBox 10"/>
          <p:cNvSpPr txBox="1"/>
          <p:nvPr/>
        </p:nvSpPr>
        <p:spPr>
          <a:xfrm>
            <a:off x="3663160" y="3397227"/>
            <a:ext cx="3773019"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rPr>
              <a:t>Huidige probleem </a:t>
            </a:r>
          </a:p>
        </p:txBody>
      </p:sp>
      <p:sp>
        <p:nvSpPr>
          <p:cNvPr id="11" name="TextBox 11"/>
          <p:cNvSpPr txBox="1"/>
          <p:nvPr/>
        </p:nvSpPr>
        <p:spPr>
          <a:xfrm>
            <a:off x="8483149" y="3397227"/>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rPr>
              <a:t>01</a:t>
            </a:r>
          </a:p>
        </p:txBody>
      </p:sp>
      <p:sp>
        <p:nvSpPr>
          <p:cNvPr id="12" name="Freeform 12"/>
          <p:cNvSpPr/>
          <p:nvPr/>
        </p:nvSpPr>
        <p:spPr>
          <a:xfrm rot="5400000">
            <a:off x="2912435" y="4097959"/>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sp>
        <p:nvSpPr>
          <p:cNvPr id="13" name="TextBox 13"/>
          <p:cNvSpPr txBox="1"/>
          <p:nvPr/>
        </p:nvSpPr>
        <p:spPr>
          <a:xfrm>
            <a:off x="3663160" y="4022734"/>
            <a:ext cx="4143021"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rPr>
              <a:t>Oplossing</a:t>
            </a:r>
          </a:p>
        </p:txBody>
      </p:sp>
      <p:sp>
        <p:nvSpPr>
          <p:cNvPr id="14" name="TextBox 14"/>
          <p:cNvSpPr txBox="1"/>
          <p:nvPr/>
        </p:nvSpPr>
        <p:spPr>
          <a:xfrm>
            <a:off x="8483149" y="4022734"/>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rPr>
              <a:t>02</a:t>
            </a:r>
          </a:p>
        </p:txBody>
      </p:sp>
      <p:sp>
        <p:nvSpPr>
          <p:cNvPr id="15" name="Freeform 15"/>
          <p:cNvSpPr/>
          <p:nvPr/>
        </p:nvSpPr>
        <p:spPr>
          <a:xfrm rot="5400000">
            <a:off x="2912435" y="4761296"/>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sp>
        <p:nvSpPr>
          <p:cNvPr id="16" name="TextBox 16"/>
          <p:cNvSpPr txBox="1"/>
          <p:nvPr/>
        </p:nvSpPr>
        <p:spPr>
          <a:xfrm>
            <a:off x="3663160" y="4686071"/>
            <a:ext cx="4819989"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rPr>
              <a:t>Route naar eindproduct</a:t>
            </a:r>
          </a:p>
        </p:txBody>
      </p:sp>
      <p:sp>
        <p:nvSpPr>
          <p:cNvPr id="17" name="TextBox 17"/>
          <p:cNvSpPr txBox="1"/>
          <p:nvPr/>
        </p:nvSpPr>
        <p:spPr>
          <a:xfrm>
            <a:off x="8483149" y="4686071"/>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rPr>
              <a:t>03</a:t>
            </a:r>
          </a:p>
        </p:txBody>
      </p:sp>
      <p:sp>
        <p:nvSpPr>
          <p:cNvPr id="18" name="Freeform 18"/>
          <p:cNvSpPr/>
          <p:nvPr/>
        </p:nvSpPr>
        <p:spPr>
          <a:xfrm rot="5400000">
            <a:off x="2912435" y="5462733"/>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sp>
        <p:nvSpPr>
          <p:cNvPr id="19" name="TextBox 19"/>
          <p:cNvSpPr txBox="1"/>
          <p:nvPr/>
        </p:nvSpPr>
        <p:spPr>
          <a:xfrm>
            <a:off x="3663160" y="5387508"/>
            <a:ext cx="4143021" cy="518066"/>
          </a:xfrm>
          <a:prstGeom prst="rect">
            <a:avLst/>
          </a:prstGeom>
        </p:spPr>
        <p:txBody>
          <a:bodyPr lIns="0" tIns="0" rIns="0" bIns="0" rtlCol="0" anchor="t">
            <a:spAutoFit/>
          </a:bodyPr>
          <a:lstStyle/>
          <a:p>
            <a:pPr algn="l">
              <a:lnSpc>
                <a:spcPts val="3995"/>
              </a:lnSpc>
              <a:spcBef>
                <a:spcPct val="0"/>
              </a:spcBef>
            </a:pPr>
            <a:r>
              <a:rPr lang="en-US" sz="2853" spc="-57">
                <a:solidFill>
                  <a:srgbClr val="051D40"/>
                </a:solidFill>
                <a:latin typeface="Poppins"/>
              </a:rPr>
              <a:t>Struikelpunten</a:t>
            </a:r>
          </a:p>
        </p:txBody>
      </p:sp>
      <p:sp>
        <p:nvSpPr>
          <p:cNvPr id="20" name="TextBox 20"/>
          <p:cNvSpPr txBox="1"/>
          <p:nvPr/>
        </p:nvSpPr>
        <p:spPr>
          <a:xfrm>
            <a:off x="8483149" y="5387508"/>
            <a:ext cx="660851" cy="518066"/>
          </a:xfrm>
          <a:prstGeom prst="rect">
            <a:avLst/>
          </a:prstGeom>
        </p:spPr>
        <p:txBody>
          <a:bodyPr lIns="0" tIns="0" rIns="0" bIns="0" rtlCol="0" anchor="t">
            <a:spAutoFit/>
          </a:bodyPr>
          <a:lstStyle/>
          <a:p>
            <a:pPr algn="r">
              <a:lnSpc>
                <a:spcPts val="3995"/>
              </a:lnSpc>
              <a:spcBef>
                <a:spcPct val="0"/>
              </a:spcBef>
            </a:pPr>
            <a:r>
              <a:rPr lang="en-US" sz="2853" spc="-57">
                <a:solidFill>
                  <a:srgbClr val="051D40"/>
                </a:solidFill>
                <a:latin typeface="Poppins"/>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5143500"/>
          </a:xfrm>
          <a:custGeom>
            <a:avLst/>
            <a:gdLst/>
            <a:ahLst/>
            <a:cxnLst/>
            <a:rect l="l" t="t" r="r" b="b"/>
            <a:pathLst>
              <a:path w="18288000" h="5143500">
                <a:moveTo>
                  <a:pt x="0" y="0"/>
                </a:moveTo>
                <a:lnTo>
                  <a:pt x="18288000" y="0"/>
                </a:lnTo>
                <a:lnTo>
                  <a:pt x="18288000" y="5143500"/>
                </a:lnTo>
                <a:lnTo>
                  <a:pt x="0" y="5143500"/>
                </a:lnTo>
                <a:lnTo>
                  <a:pt x="0" y="0"/>
                </a:lnTo>
                <a:close/>
              </a:path>
            </a:pathLst>
          </a:custGeom>
          <a:blipFill>
            <a:blip r:embed="rId2"/>
            <a:stretch>
              <a:fillRect t="-72406" b="-64482"/>
            </a:stretch>
          </a:blipFill>
        </p:spPr>
        <p:txBody>
          <a:bodyPr/>
          <a:lstStyle/>
          <a:p>
            <a:endParaRPr lang="nl-NL"/>
          </a:p>
        </p:txBody>
      </p:sp>
      <p:grpSp>
        <p:nvGrpSpPr>
          <p:cNvPr id="3" name="Group 3"/>
          <p:cNvGrpSpPr/>
          <p:nvPr/>
        </p:nvGrpSpPr>
        <p:grpSpPr>
          <a:xfrm>
            <a:off x="-188217" y="9258300"/>
            <a:ext cx="18476217" cy="1028700"/>
            <a:chOff x="0" y="0"/>
            <a:chExt cx="4866164" cy="270933"/>
          </a:xfrm>
        </p:grpSpPr>
        <p:sp>
          <p:nvSpPr>
            <p:cNvPr id="4" name="Freeform 4"/>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C23350"/>
            </a:solidFill>
            <a:ln cap="sq">
              <a:noFill/>
              <a:prstDash val="solid"/>
              <a:miter/>
            </a:ln>
          </p:spPr>
          <p:txBody>
            <a:bodyPr/>
            <a:lstStyle/>
            <a:p>
              <a:endParaRPr lang="nl-NL"/>
            </a:p>
          </p:txBody>
        </p:sp>
        <p:sp>
          <p:nvSpPr>
            <p:cNvPr id="5" name="TextBox 5"/>
            <p:cNvSpPr txBox="1"/>
            <p:nvPr/>
          </p:nvSpPr>
          <p:spPr>
            <a:xfrm>
              <a:off x="0" y="-38100"/>
              <a:ext cx="4866164" cy="30903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3367558" y="2219081"/>
            <a:ext cx="11552885" cy="4348027"/>
            <a:chOff x="0" y="0"/>
            <a:chExt cx="3042735" cy="1145159"/>
          </a:xfrm>
        </p:grpSpPr>
        <p:sp>
          <p:nvSpPr>
            <p:cNvPr id="7" name="Freeform 7"/>
            <p:cNvSpPr/>
            <p:nvPr/>
          </p:nvSpPr>
          <p:spPr>
            <a:xfrm>
              <a:off x="0" y="0"/>
              <a:ext cx="3042735" cy="1145159"/>
            </a:xfrm>
            <a:custGeom>
              <a:avLst/>
              <a:gdLst/>
              <a:ahLst/>
              <a:cxnLst/>
              <a:rect l="l" t="t" r="r" b="b"/>
              <a:pathLst>
                <a:path w="3042735" h="1145159">
                  <a:moveTo>
                    <a:pt x="0" y="0"/>
                  </a:moveTo>
                  <a:lnTo>
                    <a:pt x="3042735" y="0"/>
                  </a:lnTo>
                  <a:lnTo>
                    <a:pt x="3042735" y="1145159"/>
                  </a:lnTo>
                  <a:lnTo>
                    <a:pt x="0" y="1145159"/>
                  </a:lnTo>
                  <a:close/>
                </a:path>
              </a:pathLst>
            </a:custGeom>
            <a:solidFill>
              <a:srgbClr val="C23350"/>
            </a:solidFill>
            <a:ln cap="sq">
              <a:noFill/>
              <a:prstDash val="solid"/>
              <a:miter/>
            </a:ln>
          </p:spPr>
          <p:txBody>
            <a:bodyPr/>
            <a:lstStyle/>
            <a:p>
              <a:endParaRPr lang="nl-NL"/>
            </a:p>
          </p:txBody>
        </p:sp>
        <p:sp>
          <p:nvSpPr>
            <p:cNvPr id="8" name="TextBox 8"/>
            <p:cNvSpPr txBox="1"/>
            <p:nvPr/>
          </p:nvSpPr>
          <p:spPr>
            <a:xfrm>
              <a:off x="0" y="-38100"/>
              <a:ext cx="3042735" cy="1183259"/>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3953047" y="3816915"/>
            <a:ext cx="7804475" cy="2059407"/>
          </a:xfrm>
          <a:prstGeom prst="rect">
            <a:avLst/>
          </a:prstGeom>
        </p:spPr>
        <p:txBody>
          <a:bodyPr lIns="0" tIns="0" rIns="0" bIns="0" rtlCol="0" anchor="t">
            <a:spAutoFit/>
          </a:bodyPr>
          <a:lstStyle/>
          <a:p>
            <a:pPr marL="630641" lvl="1" indent="-315321" algn="l">
              <a:lnSpc>
                <a:spcPts val="4089"/>
              </a:lnSpc>
              <a:buFont typeface="Arial"/>
              <a:buChar char="•"/>
            </a:pPr>
            <a:r>
              <a:rPr lang="en-US" sz="2920" spc="-58">
                <a:solidFill>
                  <a:srgbClr val="FDFDFD"/>
                </a:solidFill>
                <a:latin typeface="Poppins"/>
              </a:rPr>
              <a:t>In een eenvoudige tabel</a:t>
            </a:r>
          </a:p>
          <a:p>
            <a:pPr marL="630641" lvl="1" indent="-315321" algn="l">
              <a:lnSpc>
                <a:spcPts val="4089"/>
              </a:lnSpc>
              <a:buFont typeface="Arial"/>
              <a:buChar char="•"/>
            </a:pPr>
            <a:r>
              <a:rPr lang="en-US" sz="2920" spc="-58">
                <a:solidFill>
                  <a:srgbClr val="FDFDFD"/>
                </a:solidFill>
                <a:latin typeface="Poppins"/>
              </a:rPr>
              <a:t>Foutgevoelig</a:t>
            </a:r>
          </a:p>
          <a:p>
            <a:pPr marL="630641" lvl="1" indent="-315321" algn="l">
              <a:lnSpc>
                <a:spcPts val="4089"/>
              </a:lnSpc>
              <a:buFont typeface="Arial"/>
              <a:buChar char="•"/>
            </a:pPr>
            <a:r>
              <a:rPr lang="en-US" sz="2920" spc="-58">
                <a:solidFill>
                  <a:srgbClr val="FDFDFD"/>
                </a:solidFill>
                <a:latin typeface="Poppins"/>
              </a:rPr>
              <a:t>Langdurig</a:t>
            </a:r>
          </a:p>
          <a:p>
            <a:pPr marL="630641" lvl="1" indent="-315321" algn="l">
              <a:lnSpc>
                <a:spcPts val="4089"/>
              </a:lnSpc>
              <a:spcBef>
                <a:spcPct val="0"/>
              </a:spcBef>
              <a:buFont typeface="Arial"/>
              <a:buChar char="•"/>
            </a:pPr>
            <a:r>
              <a:rPr lang="en-US" sz="2920" spc="-58">
                <a:solidFill>
                  <a:srgbClr val="FDFDFD"/>
                </a:solidFill>
                <a:latin typeface="Poppins"/>
              </a:rPr>
              <a:t>Gebruiksvriendelijkheid</a:t>
            </a:r>
          </a:p>
        </p:txBody>
      </p:sp>
      <p:sp>
        <p:nvSpPr>
          <p:cNvPr id="10" name="Freeform 10"/>
          <p:cNvSpPr/>
          <p:nvPr/>
        </p:nvSpPr>
        <p:spPr>
          <a:xfrm>
            <a:off x="514350" y="7490497"/>
            <a:ext cx="17259300" cy="844415"/>
          </a:xfrm>
          <a:custGeom>
            <a:avLst/>
            <a:gdLst/>
            <a:ahLst/>
            <a:cxnLst/>
            <a:rect l="l" t="t" r="r" b="b"/>
            <a:pathLst>
              <a:path w="17259300" h="844415">
                <a:moveTo>
                  <a:pt x="0" y="0"/>
                </a:moveTo>
                <a:lnTo>
                  <a:pt x="17259300" y="0"/>
                </a:lnTo>
                <a:lnTo>
                  <a:pt x="17259300" y="844414"/>
                </a:lnTo>
                <a:lnTo>
                  <a:pt x="0" y="844414"/>
                </a:lnTo>
                <a:lnTo>
                  <a:pt x="0" y="0"/>
                </a:lnTo>
                <a:close/>
              </a:path>
            </a:pathLst>
          </a:custGeom>
          <a:blipFill>
            <a:blip r:embed="rId3"/>
            <a:stretch>
              <a:fillRect l="-40576" r="-8057"/>
            </a:stretch>
          </a:blipFill>
        </p:spPr>
        <p:txBody>
          <a:bodyPr/>
          <a:lstStyle/>
          <a:p>
            <a:endParaRPr lang="nl-NL"/>
          </a:p>
        </p:txBody>
      </p:sp>
      <p:sp>
        <p:nvSpPr>
          <p:cNvPr id="11" name="TextBox 11"/>
          <p:cNvSpPr txBox="1"/>
          <p:nvPr/>
        </p:nvSpPr>
        <p:spPr>
          <a:xfrm>
            <a:off x="5581527" y="2466975"/>
            <a:ext cx="7124947" cy="992039"/>
          </a:xfrm>
          <a:prstGeom prst="rect">
            <a:avLst/>
          </a:prstGeom>
        </p:spPr>
        <p:txBody>
          <a:bodyPr lIns="0" tIns="0" rIns="0" bIns="0" rtlCol="0" anchor="t">
            <a:spAutoFit/>
          </a:bodyPr>
          <a:lstStyle/>
          <a:p>
            <a:pPr marL="0" lvl="0" indent="0" algn="ctr">
              <a:lnSpc>
                <a:spcPts val="8195"/>
              </a:lnSpc>
              <a:spcBef>
                <a:spcPct val="0"/>
              </a:spcBef>
            </a:pPr>
            <a:r>
              <a:rPr lang="en-US" sz="5854">
                <a:solidFill>
                  <a:srgbClr val="FDFDFD"/>
                </a:solidFill>
                <a:latin typeface="Open Sans Extra Bold"/>
              </a:rPr>
              <a:t>Huidige probleem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91349">
            <a:off x="15941477" y="-2395089"/>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C23350"/>
              </a:solidFill>
              <a:prstDash val="solid"/>
              <a:miter/>
            </a:ln>
          </p:spPr>
          <p:txBody>
            <a:bodyPr/>
            <a:lstStyle/>
            <a:p>
              <a:endParaRPr lang="nl-NL"/>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455492" y="5464854"/>
            <a:ext cx="7019697" cy="10556306"/>
            <a:chOff x="0" y="0"/>
            <a:chExt cx="660400" cy="993118"/>
          </a:xfrm>
        </p:grpSpPr>
        <p:sp>
          <p:nvSpPr>
            <p:cNvPr id="6" name="Freeform 6"/>
            <p:cNvSpPr/>
            <p:nvPr/>
          </p:nvSpPr>
          <p:spPr>
            <a:xfrm>
              <a:off x="0" y="0"/>
              <a:ext cx="660400" cy="993118"/>
            </a:xfrm>
            <a:custGeom>
              <a:avLst/>
              <a:gdLst/>
              <a:ahLst/>
              <a:cxnLst/>
              <a:rect l="l" t="t" r="r" b="b"/>
              <a:pathLst>
                <a:path w="660400" h="99311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2507"/>
                  </a:cubicBezTo>
                  <a:lnTo>
                    <a:pt x="660400" y="993118"/>
                  </a:lnTo>
                  <a:lnTo>
                    <a:pt x="0" y="993118"/>
                  </a:lnTo>
                  <a:lnTo>
                    <a:pt x="0" y="332998"/>
                  </a:lnTo>
                  <a:cubicBezTo>
                    <a:pt x="1782" y="185660"/>
                    <a:pt x="93019" y="64045"/>
                    <a:pt x="220252" y="19070"/>
                  </a:cubicBezTo>
                  <a:close/>
                </a:path>
              </a:pathLst>
            </a:custGeom>
            <a:solidFill>
              <a:srgbClr val="C23350"/>
            </a:solidFill>
          </p:spPr>
          <p:txBody>
            <a:bodyPr/>
            <a:lstStyle/>
            <a:p>
              <a:endParaRPr lang="nl-NL"/>
            </a:p>
          </p:txBody>
        </p:sp>
        <p:sp>
          <p:nvSpPr>
            <p:cNvPr id="7" name="TextBox 7"/>
            <p:cNvSpPr txBox="1"/>
            <p:nvPr/>
          </p:nvSpPr>
          <p:spPr>
            <a:xfrm>
              <a:off x="0" y="88900"/>
              <a:ext cx="660400" cy="904218"/>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493921" y="2208035"/>
            <a:ext cx="10117882" cy="4720020"/>
          </a:xfrm>
          <a:prstGeom prst="rect">
            <a:avLst/>
          </a:prstGeom>
        </p:spPr>
        <p:txBody>
          <a:bodyPr lIns="0" tIns="0" rIns="0" bIns="0" rtlCol="0" anchor="t">
            <a:spAutoFit/>
          </a:bodyPr>
          <a:lstStyle/>
          <a:p>
            <a:pPr marL="0" lvl="0" indent="0" algn="l">
              <a:lnSpc>
                <a:spcPts val="3418"/>
              </a:lnSpc>
              <a:spcBef>
                <a:spcPct val="0"/>
              </a:spcBef>
            </a:pPr>
            <a:r>
              <a:rPr lang="en-US" sz="2442" spc="-48">
                <a:solidFill>
                  <a:srgbClr val="051D40"/>
                </a:solidFill>
                <a:latin typeface="Poppins"/>
              </a:rPr>
              <a:t>Om de huidige situatie op te lossen, is de Quintor hardware catalogus ontwikkeld met de volgende functies:</a:t>
            </a:r>
          </a:p>
          <a:p>
            <a:pPr marL="0" lvl="0" indent="0" algn="l">
              <a:lnSpc>
                <a:spcPts val="3418"/>
              </a:lnSpc>
              <a:spcBef>
                <a:spcPct val="0"/>
              </a:spcBef>
            </a:pPr>
            <a:endParaRPr lang="en-US" sz="2442" spc="-48">
              <a:solidFill>
                <a:srgbClr val="051D40"/>
              </a:solidFill>
              <a:latin typeface="Poppins"/>
            </a:endParaRPr>
          </a:p>
          <a:p>
            <a:pPr marL="527237" lvl="1" indent="-263619" algn="l">
              <a:lnSpc>
                <a:spcPts val="3418"/>
              </a:lnSpc>
              <a:spcBef>
                <a:spcPct val="0"/>
              </a:spcBef>
              <a:buFont typeface="Arial"/>
              <a:buChar char="•"/>
            </a:pPr>
            <a:r>
              <a:rPr lang="en-US" sz="2442" u="none" strike="noStrike" spc="-48">
                <a:solidFill>
                  <a:srgbClr val="051D40"/>
                </a:solidFill>
                <a:latin typeface="Poppins"/>
              </a:rPr>
              <a:t>Toevoegen van een apparaat</a:t>
            </a:r>
          </a:p>
          <a:p>
            <a:pPr marL="1054475" lvl="2" indent="-351492" algn="l">
              <a:lnSpc>
                <a:spcPts val="3418"/>
              </a:lnSpc>
              <a:spcBef>
                <a:spcPct val="0"/>
              </a:spcBef>
              <a:buFont typeface="Arial"/>
              <a:buChar char="⚬"/>
            </a:pPr>
            <a:r>
              <a:rPr lang="en-US" sz="2442" u="none" strike="noStrike" spc="-48">
                <a:solidFill>
                  <a:srgbClr val="051D40"/>
                </a:solidFill>
                <a:latin typeface="Poppins"/>
              </a:rPr>
              <a:t>Locatie</a:t>
            </a:r>
          </a:p>
          <a:p>
            <a:pPr marL="1054475" lvl="2" indent="-351492" algn="l">
              <a:lnSpc>
                <a:spcPts val="3418"/>
              </a:lnSpc>
              <a:spcBef>
                <a:spcPct val="0"/>
              </a:spcBef>
              <a:buFont typeface="Arial"/>
              <a:buChar char="⚬"/>
            </a:pPr>
            <a:r>
              <a:rPr lang="en-US" sz="2442" u="none" strike="noStrike" spc="-48">
                <a:solidFill>
                  <a:srgbClr val="051D40"/>
                </a:solidFill>
                <a:latin typeface="Poppins"/>
              </a:rPr>
              <a:t>Specificaties</a:t>
            </a:r>
          </a:p>
          <a:p>
            <a:pPr marL="527237" lvl="1" indent="-263619" algn="l">
              <a:lnSpc>
                <a:spcPts val="3418"/>
              </a:lnSpc>
              <a:spcBef>
                <a:spcPct val="0"/>
              </a:spcBef>
              <a:buFont typeface="Arial"/>
              <a:buChar char="•"/>
            </a:pPr>
            <a:r>
              <a:rPr lang="en-US" sz="2442" u="none" strike="noStrike" spc="-48">
                <a:solidFill>
                  <a:srgbClr val="051D40"/>
                </a:solidFill>
                <a:latin typeface="Poppins"/>
              </a:rPr>
              <a:t>Lijst met apparaten tonen</a:t>
            </a:r>
          </a:p>
          <a:p>
            <a:pPr marL="527237" lvl="1" indent="-263619" algn="l">
              <a:lnSpc>
                <a:spcPts val="3418"/>
              </a:lnSpc>
              <a:spcBef>
                <a:spcPct val="0"/>
              </a:spcBef>
              <a:buFont typeface="Arial"/>
              <a:buChar char="•"/>
            </a:pPr>
            <a:r>
              <a:rPr lang="en-US" sz="2442" u="none" strike="noStrike" spc="-48">
                <a:solidFill>
                  <a:srgbClr val="051D40"/>
                </a:solidFill>
                <a:latin typeface="Poppins"/>
              </a:rPr>
              <a:t>Zoeken van een apparaat</a:t>
            </a:r>
          </a:p>
          <a:p>
            <a:pPr marL="527237" lvl="1" indent="-263619" algn="l">
              <a:lnSpc>
                <a:spcPts val="3418"/>
              </a:lnSpc>
              <a:spcBef>
                <a:spcPct val="0"/>
              </a:spcBef>
              <a:buFont typeface="Arial"/>
              <a:buChar char="•"/>
            </a:pPr>
            <a:r>
              <a:rPr lang="en-US" sz="2442" u="none" strike="noStrike" spc="-48">
                <a:solidFill>
                  <a:srgbClr val="051D40"/>
                </a:solidFill>
                <a:latin typeface="Poppins"/>
              </a:rPr>
              <a:t>Sorteren op eigenschappen van apparaat</a:t>
            </a:r>
          </a:p>
          <a:p>
            <a:pPr marL="527237" lvl="1" indent="-263619" algn="l">
              <a:lnSpc>
                <a:spcPts val="3418"/>
              </a:lnSpc>
              <a:spcBef>
                <a:spcPct val="0"/>
              </a:spcBef>
              <a:buFont typeface="Arial"/>
              <a:buChar char="•"/>
            </a:pPr>
            <a:r>
              <a:rPr lang="en-US" sz="2442" u="none" strike="noStrike" spc="-48">
                <a:solidFill>
                  <a:srgbClr val="051D40"/>
                </a:solidFill>
                <a:latin typeface="Poppins"/>
              </a:rPr>
              <a:t>Uitleenverzoek voor een apparaat maken</a:t>
            </a:r>
          </a:p>
          <a:p>
            <a:pPr marL="527237" lvl="1" indent="-263619" algn="l">
              <a:lnSpc>
                <a:spcPts val="3418"/>
              </a:lnSpc>
              <a:spcBef>
                <a:spcPct val="0"/>
              </a:spcBef>
              <a:buFont typeface="Arial"/>
              <a:buChar char="•"/>
            </a:pPr>
            <a:endParaRPr lang="en-US" sz="2442" u="none" strike="noStrike" spc="-48">
              <a:solidFill>
                <a:srgbClr val="051D40"/>
              </a:solidFill>
              <a:latin typeface="Poppins"/>
            </a:endParaRPr>
          </a:p>
        </p:txBody>
      </p:sp>
      <p:sp>
        <p:nvSpPr>
          <p:cNvPr id="9" name="TextBox 9"/>
          <p:cNvSpPr txBox="1"/>
          <p:nvPr/>
        </p:nvSpPr>
        <p:spPr>
          <a:xfrm>
            <a:off x="3493921" y="1193600"/>
            <a:ext cx="4996848" cy="926224"/>
          </a:xfrm>
          <a:prstGeom prst="rect">
            <a:avLst/>
          </a:prstGeom>
        </p:spPr>
        <p:txBody>
          <a:bodyPr lIns="0" tIns="0" rIns="0" bIns="0" rtlCol="0" anchor="t">
            <a:spAutoFit/>
          </a:bodyPr>
          <a:lstStyle/>
          <a:p>
            <a:pPr algn="l">
              <a:lnSpc>
                <a:spcPts val="7575"/>
              </a:lnSpc>
              <a:spcBef>
                <a:spcPct val="0"/>
              </a:spcBef>
            </a:pPr>
            <a:r>
              <a:rPr lang="en-US" sz="5410">
                <a:solidFill>
                  <a:srgbClr val="051D40"/>
                </a:solidFill>
                <a:latin typeface="Open Sans Extra Bold"/>
              </a:rPr>
              <a:t>Oplossing</a:t>
            </a:r>
          </a:p>
        </p:txBody>
      </p:sp>
      <p:sp>
        <p:nvSpPr>
          <p:cNvPr id="10" name="TextBox 10"/>
          <p:cNvSpPr txBox="1"/>
          <p:nvPr/>
        </p:nvSpPr>
        <p:spPr>
          <a:xfrm>
            <a:off x="3493921" y="8118845"/>
            <a:ext cx="10117882" cy="869781"/>
          </a:xfrm>
          <a:prstGeom prst="rect">
            <a:avLst/>
          </a:prstGeom>
        </p:spPr>
        <p:txBody>
          <a:bodyPr lIns="0" tIns="0" rIns="0" bIns="0" rtlCol="0" anchor="t">
            <a:spAutoFit/>
          </a:bodyPr>
          <a:lstStyle/>
          <a:p>
            <a:pPr marL="0" lvl="0" indent="0" algn="l">
              <a:lnSpc>
                <a:spcPts val="3418"/>
              </a:lnSpc>
              <a:spcBef>
                <a:spcPct val="0"/>
              </a:spcBef>
            </a:pPr>
            <a:r>
              <a:rPr lang="en-US" sz="2442" spc="-48">
                <a:solidFill>
                  <a:srgbClr val="051D40"/>
                </a:solidFill>
                <a:latin typeface="Poppins"/>
              </a:rPr>
              <a:t>Gebruikmakend van Spring Boot als back end en REACT als front end, is dit product tot stand gekomen</a:t>
            </a:r>
          </a:p>
        </p:txBody>
      </p:sp>
      <p:sp>
        <p:nvSpPr>
          <p:cNvPr id="11" name="TextBox 11"/>
          <p:cNvSpPr txBox="1"/>
          <p:nvPr/>
        </p:nvSpPr>
        <p:spPr>
          <a:xfrm>
            <a:off x="3493921" y="7523715"/>
            <a:ext cx="4477872" cy="510990"/>
          </a:xfrm>
          <a:prstGeom prst="rect">
            <a:avLst/>
          </a:prstGeom>
        </p:spPr>
        <p:txBody>
          <a:bodyPr lIns="0" tIns="0" rIns="0" bIns="0" rtlCol="0" anchor="t">
            <a:spAutoFit/>
          </a:bodyPr>
          <a:lstStyle/>
          <a:p>
            <a:pPr algn="l">
              <a:lnSpc>
                <a:spcPts val="4185"/>
              </a:lnSpc>
              <a:spcBef>
                <a:spcPct val="0"/>
              </a:spcBef>
            </a:pPr>
            <a:r>
              <a:rPr lang="en-US" sz="2989">
                <a:solidFill>
                  <a:srgbClr val="051D40"/>
                </a:solidFill>
                <a:latin typeface="Open Sans Extra Bold"/>
              </a:rPr>
              <a:t>Gebruikte technieken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66830" y="0"/>
            <a:ext cx="5021170" cy="10287000"/>
            <a:chOff x="0" y="0"/>
            <a:chExt cx="1322448" cy="2709333"/>
          </a:xfrm>
        </p:grpSpPr>
        <p:sp>
          <p:nvSpPr>
            <p:cNvPr id="3" name="Freeform 3"/>
            <p:cNvSpPr/>
            <p:nvPr/>
          </p:nvSpPr>
          <p:spPr>
            <a:xfrm>
              <a:off x="0" y="0"/>
              <a:ext cx="1322448" cy="2709333"/>
            </a:xfrm>
            <a:custGeom>
              <a:avLst/>
              <a:gdLst/>
              <a:ahLst/>
              <a:cxnLst/>
              <a:rect l="l" t="t" r="r" b="b"/>
              <a:pathLst>
                <a:path w="1322448" h="2709333">
                  <a:moveTo>
                    <a:pt x="0" y="0"/>
                  </a:moveTo>
                  <a:lnTo>
                    <a:pt x="1322448" y="0"/>
                  </a:lnTo>
                  <a:lnTo>
                    <a:pt x="1322448" y="2709333"/>
                  </a:lnTo>
                  <a:lnTo>
                    <a:pt x="0" y="2709333"/>
                  </a:lnTo>
                  <a:close/>
                </a:path>
              </a:pathLst>
            </a:custGeom>
            <a:solidFill>
              <a:srgbClr val="C23350"/>
            </a:solidFill>
          </p:spPr>
          <p:txBody>
            <a:bodyPr/>
            <a:lstStyle/>
            <a:p>
              <a:endParaRPr lang="nl-NL"/>
            </a:p>
          </p:txBody>
        </p:sp>
        <p:sp>
          <p:nvSpPr>
            <p:cNvPr id="4" name="TextBox 4"/>
            <p:cNvSpPr txBox="1"/>
            <p:nvPr/>
          </p:nvSpPr>
          <p:spPr>
            <a:xfrm>
              <a:off x="0" y="-38100"/>
              <a:ext cx="1322448"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09132" y="1222804"/>
            <a:ext cx="7922504" cy="771523"/>
          </a:xfrm>
          <a:prstGeom prst="rect">
            <a:avLst/>
          </a:prstGeom>
        </p:spPr>
        <p:txBody>
          <a:bodyPr lIns="0" tIns="0" rIns="0" bIns="0" rtlCol="0" anchor="t">
            <a:spAutoFit/>
          </a:bodyPr>
          <a:lstStyle/>
          <a:p>
            <a:pPr marL="0" lvl="0" indent="0" algn="l">
              <a:lnSpc>
                <a:spcPts val="6300"/>
              </a:lnSpc>
              <a:spcBef>
                <a:spcPct val="0"/>
              </a:spcBef>
            </a:pPr>
            <a:r>
              <a:rPr lang="en-US" sz="4500">
                <a:solidFill>
                  <a:srgbClr val="051D40"/>
                </a:solidFill>
                <a:latin typeface="Open Sans Extra Bold"/>
              </a:rPr>
              <a:t>Route naar eindproduct</a:t>
            </a:r>
          </a:p>
        </p:txBody>
      </p:sp>
      <p:grpSp>
        <p:nvGrpSpPr>
          <p:cNvPr id="6" name="Group 6"/>
          <p:cNvGrpSpPr/>
          <p:nvPr/>
        </p:nvGrpSpPr>
        <p:grpSpPr>
          <a:xfrm>
            <a:off x="-1595820" y="-1782102"/>
            <a:ext cx="3564204" cy="356420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nl-NL"/>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609132" y="2128374"/>
            <a:ext cx="9006427" cy="2496117"/>
          </a:xfrm>
          <a:prstGeom prst="rect">
            <a:avLst/>
          </a:prstGeom>
        </p:spPr>
        <p:txBody>
          <a:bodyPr lIns="0" tIns="0" rIns="0" bIns="0" rtlCol="0" anchor="t">
            <a:spAutoFit/>
          </a:bodyPr>
          <a:lstStyle/>
          <a:p>
            <a:pPr marL="0" lvl="0" indent="0" algn="l">
              <a:lnSpc>
                <a:spcPts val="2843"/>
              </a:lnSpc>
              <a:spcBef>
                <a:spcPct val="0"/>
              </a:spcBef>
            </a:pPr>
            <a:r>
              <a:rPr lang="en-US" sz="2030" u="none" strike="noStrike" spc="-40">
                <a:solidFill>
                  <a:srgbClr val="051D40"/>
                </a:solidFill>
                <a:latin typeface="Poppins"/>
              </a:rPr>
              <a:t>Lorem ipsum dolor sit amet, consectetur adipiscing elit. Nullam laoreet risus fringilla, egestas elit a, consequat augue. Phasellus sollicitudin felis mi, quis egestas ex ornare sed. </a:t>
            </a:r>
          </a:p>
          <a:p>
            <a:pPr marL="0" lvl="0" indent="0" algn="l">
              <a:lnSpc>
                <a:spcPts val="2843"/>
              </a:lnSpc>
              <a:spcBef>
                <a:spcPct val="0"/>
              </a:spcBef>
            </a:pPr>
            <a:endParaRPr lang="en-US" sz="2030" u="none" strike="noStrike" spc="-40">
              <a:solidFill>
                <a:srgbClr val="051D40"/>
              </a:solidFill>
              <a:latin typeface="Poppins"/>
            </a:endParaRPr>
          </a:p>
          <a:p>
            <a:pPr marL="0" lvl="0" indent="0" algn="l">
              <a:lnSpc>
                <a:spcPts val="2843"/>
              </a:lnSpc>
              <a:spcBef>
                <a:spcPct val="0"/>
              </a:spcBef>
            </a:pPr>
            <a:r>
              <a:rPr lang="en-US" sz="2030" u="none" strike="noStrike" spc="-40">
                <a:solidFill>
                  <a:srgbClr val="051D40"/>
                </a:solidFill>
                <a:latin typeface="Poppins"/>
              </a:rPr>
              <a:t>Praesent vel felis quis mi pulvinar sagittis. Pellentesque viverra ipsum ante, in congue ante eleifend eget. Aenean tortor tellus, efficitur ac rhoncus et, eleifend sit amet mi. Sed ut lectus ac nibh molestie rhoncus.</a:t>
            </a:r>
          </a:p>
        </p:txBody>
      </p:sp>
      <p:grpSp>
        <p:nvGrpSpPr>
          <p:cNvPr id="10" name="Group 10"/>
          <p:cNvGrpSpPr/>
          <p:nvPr/>
        </p:nvGrpSpPr>
        <p:grpSpPr>
          <a:xfrm>
            <a:off x="14700679" y="7074186"/>
            <a:ext cx="5946973" cy="594697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nl-NL"/>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9689588" y="5643420"/>
            <a:ext cx="2661498" cy="2367479"/>
          </a:xfrm>
          <a:prstGeom prst="rect">
            <a:avLst/>
          </a:prstGeom>
        </p:spPr>
        <p:txBody>
          <a:bodyPr lIns="0" tIns="0" rIns="0" bIns="0" rtlCol="0" anchor="t">
            <a:spAutoFit/>
          </a:bodyPr>
          <a:lstStyle/>
          <a:p>
            <a:pPr marL="0" lvl="0" indent="0" algn="ctr">
              <a:lnSpc>
                <a:spcPts val="2334"/>
              </a:lnSpc>
              <a:spcBef>
                <a:spcPct val="0"/>
              </a:spcBef>
            </a:pPr>
            <a:r>
              <a:rPr lang="en-US" sz="1667" u="none" strike="noStrike" spc="-33">
                <a:solidFill>
                  <a:srgbClr val="FDFDFD"/>
                </a:solidFill>
                <a:latin typeface="Poppins"/>
              </a:rPr>
              <a:t>Lorem ipsum dolor sit amet, consectetur adipiscing elit. Nullam laoreet risus fringilla, egestas elit a, consequat augue. Phasellus sollicitudin felis mi, quis egestas ex ornare sed. </a:t>
            </a:r>
          </a:p>
        </p:txBody>
      </p:sp>
      <p:grpSp>
        <p:nvGrpSpPr>
          <p:cNvPr id="14" name="Group 14"/>
          <p:cNvGrpSpPr/>
          <p:nvPr/>
        </p:nvGrpSpPr>
        <p:grpSpPr>
          <a:xfrm rot="5491349">
            <a:off x="10677076" y="3466525"/>
            <a:ext cx="4693046" cy="469304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solidFill>
              <a:prstDash val="solid"/>
              <a:miter/>
            </a:ln>
          </p:spPr>
          <p:txBody>
            <a:bodyPr/>
            <a:lstStyle/>
            <a:p>
              <a:endParaRPr lang="nl-NL"/>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23350"/>
        </a:solidFill>
        <a:effectLst/>
      </p:bgPr>
    </p:bg>
    <p:spTree>
      <p:nvGrpSpPr>
        <p:cNvPr id="1" name=""/>
        <p:cNvGrpSpPr/>
        <p:nvPr/>
      </p:nvGrpSpPr>
      <p:grpSpPr>
        <a:xfrm>
          <a:off x="0" y="0"/>
          <a:ext cx="0" cy="0"/>
          <a:chOff x="0" y="0"/>
          <a:chExt cx="0" cy="0"/>
        </a:xfrm>
      </p:grpSpPr>
      <p:sp>
        <p:nvSpPr>
          <p:cNvPr id="2" name="TextBox 2"/>
          <p:cNvSpPr txBox="1"/>
          <p:nvPr/>
        </p:nvSpPr>
        <p:spPr>
          <a:xfrm>
            <a:off x="1270420" y="904875"/>
            <a:ext cx="6903505" cy="1126591"/>
          </a:xfrm>
          <a:prstGeom prst="rect">
            <a:avLst/>
          </a:prstGeom>
        </p:spPr>
        <p:txBody>
          <a:bodyPr lIns="0" tIns="0" rIns="0" bIns="0" rtlCol="0" anchor="t">
            <a:spAutoFit/>
          </a:bodyPr>
          <a:lstStyle/>
          <a:p>
            <a:pPr algn="l">
              <a:lnSpc>
                <a:spcPts val="9247"/>
              </a:lnSpc>
              <a:spcBef>
                <a:spcPct val="0"/>
              </a:spcBef>
            </a:pPr>
            <a:r>
              <a:rPr lang="en-US" sz="6605">
                <a:solidFill>
                  <a:srgbClr val="FDFDFD"/>
                </a:solidFill>
                <a:latin typeface="Open Sans Extra Bold"/>
              </a:rPr>
              <a:t>Struikelpunten</a:t>
            </a:r>
          </a:p>
        </p:txBody>
      </p:sp>
      <p:sp>
        <p:nvSpPr>
          <p:cNvPr id="3" name="TextBox 3"/>
          <p:cNvSpPr txBox="1"/>
          <p:nvPr/>
        </p:nvSpPr>
        <p:spPr>
          <a:xfrm>
            <a:off x="1270420" y="2245049"/>
            <a:ext cx="9913189" cy="1198344"/>
          </a:xfrm>
          <a:prstGeom prst="rect">
            <a:avLst/>
          </a:prstGeom>
        </p:spPr>
        <p:txBody>
          <a:bodyPr lIns="0" tIns="0" rIns="0" bIns="0" rtlCol="0" anchor="t">
            <a:spAutoFit/>
          </a:bodyPr>
          <a:lstStyle/>
          <a:p>
            <a:pPr algn="l">
              <a:lnSpc>
                <a:spcPts val="3238"/>
              </a:lnSpc>
            </a:pPr>
            <a:r>
              <a:rPr lang="en-US" sz="2313" u="none" strike="noStrike" spc="-46">
                <a:solidFill>
                  <a:srgbClr val="FDFDFD"/>
                </a:solidFill>
                <a:latin typeface="Poppins"/>
              </a:rPr>
              <a:t>Lorem ipsum dolor sit amet, consectetur adipiscing elit. Nullam laoreet risus fringilla, egestas elit a, consequat augue. Phasellus sollicitudin felis mi, quis egestas ex ornare sed. </a:t>
            </a:r>
          </a:p>
        </p:txBody>
      </p:sp>
      <p:grpSp>
        <p:nvGrpSpPr>
          <p:cNvPr id="4" name="Group 4"/>
          <p:cNvGrpSpPr/>
          <p:nvPr/>
        </p:nvGrpSpPr>
        <p:grpSpPr>
          <a:xfrm>
            <a:off x="14456341" y="3980147"/>
            <a:ext cx="7019697" cy="10556306"/>
            <a:chOff x="0" y="0"/>
            <a:chExt cx="660400" cy="993118"/>
          </a:xfrm>
        </p:grpSpPr>
        <p:sp>
          <p:nvSpPr>
            <p:cNvPr id="5" name="Freeform 5"/>
            <p:cNvSpPr/>
            <p:nvPr/>
          </p:nvSpPr>
          <p:spPr>
            <a:xfrm>
              <a:off x="0" y="0"/>
              <a:ext cx="660400" cy="993118"/>
            </a:xfrm>
            <a:custGeom>
              <a:avLst/>
              <a:gdLst/>
              <a:ahLst/>
              <a:cxnLst/>
              <a:rect l="l" t="t" r="r" b="b"/>
              <a:pathLst>
                <a:path w="660400" h="99311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2507"/>
                  </a:cubicBezTo>
                  <a:lnTo>
                    <a:pt x="660400" y="993118"/>
                  </a:lnTo>
                  <a:lnTo>
                    <a:pt x="0" y="993118"/>
                  </a:lnTo>
                  <a:lnTo>
                    <a:pt x="0" y="332998"/>
                  </a:lnTo>
                  <a:cubicBezTo>
                    <a:pt x="1782" y="185660"/>
                    <a:pt x="93019" y="64045"/>
                    <a:pt x="220252" y="19070"/>
                  </a:cubicBezTo>
                  <a:close/>
                </a:path>
              </a:pathLst>
            </a:custGeom>
            <a:solidFill>
              <a:srgbClr val="FFFFFF"/>
            </a:solidFill>
          </p:spPr>
          <p:txBody>
            <a:bodyPr/>
            <a:lstStyle/>
            <a:p>
              <a:endParaRPr lang="nl-NL"/>
            </a:p>
          </p:txBody>
        </p:sp>
        <p:sp>
          <p:nvSpPr>
            <p:cNvPr id="6" name="TextBox 6"/>
            <p:cNvSpPr txBox="1"/>
            <p:nvPr/>
          </p:nvSpPr>
          <p:spPr>
            <a:xfrm>
              <a:off x="0" y="88900"/>
              <a:ext cx="660400" cy="90421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91349">
            <a:off x="15941477" y="-2395089"/>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C23350"/>
              </a:solidFill>
              <a:prstDash val="solid"/>
              <a:miter/>
            </a:ln>
          </p:spPr>
          <p:txBody>
            <a:bodyPr/>
            <a:lstStyle/>
            <a:p>
              <a:endParaRPr lang="nl-NL"/>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455492" y="5464854"/>
            <a:ext cx="7019697" cy="10556306"/>
            <a:chOff x="0" y="0"/>
            <a:chExt cx="660400" cy="993118"/>
          </a:xfrm>
        </p:grpSpPr>
        <p:sp>
          <p:nvSpPr>
            <p:cNvPr id="6" name="Freeform 6"/>
            <p:cNvSpPr/>
            <p:nvPr/>
          </p:nvSpPr>
          <p:spPr>
            <a:xfrm>
              <a:off x="0" y="0"/>
              <a:ext cx="660400" cy="993118"/>
            </a:xfrm>
            <a:custGeom>
              <a:avLst/>
              <a:gdLst/>
              <a:ahLst/>
              <a:cxnLst/>
              <a:rect l="l" t="t" r="r" b="b"/>
              <a:pathLst>
                <a:path w="660400" h="99311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2507"/>
                  </a:cubicBezTo>
                  <a:lnTo>
                    <a:pt x="660400" y="993118"/>
                  </a:lnTo>
                  <a:lnTo>
                    <a:pt x="0" y="993118"/>
                  </a:lnTo>
                  <a:lnTo>
                    <a:pt x="0" y="332998"/>
                  </a:lnTo>
                  <a:cubicBezTo>
                    <a:pt x="1782" y="185660"/>
                    <a:pt x="93019" y="64045"/>
                    <a:pt x="220252" y="19070"/>
                  </a:cubicBezTo>
                  <a:close/>
                </a:path>
              </a:pathLst>
            </a:custGeom>
            <a:solidFill>
              <a:srgbClr val="C23350"/>
            </a:solidFill>
          </p:spPr>
          <p:txBody>
            <a:bodyPr/>
            <a:lstStyle/>
            <a:p>
              <a:endParaRPr lang="nl-NL"/>
            </a:p>
          </p:txBody>
        </p:sp>
        <p:sp>
          <p:nvSpPr>
            <p:cNvPr id="7" name="TextBox 7"/>
            <p:cNvSpPr txBox="1"/>
            <p:nvPr/>
          </p:nvSpPr>
          <p:spPr>
            <a:xfrm>
              <a:off x="0" y="88900"/>
              <a:ext cx="660400" cy="904218"/>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493921" y="2208035"/>
            <a:ext cx="10117882" cy="3436607"/>
          </a:xfrm>
          <a:prstGeom prst="rect">
            <a:avLst/>
          </a:prstGeom>
        </p:spPr>
        <p:txBody>
          <a:bodyPr lIns="0" tIns="0" rIns="0" bIns="0" rtlCol="0" anchor="t">
            <a:spAutoFit/>
          </a:bodyPr>
          <a:lstStyle/>
          <a:p>
            <a:pPr algn="l">
              <a:lnSpc>
                <a:spcPts val="3418"/>
              </a:lnSpc>
            </a:pPr>
            <a:r>
              <a:rPr lang="en-US" sz="2442" spc="-48" dirty="0">
                <a:solidFill>
                  <a:srgbClr val="051D40"/>
                </a:solidFill>
                <a:latin typeface="Poppins"/>
              </a:rPr>
              <a:t>Om </a:t>
            </a:r>
            <a:r>
              <a:rPr lang="en-US" sz="2442" spc="-48" dirty="0" err="1">
                <a:solidFill>
                  <a:srgbClr val="051D40"/>
                </a:solidFill>
                <a:latin typeface="Poppins"/>
              </a:rPr>
              <a:t>uitbreiding</a:t>
            </a:r>
            <a:r>
              <a:rPr lang="en-US" sz="2442" spc="-48" dirty="0">
                <a:solidFill>
                  <a:srgbClr val="051D40"/>
                </a:solidFill>
                <a:latin typeface="Poppins"/>
              </a:rPr>
              <a:t> </a:t>
            </a:r>
            <a:r>
              <a:rPr lang="en-US" sz="2442" spc="-48" dirty="0" err="1">
                <a:solidFill>
                  <a:srgbClr val="051D40"/>
                </a:solidFill>
                <a:latin typeface="Poppins"/>
              </a:rPr>
              <a:t>en</a:t>
            </a:r>
            <a:r>
              <a:rPr lang="en-US" sz="2442" spc="-48" dirty="0">
                <a:solidFill>
                  <a:srgbClr val="051D40"/>
                </a:solidFill>
                <a:latin typeface="Poppins"/>
              </a:rPr>
              <a:t> </a:t>
            </a:r>
            <a:r>
              <a:rPr lang="en-US" sz="2442" spc="-48" dirty="0" err="1">
                <a:solidFill>
                  <a:srgbClr val="051D40"/>
                </a:solidFill>
                <a:latin typeface="Poppins"/>
              </a:rPr>
              <a:t>onderhoud</a:t>
            </a:r>
            <a:r>
              <a:rPr lang="en-US" sz="2442" spc="-48" dirty="0">
                <a:solidFill>
                  <a:srgbClr val="051D40"/>
                </a:solidFill>
                <a:latin typeface="Poppins"/>
              </a:rPr>
              <a:t> zo </a:t>
            </a:r>
            <a:r>
              <a:rPr lang="en-US" sz="2442" spc="-48" dirty="0" err="1">
                <a:solidFill>
                  <a:srgbClr val="051D40"/>
                </a:solidFill>
                <a:latin typeface="Poppins"/>
              </a:rPr>
              <a:t>eenvoudig</a:t>
            </a:r>
            <a:r>
              <a:rPr lang="en-US" sz="2442" spc="-48" dirty="0">
                <a:solidFill>
                  <a:srgbClr val="051D40"/>
                </a:solidFill>
                <a:latin typeface="Poppins"/>
              </a:rPr>
              <a:t> </a:t>
            </a:r>
            <a:r>
              <a:rPr lang="en-US" sz="2442" spc="-48" dirty="0" err="1">
                <a:solidFill>
                  <a:srgbClr val="051D40"/>
                </a:solidFill>
                <a:latin typeface="Poppins"/>
              </a:rPr>
              <a:t>mogelijk</a:t>
            </a:r>
            <a:r>
              <a:rPr lang="en-US" sz="2442" spc="-48" dirty="0">
                <a:solidFill>
                  <a:srgbClr val="051D40"/>
                </a:solidFill>
                <a:latin typeface="Poppins"/>
              </a:rPr>
              <a:t> </a:t>
            </a:r>
            <a:r>
              <a:rPr lang="en-US" sz="2442" spc="-48" dirty="0" err="1">
                <a:solidFill>
                  <a:srgbClr val="051D40"/>
                </a:solidFill>
                <a:latin typeface="Poppins"/>
              </a:rPr>
              <a:t>te</a:t>
            </a:r>
            <a:r>
              <a:rPr lang="en-US" sz="2442" spc="-48" dirty="0">
                <a:solidFill>
                  <a:srgbClr val="051D40"/>
                </a:solidFill>
                <a:latin typeface="Poppins"/>
              </a:rPr>
              <a:t> </a:t>
            </a:r>
            <a:r>
              <a:rPr lang="en-US" sz="2442" spc="-48" dirty="0" err="1">
                <a:solidFill>
                  <a:srgbClr val="051D40"/>
                </a:solidFill>
                <a:latin typeface="Poppins"/>
              </a:rPr>
              <a:t>maken</a:t>
            </a:r>
            <a:r>
              <a:rPr lang="en-US" sz="2442" spc="-48" dirty="0">
                <a:solidFill>
                  <a:srgbClr val="051D40"/>
                </a:solidFill>
                <a:latin typeface="Poppins"/>
              </a:rPr>
              <a:t>, is er </a:t>
            </a:r>
            <a:r>
              <a:rPr lang="en-US" sz="2442" spc="-48" dirty="0" err="1">
                <a:solidFill>
                  <a:srgbClr val="051D40"/>
                </a:solidFill>
                <a:latin typeface="Poppins"/>
              </a:rPr>
              <a:t>een</a:t>
            </a:r>
            <a:r>
              <a:rPr lang="en-US" sz="2442" spc="-48" dirty="0">
                <a:solidFill>
                  <a:srgbClr val="051D40"/>
                </a:solidFill>
                <a:latin typeface="Poppins"/>
              </a:rPr>
              <a:t> </a:t>
            </a:r>
            <a:r>
              <a:rPr lang="en-US" sz="2442" spc="-48" dirty="0" err="1">
                <a:solidFill>
                  <a:srgbClr val="051D40"/>
                </a:solidFill>
                <a:latin typeface="Poppins"/>
              </a:rPr>
              <a:t>wikipagina</a:t>
            </a:r>
            <a:r>
              <a:rPr lang="en-US" sz="2442" spc="-48" dirty="0">
                <a:solidFill>
                  <a:srgbClr val="051D40"/>
                </a:solidFill>
                <a:latin typeface="Poppins"/>
              </a:rPr>
              <a:t> </a:t>
            </a:r>
            <a:r>
              <a:rPr lang="en-US" sz="2442" spc="-48" dirty="0" err="1">
                <a:solidFill>
                  <a:srgbClr val="051D40"/>
                </a:solidFill>
                <a:latin typeface="Poppins"/>
              </a:rPr>
              <a:t>gemaakt</a:t>
            </a:r>
            <a:r>
              <a:rPr lang="en-US" sz="2442" spc="-48" dirty="0">
                <a:solidFill>
                  <a:srgbClr val="051D40"/>
                </a:solidFill>
                <a:latin typeface="Poppins"/>
              </a:rPr>
              <a:t>. Op de </a:t>
            </a:r>
            <a:r>
              <a:rPr lang="en-US" sz="2442" spc="-48" dirty="0" err="1">
                <a:solidFill>
                  <a:srgbClr val="051D40"/>
                </a:solidFill>
                <a:latin typeface="Poppins"/>
              </a:rPr>
              <a:t>pagina</a:t>
            </a:r>
            <a:r>
              <a:rPr lang="en-US" sz="2442" spc="-48" dirty="0">
                <a:solidFill>
                  <a:srgbClr val="051D40"/>
                </a:solidFill>
                <a:latin typeface="Poppins"/>
              </a:rPr>
              <a:t> </a:t>
            </a:r>
            <a:r>
              <a:rPr lang="en-US" sz="2442" spc="-48" dirty="0" err="1">
                <a:solidFill>
                  <a:srgbClr val="051D40"/>
                </a:solidFill>
                <a:latin typeface="Poppins"/>
              </a:rPr>
              <a:t>zijn</a:t>
            </a:r>
            <a:r>
              <a:rPr lang="en-US" sz="2442" spc="-48" dirty="0">
                <a:solidFill>
                  <a:srgbClr val="051D40"/>
                </a:solidFill>
                <a:latin typeface="Poppins"/>
              </a:rPr>
              <a:t> </a:t>
            </a:r>
            <a:r>
              <a:rPr lang="en-US" sz="2442" spc="-48" dirty="0" err="1">
                <a:solidFill>
                  <a:srgbClr val="051D40"/>
                </a:solidFill>
                <a:latin typeface="Poppins"/>
              </a:rPr>
              <a:t>gedetailleerde</a:t>
            </a:r>
            <a:r>
              <a:rPr lang="en-US" sz="2442" spc="-48" dirty="0">
                <a:solidFill>
                  <a:srgbClr val="051D40"/>
                </a:solidFill>
                <a:latin typeface="Poppins"/>
              </a:rPr>
              <a:t> </a:t>
            </a:r>
            <a:r>
              <a:rPr lang="en-US" sz="2442" spc="-48">
                <a:solidFill>
                  <a:srgbClr val="051D40"/>
                </a:solidFill>
                <a:latin typeface="Poppins"/>
              </a:rPr>
              <a:t>uitwerkingen</a:t>
            </a:r>
            <a:r>
              <a:rPr lang="en-US" sz="2442" spc="-48" dirty="0">
                <a:solidFill>
                  <a:srgbClr val="051D40"/>
                </a:solidFill>
                <a:latin typeface="Poppins"/>
              </a:rPr>
              <a:t> </a:t>
            </a:r>
            <a:r>
              <a:rPr lang="en-US" sz="2442" spc="-48" dirty="0" err="1">
                <a:solidFill>
                  <a:srgbClr val="051D40"/>
                </a:solidFill>
                <a:latin typeface="Poppins"/>
              </a:rPr>
              <a:t>te</a:t>
            </a:r>
            <a:r>
              <a:rPr lang="en-US" sz="2442" spc="-48" dirty="0">
                <a:solidFill>
                  <a:srgbClr val="051D40"/>
                </a:solidFill>
                <a:latin typeface="Poppins"/>
              </a:rPr>
              <a:t> </a:t>
            </a:r>
            <a:r>
              <a:rPr lang="en-US" sz="2442" spc="-48" dirty="0" err="1">
                <a:solidFill>
                  <a:srgbClr val="051D40"/>
                </a:solidFill>
                <a:latin typeface="Poppins"/>
              </a:rPr>
              <a:t>vinden</a:t>
            </a:r>
            <a:r>
              <a:rPr lang="en-US" sz="2442" spc="-48" dirty="0">
                <a:solidFill>
                  <a:srgbClr val="051D40"/>
                </a:solidFill>
                <a:latin typeface="Poppins"/>
              </a:rPr>
              <a:t> van het project</a:t>
            </a:r>
          </a:p>
          <a:p>
            <a:pPr algn="l">
              <a:lnSpc>
                <a:spcPts val="3418"/>
              </a:lnSpc>
            </a:pPr>
            <a:endParaRPr lang="en-US" sz="2442" spc="-48" dirty="0">
              <a:solidFill>
                <a:srgbClr val="051D40"/>
              </a:solidFill>
              <a:latin typeface="Poppins"/>
            </a:endParaRPr>
          </a:p>
          <a:p>
            <a:pPr algn="l">
              <a:lnSpc>
                <a:spcPts val="3418"/>
              </a:lnSpc>
            </a:pPr>
            <a:r>
              <a:rPr lang="en-US" sz="2442" spc="-48" dirty="0">
                <a:solidFill>
                  <a:srgbClr val="051D40"/>
                </a:solidFill>
                <a:latin typeface="Poppins"/>
              </a:rPr>
              <a:t>Ook </a:t>
            </a:r>
            <a:r>
              <a:rPr lang="en-US" sz="2442" spc="-48" dirty="0" err="1">
                <a:solidFill>
                  <a:srgbClr val="051D40"/>
                </a:solidFill>
                <a:latin typeface="Poppins"/>
              </a:rPr>
              <a:t>worden</a:t>
            </a:r>
            <a:r>
              <a:rPr lang="en-US" sz="2442" spc="-48" dirty="0">
                <a:solidFill>
                  <a:srgbClr val="051D40"/>
                </a:solidFill>
                <a:latin typeface="Poppins"/>
              </a:rPr>
              <a:t> er </a:t>
            </a:r>
            <a:r>
              <a:rPr lang="en-US" sz="2442" spc="-48" dirty="0" err="1">
                <a:solidFill>
                  <a:srgbClr val="051D40"/>
                </a:solidFill>
                <a:latin typeface="Poppins"/>
              </a:rPr>
              <a:t>voorbeelden</a:t>
            </a:r>
            <a:r>
              <a:rPr lang="en-US" sz="2442" spc="-48" dirty="0">
                <a:solidFill>
                  <a:srgbClr val="051D40"/>
                </a:solidFill>
                <a:latin typeface="Poppins"/>
              </a:rPr>
              <a:t> </a:t>
            </a:r>
            <a:r>
              <a:rPr lang="en-US" sz="2442" spc="-48" dirty="0" err="1">
                <a:solidFill>
                  <a:srgbClr val="051D40"/>
                </a:solidFill>
                <a:latin typeface="Poppins"/>
              </a:rPr>
              <a:t>gegeven</a:t>
            </a:r>
            <a:r>
              <a:rPr lang="en-US" sz="2442" spc="-48" dirty="0">
                <a:solidFill>
                  <a:srgbClr val="051D40"/>
                </a:solidFill>
                <a:latin typeface="Poppins"/>
              </a:rPr>
              <a:t> op </a:t>
            </a:r>
            <a:r>
              <a:rPr lang="en-US" sz="2442" spc="-48" dirty="0" err="1">
                <a:solidFill>
                  <a:srgbClr val="051D40"/>
                </a:solidFill>
                <a:latin typeface="Poppins"/>
              </a:rPr>
              <a:t>deze</a:t>
            </a:r>
            <a:r>
              <a:rPr lang="en-US" sz="2442" spc="-48" dirty="0">
                <a:solidFill>
                  <a:srgbClr val="051D40"/>
                </a:solidFill>
                <a:latin typeface="Poppins"/>
              </a:rPr>
              <a:t> </a:t>
            </a:r>
            <a:r>
              <a:rPr lang="en-US" sz="2442" spc="-48" dirty="0" err="1">
                <a:solidFill>
                  <a:srgbClr val="051D40"/>
                </a:solidFill>
                <a:latin typeface="Poppins"/>
              </a:rPr>
              <a:t>pagina</a:t>
            </a:r>
            <a:r>
              <a:rPr lang="en-US" sz="2442" spc="-48" dirty="0">
                <a:solidFill>
                  <a:srgbClr val="051D40"/>
                </a:solidFill>
                <a:latin typeface="Poppins"/>
              </a:rPr>
              <a:t>.</a:t>
            </a:r>
          </a:p>
          <a:p>
            <a:pPr algn="l">
              <a:lnSpc>
                <a:spcPts val="3418"/>
              </a:lnSpc>
            </a:pPr>
            <a:endParaRPr lang="en-US" sz="2442" spc="-48" dirty="0">
              <a:solidFill>
                <a:srgbClr val="051D40"/>
              </a:solidFill>
              <a:latin typeface="Poppins"/>
            </a:endParaRPr>
          </a:p>
          <a:p>
            <a:pPr algn="l">
              <a:lnSpc>
                <a:spcPts val="3418"/>
              </a:lnSpc>
              <a:spcBef>
                <a:spcPct val="0"/>
              </a:spcBef>
            </a:pPr>
            <a:r>
              <a:rPr lang="en-US" sz="2442" spc="-48" dirty="0" err="1">
                <a:solidFill>
                  <a:srgbClr val="051D40"/>
                </a:solidFill>
                <a:latin typeface="Poppins"/>
              </a:rPr>
              <a:t>Verder</a:t>
            </a:r>
            <a:r>
              <a:rPr lang="en-US" sz="2442" spc="-48" dirty="0">
                <a:solidFill>
                  <a:srgbClr val="051D40"/>
                </a:solidFill>
                <a:latin typeface="Poppins"/>
              </a:rPr>
              <a:t> </a:t>
            </a:r>
            <a:r>
              <a:rPr lang="en-US" sz="2442" spc="-48" dirty="0" err="1">
                <a:solidFill>
                  <a:srgbClr val="051D40"/>
                </a:solidFill>
                <a:latin typeface="Poppins"/>
              </a:rPr>
              <a:t>bevat</a:t>
            </a:r>
            <a:r>
              <a:rPr lang="en-US" sz="2442" spc="-48" dirty="0">
                <a:solidFill>
                  <a:srgbClr val="051D40"/>
                </a:solidFill>
                <a:latin typeface="Poppins"/>
              </a:rPr>
              <a:t> de code (</a:t>
            </a:r>
            <a:r>
              <a:rPr lang="en-US" sz="2442" spc="-48" dirty="0" err="1">
                <a:solidFill>
                  <a:srgbClr val="051D40"/>
                </a:solidFill>
                <a:latin typeface="Poppins"/>
              </a:rPr>
              <a:t>uiteraard</a:t>
            </a:r>
            <a:r>
              <a:rPr lang="en-US" sz="2442" spc="-48" dirty="0">
                <a:solidFill>
                  <a:srgbClr val="051D40"/>
                </a:solidFill>
                <a:latin typeface="Poppins"/>
              </a:rPr>
              <a:t>) </a:t>
            </a:r>
            <a:r>
              <a:rPr lang="en-US" sz="2442" spc="-48" dirty="0" err="1">
                <a:solidFill>
                  <a:srgbClr val="051D40"/>
                </a:solidFill>
                <a:latin typeface="Poppins"/>
              </a:rPr>
              <a:t>commentaar</a:t>
            </a:r>
            <a:r>
              <a:rPr lang="en-US" sz="2442" spc="-48" dirty="0">
                <a:solidFill>
                  <a:srgbClr val="051D40"/>
                </a:solidFill>
                <a:latin typeface="Poppins"/>
              </a:rPr>
              <a:t> </a:t>
            </a:r>
            <a:r>
              <a:rPr lang="en-US" sz="2442" spc="-48" dirty="0" err="1">
                <a:solidFill>
                  <a:srgbClr val="051D40"/>
                </a:solidFill>
                <a:latin typeface="Poppins"/>
              </a:rPr>
              <a:t>waarin</a:t>
            </a:r>
            <a:r>
              <a:rPr lang="en-US" sz="2442" spc="-48" dirty="0">
                <a:solidFill>
                  <a:srgbClr val="051D40"/>
                </a:solidFill>
                <a:latin typeface="Poppins"/>
              </a:rPr>
              <a:t> de classes </a:t>
            </a:r>
            <a:r>
              <a:rPr lang="en-US" sz="2442" spc="-48" dirty="0" err="1">
                <a:solidFill>
                  <a:srgbClr val="051D40"/>
                </a:solidFill>
                <a:latin typeface="Poppins"/>
              </a:rPr>
              <a:t>en</a:t>
            </a:r>
            <a:r>
              <a:rPr lang="en-US" sz="2442" spc="-48" dirty="0">
                <a:solidFill>
                  <a:srgbClr val="051D40"/>
                </a:solidFill>
                <a:latin typeface="Poppins"/>
              </a:rPr>
              <a:t> </a:t>
            </a:r>
            <a:r>
              <a:rPr lang="en-US" sz="2442" spc="-48" dirty="0" err="1">
                <a:solidFill>
                  <a:srgbClr val="051D40"/>
                </a:solidFill>
                <a:latin typeface="Poppins"/>
              </a:rPr>
              <a:t>methodes</a:t>
            </a:r>
            <a:r>
              <a:rPr lang="en-US" sz="2442" spc="-48" dirty="0">
                <a:solidFill>
                  <a:srgbClr val="051D40"/>
                </a:solidFill>
                <a:latin typeface="Poppins"/>
              </a:rPr>
              <a:t> </a:t>
            </a:r>
            <a:r>
              <a:rPr lang="en-US" sz="2442" spc="-48" dirty="0" err="1">
                <a:solidFill>
                  <a:srgbClr val="051D40"/>
                </a:solidFill>
                <a:latin typeface="Poppins"/>
              </a:rPr>
              <a:t>worden</a:t>
            </a:r>
            <a:r>
              <a:rPr lang="en-US" sz="2442" spc="-48" dirty="0">
                <a:solidFill>
                  <a:srgbClr val="051D40"/>
                </a:solidFill>
                <a:latin typeface="Poppins"/>
              </a:rPr>
              <a:t> </a:t>
            </a:r>
            <a:r>
              <a:rPr lang="en-US" sz="2442" spc="-48" dirty="0" err="1">
                <a:solidFill>
                  <a:srgbClr val="051D40"/>
                </a:solidFill>
                <a:latin typeface="Poppins"/>
              </a:rPr>
              <a:t>uitgelegd</a:t>
            </a:r>
            <a:r>
              <a:rPr lang="en-US" sz="2442" spc="-48" dirty="0">
                <a:solidFill>
                  <a:srgbClr val="051D40"/>
                </a:solidFill>
                <a:latin typeface="Poppins"/>
              </a:rPr>
              <a:t>.</a:t>
            </a:r>
          </a:p>
        </p:txBody>
      </p:sp>
      <p:sp>
        <p:nvSpPr>
          <p:cNvPr id="9" name="TextBox 9"/>
          <p:cNvSpPr txBox="1"/>
          <p:nvPr/>
        </p:nvSpPr>
        <p:spPr>
          <a:xfrm>
            <a:off x="3493921" y="1193600"/>
            <a:ext cx="9765822" cy="926224"/>
          </a:xfrm>
          <a:prstGeom prst="rect">
            <a:avLst/>
          </a:prstGeom>
        </p:spPr>
        <p:txBody>
          <a:bodyPr lIns="0" tIns="0" rIns="0" bIns="0" rtlCol="0" anchor="t">
            <a:spAutoFit/>
          </a:bodyPr>
          <a:lstStyle/>
          <a:p>
            <a:pPr algn="l">
              <a:lnSpc>
                <a:spcPts val="7575"/>
              </a:lnSpc>
              <a:spcBef>
                <a:spcPct val="0"/>
              </a:spcBef>
            </a:pPr>
            <a:r>
              <a:rPr lang="en-US" sz="5410">
                <a:solidFill>
                  <a:srgbClr val="051D40"/>
                </a:solidFill>
                <a:latin typeface="Open Sans Extra Bold"/>
              </a:rPr>
              <a:t>Onderhoud en uitbreiding</a:t>
            </a:r>
          </a:p>
        </p:txBody>
      </p:sp>
      <p:sp>
        <p:nvSpPr>
          <p:cNvPr id="10" name="TextBox 10"/>
          <p:cNvSpPr txBox="1"/>
          <p:nvPr/>
        </p:nvSpPr>
        <p:spPr>
          <a:xfrm>
            <a:off x="3493921" y="8118845"/>
            <a:ext cx="10117882" cy="442797"/>
          </a:xfrm>
          <a:prstGeom prst="rect">
            <a:avLst/>
          </a:prstGeom>
        </p:spPr>
        <p:txBody>
          <a:bodyPr lIns="0" tIns="0" rIns="0" bIns="0" rtlCol="0" anchor="t">
            <a:spAutoFit/>
          </a:bodyPr>
          <a:lstStyle/>
          <a:p>
            <a:pPr marL="0" lvl="0" indent="0" algn="l">
              <a:lnSpc>
                <a:spcPts val="3418"/>
              </a:lnSpc>
              <a:spcBef>
                <a:spcPct val="0"/>
              </a:spcBef>
            </a:pPr>
            <a:r>
              <a:rPr lang="en-US" sz="2442" u="sng" spc="-48">
                <a:solidFill>
                  <a:srgbClr val="051D40"/>
                </a:solidFill>
                <a:latin typeface="Poppins"/>
                <a:hlinkClick r:id="rId2" tooltip="https://github.com/MarkStreek/QuintorCatalogBackEnd/wiki"/>
              </a:rPr>
              <a:t>Link naar de page</a:t>
            </a:r>
          </a:p>
        </p:txBody>
      </p:sp>
      <p:sp>
        <p:nvSpPr>
          <p:cNvPr id="11" name="TextBox 11"/>
          <p:cNvSpPr txBox="1"/>
          <p:nvPr/>
        </p:nvSpPr>
        <p:spPr>
          <a:xfrm>
            <a:off x="3493921" y="7523715"/>
            <a:ext cx="4477872" cy="510990"/>
          </a:xfrm>
          <a:prstGeom prst="rect">
            <a:avLst/>
          </a:prstGeom>
        </p:spPr>
        <p:txBody>
          <a:bodyPr lIns="0" tIns="0" rIns="0" bIns="0" rtlCol="0" anchor="t">
            <a:spAutoFit/>
          </a:bodyPr>
          <a:lstStyle/>
          <a:p>
            <a:pPr algn="l">
              <a:lnSpc>
                <a:spcPts val="4185"/>
              </a:lnSpc>
              <a:spcBef>
                <a:spcPct val="0"/>
              </a:spcBef>
            </a:pPr>
            <a:r>
              <a:rPr lang="en-US" sz="2989">
                <a:solidFill>
                  <a:srgbClr val="051D40"/>
                </a:solidFill>
                <a:latin typeface="Open Sans Extra Bold"/>
              </a:rPr>
              <a:t>Github Wiki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303</Words>
  <Application>Microsoft Macintosh PowerPoint</Application>
  <PresentationFormat>Aangepast</PresentationFormat>
  <Paragraphs>43</Paragraphs>
  <Slides>7</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Poppins</vt:lpstr>
      <vt:lpstr>Open Sans Extra Bold</vt:lpstr>
      <vt:lpstr>Arial</vt:lpstr>
      <vt:lpstr>Calibri</vt:lpstr>
      <vt:lpstr>Office Theme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Professional Modern Technology Pitch Deck Presentation</dc:title>
  <cp:lastModifiedBy>Mark van de Streek</cp:lastModifiedBy>
  <cp:revision>1</cp:revision>
  <dcterms:created xsi:type="dcterms:W3CDTF">2006-08-16T00:00:00Z</dcterms:created>
  <dcterms:modified xsi:type="dcterms:W3CDTF">2024-06-18T18:55:56Z</dcterms:modified>
  <dc:identifier>DAGIAPmxRAw</dc:identifier>
</cp:coreProperties>
</file>