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5" r:id="rId9"/>
    <p:sldId id="261" r:id="rId10"/>
    <p:sldId id="262" r:id="rId11"/>
    <p:sldId id="267" r:id="rId12"/>
  </p:sldIdLst>
  <p:sldSz cx="18288000" cy="10287000"/>
  <p:notesSz cx="9144000" cy="6858000"/>
  <p:embeddedFontLst>
    <p:embeddedFont>
      <p:font typeface="Open Sans Extra Bold" panose="020B0906030804020204" pitchFamily="34" charset="0"/>
      <p:regular r:id="rId15"/>
      <p:bold r:id="rId16"/>
    </p:embeddedFont>
    <p:embeddedFont>
      <p:font typeface="Poppins" pitchFamily="2" charset="77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9" autoAdjust="0"/>
    <p:restoredTop sz="93027" autoAdjust="0"/>
  </p:normalViewPr>
  <p:slideViewPr>
    <p:cSldViewPr>
      <p:cViewPr>
        <p:scale>
          <a:sx n="76" d="100"/>
          <a:sy n="76" d="100"/>
        </p:scale>
        <p:origin x="600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33" d="100"/>
          <a:sy n="133" d="100"/>
        </p:scale>
        <p:origin x="19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4C44DF03-01B9-BF94-9A15-2FD32A7114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A8C9256-0241-1532-912E-7ED4764FD0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058C4-FFBB-3741-B247-3DE5D19B634B}" type="datetimeFigureOut">
              <a:rPr lang="nl-NL" smtClean="0"/>
              <a:t>27-06-2024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FDE9899-FDAE-7DCC-FCC5-A0F7D83364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75B7D8-F7C9-ECD1-3EE5-2C7FC5F50D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90A81-2064-0C4D-B2EA-C016E1C844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5257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F96C3-9A87-5043-AD41-26E0EBF0E1BB}" type="datetimeFigureOut">
              <a:rPr lang="nl-NL" smtClean="0"/>
              <a:t>27-06-2024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5ADB5-D225-7344-9F2D-D835B4AD97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44665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5ADB5-D225-7344-9F2D-D835B4AD975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326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685E-33CA-4A4F-865E-F27396E4A38D}" type="datetime1">
              <a:rPr lang="nl-NL" smtClean="0"/>
              <a:t>27-06-2024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FBC6-7A1B-0C4A-A9CF-6956DEF46DF8}" type="datetime1">
              <a:rPr lang="nl-NL" smtClean="0"/>
              <a:t>27-06-2024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53AE-9935-D447-8289-AE3E28EC2900}" type="datetime1">
              <a:rPr lang="nl-NL" smtClean="0"/>
              <a:t>27-06-2024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9527526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51D8-6A7D-294A-B914-6D8CDF4017A4}" type="datetime1">
              <a:rPr lang="nl-NL" smtClean="0"/>
              <a:t>27-06-2024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891C-D049-3540-B63E-5CAA85F93B41}" type="datetime1">
              <a:rPr lang="nl-NL" smtClean="0"/>
              <a:t>27-06-2024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DF7D-7459-CC4C-90A3-8003BFF4716E}" type="datetime1">
              <a:rPr lang="nl-NL" smtClean="0"/>
              <a:t>27-06-2024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3BAC-922C-F549-9639-D921C74FE79F}" type="datetime1">
              <a:rPr lang="nl-NL" smtClean="0"/>
              <a:t>27-06-2024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68DD7-C473-5B4E-B0BA-EBC9FFE787E4}" type="datetime1">
              <a:rPr lang="nl-NL" smtClean="0"/>
              <a:t>27-06-2024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C659-E7F6-8441-BB0D-174BB7EA34B9}" type="datetime1">
              <a:rPr lang="nl-NL" smtClean="0"/>
              <a:t>27-06-2024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520F1-E8F6-CC43-BE38-F70F3CA1ACFD}" type="datetime1">
              <a:rPr lang="nl-NL" smtClean="0"/>
              <a:t>27-06-2024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F13F6-0F58-6D43-8DD9-3EA894E16508}" type="datetime1">
              <a:rPr lang="nl-NL" smtClean="0"/>
              <a:t>27-06-2024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9491662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C0A7F-441D-F340-B0CE-5802B53B7DD9}" type="datetime1">
              <a:rPr lang="nl-NL" smtClean="0"/>
              <a:t>27-06-2024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697200" y="94107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kStreek/QuintorCatalogBackEnd/wiki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308308" y="5729833"/>
            <a:ext cx="14099416" cy="1409941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23350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91331" y="2050065"/>
            <a:ext cx="8397599" cy="2337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64"/>
              </a:lnSpc>
              <a:spcBef>
                <a:spcPct val="0"/>
              </a:spcBef>
            </a:pPr>
            <a:r>
              <a:rPr lang="en-US" sz="6760" dirty="0">
                <a:solidFill>
                  <a:srgbClr val="051D40"/>
                </a:solidFill>
                <a:latin typeface="Open Sans Extra Bold"/>
              </a:rPr>
              <a:t>Quintor Hardware </a:t>
            </a:r>
            <a:r>
              <a:rPr lang="en-US" sz="6760" dirty="0" err="1">
                <a:solidFill>
                  <a:srgbClr val="051D40"/>
                </a:solidFill>
                <a:latin typeface="Open Sans Extra Bold"/>
              </a:rPr>
              <a:t>Catalogus</a:t>
            </a:r>
            <a:endParaRPr lang="en-US" sz="6760" dirty="0">
              <a:solidFill>
                <a:srgbClr val="051D40"/>
              </a:solidFill>
              <a:latin typeface="Open Sans Extra 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-2499727" y="8160806"/>
            <a:ext cx="3735531" cy="373553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C23350"/>
              </a:solidFill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8757394" y="7522582"/>
            <a:ext cx="8779632" cy="1733977"/>
          </a:xfrm>
          <a:custGeom>
            <a:avLst/>
            <a:gdLst/>
            <a:ahLst/>
            <a:cxnLst/>
            <a:rect l="l" t="t" r="r" b="b"/>
            <a:pathLst>
              <a:path w="8779632" h="1733977">
                <a:moveTo>
                  <a:pt x="0" y="0"/>
                </a:moveTo>
                <a:lnTo>
                  <a:pt x="8779632" y="0"/>
                </a:lnTo>
                <a:lnTo>
                  <a:pt x="8779632" y="1733977"/>
                </a:lnTo>
                <a:lnTo>
                  <a:pt x="0" y="17339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10" name="TextBox 10"/>
          <p:cNvSpPr txBox="1"/>
          <p:nvPr/>
        </p:nvSpPr>
        <p:spPr>
          <a:xfrm>
            <a:off x="1235804" y="5840286"/>
            <a:ext cx="7366063" cy="981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5"/>
              </a:lnSpc>
              <a:spcBef>
                <a:spcPct val="0"/>
              </a:spcBef>
            </a:pPr>
            <a:r>
              <a:rPr lang="en-US" sz="2753" spc="-55" dirty="0" err="1">
                <a:solidFill>
                  <a:srgbClr val="051D40"/>
                </a:solidFill>
                <a:latin typeface="Poppins"/>
              </a:rPr>
              <a:t>Sibren</a:t>
            </a:r>
            <a:r>
              <a:rPr lang="en-US" sz="2753" spc="-55" dirty="0">
                <a:solidFill>
                  <a:srgbClr val="051D40"/>
                </a:solidFill>
                <a:latin typeface="Poppins"/>
              </a:rPr>
              <a:t> Reekers &amp; Mark van de Streek</a:t>
            </a:r>
          </a:p>
          <a:p>
            <a:pPr algn="l">
              <a:lnSpc>
                <a:spcPts val="3855"/>
              </a:lnSpc>
              <a:spcBef>
                <a:spcPct val="0"/>
              </a:spcBef>
            </a:pPr>
            <a:r>
              <a:rPr lang="en-US" sz="2753" spc="-55" dirty="0">
                <a:solidFill>
                  <a:srgbClr val="051D40"/>
                </a:solidFill>
                <a:latin typeface="Poppins"/>
              </a:rPr>
              <a:t>Bio-informatica</a:t>
            </a: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9274166" y="4152900"/>
            <a:ext cx="8456948" cy="4406428"/>
            <a:chOff x="0" y="0"/>
            <a:chExt cx="7981950" cy="4578350"/>
          </a:xfrm>
        </p:grpSpPr>
        <p:sp>
          <p:nvSpPr>
            <p:cNvPr id="12" name="Freeform 12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17" name="Freeform 17"/>
          <p:cNvSpPr/>
          <p:nvPr/>
        </p:nvSpPr>
        <p:spPr>
          <a:xfrm>
            <a:off x="1391331" y="1085552"/>
            <a:ext cx="2846869" cy="932381"/>
          </a:xfrm>
          <a:custGeom>
            <a:avLst/>
            <a:gdLst/>
            <a:ahLst/>
            <a:cxnLst/>
            <a:rect l="l" t="t" r="r" b="b"/>
            <a:pathLst>
              <a:path w="2846869" h="932381">
                <a:moveTo>
                  <a:pt x="0" y="0"/>
                </a:moveTo>
                <a:lnTo>
                  <a:pt x="2846870" y="0"/>
                </a:lnTo>
                <a:lnTo>
                  <a:pt x="2846870" y="932381"/>
                </a:lnTo>
                <a:lnTo>
                  <a:pt x="0" y="932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26" name="Tijdelijke aanduiding voor dianummer 25">
            <a:extLst>
              <a:ext uri="{FF2B5EF4-FFF2-40B4-BE49-F238E27FC236}">
                <a16:creationId xmlns:a16="http://schemas.microsoft.com/office/drawing/2014/main" id="{492B20C2-90AD-2B61-A4CD-73FC81AF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9" name="Afbeelding 18" descr="Afbeelding met tekst, schermopname, software&#10;&#10;Automatisch gegenereerde beschrijving">
            <a:extLst>
              <a:ext uri="{FF2B5EF4-FFF2-40B4-BE49-F238E27FC236}">
                <a16:creationId xmlns:a16="http://schemas.microsoft.com/office/drawing/2014/main" id="{B1F06340-33E4-7A4E-FC0E-D353B761A2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7" t="5910" r="5145" b="10975"/>
          <a:stretch/>
        </p:blipFill>
        <p:spPr>
          <a:xfrm>
            <a:off x="10294112" y="4406954"/>
            <a:ext cx="6415709" cy="36819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91349">
            <a:off x="15941477" y="-2395089"/>
            <a:ext cx="4693046" cy="469304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C23350"/>
              </a:solidFill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4419600" y="5448300"/>
            <a:ext cx="7019697" cy="10556306"/>
            <a:chOff x="0" y="0"/>
            <a:chExt cx="660400" cy="9931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993118"/>
            </a:xfrm>
            <a:custGeom>
              <a:avLst/>
              <a:gdLst/>
              <a:ahLst/>
              <a:cxnLst/>
              <a:rect l="l" t="t" r="r" b="b"/>
              <a:pathLst>
                <a:path w="660400" h="993118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2507"/>
                  </a:cubicBezTo>
                  <a:lnTo>
                    <a:pt x="660400" y="993118"/>
                  </a:lnTo>
                  <a:lnTo>
                    <a:pt x="0" y="993118"/>
                  </a:lnTo>
                  <a:lnTo>
                    <a:pt x="0" y="33299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C23350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8900"/>
              <a:ext cx="660400" cy="90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493921" y="2208035"/>
            <a:ext cx="10117882" cy="3473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18"/>
              </a:lnSpc>
            </a:pPr>
            <a:r>
              <a:rPr lang="en-US" sz="2442" spc="-48" dirty="0">
                <a:solidFill>
                  <a:srgbClr val="051D40"/>
                </a:solidFill>
                <a:latin typeface="Poppins"/>
              </a:rPr>
              <a:t>Om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uitbreiding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en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onderhoud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zo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eenvoudig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mogelijk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te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maken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, is er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een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README /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wikipagina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gemaakt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. Op de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pagina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zijn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gedetailleerde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uitwerkingen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te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vinden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van het project</a:t>
            </a:r>
          </a:p>
          <a:p>
            <a:pPr algn="l">
              <a:lnSpc>
                <a:spcPts val="3418"/>
              </a:lnSpc>
            </a:pPr>
            <a:endParaRPr lang="en-US" sz="2442" spc="-48" dirty="0">
              <a:solidFill>
                <a:srgbClr val="051D40"/>
              </a:solidFill>
              <a:latin typeface="Poppins"/>
            </a:endParaRPr>
          </a:p>
          <a:p>
            <a:pPr algn="l">
              <a:lnSpc>
                <a:spcPts val="3418"/>
              </a:lnSpc>
            </a:pPr>
            <a:r>
              <a:rPr lang="en-US" sz="2442" spc="-48" dirty="0">
                <a:solidFill>
                  <a:srgbClr val="051D40"/>
                </a:solidFill>
                <a:latin typeface="Poppins"/>
              </a:rPr>
              <a:t>Ook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worden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er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voorbeelden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gegeven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op de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pagina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.</a:t>
            </a:r>
          </a:p>
          <a:p>
            <a:pPr algn="l">
              <a:lnSpc>
                <a:spcPts val="3418"/>
              </a:lnSpc>
            </a:pPr>
            <a:endParaRPr lang="en-US" sz="2442" spc="-48" dirty="0">
              <a:solidFill>
                <a:srgbClr val="051D40"/>
              </a:solidFill>
              <a:latin typeface="Poppins"/>
            </a:endParaRPr>
          </a:p>
          <a:p>
            <a:pPr algn="l">
              <a:lnSpc>
                <a:spcPts val="3418"/>
              </a:lnSpc>
              <a:spcBef>
                <a:spcPct val="0"/>
              </a:spcBef>
            </a:pP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Verder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bevat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de code (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uiteraard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)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commentaar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,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waarin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de classes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en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methodes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worden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uitgelegd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493921" y="1193600"/>
            <a:ext cx="9765822" cy="926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75"/>
              </a:lnSpc>
              <a:spcBef>
                <a:spcPct val="0"/>
              </a:spcBef>
            </a:pPr>
            <a:r>
              <a:rPr lang="en-US" sz="5410">
                <a:solidFill>
                  <a:srgbClr val="051D40"/>
                </a:solidFill>
                <a:latin typeface="Open Sans Extra Bold"/>
              </a:rPr>
              <a:t>Onderhoud en uitbreiding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493921" y="8118845"/>
            <a:ext cx="10117882" cy="442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18"/>
              </a:lnSpc>
              <a:spcBef>
                <a:spcPct val="0"/>
              </a:spcBef>
            </a:pPr>
            <a:r>
              <a:rPr lang="en-US" sz="2442" u="sng" spc="-48" dirty="0">
                <a:solidFill>
                  <a:srgbClr val="051D40"/>
                </a:solidFill>
                <a:latin typeface="Poppins"/>
                <a:hlinkClick r:id="rId2" tooltip="https://github.com/MarkStreek/QuintorCatalogBackEnd/wiki"/>
              </a:rPr>
              <a:t>Link naar de page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493921" y="7523715"/>
            <a:ext cx="4477872" cy="51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85"/>
              </a:lnSpc>
              <a:spcBef>
                <a:spcPct val="0"/>
              </a:spcBef>
            </a:pPr>
            <a:r>
              <a:rPr lang="en-US" sz="2989" dirty="0" err="1">
                <a:solidFill>
                  <a:srgbClr val="051D40"/>
                </a:solidFill>
                <a:latin typeface="Open Sans Extra Bold"/>
              </a:rPr>
              <a:t>Github</a:t>
            </a:r>
            <a:r>
              <a:rPr lang="en-US" sz="2989" dirty="0">
                <a:solidFill>
                  <a:srgbClr val="051D40"/>
                </a:solidFill>
                <a:latin typeface="Open Sans Extra Bold"/>
              </a:rPr>
              <a:t> Wiki Page</a:t>
            </a:r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2487D202-E204-D90C-46BC-EB9FF3DA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308308" y="5729833"/>
            <a:ext cx="14099416" cy="1409941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23350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91331" y="2050065"/>
            <a:ext cx="8397599" cy="2337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64"/>
              </a:lnSpc>
              <a:spcBef>
                <a:spcPct val="0"/>
              </a:spcBef>
            </a:pPr>
            <a:r>
              <a:rPr lang="en-US" sz="6760" dirty="0">
                <a:solidFill>
                  <a:srgbClr val="051D40"/>
                </a:solidFill>
                <a:latin typeface="Open Sans Extra Bold"/>
              </a:rPr>
              <a:t>Quintor Hardware </a:t>
            </a:r>
            <a:r>
              <a:rPr lang="en-US" sz="6760" dirty="0" err="1">
                <a:solidFill>
                  <a:srgbClr val="051D40"/>
                </a:solidFill>
                <a:latin typeface="Open Sans Extra Bold"/>
              </a:rPr>
              <a:t>Catalogus</a:t>
            </a:r>
            <a:r>
              <a:rPr lang="en-US" sz="6760" dirty="0">
                <a:solidFill>
                  <a:srgbClr val="051D40"/>
                </a:solidFill>
                <a:latin typeface="Open Sans Extra Bold"/>
              </a:rPr>
              <a:t> - DEMO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-2499727" y="8160806"/>
            <a:ext cx="3735531" cy="373553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C23350"/>
              </a:solidFill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8757394" y="7522582"/>
            <a:ext cx="8779632" cy="1733977"/>
          </a:xfrm>
          <a:custGeom>
            <a:avLst/>
            <a:gdLst/>
            <a:ahLst/>
            <a:cxnLst/>
            <a:rect l="l" t="t" r="r" b="b"/>
            <a:pathLst>
              <a:path w="8779632" h="1733977">
                <a:moveTo>
                  <a:pt x="0" y="0"/>
                </a:moveTo>
                <a:lnTo>
                  <a:pt x="8779632" y="0"/>
                </a:lnTo>
                <a:lnTo>
                  <a:pt x="8779632" y="1733977"/>
                </a:lnTo>
                <a:lnTo>
                  <a:pt x="0" y="17339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10" name="TextBox 10"/>
          <p:cNvSpPr txBox="1"/>
          <p:nvPr/>
        </p:nvSpPr>
        <p:spPr>
          <a:xfrm>
            <a:off x="1235804" y="5840286"/>
            <a:ext cx="7366063" cy="981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5"/>
              </a:lnSpc>
              <a:spcBef>
                <a:spcPct val="0"/>
              </a:spcBef>
            </a:pPr>
            <a:r>
              <a:rPr lang="en-US" sz="2753" spc="-55" dirty="0" err="1">
                <a:solidFill>
                  <a:srgbClr val="051D40"/>
                </a:solidFill>
                <a:latin typeface="Poppins"/>
              </a:rPr>
              <a:t>Sibren</a:t>
            </a:r>
            <a:r>
              <a:rPr lang="en-US" sz="2753" spc="-55" dirty="0">
                <a:solidFill>
                  <a:srgbClr val="051D40"/>
                </a:solidFill>
                <a:latin typeface="Poppins"/>
              </a:rPr>
              <a:t> Reekers &amp; Mark van de Streek</a:t>
            </a:r>
          </a:p>
          <a:p>
            <a:pPr algn="l">
              <a:lnSpc>
                <a:spcPts val="3855"/>
              </a:lnSpc>
              <a:spcBef>
                <a:spcPct val="0"/>
              </a:spcBef>
            </a:pPr>
            <a:r>
              <a:rPr lang="en-US" sz="2753" spc="-55" dirty="0">
                <a:solidFill>
                  <a:srgbClr val="051D40"/>
                </a:solidFill>
                <a:latin typeface="Poppins"/>
              </a:rPr>
              <a:t>Bio-informatica</a:t>
            </a: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9274166" y="4152900"/>
            <a:ext cx="8456948" cy="4406428"/>
            <a:chOff x="0" y="0"/>
            <a:chExt cx="7981950" cy="4578350"/>
          </a:xfrm>
        </p:grpSpPr>
        <p:sp>
          <p:nvSpPr>
            <p:cNvPr id="12" name="Freeform 12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17" name="Freeform 17"/>
          <p:cNvSpPr/>
          <p:nvPr/>
        </p:nvSpPr>
        <p:spPr>
          <a:xfrm>
            <a:off x="1391331" y="1085552"/>
            <a:ext cx="2846869" cy="932381"/>
          </a:xfrm>
          <a:custGeom>
            <a:avLst/>
            <a:gdLst/>
            <a:ahLst/>
            <a:cxnLst/>
            <a:rect l="l" t="t" r="r" b="b"/>
            <a:pathLst>
              <a:path w="2846869" h="932381">
                <a:moveTo>
                  <a:pt x="0" y="0"/>
                </a:moveTo>
                <a:lnTo>
                  <a:pt x="2846870" y="0"/>
                </a:lnTo>
                <a:lnTo>
                  <a:pt x="2846870" y="932381"/>
                </a:lnTo>
                <a:lnTo>
                  <a:pt x="0" y="932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26" name="Tijdelijke aanduiding voor dianummer 25">
            <a:extLst>
              <a:ext uri="{FF2B5EF4-FFF2-40B4-BE49-F238E27FC236}">
                <a16:creationId xmlns:a16="http://schemas.microsoft.com/office/drawing/2014/main" id="{492B20C2-90AD-2B61-A4CD-73FC81AF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9" name="Afbeelding 18" descr="Afbeelding met tekst, schermopname, software&#10;&#10;Automatisch gegenereerde beschrijving">
            <a:extLst>
              <a:ext uri="{FF2B5EF4-FFF2-40B4-BE49-F238E27FC236}">
                <a16:creationId xmlns:a16="http://schemas.microsoft.com/office/drawing/2014/main" id="{B1F06340-33E4-7A4E-FC0E-D353B761A2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7" t="5910" r="5145" b="10975"/>
          <a:stretch/>
        </p:blipFill>
        <p:spPr>
          <a:xfrm>
            <a:off x="10294112" y="4406954"/>
            <a:ext cx="6415709" cy="368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6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517814" y="-315404"/>
            <a:ext cx="3964281" cy="10917809"/>
            <a:chOff x="0" y="0"/>
            <a:chExt cx="1044090" cy="2875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4090" cy="2875472"/>
            </a:xfrm>
            <a:custGeom>
              <a:avLst/>
              <a:gdLst/>
              <a:ahLst/>
              <a:cxnLst/>
              <a:rect l="l" t="t" r="r" b="b"/>
              <a:pathLst>
                <a:path w="1044090" h="2875472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C2335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663160" y="1641132"/>
            <a:ext cx="6760246" cy="1244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48"/>
              </a:lnSpc>
              <a:spcBef>
                <a:spcPct val="0"/>
              </a:spcBef>
            </a:pPr>
            <a:r>
              <a:rPr lang="en-US" sz="7320">
                <a:solidFill>
                  <a:srgbClr val="051D40"/>
                </a:solidFill>
                <a:latin typeface="Open Sans Extra Bold"/>
              </a:rPr>
              <a:t>Het project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-1867766" y="-1614217"/>
            <a:ext cx="3735531" cy="373553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C23350"/>
              </a:solidFill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5400000">
            <a:off x="2912435" y="3472452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10" name="TextBox 10"/>
          <p:cNvSpPr txBox="1"/>
          <p:nvPr/>
        </p:nvSpPr>
        <p:spPr>
          <a:xfrm>
            <a:off x="3663160" y="3397227"/>
            <a:ext cx="3773019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</a:rPr>
              <a:t>Huidige probleem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483149" y="3397227"/>
            <a:ext cx="660851" cy="494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 dirty="0">
                <a:solidFill>
                  <a:srgbClr val="051D40"/>
                </a:solidFill>
                <a:latin typeface="Poppins"/>
              </a:rPr>
              <a:t>03</a:t>
            </a:r>
          </a:p>
        </p:txBody>
      </p:sp>
      <p:sp>
        <p:nvSpPr>
          <p:cNvPr id="12" name="Freeform 12"/>
          <p:cNvSpPr/>
          <p:nvPr/>
        </p:nvSpPr>
        <p:spPr>
          <a:xfrm rot="5400000">
            <a:off x="2912435" y="4097959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13" name="TextBox 13"/>
          <p:cNvSpPr txBox="1"/>
          <p:nvPr/>
        </p:nvSpPr>
        <p:spPr>
          <a:xfrm>
            <a:off x="3663160" y="4022734"/>
            <a:ext cx="414302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</a:rPr>
              <a:t>Oplossing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483149" y="4022734"/>
            <a:ext cx="660851" cy="494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 dirty="0">
                <a:solidFill>
                  <a:srgbClr val="051D40"/>
                </a:solidFill>
                <a:latin typeface="Poppins"/>
              </a:rPr>
              <a:t>04</a:t>
            </a:r>
          </a:p>
        </p:txBody>
      </p:sp>
      <p:sp>
        <p:nvSpPr>
          <p:cNvPr id="15" name="Freeform 15"/>
          <p:cNvSpPr/>
          <p:nvPr/>
        </p:nvSpPr>
        <p:spPr>
          <a:xfrm rot="5400000">
            <a:off x="2912435" y="4761296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16" name="TextBox 16"/>
          <p:cNvSpPr txBox="1"/>
          <p:nvPr/>
        </p:nvSpPr>
        <p:spPr>
          <a:xfrm>
            <a:off x="3663160" y="4686071"/>
            <a:ext cx="4819989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</a:rPr>
              <a:t>Route naar eindproduct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483149" y="4686071"/>
            <a:ext cx="660851" cy="494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 dirty="0">
                <a:solidFill>
                  <a:srgbClr val="051D40"/>
                </a:solidFill>
                <a:latin typeface="Poppins"/>
              </a:rPr>
              <a:t>07</a:t>
            </a:r>
          </a:p>
        </p:txBody>
      </p:sp>
      <p:sp>
        <p:nvSpPr>
          <p:cNvPr id="18" name="Freeform 18"/>
          <p:cNvSpPr/>
          <p:nvPr/>
        </p:nvSpPr>
        <p:spPr>
          <a:xfrm rot="5400000">
            <a:off x="2912435" y="5462733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19" name="TextBox 19"/>
          <p:cNvSpPr txBox="1"/>
          <p:nvPr/>
        </p:nvSpPr>
        <p:spPr>
          <a:xfrm>
            <a:off x="3663160" y="5387508"/>
            <a:ext cx="4143021" cy="494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nl-NL" sz="2853" spc="-57" dirty="0">
                <a:solidFill>
                  <a:srgbClr val="051D40"/>
                </a:solidFill>
                <a:latin typeface="Poppins"/>
              </a:rPr>
              <a:t>Struikelpunten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483149" y="5387508"/>
            <a:ext cx="660851" cy="494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 dirty="0">
                <a:solidFill>
                  <a:srgbClr val="051D40"/>
                </a:solidFill>
                <a:latin typeface="Poppins"/>
              </a:rPr>
              <a:t>09</a:t>
            </a:r>
          </a:p>
        </p:txBody>
      </p:sp>
      <p:sp>
        <p:nvSpPr>
          <p:cNvPr id="24" name="Freeform 18">
            <a:extLst>
              <a:ext uri="{FF2B5EF4-FFF2-40B4-BE49-F238E27FC236}">
                <a16:creationId xmlns:a16="http://schemas.microsoft.com/office/drawing/2014/main" id="{B2B8F02C-D342-285A-1464-D1BD82CB072D}"/>
              </a:ext>
            </a:extLst>
          </p:cNvPr>
          <p:cNvSpPr/>
          <p:nvPr/>
        </p:nvSpPr>
        <p:spPr>
          <a:xfrm rot="5400000">
            <a:off x="2923356" y="6171393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869289F7-58E6-6311-9286-4E903404CBA1}"/>
              </a:ext>
            </a:extLst>
          </p:cNvPr>
          <p:cNvSpPr txBox="1"/>
          <p:nvPr/>
        </p:nvSpPr>
        <p:spPr>
          <a:xfrm>
            <a:off x="3674081" y="6096168"/>
            <a:ext cx="4642640" cy="4944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nl-NL" sz="2853" spc="-57" dirty="0">
                <a:solidFill>
                  <a:srgbClr val="051D40"/>
                </a:solidFill>
                <a:latin typeface="Poppins"/>
              </a:rPr>
              <a:t>Onderhoud</a:t>
            </a:r>
            <a:r>
              <a:rPr lang="en-US" sz="2853" spc="-57" dirty="0">
                <a:solidFill>
                  <a:srgbClr val="051D40"/>
                </a:solidFill>
                <a:latin typeface="Poppins"/>
              </a:rPr>
              <a:t> </a:t>
            </a:r>
            <a:r>
              <a:rPr lang="nl-NL" sz="2853" spc="-57" dirty="0">
                <a:solidFill>
                  <a:srgbClr val="051D40"/>
                </a:solidFill>
                <a:latin typeface="Poppins"/>
              </a:rPr>
              <a:t>en</a:t>
            </a:r>
            <a:r>
              <a:rPr lang="en-US" sz="2853" spc="-57" dirty="0">
                <a:solidFill>
                  <a:srgbClr val="051D40"/>
                </a:solidFill>
                <a:latin typeface="Poppins"/>
              </a:rPr>
              <a:t> </a:t>
            </a:r>
            <a:r>
              <a:rPr lang="nl-NL" sz="2853" spc="-57" dirty="0">
                <a:solidFill>
                  <a:srgbClr val="051D40"/>
                </a:solidFill>
                <a:latin typeface="Poppins"/>
              </a:rPr>
              <a:t>uitbreiding</a:t>
            </a:r>
          </a:p>
        </p:txBody>
      </p:sp>
      <p:sp>
        <p:nvSpPr>
          <p:cNvPr id="26" name="TextBox 20">
            <a:extLst>
              <a:ext uri="{FF2B5EF4-FFF2-40B4-BE49-F238E27FC236}">
                <a16:creationId xmlns:a16="http://schemas.microsoft.com/office/drawing/2014/main" id="{7A81DE86-C939-2202-6A56-92ABB781D427}"/>
              </a:ext>
            </a:extLst>
          </p:cNvPr>
          <p:cNvSpPr txBox="1"/>
          <p:nvPr/>
        </p:nvSpPr>
        <p:spPr>
          <a:xfrm>
            <a:off x="8494070" y="6096168"/>
            <a:ext cx="660851" cy="494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 dirty="0">
                <a:solidFill>
                  <a:srgbClr val="051D40"/>
                </a:solidFill>
                <a:latin typeface="Poppins"/>
              </a:rPr>
              <a:t>10</a:t>
            </a:r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639523B5-DFBD-D8E2-8195-21BE16C52D94}"/>
              </a:ext>
            </a:extLst>
          </p:cNvPr>
          <p:cNvSpPr/>
          <p:nvPr/>
        </p:nvSpPr>
        <p:spPr>
          <a:xfrm rot="5400000">
            <a:off x="2922519" y="6871161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27" name="TextBox 19">
            <a:extLst>
              <a:ext uri="{FF2B5EF4-FFF2-40B4-BE49-F238E27FC236}">
                <a16:creationId xmlns:a16="http://schemas.microsoft.com/office/drawing/2014/main" id="{1001897E-0B27-81CA-4B25-297285255E3D}"/>
              </a:ext>
            </a:extLst>
          </p:cNvPr>
          <p:cNvSpPr txBox="1"/>
          <p:nvPr/>
        </p:nvSpPr>
        <p:spPr>
          <a:xfrm>
            <a:off x="3673244" y="6795936"/>
            <a:ext cx="4642640" cy="4944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nl-NL" sz="2853" spc="-57" dirty="0">
                <a:solidFill>
                  <a:srgbClr val="051D40"/>
                </a:solidFill>
                <a:latin typeface="Poppins"/>
              </a:rPr>
              <a:t>Einde + demo</a:t>
            </a:r>
          </a:p>
        </p:txBody>
      </p:sp>
      <p:sp>
        <p:nvSpPr>
          <p:cNvPr id="28" name="TextBox 20">
            <a:extLst>
              <a:ext uri="{FF2B5EF4-FFF2-40B4-BE49-F238E27FC236}">
                <a16:creationId xmlns:a16="http://schemas.microsoft.com/office/drawing/2014/main" id="{7EE6FEF9-FD24-EDCC-1842-72DC67C3B7DF}"/>
              </a:ext>
            </a:extLst>
          </p:cNvPr>
          <p:cNvSpPr txBox="1"/>
          <p:nvPr/>
        </p:nvSpPr>
        <p:spPr>
          <a:xfrm>
            <a:off x="8493233" y="6795936"/>
            <a:ext cx="660851" cy="494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 dirty="0">
                <a:solidFill>
                  <a:srgbClr val="051D40"/>
                </a:solidFill>
                <a:latin typeface="Poppins"/>
              </a:rPr>
              <a:t>11</a:t>
            </a:r>
          </a:p>
        </p:txBody>
      </p:sp>
      <p:sp>
        <p:nvSpPr>
          <p:cNvPr id="31" name="Tijdelijke aanduiding voor dianummer 30">
            <a:extLst>
              <a:ext uri="{FF2B5EF4-FFF2-40B4-BE49-F238E27FC236}">
                <a16:creationId xmlns:a16="http://schemas.microsoft.com/office/drawing/2014/main" id="{52551120-7C50-372E-7D45-0F3A95A2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188217" y="9258300"/>
            <a:ext cx="18476217" cy="1028700"/>
            <a:chOff x="0" y="0"/>
            <a:chExt cx="4866164" cy="270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66164" cy="270933"/>
            </a:xfrm>
            <a:custGeom>
              <a:avLst/>
              <a:gdLst/>
              <a:ahLst/>
              <a:cxnLst/>
              <a:rect l="l" t="t" r="r" b="b"/>
              <a:pathLst>
                <a:path w="4866164" h="270933">
                  <a:moveTo>
                    <a:pt x="0" y="0"/>
                  </a:moveTo>
                  <a:lnTo>
                    <a:pt x="4866164" y="0"/>
                  </a:lnTo>
                  <a:lnTo>
                    <a:pt x="4866164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C2335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66164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407679" y="1015820"/>
            <a:ext cx="13472642" cy="6185080"/>
            <a:chOff x="0" y="0"/>
            <a:chExt cx="3042735" cy="114515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42735" cy="1145159"/>
            </a:xfrm>
            <a:custGeom>
              <a:avLst/>
              <a:gdLst/>
              <a:ahLst/>
              <a:cxnLst/>
              <a:rect l="l" t="t" r="r" b="b"/>
              <a:pathLst>
                <a:path w="3042735" h="1145159">
                  <a:moveTo>
                    <a:pt x="0" y="0"/>
                  </a:moveTo>
                  <a:lnTo>
                    <a:pt x="3042735" y="0"/>
                  </a:lnTo>
                  <a:lnTo>
                    <a:pt x="3042735" y="1145159"/>
                  </a:lnTo>
                  <a:lnTo>
                    <a:pt x="0" y="1145159"/>
                  </a:lnTo>
                  <a:close/>
                </a:path>
              </a:pathLst>
            </a:custGeom>
            <a:solidFill>
              <a:srgbClr val="C2335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042735" cy="11832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993168" y="2324100"/>
            <a:ext cx="12170632" cy="41871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15320" lvl="1" algn="l">
              <a:lnSpc>
                <a:spcPts val="4089"/>
              </a:lnSpc>
            </a:pPr>
            <a:r>
              <a:rPr lang="nl-NL" sz="2920" spc="-58" dirty="0">
                <a:solidFill>
                  <a:srgbClr val="FDFDFD"/>
                </a:solidFill>
                <a:latin typeface="Poppins"/>
              </a:rPr>
              <a:t>Op dit moment worden de apparaten bijgehouden in een eenvoudige tabel (onderstaande afbeelding)</a:t>
            </a:r>
          </a:p>
          <a:p>
            <a:pPr marL="315320" lvl="1" algn="l">
              <a:lnSpc>
                <a:spcPts val="4089"/>
              </a:lnSpc>
            </a:pPr>
            <a:endParaRPr lang="nl-NL" sz="2920" spc="-58" dirty="0">
              <a:solidFill>
                <a:srgbClr val="FDFDFD"/>
              </a:solidFill>
              <a:latin typeface="Poppins"/>
            </a:endParaRPr>
          </a:p>
          <a:p>
            <a:pPr marL="772520" lvl="1" indent="-457200" algn="l">
              <a:lnSpc>
                <a:spcPts val="4089"/>
              </a:lnSpc>
              <a:buFont typeface="Arial" panose="020B0604020202020204" pitchFamily="34" charset="0"/>
              <a:buChar char="•"/>
            </a:pPr>
            <a:r>
              <a:rPr lang="nl-NL" sz="2920" spc="-58" dirty="0">
                <a:solidFill>
                  <a:srgbClr val="FDFDFD"/>
                </a:solidFill>
                <a:latin typeface="Poppins"/>
              </a:rPr>
              <a:t>Foutgevoelig bij het invullen</a:t>
            </a:r>
          </a:p>
          <a:p>
            <a:pPr marL="772520" lvl="1" indent="-457200" algn="l">
              <a:lnSpc>
                <a:spcPts val="4089"/>
              </a:lnSpc>
              <a:buFont typeface="Arial" panose="020B0604020202020204" pitchFamily="34" charset="0"/>
              <a:buChar char="•"/>
            </a:pPr>
            <a:r>
              <a:rPr lang="nl-NL" sz="2920" spc="-58" dirty="0">
                <a:solidFill>
                  <a:srgbClr val="FDFDFD"/>
                </a:solidFill>
                <a:latin typeface="Poppins"/>
              </a:rPr>
              <a:t>Langzaam</a:t>
            </a:r>
          </a:p>
          <a:p>
            <a:pPr marL="772520" lvl="1" indent="-457200" algn="l">
              <a:lnSpc>
                <a:spcPts val="4089"/>
              </a:lnSpc>
              <a:buFont typeface="Arial" panose="020B0604020202020204" pitchFamily="34" charset="0"/>
              <a:buChar char="•"/>
            </a:pPr>
            <a:r>
              <a:rPr lang="nl-NL" sz="2920" spc="-58" dirty="0">
                <a:solidFill>
                  <a:srgbClr val="FDFDFD"/>
                </a:solidFill>
                <a:latin typeface="Poppins"/>
              </a:rPr>
              <a:t>Waardes kunnen niet gesorteerd worden</a:t>
            </a:r>
          </a:p>
          <a:p>
            <a:pPr marL="772520" lvl="1" indent="-457200" algn="l">
              <a:lnSpc>
                <a:spcPts val="4089"/>
              </a:lnSpc>
              <a:buFont typeface="Arial" panose="020B0604020202020204" pitchFamily="34" charset="0"/>
              <a:buChar char="•"/>
            </a:pPr>
            <a:r>
              <a:rPr lang="nl-NL" sz="2920" spc="-58" dirty="0">
                <a:solidFill>
                  <a:srgbClr val="FDFDFD"/>
                </a:solidFill>
                <a:latin typeface="Poppins"/>
              </a:rPr>
              <a:t>Deels doorzoekbaar</a:t>
            </a:r>
          </a:p>
          <a:p>
            <a:pPr marL="1229720" lvl="2" indent="-457200">
              <a:lnSpc>
                <a:spcPts val="4089"/>
              </a:lnSpc>
              <a:buFont typeface="Courier New" panose="02070309020205020404" pitchFamily="49" charset="0"/>
              <a:buChar char="o"/>
            </a:pPr>
            <a:r>
              <a:rPr lang="nl-NL" sz="2920" spc="-58" dirty="0">
                <a:solidFill>
                  <a:srgbClr val="FDFDFD"/>
                </a:solidFill>
                <a:latin typeface="Poppins"/>
              </a:rPr>
              <a:t>Voor (snelle) zoekopdrachten nu:  </a:t>
            </a:r>
            <a:endParaRPr lang="en-US" sz="2920" spc="-58" dirty="0">
              <a:solidFill>
                <a:srgbClr val="FDFDFD"/>
              </a:solidFill>
              <a:latin typeface="Poppins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104900" y="7545717"/>
            <a:ext cx="16078200" cy="1173361"/>
          </a:xfrm>
          <a:custGeom>
            <a:avLst/>
            <a:gdLst/>
            <a:ahLst/>
            <a:cxnLst/>
            <a:rect l="l" t="t" r="r" b="b"/>
            <a:pathLst>
              <a:path w="17259300" h="844415">
                <a:moveTo>
                  <a:pt x="0" y="0"/>
                </a:moveTo>
                <a:lnTo>
                  <a:pt x="17259300" y="0"/>
                </a:lnTo>
                <a:lnTo>
                  <a:pt x="17259300" y="844414"/>
                </a:lnTo>
                <a:lnTo>
                  <a:pt x="0" y="8444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082" r="-30706" b="1053"/>
            </a:stretch>
          </a:blipFill>
        </p:spPr>
        <p:txBody>
          <a:bodyPr/>
          <a:lstStyle/>
          <a:p>
            <a:endParaRPr lang="nl-NL" dirty="0"/>
          </a:p>
        </p:txBody>
      </p:sp>
      <p:sp>
        <p:nvSpPr>
          <p:cNvPr id="11" name="TextBox 11"/>
          <p:cNvSpPr txBox="1"/>
          <p:nvPr/>
        </p:nvSpPr>
        <p:spPr>
          <a:xfrm>
            <a:off x="4621648" y="1104900"/>
            <a:ext cx="8308908" cy="9825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8195"/>
              </a:lnSpc>
              <a:spcBef>
                <a:spcPct val="0"/>
              </a:spcBef>
            </a:pPr>
            <a:r>
              <a:rPr lang="en-US" sz="5854" dirty="0" err="1">
                <a:solidFill>
                  <a:srgbClr val="FDFDFD"/>
                </a:solidFill>
                <a:latin typeface="Open Sans Extra Bold"/>
              </a:rPr>
              <a:t>Huidige</a:t>
            </a:r>
            <a:r>
              <a:rPr lang="en-US" sz="5854" dirty="0">
                <a:solidFill>
                  <a:srgbClr val="FDFDFD"/>
                </a:solidFill>
                <a:latin typeface="Open Sans Extra Bold"/>
              </a:rPr>
              <a:t> </a:t>
            </a:r>
            <a:r>
              <a:rPr lang="en-US" sz="5854" dirty="0" err="1">
                <a:solidFill>
                  <a:srgbClr val="FDFDFD"/>
                </a:solidFill>
                <a:latin typeface="Open Sans Extra Bold"/>
              </a:rPr>
              <a:t>probleem</a:t>
            </a:r>
            <a:endParaRPr lang="en-US" sz="5854" dirty="0">
              <a:solidFill>
                <a:srgbClr val="FDFDFD"/>
              </a:solidFill>
              <a:latin typeface="Open Sans Extra Bold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A3E03BA5-29B8-45C7-22E8-92E46890D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66551" y="5600700"/>
            <a:ext cx="2864005" cy="2148004"/>
          </a:xfrm>
          <a:prstGeom prst="rect">
            <a:avLst/>
          </a:prstGeom>
        </p:spPr>
      </p:pic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2FA2C8C9-69BF-66D5-6F50-38DC4D5D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91349">
            <a:off x="15941477" y="-2395089"/>
            <a:ext cx="4693046" cy="469304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C23350"/>
              </a:solidFill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4455492" y="5464854"/>
            <a:ext cx="7019697" cy="10556306"/>
            <a:chOff x="0" y="0"/>
            <a:chExt cx="660400" cy="9931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993118"/>
            </a:xfrm>
            <a:custGeom>
              <a:avLst/>
              <a:gdLst/>
              <a:ahLst/>
              <a:cxnLst/>
              <a:rect l="l" t="t" r="r" b="b"/>
              <a:pathLst>
                <a:path w="660400" h="993118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2507"/>
                  </a:cubicBezTo>
                  <a:lnTo>
                    <a:pt x="660400" y="993118"/>
                  </a:lnTo>
                  <a:lnTo>
                    <a:pt x="0" y="993118"/>
                  </a:lnTo>
                  <a:lnTo>
                    <a:pt x="0" y="33299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C23350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8900"/>
              <a:ext cx="660400" cy="90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493921" y="2785680"/>
            <a:ext cx="10117882" cy="652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18"/>
              </a:lnSpc>
              <a:spcBef>
                <a:spcPct val="0"/>
              </a:spcBef>
            </a:pPr>
            <a:r>
              <a:rPr lang="en-US" sz="2442" spc="-48" dirty="0">
                <a:solidFill>
                  <a:srgbClr val="051D40"/>
                </a:solidFill>
                <a:latin typeface="Poppins"/>
              </a:rPr>
              <a:t>Om de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huidige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situatie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op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te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lossen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, is de Quintor hardware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catalogus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ontwikkeld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met de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volgende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functies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:</a:t>
            </a:r>
          </a:p>
          <a:p>
            <a:pPr marL="0" lvl="0" indent="0" algn="l">
              <a:lnSpc>
                <a:spcPts val="3418"/>
              </a:lnSpc>
              <a:spcBef>
                <a:spcPct val="0"/>
              </a:spcBef>
            </a:pPr>
            <a:endParaRPr lang="en-US" sz="2442" spc="-48" dirty="0">
              <a:solidFill>
                <a:srgbClr val="051D40"/>
              </a:solidFill>
              <a:latin typeface="Poppins"/>
            </a:endParaRP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Toevoegen</a:t>
            </a:r>
            <a:r>
              <a:rPr lang="en-US" sz="2442" u="none" strike="noStrike" spc="-48" dirty="0">
                <a:solidFill>
                  <a:srgbClr val="051D40"/>
                </a:solidFill>
                <a:latin typeface="Poppins"/>
              </a:rPr>
              <a:t> van </a:t>
            </a: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een</a:t>
            </a:r>
            <a:r>
              <a:rPr lang="en-US" sz="2442" u="none" strike="noStrike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apparaat</a:t>
            </a:r>
            <a:endParaRPr lang="en-US" sz="2442" u="none" strike="noStrike" spc="-48" dirty="0">
              <a:solidFill>
                <a:srgbClr val="051D40"/>
              </a:solidFill>
              <a:latin typeface="Poppins"/>
            </a:endParaRPr>
          </a:p>
          <a:p>
            <a:pPr marL="1054475" lvl="2" indent="-351492" algn="l">
              <a:lnSpc>
                <a:spcPts val="3418"/>
              </a:lnSpc>
              <a:spcBef>
                <a:spcPct val="0"/>
              </a:spcBef>
              <a:buFont typeface="Arial"/>
              <a:buChar char="⚬"/>
            </a:pP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Locatie</a:t>
            </a:r>
            <a:endParaRPr lang="en-US" sz="2442" u="none" strike="noStrike" spc="-48" dirty="0">
              <a:solidFill>
                <a:srgbClr val="051D40"/>
              </a:solidFill>
              <a:latin typeface="Poppins"/>
            </a:endParaRPr>
          </a:p>
          <a:p>
            <a:pPr marL="1054475" lvl="2" indent="-351492" algn="l">
              <a:lnSpc>
                <a:spcPts val="3418"/>
              </a:lnSpc>
              <a:spcBef>
                <a:spcPct val="0"/>
              </a:spcBef>
              <a:buFont typeface="Arial"/>
              <a:buChar char="⚬"/>
            </a:pP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Specificaties</a:t>
            </a:r>
            <a:endParaRPr lang="en-US" sz="2442" u="none" strike="noStrike" spc="-48" dirty="0">
              <a:solidFill>
                <a:srgbClr val="051D40"/>
              </a:solidFill>
              <a:latin typeface="Poppins"/>
            </a:endParaRP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Lijst</a:t>
            </a:r>
            <a:r>
              <a:rPr lang="en-US" sz="2442" u="none" strike="noStrike" spc="-48" dirty="0">
                <a:solidFill>
                  <a:srgbClr val="051D40"/>
                </a:solidFill>
                <a:latin typeface="Poppins"/>
              </a:rPr>
              <a:t> met </a:t>
            </a: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apparaten</a:t>
            </a:r>
            <a:r>
              <a:rPr lang="en-US" sz="2442" u="none" strike="noStrike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tonen</a:t>
            </a:r>
            <a:endParaRPr lang="en-US" sz="2442" u="none" strike="noStrike" spc="-48" dirty="0">
              <a:solidFill>
                <a:srgbClr val="051D40"/>
              </a:solidFill>
              <a:latin typeface="Poppins"/>
            </a:endParaRP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Zoeken</a:t>
            </a:r>
            <a:r>
              <a:rPr lang="en-US" sz="2442" u="none" strike="noStrike" spc="-48" dirty="0">
                <a:solidFill>
                  <a:srgbClr val="051D40"/>
                </a:solidFill>
                <a:latin typeface="Poppins"/>
              </a:rPr>
              <a:t> van </a:t>
            </a: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een</a:t>
            </a:r>
            <a:r>
              <a:rPr lang="en-US" sz="2442" u="none" strike="noStrike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apparaat</a:t>
            </a:r>
            <a:endParaRPr lang="en-US" sz="2442" u="none" strike="noStrike" spc="-48" dirty="0">
              <a:solidFill>
                <a:srgbClr val="051D40"/>
              </a:solidFill>
              <a:latin typeface="Poppins"/>
            </a:endParaRP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Sorteren</a:t>
            </a:r>
            <a:r>
              <a:rPr lang="en-US" sz="2442" u="none" strike="noStrike" spc="-48" dirty="0">
                <a:solidFill>
                  <a:srgbClr val="051D40"/>
                </a:solidFill>
                <a:latin typeface="Poppins"/>
              </a:rPr>
              <a:t> op </a:t>
            </a: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eigenschappen</a:t>
            </a:r>
            <a:r>
              <a:rPr lang="en-US" sz="2442" u="none" strike="noStrike" spc="-48" dirty="0">
                <a:solidFill>
                  <a:srgbClr val="051D40"/>
                </a:solidFill>
                <a:latin typeface="Poppins"/>
              </a:rPr>
              <a:t> van </a:t>
            </a: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apparaat</a:t>
            </a:r>
            <a:endParaRPr lang="en-US" sz="2442" u="none" strike="noStrike" spc="-48" dirty="0">
              <a:solidFill>
                <a:srgbClr val="051D40"/>
              </a:solidFill>
              <a:latin typeface="Poppins"/>
            </a:endParaRP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Uitleenverzoek</a:t>
            </a:r>
            <a:r>
              <a:rPr lang="en-US" sz="2442" u="none" strike="noStrike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voor</a:t>
            </a:r>
            <a:r>
              <a:rPr lang="en-US" sz="2442" u="none" strike="noStrike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een</a:t>
            </a:r>
            <a:r>
              <a:rPr lang="en-US" sz="2442" u="none" strike="noStrike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apparaat</a:t>
            </a:r>
            <a:r>
              <a:rPr lang="en-US" sz="2442" u="none" strike="noStrike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maken</a:t>
            </a:r>
            <a:endParaRPr lang="en-US" sz="2442" u="none" strike="noStrike" spc="-48" dirty="0">
              <a:solidFill>
                <a:srgbClr val="051D40"/>
              </a:solidFill>
              <a:latin typeface="Poppins"/>
            </a:endParaRP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Authenticatielaag</a:t>
            </a:r>
            <a:endParaRPr lang="en-US" sz="2442" u="none" strike="noStrike" spc="-48" dirty="0">
              <a:solidFill>
                <a:srgbClr val="051D40"/>
              </a:solidFill>
              <a:latin typeface="Poppins"/>
            </a:endParaRPr>
          </a:p>
          <a:p>
            <a:pPr marL="1054475" lvl="2" indent="-351492" algn="l">
              <a:lnSpc>
                <a:spcPts val="3418"/>
              </a:lnSpc>
              <a:spcBef>
                <a:spcPct val="0"/>
              </a:spcBef>
              <a:buFont typeface="Arial"/>
              <a:buChar char="⚬"/>
            </a:pP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Systeembeheerder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en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CFO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rollen</a:t>
            </a:r>
            <a:endParaRPr lang="en-US" sz="2442" u="none" strike="noStrike" spc="-48" dirty="0">
              <a:solidFill>
                <a:srgbClr val="051D40"/>
              </a:solidFill>
              <a:latin typeface="Poppins"/>
            </a:endParaRPr>
          </a:p>
          <a:p>
            <a:pPr marL="1054475" lvl="2" indent="-351492" algn="l">
              <a:lnSpc>
                <a:spcPts val="3418"/>
              </a:lnSpc>
              <a:spcBef>
                <a:spcPct val="0"/>
              </a:spcBef>
              <a:buFont typeface="Arial"/>
              <a:buChar char="⚬"/>
            </a:pPr>
            <a:r>
              <a:rPr lang="en-US" sz="2442" spc="-48" dirty="0">
                <a:solidFill>
                  <a:srgbClr val="051D40"/>
                </a:solidFill>
                <a:latin typeface="Poppins"/>
              </a:rPr>
              <a:t>Login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systeem</a:t>
            </a:r>
            <a:endParaRPr lang="en-US" sz="2442" spc="-48" dirty="0">
              <a:solidFill>
                <a:srgbClr val="051D40"/>
              </a:solidFill>
              <a:latin typeface="Poppins"/>
            </a:endParaRPr>
          </a:p>
          <a:p>
            <a:pPr marL="1063718" lvl="2" indent="-342900">
              <a:lnSpc>
                <a:spcPts val="3418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endParaRPr lang="en-US" sz="2442" u="none" strike="noStrike" spc="-48" dirty="0">
              <a:solidFill>
                <a:srgbClr val="051D40"/>
              </a:solidFill>
              <a:latin typeface="Poppins"/>
            </a:endParaRP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endParaRPr lang="en-US" sz="2442" u="none" strike="noStrike" spc="-48" dirty="0">
              <a:solidFill>
                <a:srgbClr val="051D40"/>
              </a:solidFill>
              <a:latin typeface="Poppi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493921" y="1193600"/>
            <a:ext cx="4996848" cy="926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75"/>
              </a:lnSpc>
              <a:spcBef>
                <a:spcPct val="0"/>
              </a:spcBef>
            </a:pPr>
            <a:r>
              <a:rPr lang="en-US" sz="5410">
                <a:solidFill>
                  <a:srgbClr val="051D40"/>
                </a:solidFill>
                <a:latin typeface="Open Sans Extra Bold"/>
              </a:rPr>
              <a:t>Oplossing</a:t>
            </a: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63831E41-B3FA-7C4D-DE4C-2E7D7596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91349">
            <a:off x="15941477" y="-2395089"/>
            <a:ext cx="4693046" cy="469304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C23350"/>
              </a:solidFill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4455492" y="5464854"/>
            <a:ext cx="7019697" cy="10556306"/>
            <a:chOff x="0" y="0"/>
            <a:chExt cx="660400" cy="9931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993118"/>
            </a:xfrm>
            <a:custGeom>
              <a:avLst/>
              <a:gdLst/>
              <a:ahLst/>
              <a:cxnLst/>
              <a:rect l="l" t="t" r="r" b="b"/>
              <a:pathLst>
                <a:path w="660400" h="993118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2507"/>
                  </a:cubicBezTo>
                  <a:lnTo>
                    <a:pt x="660400" y="993118"/>
                  </a:lnTo>
                  <a:lnTo>
                    <a:pt x="0" y="993118"/>
                  </a:lnTo>
                  <a:lnTo>
                    <a:pt x="0" y="33299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C23350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8900"/>
              <a:ext cx="660400" cy="90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493920" y="1193600"/>
            <a:ext cx="9307679" cy="9100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75"/>
              </a:lnSpc>
              <a:spcBef>
                <a:spcPct val="0"/>
              </a:spcBef>
            </a:pPr>
            <a:r>
              <a:rPr lang="en-US" sz="5410" dirty="0" err="1">
                <a:solidFill>
                  <a:srgbClr val="051D40"/>
                </a:solidFill>
                <a:latin typeface="Open Sans Extra Bold"/>
              </a:rPr>
              <a:t>Oplossing</a:t>
            </a:r>
            <a:r>
              <a:rPr lang="en-US" sz="5410" dirty="0">
                <a:solidFill>
                  <a:srgbClr val="051D40"/>
                </a:solidFill>
                <a:latin typeface="Open Sans Extra Bold"/>
              </a:rPr>
              <a:t> - </a:t>
            </a:r>
            <a:r>
              <a:rPr lang="en-US" sz="5410" dirty="0" err="1">
                <a:solidFill>
                  <a:srgbClr val="051D40"/>
                </a:solidFill>
                <a:latin typeface="Open Sans Extra Bold"/>
              </a:rPr>
              <a:t>uitwerking</a:t>
            </a:r>
            <a:endParaRPr lang="en-US" sz="5410" dirty="0">
              <a:solidFill>
                <a:srgbClr val="051D40"/>
              </a:solidFill>
              <a:latin typeface="Open Sans Extra Bold"/>
            </a:endParaRPr>
          </a:p>
        </p:txBody>
      </p:sp>
      <p:pic>
        <p:nvPicPr>
          <p:cNvPr id="13" name="Afbeelding 12" descr="Afbeelding met tekst, schermopname, software, nummer&#10;&#10;Automatisch gegenereerde beschrijving">
            <a:extLst>
              <a:ext uri="{FF2B5EF4-FFF2-40B4-BE49-F238E27FC236}">
                <a16:creationId xmlns:a16="http://schemas.microsoft.com/office/drawing/2014/main" id="{6A457CCD-15E0-44D8-7619-D2EAD86F6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399" y="2359474"/>
            <a:ext cx="11189201" cy="7379792"/>
          </a:xfrm>
          <a:prstGeom prst="rect">
            <a:avLst/>
          </a:prstGeom>
        </p:spPr>
      </p:pic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4DA0724C-4607-EA60-E622-75E34002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8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91349">
            <a:off x="15941477" y="-2395089"/>
            <a:ext cx="4693046" cy="469304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C23350"/>
              </a:solidFill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4455492" y="5464854"/>
            <a:ext cx="7019697" cy="10556306"/>
            <a:chOff x="0" y="0"/>
            <a:chExt cx="660400" cy="9931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993118"/>
            </a:xfrm>
            <a:custGeom>
              <a:avLst/>
              <a:gdLst/>
              <a:ahLst/>
              <a:cxnLst/>
              <a:rect l="l" t="t" r="r" b="b"/>
              <a:pathLst>
                <a:path w="660400" h="993118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2507"/>
                  </a:cubicBezTo>
                  <a:lnTo>
                    <a:pt x="660400" y="993118"/>
                  </a:lnTo>
                  <a:lnTo>
                    <a:pt x="0" y="993118"/>
                  </a:lnTo>
                  <a:lnTo>
                    <a:pt x="0" y="33299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C23350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8900"/>
              <a:ext cx="660400" cy="90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493921" y="2813433"/>
            <a:ext cx="10117882" cy="434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18"/>
              </a:lnSpc>
              <a:spcBef>
                <a:spcPct val="0"/>
              </a:spcBef>
            </a:pPr>
            <a:r>
              <a:rPr lang="nl-NL" sz="2442" spc="-48" dirty="0">
                <a:solidFill>
                  <a:srgbClr val="051D40"/>
                </a:solidFill>
                <a:latin typeface="Poppins"/>
              </a:rPr>
              <a:t>Met feedback van systeembeheerder en begeleider(s) zijn er verschillende aangepaste voorkeuren in de applicatie:</a:t>
            </a:r>
          </a:p>
          <a:p>
            <a:pPr marL="0" lvl="0" indent="0" algn="l">
              <a:lnSpc>
                <a:spcPts val="3418"/>
              </a:lnSpc>
              <a:spcBef>
                <a:spcPct val="0"/>
              </a:spcBef>
            </a:pPr>
            <a:r>
              <a:rPr lang="nl-NL" sz="2442" spc="-48" dirty="0">
                <a:solidFill>
                  <a:srgbClr val="051D40"/>
                </a:solidFill>
                <a:latin typeface="Poppins"/>
              </a:rPr>
              <a:t> </a:t>
            </a:r>
            <a:endParaRPr lang="nl-NL" sz="2442" u="none" strike="noStrike" spc="-48" dirty="0">
              <a:solidFill>
                <a:srgbClr val="051D40"/>
              </a:solidFill>
              <a:latin typeface="Poppins"/>
            </a:endParaRPr>
          </a:p>
          <a:p>
            <a:pPr marL="606518" lvl="1" indent="-342900" algn="l">
              <a:lnSpc>
                <a:spcPts val="341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nl-NL" sz="2442" u="none" strike="noStrike" spc="-48" dirty="0">
                <a:solidFill>
                  <a:srgbClr val="051D40"/>
                </a:solidFill>
                <a:latin typeface="Poppins"/>
              </a:rPr>
              <a:t>Zoeken op apparaten van links naar rechts</a:t>
            </a:r>
          </a:p>
          <a:p>
            <a:pPr marL="606518" lvl="1" indent="-342900" algn="l">
              <a:lnSpc>
                <a:spcPts val="341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nl-NL" sz="2442" u="none" strike="noStrike" spc="-48" dirty="0">
                <a:solidFill>
                  <a:srgbClr val="051D40"/>
                </a:solidFill>
                <a:latin typeface="Poppins"/>
              </a:rPr>
              <a:t>RAM en OS standaard zichtbaar</a:t>
            </a:r>
          </a:p>
          <a:p>
            <a:pPr marL="606518" lvl="1" indent="-342900" algn="l">
              <a:lnSpc>
                <a:spcPts val="341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nl-NL" sz="2442" u="none" strike="noStrike" spc="-48" dirty="0">
                <a:solidFill>
                  <a:srgbClr val="051D40"/>
                </a:solidFill>
                <a:latin typeface="Poppins"/>
              </a:rPr>
              <a:t>Overige Specificaties onder een (klein) menu</a:t>
            </a:r>
          </a:p>
          <a:p>
            <a:pPr marL="606518" lvl="1" indent="-342900">
              <a:lnSpc>
                <a:spcPts val="341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nl-NL" sz="2442" spc="-48" dirty="0">
                <a:solidFill>
                  <a:srgbClr val="051D40"/>
                </a:solidFill>
                <a:latin typeface="Poppins"/>
              </a:rPr>
              <a:t>Apparaat toevoegen op een aparte pagina</a:t>
            </a:r>
            <a:endParaRPr lang="nl-NL" sz="2442" u="none" strike="noStrike" spc="-48" dirty="0">
              <a:solidFill>
                <a:srgbClr val="051D40"/>
              </a:solidFill>
              <a:latin typeface="Poppins"/>
            </a:endParaRPr>
          </a:p>
          <a:p>
            <a:pPr marL="606518" lvl="1" indent="-342900" algn="l">
              <a:lnSpc>
                <a:spcPts val="341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nl-NL" sz="2442" u="none" strike="noStrike" spc="-48" dirty="0">
                <a:solidFill>
                  <a:srgbClr val="051D40"/>
                </a:solidFill>
                <a:latin typeface="Poppins"/>
              </a:rPr>
              <a:t>”</a:t>
            </a:r>
            <a:r>
              <a:rPr lang="nl-NL" sz="2442" u="none" strike="noStrike" spc="-48" dirty="0" err="1">
                <a:solidFill>
                  <a:srgbClr val="051D40"/>
                </a:solidFill>
                <a:latin typeface="Poppins"/>
              </a:rPr>
              <a:t>Dropdown</a:t>
            </a:r>
            <a:r>
              <a:rPr lang="nl-NL" sz="2442" spc="-48" dirty="0">
                <a:solidFill>
                  <a:srgbClr val="051D40"/>
                </a:solidFill>
                <a:latin typeface="Poppins"/>
              </a:rPr>
              <a:t>” menu bij het invoeren van een type</a:t>
            </a:r>
          </a:p>
          <a:p>
            <a:pPr marL="606518" lvl="1" indent="-342900" algn="l">
              <a:lnSpc>
                <a:spcPts val="341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nl-NL" sz="2442" u="none" strike="noStrike" spc="-48" dirty="0">
                <a:solidFill>
                  <a:srgbClr val="051D40"/>
                </a:solidFill>
                <a:latin typeface="Poppins"/>
              </a:rPr>
              <a:t>Te</a:t>
            </a:r>
            <a:r>
              <a:rPr lang="nl-NL" sz="2442" spc="-48" dirty="0">
                <a:solidFill>
                  <a:srgbClr val="051D40"/>
                </a:solidFill>
                <a:latin typeface="Poppins"/>
              </a:rPr>
              <a:t>kst toevoegen bij een uitleenverzoek</a:t>
            </a:r>
          </a:p>
          <a:p>
            <a:pPr marL="606518" lvl="1" indent="-342900" algn="l">
              <a:lnSpc>
                <a:spcPts val="341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nl-NL" sz="2442" spc="-48" dirty="0">
                <a:solidFill>
                  <a:srgbClr val="051D40"/>
                </a:solidFill>
                <a:latin typeface="Poppins"/>
              </a:rPr>
              <a:t>Nog meer design zaken…</a:t>
            </a:r>
            <a:endParaRPr lang="nl-NL" sz="2442" u="none" strike="noStrike" spc="-48" dirty="0">
              <a:solidFill>
                <a:srgbClr val="051D40"/>
              </a:solidFill>
              <a:latin typeface="Poppi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493920" y="1193600"/>
            <a:ext cx="8393279" cy="9100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75"/>
              </a:lnSpc>
              <a:spcBef>
                <a:spcPct val="0"/>
              </a:spcBef>
            </a:pPr>
            <a:r>
              <a:rPr lang="en-US" sz="5410" dirty="0" err="1">
                <a:solidFill>
                  <a:srgbClr val="051D40"/>
                </a:solidFill>
                <a:latin typeface="Open Sans Extra Bold"/>
              </a:rPr>
              <a:t>Oplossing</a:t>
            </a:r>
            <a:r>
              <a:rPr lang="en-US" sz="5410" dirty="0">
                <a:solidFill>
                  <a:srgbClr val="051D40"/>
                </a:solidFill>
                <a:latin typeface="Open Sans Extra Bold"/>
              </a:rPr>
              <a:t> - Feedback</a:t>
            </a:r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16AE062B-04AD-1C5E-ADCF-624B48D4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1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266830" y="0"/>
            <a:ext cx="5021170" cy="10287000"/>
            <a:chOff x="0" y="0"/>
            <a:chExt cx="132244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2448" cy="2709333"/>
            </a:xfrm>
            <a:custGeom>
              <a:avLst/>
              <a:gdLst/>
              <a:ahLst/>
              <a:cxnLst/>
              <a:rect l="l" t="t" r="r" b="b"/>
              <a:pathLst>
                <a:path w="1322448" h="2709333">
                  <a:moveTo>
                    <a:pt x="0" y="0"/>
                  </a:moveTo>
                  <a:lnTo>
                    <a:pt x="1322448" y="0"/>
                  </a:lnTo>
                  <a:lnTo>
                    <a:pt x="13224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23350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2244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09132" y="1222804"/>
            <a:ext cx="10506668" cy="7549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300"/>
              </a:lnSpc>
              <a:spcBef>
                <a:spcPct val="0"/>
              </a:spcBef>
            </a:pPr>
            <a:r>
              <a:rPr lang="en-US" sz="4500" dirty="0">
                <a:solidFill>
                  <a:srgbClr val="051D40"/>
                </a:solidFill>
                <a:latin typeface="Open Sans Extra Bold"/>
              </a:rPr>
              <a:t>Route </a:t>
            </a:r>
            <a:r>
              <a:rPr lang="en-US" sz="4500" dirty="0" err="1">
                <a:solidFill>
                  <a:srgbClr val="051D40"/>
                </a:solidFill>
                <a:latin typeface="Open Sans Extra Bold"/>
              </a:rPr>
              <a:t>naar</a:t>
            </a:r>
            <a:r>
              <a:rPr lang="en-US" sz="4500" dirty="0">
                <a:solidFill>
                  <a:srgbClr val="051D40"/>
                </a:solidFill>
                <a:latin typeface="Open Sans Extra Bold"/>
              </a:rPr>
              <a:t> </a:t>
            </a:r>
            <a:r>
              <a:rPr lang="en-US" sz="4500" dirty="0" err="1">
                <a:solidFill>
                  <a:srgbClr val="051D40"/>
                </a:solidFill>
                <a:latin typeface="Open Sans Extra Bold"/>
              </a:rPr>
              <a:t>eindproduct</a:t>
            </a:r>
            <a:r>
              <a:rPr lang="en-US" sz="4500" dirty="0">
                <a:solidFill>
                  <a:srgbClr val="051D40"/>
                </a:solidFill>
                <a:latin typeface="Open Sans Extra Bold"/>
              </a:rPr>
              <a:t> – back end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-1595820" y="-1782102"/>
            <a:ext cx="3564204" cy="356420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51D40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4700679" y="7074186"/>
            <a:ext cx="5946973" cy="5946973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9689588" y="5643420"/>
            <a:ext cx="2661498" cy="2367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34"/>
              </a:lnSpc>
              <a:spcBef>
                <a:spcPct val="0"/>
              </a:spcBef>
            </a:pPr>
            <a:r>
              <a:rPr lang="en-US" sz="1667" u="none" strike="noStrike" spc="-33">
                <a:solidFill>
                  <a:srgbClr val="FDFDFD"/>
                </a:solidFill>
                <a:latin typeface="Poppins"/>
              </a:rPr>
              <a:t>Lorem ipsum dolor sit amet, consectetur adipiscing elit. Nullam laoreet risus fringilla, egestas elit a, consequat augue. Phasellus sollicitudin felis mi, quis egestas ex ornare sed. </a:t>
            </a:r>
          </a:p>
        </p:txBody>
      </p:sp>
      <p:grpSp>
        <p:nvGrpSpPr>
          <p:cNvPr id="14" name="Group 14"/>
          <p:cNvGrpSpPr/>
          <p:nvPr/>
        </p:nvGrpSpPr>
        <p:grpSpPr>
          <a:xfrm rot="5491349">
            <a:off x="10677076" y="3466525"/>
            <a:ext cx="4693046" cy="4693046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0">
            <a:extLst>
              <a:ext uri="{FF2B5EF4-FFF2-40B4-BE49-F238E27FC236}">
                <a16:creationId xmlns:a16="http://schemas.microsoft.com/office/drawing/2014/main" id="{D6861BB0-6B7B-CBB3-C1F7-196C86B0C6DE}"/>
              </a:ext>
            </a:extLst>
          </p:cNvPr>
          <p:cNvSpPr txBox="1"/>
          <p:nvPr/>
        </p:nvSpPr>
        <p:spPr>
          <a:xfrm>
            <a:off x="1609132" y="8521588"/>
            <a:ext cx="10117882" cy="869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18"/>
              </a:lnSpc>
              <a:spcBef>
                <a:spcPct val="0"/>
              </a:spcBef>
            </a:pP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Gebruikmakend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van Spring Boot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als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back end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en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REACT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als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front end, is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dit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product tot stand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gekomen</a:t>
            </a:r>
            <a:endParaRPr lang="en-US" sz="2442" spc="-48" dirty="0">
              <a:solidFill>
                <a:srgbClr val="051D40"/>
              </a:solidFill>
              <a:latin typeface="Poppins"/>
            </a:endParaRPr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B33B7FF7-0809-1C64-0DA7-9CC9304E0670}"/>
              </a:ext>
            </a:extLst>
          </p:cNvPr>
          <p:cNvSpPr txBox="1"/>
          <p:nvPr/>
        </p:nvSpPr>
        <p:spPr>
          <a:xfrm>
            <a:off x="1609132" y="7926458"/>
            <a:ext cx="4477872" cy="51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85"/>
              </a:lnSpc>
              <a:spcBef>
                <a:spcPct val="0"/>
              </a:spcBef>
            </a:pPr>
            <a:r>
              <a:rPr lang="en-US" sz="2989" dirty="0" err="1">
                <a:solidFill>
                  <a:srgbClr val="051D40"/>
                </a:solidFill>
                <a:latin typeface="Open Sans Extra Bold"/>
              </a:rPr>
              <a:t>Gebruikte</a:t>
            </a:r>
            <a:r>
              <a:rPr lang="en-US" sz="2989" dirty="0">
                <a:solidFill>
                  <a:srgbClr val="051D40"/>
                </a:solidFill>
                <a:latin typeface="Open Sans Extra Bold"/>
              </a:rPr>
              <a:t> </a:t>
            </a:r>
            <a:r>
              <a:rPr lang="en-US" sz="2989" dirty="0" err="1">
                <a:solidFill>
                  <a:srgbClr val="051D40"/>
                </a:solidFill>
                <a:latin typeface="Open Sans Extra Bold"/>
              </a:rPr>
              <a:t>technieken</a:t>
            </a:r>
            <a:endParaRPr lang="en-US" sz="2989" dirty="0">
              <a:solidFill>
                <a:srgbClr val="051D40"/>
              </a:solidFill>
              <a:latin typeface="Open Sans Extra Bold"/>
            </a:endParaRP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A070AB84-CE81-20C1-DD26-A06B1204E95E}"/>
              </a:ext>
            </a:extLst>
          </p:cNvPr>
          <p:cNvSpPr txBox="1"/>
          <p:nvPr/>
        </p:nvSpPr>
        <p:spPr>
          <a:xfrm>
            <a:off x="1600432" y="2861709"/>
            <a:ext cx="11608230" cy="3565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Opnemen</a:t>
            </a:r>
            <a:r>
              <a:rPr lang="en-US" sz="2442" u="none" strike="noStrike" spc="-48" dirty="0">
                <a:solidFill>
                  <a:srgbClr val="051D40"/>
                </a:solidFill>
                <a:latin typeface="Poppins"/>
              </a:rPr>
              <a:t> van de ‘requirements’</a:t>
            </a: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nl-NL" sz="2442" spc="-48" dirty="0">
                <a:solidFill>
                  <a:srgbClr val="051D40"/>
                </a:solidFill>
                <a:latin typeface="Poppins"/>
              </a:rPr>
              <a:t>Kennismaken met de technieken</a:t>
            </a: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nl-NL" sz="2442" u="none" strike="noStrike" spc="-48" dirty="0">
                <a:solidFill>
                  <a:srgbClr val="051D40"/>
                </a:solidFill>
                <a:latin typeface="Poppins"/>
              </a:rPr>
              <a:t>Database ontwerp</a:t>
            </a: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nl-NL" sz="2442" u="none" strike="noStrike" spc="-48" dirty="0">
                <a:solidFill>
                  <a:srgbClr val="051D40"/>
                </a:solidFill>
                <a:latin typeface="Poppins"/>
              </a:rPr>
              <a:t>Implementat</a:t>
            </a:r>
            <a:r>
              <a:rPr lang="nl-NL" sz="2442" spc="-48" dirty="0">
                <a:solidFill>
                  <a:srgbClr val="051D40"/>
                </a:solidFill>
                <a:latin typeface="Poppins"/>
              </a:rPr>
              <a:t>ie + Service Classes</a:t>
            </a: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nl-NL" sz="2442" u="none" strike="noStrike" spc="-48" dirty="0">
                <a:solidFill>
                  <a:srgbClr val="051D40"/>
                </a:solidFill>
                <a:latin typeface="Poppins"/>
              </a:rPr>
              <a:t>Controllers</a:t>
            </a: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nl-NL" sz="2442" u="none" strike="noStrike" spc="-48" dirty="0">
                <a:solidFill>
                  <a:srgbClr val="051D40"/>
                </a:solidFill>
                <a:latin typeface="Poppins"/>
              </a:rPr>
              <a:t>Veel ‘</a:t>
            </a:r>
            <a:r>
              <a:rPr lang="nl-NL" sz="2442" u="none" strike="noStrike" spc="-48" dirty="0" err="1">
                <a:solidFill>
                  <a:srgbClr val="051D40"/>
                </a:solidFill>
                <a:latin typeface="Poppins"/>
              </a:rPr>
              <a:t>finetuning</a:t>
            </a:r>
            <a:r>
              <a:rPr lang="nl-NL" sz="2442" spc="-48" dirty="0">
                <a:solidFill>
                  <a:srgbClr val="051D40"/>
                </a:solidFill>
                <a:latin typeface="Poppins"/>
              </a:rPr>
              <a:t>’</a:t>
            </a: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nl-NL" sz="2442" spc="-48" dirty="0">
                <a:solidFill>
                  <a:srgbClr val="051D40"/>
                </a:solidFill>
                <a:latin typeface="Poppins"/>
              </a:rPr>
              <a:t>Uitleenverzoek</a:t>
            </a: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nl-NL" sz="2442" spc="-48" dirty="0">
                <a:solidFill>
                  <a:srgbClr val="051D40"/>
                </a:solidFill>
                <a:latin typeface="Poppins"/>
              </a:rPr>
              <a:t>Security</a:t>
            </a:r>
            <a:endParaRPr lang="nl-NL" sz="2442" u="none" strike="noStrike" spc="-48" dirty="0">
              <a:solidFill>
                <a:srgbClr val="051D40"/>
              </a:solidFill>
              <a:latin typeface="Poppins"/>
            </a:endParaRPr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A6242A05-557D-F2C8-7F93-9B4802B2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266830" y="0"/>
            <a:ext cx="5021170" cy="10287000"/>
            <a:chOff x="0" y="0"/>
            <a:chExt cx="132244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2448" cy="2709333"/>
            </a:xfrm>
            <a:custGeom>
              <a:avLst/>
              <a:gdLst/>
              <a:ahLst/>
              <a:cxnLst/>
              <a:rect l="l" t="t" r="r" b="b"/>
              <a:pathLst>
                <a:path w="1322448" h="2709333">
                  <a:moveTo>
                    <a:pt x="0" y="0"/>
                  </a:moveTo>
                  <a:lnTo>
                    <a:pt x="1322448" y="0"/>
                  </a:lnTo>
                  <a:lnTo>
                    <a:pt x="13224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23350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2244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09132" y="1222804"/>
            <a:ext cx="10506668" cy="7549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300"/>
              </a:lnSpc>
              <a:spcBef>
                <a:spcPct val="0"/>
              </a:spcBef>
            </a:pPr>
            <a:r>
              <a:rPr lang="en-US" sz="4500" dirty="0">
                <a:solidFill>
                  <a:srgbClr val="051D40"/>
                </a:solidFill>
                <a:latin typeface="Open Sans Extra Bold"/>
              </a:rPr>
              <a:t>Route </a:t>
            </a:r>
            <a:r>
              <a:rPr lang="en-US" sz="4500" dirty="0" err="1">
                <a:solidFill>
                  <a:srgbClr val="051D40"/>
                </a:solidFill>
                <a:latin typeface="Open Sans Extra Bold"/>
              </a:rPr>
              <a:t>naar</a:t>
            </a:r>
            <a:r>
              <a:rPr lang="en-US" sz="4500" dirty="0">
                <a:solidFill>
                  <a:srgbClr val="051D40"/>
                </a:solidFill>
                <a:latin typeface="Open Sans Extra Bold"/>
              </a:rPr>
              <a:t> </a:t>
            </a:r>
            <a:r>
              <a:rPr lang="en-US" sz="4500" dirty="0" err="1">
                <a:solidFill>
                  <a:srgbClr val="051D40"/>
                </a:solidFill>
                <a:latin typeface="Open Sans Extra Bold"/>
              </a:rPr>
              <a:t>eindproduct</a:t>
            </a:r>
            <a:r>
              <a:rPr lang="en-US" sz="4500" dirty="0">
                <a:solidFill>
                  <a:srgbClr val="051D40"/>
                </a:solidFill>
                <a:latin typeface="Open Sans Extra Bold"/>
              </a:rPr>
              <a:t> – front end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-1595820" y="-1782102"/>
            <a:ext cx="3564204" cy="356420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51D40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4700679" y="7074186"/>
            <a:ext cx="5946973" cy="5946973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9689588" y="5643420"/>
            <a:ext cx="2661498" cy="2367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34"/>
              </a:lnSpc>
              <a:spcBef>
                <a:spcPct val="0"/>
              </a:spcBef>
            </a:pPr>
            <a:r>
              <a:rPr lang="en-US" sz="1667" u="none" strike="noStrike" spc="-33">
                <a:solidFill>
                  <a:srgbClr val="FDFDFD"/>
                </a:solidFill>
                <a:latin typeface="Poppins"/>
              </a:rPr>
              <a:t>Lorem ipsum dolor sit amet, consectetur adipiscing elit. Nullam laoreet risus fringilla, egestas elit a, consequat augue. Phasellus sollicitudin felis mi, quis egestas ex ornare sed. </a:t>
            </a:r>
          </a:p>
        </p:txBody>
      </p:sp>
      <p:grpSp>
        <p:nvGrpSpPr>
          <p:cNvPr id="14" name="Group 14"/>
          <p:cNvGrpSpPr/>
          <p:nvPr/>
        </p:nvGrpSpPr>
        <p:grpSpPr>
          <a:xfrm rot="5491349">
            <a:off x="10677076" y="3466525"/>
            <a:ext cx="4693046" cy="4693046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kstvak 18">
            <a:extLst>
              <a:ext uri="{FF2B5EF4-FFF2-40B4-BE49-F238E27FC236}">
                <a16:creationId xmlns:a16="http://schemas.microsoft.com/office/drawing/2014/main" id="{A070AB84-CE81-20C1-DD26-A06B1204E95E}"/>
              </a:ext>
            </a:extLst>
          </p:cNvPr>
          <p:cNvSpPr txBox="1"/>
          <p:nvPr/>
        </p:nvSpPr>
        <p:spPr>
          <a:xfrm>
            <a:off x="1600432" y="2861709"/>
            <a:ext cx="11608230" cy="5745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nl-NL" sz="2442" u="none" strike="noStrike" spc="-48" dirty="0">
                <a:solidFill>
                  <a:srgbClr val="051D40"/>
                </a:solidFill>
                <a:latin typeface="Poppins"/>
              </a:rPr>
              <a:t>Kennismaken met de technieken</a:t>
            </a: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nl-NL" sz="2442" spc="-48" dirty="0">
                <a:solidFill>
                  <a:srgbClr val="051D40"/>
                </a:solidFill>
                <a:latin typeface="Poppins"/>
              </a:rPr>
              <a:t>Project aanmaken + opzetten</a:t>
            </a: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nl-NL" sz="2442" u="none" strike="noStrike" spc="-48" dirty="0" err="1">
                <a:solidFill>
                  <a:srgbClr val="051D40"/>
                </a:solidFill>
                <a:latin typeface="Poppins"/>
              </a:rPr>
              <a:t>RootLayout</a:t>
            </a:r>
            <a:endParaRPr lang="nl-NL" sz="2442" u="none" strike="noStrike" spc="-48" dirty="0">
              <a:solidFill>
                <a:srgbClr val="051D40"/>
              </a:solidFill>
              <a:latin typeface="Poppins"/>
            </a:endParaRPr>
          </a:p>
          <a:p>
            <a:pPr marL="984437" lvl="2" indent="-263619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nl-NL" sz="2442" spc="-48" dirty="0">
                <a:solidFill>
                  <a:srgbClr val="051D40"/>
                </a:solidFill>
                <a:latin typeface="Poppins"/>
              </a:rPr>
              <a:t>Sidebar</a:t>
            </a:r>
          </a:p>
          <a:p>
            <a:pPr marL="984437" lvl="2" indent="-263619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nl-NL" sz="2442" spc="-48" dirty="0" err="1">
                <a:solidFill>
                  <a:srgbClr val="051D40"/>
                </a:solidFill>
                <a:latin typeface="Poppins"/>
              </a:rPr>
              <a:t>Navbar</a:t>
            </a:r>
            <a:endParaRPr lang="nl-NL" sz="2442" u="none" strike="noStrike" spc="-48" dirty="0">
              <a:solidFill>
                <a:srgbClr val="051D40"/>
              </a:solidFill>
              <a:latin typeface="Poppins"/>
            </a:endParaRP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nl-NL" sz="2442" spc="-48" dirty="0">
                <a:solidFill>
                  <a:srgbClr val="051D40"/>
                </a:solidFill>
                <a:latin typeface="Poppins"/>
              </a:rPr>
              <a:t>Tabel maken voor alle apparaten</a:t>
            </a: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nl-NL" sz="2442" u="none" strike="noStrike" spc="-48" dirty="0">
                <a:solidFill>
                  <a:srgbClr val="051D40"/>
                </a:solidFill>
                <a:latin typeface="Poppins"/>
              </a:rPr>
              <a:t>Toevoegen van een apparaat (op aparte pagina)</a:t>
            </a: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nl-NL" sz="2442" spc="-48" dirty="0">
                <a:solidFill>
                  <a:srgbClr val="051D40"/>
                </a:solidFill>
                <a:latin typeface="Poppins"/>
              </a:rPr>
              <a:t>Sorteren + filteren</a:t>
            </a: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nl-NL" sz="2442" spc="-48" dirty="0">
                <a:solidFill>
                  <a:srgbClr val="051D40"/>
                </a:solidFill>
                <a:latin typeface="Poppins"/>
              </a:rPr>
              <a:t>Meldingen</a:t>
            </a: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nl-NL" sz="2442" u="none" strike="noStrike" spc="-48" dirty="0">
                <a:solidFill>
                  <a:srgbClr val="051D40"/>
                </a:solidFill>
                <a:latin typeface="Poppins"/>
              </a:rPr>
              <a:t>Uitleenve</a:t>
            </a:r>
            <a:r>
              <a:rPr lang="nl-NL" sz="2442" spc="-48" dirty="0">
                <a:solidFill>
                  <a:srgbClr val="051D40"/>
                </a:solidFill>
                <a:latin typeface="Poppins"/>
              </a:rPr>
              <a:t>rzoek + ‘goedkeur’ pagina</a:t>
            </a:r>
          </a:p>
          <a:p>
            <a:pPr marL="527237" lvl="1" indent="-263619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nl-NL" sz="2442" spc="-48" dirty="0">
                <a:solidFill>
                  <a:srgbClr val="051D40"/>
                </a:solidFill>
                <a:latin typeface="Poppins"/>
              </a:rPr>
              <a:t>Toepassen huisstijl</a:t>
            </a: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nl-NL" sz="2442" u="none" strike="noStrike" spc="-48" dirty="0">
                <a:solidFill>
                  <a:srgbClr val="051D40"/>
                </a:solidFill>
                <a:latin typeface="Poppins"/>
              </a:rPr>
              <a:t>Loginpagina + Tokens</a:t>
            </a: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nl-NL" sz="2442" spc="-48" dirty="0">
                <a:solidFill>
                  <a:srgbClr val="051D40"/>
                </a:solidFill>
                <a:latin typeface="Poppins"/>
              </a:rPr>
              <a:t>Styling, styling en nog meer styling</a:t>
            </a:r>
            <a:endParaRPr lang="nl-NL" sz="2442" u="none" strike="noStrike" spc="-48" dirty="0">
              <a:solidFill>
                <a:srgbClr val="051D40"/>
              </a:solidFill>
              <a:latin typeface="Poppins"/>
            </a:endParaRPr>
          </a:p>
        </p:txBody>
      </p:sp>
      <p:sp>
        <p:nvSpPr>
          <p:cNvPr id="23" name="Tijdelijke aanduiding voor dianummer 22">
            <a:extLst>
              <a:ext uri="{FF2B5EF4-FFF2-40B4-BE49-F238E27FC236}">
                <a16:creationId xmlns:a16="http://schemas.microsoft.com/office/drawing/2014/main" id="{1B20AA7A-22E8-2DAB-8C62-3D0B71F7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34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33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70420" y="904875"/>
            <a:ext cx="6903505" cy="1126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47"/>
              </a:lnSpc>
              <a:spcBef>
                <a:spcPct val="0"/>
              </a:spcBef>
            </a:pPr>
            <a:r>
              <a:rPr lang="en-US" sz="6605" dirty="0" err="1">
                <a:solidFill>
                  <a:srgbClr val="FDFDFD"/>
                </a:solidFill>
                <a:latin typeface="Open Sans Extra Bold"/>
              </a:rPr>
              <a:t>Struikelpunten</a:t>
            </a:r>
            <a:endParaRPr lang="en-US" sz="6605" dirty="0">
              <a:solidFill>
                <a:srgbClr val="FDFDFD"/>
              </a:solidFill>
              <a:latin typeface="Open Sans Extra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70420" y="2673001"/>
            <a:ext cx="9913189" cy="33793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nl-NL" sz="2440" u="none" strike="noStrike" spc="-46" dirty="0">
                <a:solidFill>
                  <a:srgbClr val="FDFDFD"/>
                </a:solidFill>
                <a:latin typeface="Poppins"/>
              </a:rPr>
              <a:t>Uiteraard</a:t>
            </a:r>
            <a:r>
              <a:rPr lang="en-US" sz="2440" u="none" strike="noStrike" spc="-46" dirty="0">
                <a:solidFill>
                  <a:srgbClr val="FDFDFD"/>
                </a:solidFill>
                <a:latin typeface="Poppins"/>
              </a:rPr>
              <a:t> </a:t>
            </a:r>
            <a:r>
              <a:rPr lang="nl-NL" sz="2440" u="none" strike="noStrike" spc="-46" dirty="0">
                <a:solidFill>
                  <a:srgbClr val="FDFDFD"/>
                </a:solidFill>
                <a:latin typeface="Poppins"/>
              </a:rPr>
              <a:t>een aantal struikelpunten bij het ontwikkelproces</a:t>
            </a:r>
            <a:r>
              <a:rPr lang="en-US" sz="2440" spc="-46" dirty="0">
                <a:solidFill>
                  <a:srgbClr val="FDFDFD"/>
                </a:solidFill>
                <a:latin typeface="Poppins"/>
              </a:rPr>
              <a:t>.</a:t>
            </a:r>
          </a:p>
          <a:p>
            <a:pPr algn="l"/>
            <a:endParaRPr lang="en-US" sz="2440" u="none" strike="noStrike" spc="-46" dirty="0">
              <a:solidFill>
                <a:srgbClr val="FDFDFD"/>
              </a:solidFill>
              <a:latin typeface="Poppi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40" u="none" strike="noStrike" spc="-46" dirty="0" err="1">
                <a:solidFill>
                  <a:srgbClr val="FDFDFD"/>
                </a:solidFill>
                <a:latin typeface="Poppins"/>
              </a:rPr>
              <a:t>Niet</a:t>
            </a:r>
            <a:r>
              <a:rPr lang="en-US" sz="2440" u="none" strike="noStrike" spc="-46" dirty="0">
                <a:solidFill>
                  <a:srgbClr val="FDFDFD"/>
                </a:solidFill>
                <a:latin typeface="Poppins"/>
              </a:rPr>
              <a:t> </a:t>
            </a:r>
            <a:r>
              <a:rPr lang="en-US" sz="2440" u="none" strike="noStrike" spc="-46" dirty="0" err="1">
                <a:solidFill>
                  <a:srgbClr val="FDFDFD"/>
                </a:solidFill>
                <a:latin typeface="Poppins"/>
              </a:rPr>
              <a:t>bekend</a:t>
            </a:r>
            <a:r>
              <a:rPr lang="en-US" sz="2440" u="none" strike="noStrike" spc="-46" dirty="0">
                <a:solidFill>
                  <a:srgbClr val="FDFDFD"/>
                </a:solidFill>
                <a:latin typeface="Poppins"/>
              </a:rPr>
              <a:t> met </a:t>
            </a:r>
            <a:r>
              <a:rPr lang="en-US" sz="2440" u="none" strike="noStrike" spc="-46" dirty="0" err="1">
                <a:solidFill>
                  <a:srgbClr val="FDFDFD"/>
                </a:solidFill>
                <a:latin typeface="Poppins"/>
              </a:rPr>
              <a:t>technieken</a:t>
            </a:r>
            <a:endParaRPr lang="en-US" sz="2440" u="none" strike="noStrike" spc="-46" dirty="0">
              <a:solidFill>
                <a:srgbClr val="FDFDFD"/>
              </a:solidFill>
              <a:latin typeface="Poppi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40" u="none" strike="noStrike" spc="-46" dirty="0">
                <a:solidFill>
                  <a:srgbClr val="FDFDFD"/>
                </a:solidFill>
                <a:latin typeface="Poppins"/>
              </a:rPr>
              <a:t>Database </a:t>
            </a:r>
            <a:r>
              <a:rPr lang="en-US" sz="2440" u="none" strike="noStrike" spc="-46" dirty="0" err="1">
                <a:solidFill>
                  <a:srgbClr val="FDFDFD"/>
                </a:solidFill>
                <a:latin typeface="Poppins"/>
              </a:rPr>
              <a:t>ontwerp</a:t>
            </a:r>
            <a:endParaRPr lang="en-US" sz="2440" u="none" strike="noStrike" spc="-46" dirty="0">
              <a:solidFill>
                <a:srgbClr val="FDFDFD"/>
              </a:solidFill>
              <a:latin typeface="Poppin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40" u="none" strike="noStrike" spc="-46" dirty="0">
                <a:solidFill>
                  <a:srgbClr val="FDFDFD"/>
                </a:solidFill>
                <a:latin typeface="Poppins"/>
              </a:rPr>
              <a:t>Null </a:t>
            </a:r>
            <a:r>
              <a:rPr lang="en-US" sz="2440" u="none" strike="noStrike" spc="-46" dirty="0" err="1">
                <a:solidFill>
                  <a:srgbClr val="FDFDFD"/>
                </a:solidFill>
                <a:latin typeface="Poppins"/>
              </a:rPr>
              <a:t>waardes</a:t>
            </a:r>
            <a:r>
              <a:rPr lang="en-US" sz="2440" u="none" strike="noStrike" spc="-46" dirty="0">
                <a:solidFill>
                  <a:srgbClr val="FDFDFD"/>
                </a:solidFill>
                <a:latin typeface="Poppins"/>
              </a:rPr>
              <a:t> </a:t>
            </a:r>
            <a:r>
              <a:rPr lang="en-US" sz="2440" u="none" strike="noStrike" spc="-46" dirty="0" err="1">
                <a:solidFill>
                  <a:srgbClr val="FDFDFD"/>
                </a:solidFill>
                <a:latin typeface="Poppins"/>
              </a:rPr>
              <a:t>bij</a:t>
            </a:r>
            <a:r>
              <a:rPr lang="en-US" sz="2440" u="none" strike="noStrike" spc="-46" dirty="0">
                <a:solidFill>
                  <a:srgbClr val="FDFDFD"/>
                </a:solidFill>
                <a:latin typeface="Poppins"/>
              </a:rPr>
              <a:t> </a:t>
            </a:r>
            <a:r>
              <a:rPr lang="en-US" sz="2440" u="none" strike="noStrike" spc="-46" dirty="0" err="1">
                <a:solidFill>
                  <a:srgbClr val="FDFDFD"/>
                </a:solidFill>
                <a:latin typeface="Poppins"/>
              </a:rPr>
              <a:t>lege</a:t>
            </a:r>
            <a:r>
              <a:rPr lang="en-US" sz="2440" u="none" strike="noStrike" spc="-46" dirty="0">
                <a:solidFill>
                  <a:srgbClr val="FDFDFD"/>
                </a:solidFill>
                <a:latin typeface="Poppins"/>
              </a:rPr>
              <a:t> specificities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40" spc="-46" dirty="0">
                <a:solidFill>
                  <a:srgbClr val="FDFDFD"/>
                </a:solidFill>
                <a:latin typeface="Poppins"/>
              </a:rPr>
              <a:t>JSON-Text </a:t>
            </a:r>
            <a:r>
              <a:rPr lang="en-US" sz="2440" spc="-46" dirty="0" err="1">
                <a:solidFill>
                  <a:srgbClr val="FDFDFD"/>
                </a:solidFill>
                <a:latin typeface="Poppins"/>
              </a:rPr>
              <a:t>kolom</a:t>
            </a:r>
            <a:endParaRPr lang="en-US" sz="2440" u="none" strike="noStrike" spc="-46" dirty="0">
              <a:solidFill>
                <a:srgbClr val="FDFDFD"/>
              </a:solidFill>
              <a:latin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40" spc="-46" dirty="0">
                <a:solidFill>
                  <a:srgbClr val="FDFDFD"/>
                </a:solidFill>
                <a:latin typeface="Poppins"/>
              </a:rPr>
              <a:t>Unit Tests laten </a:t>
            </a:r>
            <a:r>
              <a:rPr lang="en-US" sz="2440" spc="-46" dirty="0" err="1">
                <a:solidFill>
                  <a:srgbClr val="FDFDFD"/>
                </a:solidFill>
                <a:latin typeface="Poppins"/>
              </a:rPr>
              <a:t>uitvoeren</a:t>
            </a:r>
            <a:r>
              <a:rPr lang="en-US" sz="2440" spc="-46" dirty="0">
                <a:solidFill>
                  <a:srgbClr val="FDFDFD"/>
                </a:solidFill>
                <a:latin typeface="Poppins"/>
              </a:rPr>
              <a:t> </a:t>
            </a:r>
            <a:r>
              <a:rPr lang="en-US" sz="2440" spc="-46" dirty="0" err="1">
                <a:solidFill>
                  <a:srgbClr val="FDFDFD"/>
                </a:solidFill>
                <a:latin typeface="Poppins"/>
              </a:rPr>
              <a:t>m.b.v</a:t>
            </a:r>
            <a:r>
              <a:rPr lang="en-US" sz="2440" spc="-46" dirty="0">
                <a:solidFill>
                  <a:srgbClr val="FDFDFD"/>
                </a:solidFill>
                <a:latin typeface="Poppins"/>
              </a:rPr>
              <a:t>. </a:t>
            </a:r>
            <a:r>
              <a:rPr lang="en-US" sz="2440" spc="-46" dirty="0" err="1">
                <a:solidFill>
                  <a:srgbClr val="FDFDFD"/>
                </a:solidFill>
                <a:latin typeface="Poppins"/>
              </a:rPr>
              <a:t>Github</a:t>
            </a:r>
            <a:r>
              <a:rPr lang="en-US" sz="2440" spc="-46" dirty="0">
                <a:solidFill>
                  <a:srgbClr val="FDFDFD"/>
                </a:solidFill>
                <a:latin typeface="Poppins"/>
              </a:rPr>
              <a:t> 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40" spc="-46" dirty="0">
                <a:solidFill>
                  <a:srgbClr val="FDFDFD"/>
                </a:solidFill>
                <a:latin typeface="Poppins"/>
              </a:rPr>
              <a:t>Role based JSON Web Tokens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40" spc="-46" dirty="0">
                <a:solidFill>
                  <a:srgbClr val="FDFDFD"/>
                </a:solidFill>
                <a:latin typeface="Poppins"/>
              </a:rPr>
              <a:t>En </a:t>
            </a:r>
            <a:r>
              <a:rPr lang="en-US" sz="2440" spc="-46" dirty="0" err="1">
                <a:solidFill>
                  <a:srgbClr val="FDFDFD"/>
                </a:solidFill>
                <a:latin typeface="Poppins"/>
              </a:rPr>
              <a:t>nog</a:t>
            </a:r>
            <a:r>
              <a:rPr lang="en-US" sz="2440" spc="-46" dirty="0">
                <a:solidFill>
                  <a:srgbClr val="FDFDFD"/>
                </a:solidFill>
                <a:latin typeface="Poppins"/>
              </a:rPr>
              <a:t> </a:t>
            </a:r>
            <a:r>
              <a:rPr lang="en-US" sz="2440" spc="-46" dirty="0" err="1">
                <a:solidFill>
                  <a:srgbClr val="FDFDFD"/>
                </a:solidFill>
                <a:latin typeface="Poppins"/>
              </a:rPr>
              <a:t>veel</a:t>
            </a:r>
            <a:r>
              <a:rPr lang="en-US" sz="2440" spc="-46" dirty="0">
                <a:solidFill>
                  <a:srgbClr val="FDFDFD"/>
                </a:solidFill>
                <a:latin typeface="Poppins"/>
              </a:rPr>
              <a:t> </a:t>
            </a:r>
            <a:r>
              <a:rPr lang="en-US" sz="2440" spc="-46" dirty="0" err="1">
                <a:solidFill>
                  <a:srgbClr val="FDFDFD"/>
                </a:solidFill>
                <a:latin typeface="Poppins"/>
              </a:rPr>
              <a:t>meer</a:t>
            </a:r>
            <a:r>
              <a:rPr lang="en-US" sz="2440" spc="-46" dirty="0">
                <a:solidFill>
                  <a:srgbClr val="FDFDFD"/>
                </a:solidFill>
                <a:latin typeface="Poppins"/>
              </a:rPr>
              <a:t> Kleine </a:t>
            </a:r>
            <a:r>
              <a:rPr lang="en-US" sz="2440" spc="-46" dirty="0" err="1">
                <a:solidFill>
                  <a:srgbClr val="FDFDFD"/>
                </a:solidFill>
                <a:latin typeface="Poppins"/>
              </a:rPr>
              <a:t>zaken</a:t>
            </a:r>
            <a:r>
              <a:rPr lang="en-US" sz="2440" spc="-46" dirty="0">
                <a:solidFill>
                  <a:srgbClr val="FDFDFD"/>
                </a:solidFill>
                <a:latin typeface="Poppins"/>
              </a:rPr>
              <a:t>…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4456341" y="3980147"/>
            <a:ext cx="7019697" cy="10556306"/>
            <a:chOff x="0" y="0"/>
            <a:chExt cx="660400" cy="99311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60400" cy="993118"/>
            </a:xfrm>
            <a:custGeom>
              <a:avLst/>
              <a:gdLst/>
              <a:ahLst/>
              <a:cxnLst/>
              <a:rect l="l" t="t" r="r" b="b"/>
              <a:pathLst>
                <a:path w="660400" h="993118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2507"/>
                  </a:cubicBezTo>
                  <a:lnTo>
                    <a:pt x="660400" y="993118"/>
                  </a:lnTo>
                  <a:lnTo>
                    <a:pt x="0" y="993118"/>
                  </a:lnTo>
                  <a:lnTo>
                    <a:pt x="0" y="33299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88900"/>
              <a:ext cx="660400" cy="90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254F914A-F247-7B5B-3BEA-39D0C067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5174</TotalTime>
  <Words>495</Words>
  <Application>Microsoft Macintosh PowerPoint</Application>
  <PresentationFormat>Aangepast</PresentationFormat>
  <Paragraphs>108</Paragraphs>
  <Slides>11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8" baseType="lpstr">
      <vt:lpstr>Calibri</vt:lpstr>
      <vt:lpstr>Poppins</vt:lpstr>
      <vt:lpstr>Open Sans Extra Bold</vt:lpstr>
      <vt:lpstr>Courier New</vt:lpstr>
      <vt:lpstr>Aptos</vt:lpstr>
      <vt:lpstr>Arial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Blue Professional Modern Technology Pitch Deck Presentation</dc:title>
  <cp:lastModifiedBy>Mark van de Streek</cp:lastModifiedBy>
  <cp:revision>14</cp:revision>
  <dcterms:created xsi:type="dcterms:W3CDTF">2006-08-16T00:00:00Z</dcterms:created>
  <dcterms:modified xsi:type="dcterms:W3CDTF">2024-06-30T11:48:17Z</dcterms:modified>
  <dc:identifier>DAGIAPmxRAw</dc:identifier>
</cp:coreProperties>
</file>