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5"/>
  </p:sldMasterIdLst>
  <p:notesMasterIdLst>
    <p:notesMasterId r:id="rId30"/>
  </p:notesMasterIdLst>
  <p:sldIdLst>
    <p:sldId id="319" r:id="rId6"/>
    <p:sldId id="379" r:id="rId7"/>
    <p:sldId id="378" r:id="rId8"/>
    <p:sldId id="377" r:id="rId9"/>
    <p:sldId id="320" r:id="rId10"/>
    <p:sldId id="371" r:id="rId11"/>
    <p:sldId id="372" r:id="rId12"/>
    <p:sldId id="369" r:id="rId13"/>
    <p:sldId id="370" r:id="rId14"/>
    <p:sldId id="388" r:id="rId15"/>
    <p:sldId id="387" r:id="rId16"/>
    <p:sldId id="375" r:id="rId17"/>
    <p:sldId id="381" r:id="rId18"/>
    <p:sldId id="351" r:id="rId19"/>
    <p:sldId id="376" r:id="rId20"/>
    <p:sldId id="384" r:id="rId21"/>
    <p:sldId id="383" r:id="rId22"/>
    <p:sldId id="385" r:id="rId23"/>
    <p:sldId id="386" r:id="rId24"/>
    <p:sldId id="389" r:id="rId25"/>
    <p:sldId id="390" r:id="rId26"/>
    <p:sldId id="392" r:id="rId27"/>
    <p:sldId id="391" r:id="rId28"/>
    <p:sldId id="393" r:id="rId2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5"/>
    <p:restoredTop sz="73632"/>
  </p:normalViewPr>
  <p:slideViewPr>
    <p:cSldViewPr snapToGrid="0">
      <p:cViewPr>
        <p:scale>
          <a:sx n="1" d="2"/>
          <a:sy n="1" d="2"/>
        </p:scale>
        <p:origin x="1224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B093528-7E5D-410B-9EFD-D968C479C06C}" type="datetimeFigureOut">
              <a:rPr lang="en-US"/>
              <a:pPr>
                <a:defRPr/>
              </a:pPr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C3902D5-57A5-47CD-8DE4-213F079F5F6A}" type="slidenum">
              <a:rPr lang="en-US" altLang="es-ES"/>
              <a:pPr/>
              <a:t>‹#›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date - who owns this?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work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anything. not the work, the team, the end dates for blockers/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dependancies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on progress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add in some new work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leave (or join)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dependancies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dates slip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date is now at risk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can the person who owns the date do  (besides get stressed)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 corners? drop quality? change end date? reduce scope? who has this power?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pressure now is on the owner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date. If this is the DM, their day job now will suffer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at the precise moment you need them to be working at their best, they will be working at their worst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259EAA-CDE0-49BE-A0FA-372C5562C5E3}" type="slidenum">
              <a:rPr lang="en-US" altLang="es-E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s-ES" altLang="es-E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1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s-E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0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s-ES" altLang="es-E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53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s-ES" altLang="es-E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79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270CEB-89C0-4C7D-8316-603433BC76D1}" type="slidenum">
              <a:rPr lang="en-US" altLang="es-E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s-ES" altLang="es-E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02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s-ES" altLang="es-E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53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s-ES" altLang="es-E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6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r>
              <a:rPr lang="es-ES" altLang="es-ES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Meet</a:t>
            </a:r>
            <a:r>
              <a:rPr lang="es-ES" altLang="es-E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s-ES" altLang="es-ES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</a:t>
            </a:r>
            <a:r>
              <a:rPr lang="es-ES" altLang="es-E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manager. Project</a:t>
            </a:r>
            <a:r>
              <a:rPr lang="es-ES" altLang="es-ES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,</a:t>
            </a:r>
            <a:r>
              <a:rPr lang="es-ES" altLang="es-ES" baseline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Product</a:t>
            </a:r>
            <a:r>
              <a:rPr lang="es-ES" altLang="es-ES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s-ES" altLang="es-ES" baseline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Delivery</a:t>
            </a:r>
            <a:endParaRPr lang="es-E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0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EECDD4-2260-424E-970B-0730D828A153}" type="slidenum">
              <a:rPr lang="en-US" altLang="es-E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5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s-ES">
                <a:latin typeface="Arial" panose="020B0604020202020204" pitchFamily="34" charset="0"/>
                <a:cs typeface="Arial" panose="020B0604020202020204" pitchFamily="34" charset="0"/>
              </a:rPr>
              <a:t>5 minutes to get any questions onto post it notes,hand to the person shadowing to group as the rest of the session takes place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EECDD4-2260-424E-970B-0730D828A153}" type="slidenum">
              <a:rPr lang="en-US" altLang="es-E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5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EECDD4-2260-424E-970B-0730D828A153}" type="slidenum">
              <a:rPr lang="en-US" altLang="es-E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85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s-E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5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EECDD4-2260-424E-970B-0730D828A153}" type="slidenum">
              <a:rPr lang="en-US" altLang="es-E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77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s-E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3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EECDD4-2260-424E-970B-0730D828A153}" type="slidenum">
              <a:rPr lang="en-US" altLang="es-E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4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s-ES">
                <a:latin typeface="Arial" panose="020B0604020202020204" pitchFamily="34" charset="0"/>
                <a:cs typeface="Arial" panose="020B0604020202020204" pitchFamily="34" charset="0"/>
              </a:rPr>
              <a:t>5 minutes to get any questions onto post it notes,hand to the person shadowing to group as the rest of the session takes place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EECDD4-2260-424E-970B-0730D828A153}" type="slidenum">
              <a:rPr lang="en-US" altLang="es-E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1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r>
              <a:rPr lang="es-ES" altLang="es-ES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Meet</a:t>
            </a:r>
            <a:r>
              <a:rPr lang="es-ES" altLang="es-E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s-ES" altLang="es-ES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</a:t>
            </a:r>
            <a:r>
              <a:rPr lang="es-ES" altLang="es-E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manager. Project</a:t>
            </a:r>
            <a:r>
              <a:rPr lang="es-ES" altLang="es-ES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,</a:t>
            </a:r>
            <a:r>
              <a:rPr lang="es-ES" altLang="es-ES" baseline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Product</a:t>
            </a:r>
            <a:r>
              <a:rPr lang="es-ES" altLang="es-ES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s-ES" altLang="es-ES" baseline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Delivery</a:t>
            </a:r>
            <a:endParaRPr lang="es-E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s-ES">
                <a:latin typeface="Arial" panose="020B0604020202020204" pitchFamily="34" charset="0"/>
                <a:cs typeface="Arial" panose="020B0604020202020204" pitchFamily="34" charset="0"/>
              </a:rPr>
              <a:t>5 minutes to get any questions onto post it notes,hand to the person shadowing to group as the rest of the session takes place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EECDD4-2260-424E-970B-0730D828A153}" type="slidenum">
              <a:rPr lang="en-US" altLang="es-E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s-ES" altLang="es-E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22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s-ES">
                <a:latin typeface="Arial" panose="020B0604020202020204" pitchFamily="34" charset="0"/>
                <a:cs typeface="Arial" panose="020B0604020202020204" pitchFamily="34" charset="0"/>
              </a:rPr>
              <a:t>5 minutes to get any questions onto post it notes,hand to the person shadowing to group as the rest of the session takes place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EECDD4-2260-424E-970B-0730D828A153}" type="slidenum">
              <a:rPr lang="en-US" altLang="es-E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0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fixed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goal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fixed set of work packages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requirements)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understanding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how long each would take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plan for what order to do the in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resource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dependencies with dates/owners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blockers with how these will be resolved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Contingency</a:t>
            </a:r>
          </a:p>
          <a:p>
            <a:endParaRPr lang="es-ES" altLang="es-E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s-E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98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s-ES" altLang="es-E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545578-4AC2-4A60-8B28-C6236D001A67}" type="slidenum">
              <a:rPr lang="en-US" altLang="es-E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9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188075"/>
            <a:ext cx="1501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28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188075"/>
            <a:ext cx="1501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0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42A8D9-1BFD-48C1-9122-08CE886C6FD6}" type="datetimeFigureOut">
              <a:rPr lang="en-US"/>
              <a:pPr>
                <a:defRPr/>
              </a:pPr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A8A8A"/>
                </a:solidFill>
              </a:defRPr>
            </a:lvl1pPr>
          </a:lstStyle>
          <a:p>
            <a:fld id="{D5F7B224-D966-4EF6-9D1E-4AC56AB384B0}" type="slidenum">
              <a:rPr lang="en-US" altLang="es-ES"/>
              <a:pPr/>
              <a:t>‹#›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2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08050"/>
            <a:ext cx="12192000" cy="2365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47" name="Shape 91"/>
          <p:cNvSpPr txBox="1">
            <a:spLocks/>
          </p:cNvSpPr>
          <p:nvPr/>
        </p:nvSpPr>
        <p:spPr bwMode="auto">
          <a:xfrm>
            <a:off x="709613" y="1063625"/>
            <a:ext cx="9348787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34275" rIns="68569" bIns="3427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25000"/>
            </a:pPr>
            <a:r>
              <a:rPr lang="en-US" altLang="es-ES" sz="54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Planning &amp; Tracking to a Deadline (on an agile project)</a:t>
            </a:r>
            <a:endParaRPr lang="en-US" altLang="es-ES" sz="5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709613" y="3690938"/>
            <a:ext cx="109410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3600" dirty="0" smtClean="0">
                <a:latin typeface="Helvetica Neue"/>
                <a:ea typeface="Helvetica Neue"/>
                <a:cs typeface="Helvetica Neue"/>
              </a:rPr>
              <a:t>Ian Eccles-Smith</a:t>
            </a:r>
          </a:p>
          <a:p>
            <a:pPr eaLnBrk="1" hangingPunct="1"/>
            <a:r>
              <a:rPr lang="en-US" altLang="es-ES" sz="3600" dirty="0" smtClean="0">
                <a:solidFill>
                  <a:srgbClr val="0B0C0C"/>
                </a:solidFill>
                <a:latin typeface="Helvetica Neue"/>
                <a:ea typeface="Helvetica Neue"/>
                <a:cs typeface="Helvetica Neue"/>
              </a:rPr>
              <a:t>(Agile Coach)</a:t>
            </a:r>
          </a:p>
          <a:p>
            <a:pPr eaLnBrk="1" hangingPunct="1"/>
            <a:endParaRPr lang="en-US" altLang="es-ES" sz="3600" dirty="0">
              <a:solidFill>
                <a:srgbClr val="0B0C0C"/>
              </a:solidFill>
              <a:latin typeface="Helvetica Neue"/>
              <a:ea typeface="Helvetica Neue"/>
              <a:cs typeface="Helvetica Neue"/>
            </a:endParaRPr>
          </a:p>
          <a:p>
            <a:pPr eaLnBrk="1" hangingPunct="1"/>
            <a:endParaRPr lang="en-US" altLang="es-ES" sz="3600" dirty="0">
              <a:solidFill>
                <a:srgbClr val="0B0C0C"/>
              </a:solidFill>
              <a:latin typeface="Helvetica Neue"/>
              <a:ea typeface="Helvetica Neue"/>
              <a:cs typeface="Helvetica Neue"/>
            </a:endParaRPr>
          </a:p>
          <a:p>
            <a:pPr algn="r" eaLnBrk="1" hangingPunct="1"/>
            <a:fld id="{892F22A1-97FB-954E-96F8-D4746486F960}" type="datetime3">
              <a:rPr lang="en-GB" altLang="es-ES" smtClean="0">
                <a:solidFill>
                  <a:srgbClr val="0B0C0C"/>
                </a:solidFill>
                <a:latin typeface="Helvetica Neue"/>
                <a:ea typeface="Helvetica Neue"/>
                <a:cs typeface="Helvetica Neue"/>
              </a:rPr>
              <a:t>27 February, 2017</a:t>
            </a:fld>
            <a:endParaRPr lang="en-US" altLang="es-ES" dirty="0"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1"/>
          <p:cNvSpPr txBox="1">
            <a:spLocks/>
          </p:cNvSpPr>
          <p:nvPr/>
        </p:nvSpPr>
        <p:spPr>
          <a:xfrm>
            <a:off x="428621" y="2491982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You are in my power!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3359764"/>
            <a:ext cx="3492500" cy="23241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0"/>
            <a:ext cx="7248524" cy="3519714"/>
            <a:chOff x="0" y="0"/>
            <a:chExt cx="7248524" cy="351971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699000" cy="3519714"/>
            </a:xfrm>
            <a:prstGeom prst="rect">
              <a:avLst/>
            </a:prstGeom>
          </p:spPr>
        </p:pic>
        <p:sp>
          <p:nvSpPr>
            <p:cNvPr id="16" name="Shape 91"/>
            <p:cNvSpPr txBox="1">
              <a:spLocks/>
            </p:cNvSpPr>
            <p:nvPr/>
          </p:nvSpPr>
          <p:spPr>
            <a:xfrm>
              <a:off x="4324345" y="477450"/>
              <a:ext cx="2924179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The goal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20" name="Shape 91"/>
          <p:cNvSpPr txBox="1">
            <a:spLocks/>
          </p:cNvSpPr>
          <p:nvPr/>
        </p:nvSpPr>
        <p:spPr>
          <a:xfrm>
            <a:off x="2082800" y="5695950"/>
            <a:ext cx="4270379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Work packages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20010" y="323850"/>
            <a:ext cx="4270379" cy="3079135"/>
            <a:chOff x="7720010" y="323850"/>
            <a:chExt cx="4270379" cy="30791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869" y="323850"/>
              <a:ext cx="3810000" cy="2133600"/>
            </a:xfrm>
            <a:prstGeom prst="rect">
              <a:avLst/>
            </a:prstGeom>
          </p:spPr>
        </p:pic>
        <p:sp>
          <p:nvSpPr>
            <p:cNvPr id="22" name="Shape 91"/>
            <p:cNvSpPr txBox="1">
              <a:spLocks/>
            </p:cNvSpPr>
            <p:nvPr/>
          </p:nvSpPr>
          <p:spPr>
            <a:xfrm>
              <a:off x="7720010" y="2300485"/>
              <a:ext cx="4270379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A resource plan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69" y="323850"/>
            <a:ext cx="3810000" cy="21971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578350" y="1719483"/>
            <a:ext cx="4365629" cy="2684402"/>
            <a:chOff x="4578350" y="1719483"/>
            <a:chExt cx="4365629" cy="26844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350" y="1719483"/>
              <a:ext cx="1800231" cy="1800231"/>
            </a:xfrm>
            <a:prstGeom prst="rect">
              <a:avLst/>
            </a:prstGeom>
          </p:spPr>
        </p:pic>
        <p:sp>
          <p:nvSpPr>
            <p:cNvPr id="25" name="Shape 91"/>
            <p:cNvSpPr txBox="1">
              <a:spLocks/>
            </p:cNvSpPr>
            <p:nvPr/>
          </p:nvSpPr>
          <p:spPr>
            <a:xfrm>
              <a:off x="4673600" y="3301385"/>
              <a:ext cx="4270379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Dependencies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60" y="4264449"/>
            <a:ext cx="3289300" cy="24638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009913" y="3301385"/>
            <a:ext cx="1791423" cy="3608028"/>
            <a:chOff x="9009913" y="3301385"/>
            <a:chExt cx="1791423" cy="360802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913" y="3301385"/>
              <a:ext cx="1725489" cy="2708728"/>
            </a:xfrm>
            <a:prstGeom prst="rect">
              <a:avLst/>
            </a:prstGeom>
          </p:spPr>
        </p:pic>
        <p:sp>
          <p:nvSpPr>
            <p:cNvPr id="27" name="Shape 91"/>
            <p:cNvSpPr txBox="1">
              <a:spLocks/>
            </p:cNvSpPr>
            <p:nvPr/>
          </p:nvSpPr>
          <p:spPr>
            <a:xfrm>
              <a:off x="9299579" y="5806913"/>
              <a:ext cx="1501757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Risks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V="1">
            <a:off x="8305800" y="4851400"/>
            <a:ext cx="1549399" cy="8324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854246" y="1660497"/>
            <a:ext cx="1363208" cy="38358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349500" y="4728351"/>
            <a:ext cx="5014207" cy="8295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607936" y="3077335"/>
            <a:ext cx="1785460" cy="22769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069195" y="1974236"/>
            <a:ext cx="4523999" cy="38811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>
            <a:spLocks/>
          </p:cNvSpPr>
          <p:nvPr/>
        </p:nvSpPr>
        <p:spPr>
          <a:xfrm>
            <a:off x="1244065" y="4383900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7200" i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  <a:r>
              <a:rPr lang="en-US" sz="7200" i="1" dirty="0" smtClean="0">
                <a:latin typeface="Helvetica Neue" charset="0"/>
                <a:ea typeface="Helvetica Neue" charset="0"/>
                <a:cs typeface="Helvetica Neue" charset="0"/>
              </a:rPr>
              <a:t>rum roll</a:t>
            </a:r>
            <a:r>
              <a:rPr lang="mr-IN" sz="7200" i="1" dirty="0" smtClean="0">
                <a:latin typeface="Helvetica Neue" charset="0"/>
                <a:ea typeface="Helvetica Neue" charset="0"/>
                <a:cs typeface="Helvetica Neue" charset="0"/>
              </a:rPr>
              <a:t>……</a:t>
            </a:r>
            <a:r>
              <a:rPr lang="en-GB" sz="7200" i="1" dirty="0" smtClean="0">
                <a:latin typeface="Helvetica Neue" charset="0"/>
                <a:ea typeface="Helvetica Neue" charset="0"/>
                <a:cs typeface="Helvetica Neue" charset="0"/>
              </a:rPr>
              <a:t>..</a:t>
            </a:r>
            <a:endParaRPr lang="en-US" sz="7200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2943221" y="2005241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5400" dirty="0" smtClean="0">
                <a:latin typeface="Helvetica Neue" charset="0"/>
                <a:ea typeface="Helvetica Neue" charset="0"/>
                <a:cs typeface="Helvetica Neue" charset="0"/>
              </a:rPr>
              <a:t>(around tea-time)</a:t>
            </a:r>
            <a:endParaRPr lang="en-US" sz="5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hape 91"/>
          <p:cNvSpPr txBox="1">
            <a:spLocks/>
          </p:cNvSpPr>
          <p:nvPr/>
        </p:nvSpPr>
        <p:spPr>
          <a:xfrm>
            <a:off x="708021" y="459982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27</a:t>
            </a:r>
            <a:r>
              <a:rPr lang="en-US" sz="88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 of July 2018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1"/>
          <p:cNvSpPr txBox="1">
            <a:spLocks/>
          </p:cNvSpPr>
          <p:nvPr/>
        </p:nvSpPr>
        <p:spPr>
          <a:xfrm>
            <a:off x="606420" y="0"/>
            <a:ext cx="12830179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As long as nothing changes</a:t>
            </a:r>
          </a:p>
        </p:txBody>
      </p:sp>
      <p:sp>
        <p:nvSpPr>
          <p:cNvPr id="3" name="Shape 91"/>
          <p:cNvSpPr txBox="1">
            <a:spLocks/>
          </p:cNvSpPr>
          <p:nvPr/>
        </p:nvSpPr>
        <p:spPr>
          <a:xfrm>
            <a:off x="606420" y="0"/>
            <a:ext cx="12830179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As long as n</a:t>
            </a:r>
            <a:r>
              <a:rPr lang="en-US" sz="7200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o</a:t>
            </a: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thing changes</a:t>
            </a:r>
          </a:p>
        </p:txBody>
      </p:sp>
    </p:spTree>
    <p:extLst>
      <p:ext uri="{BB962C8B-B14F-4D97-AF65-F5344CB8AC3E}">
        <p14:creationId xmlns:p14="http://schemas.microsoft.com/office/powerpoint/2010/main" val="3921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1"/>
          <p:cNvSpPr txBox="1">
            <a:spLocks/>
          </p:cNvSpPr>
          <p:nvPr/>
        </p:nvSpPr>
        <p:spPr>
          <a:xfrm>
            <a:off x="428625" y="2349500"/>
            <a:ext cx="12830179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7200" smtClean="0">
                <a:latin typeface="Helvetica Neue" charset="0"/>
                <a:ea typeface="Helvetica Neue" charset="0"/>
                <a:cs typeface="Helvetica Neue" charset="0"/>
              </a:rPr>
              <a:t>Work starts</a:t>
            </a:r>
            <a:endParaRPr lang="en-US" sz="7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3359764"/>
            <a:ext cx="3492500" cy="23241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0"/>
            <a:ext cx="7248524" cy="3519714"/>
            <a:chOff x="0" y="0"/>
            <a:chExt cx="7248524" cy="351971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699000" cy="3519714"/>
            </a:xfrm>
            <a:prstGeom prst="rect">
              <a:avLst/>
            </a:prstGeom>
          </p:spPr>
        </p:pic>
        <p:sp>
          <p:nvSpPr>
            <p:cNvPr id="16" name="Shape 91"/>
            <p:cNvSpPr txBox="1">
              <a:spLocks/>
            </p:cNvSpPr>
            <p:nvPr/>
          </p:nvSpPr>
          <p:spPr>
            <a:xfrm>
              <a:off x="4324345" y="477450"/>
              <a:ext cx="2924179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The goal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20" name="Shape 91"/>
          <p:cNvSpPr txBox="1">
            <a:spLocks/>
          </p:cNvSpPr>
          <p:nvPr/>
        </p:nvSpPr>
        <p:spPr>
          <a:xfrm>
            <a:off x="2082800" y="5695950"/>
            <a:ext cx="4270379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Work packages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20010" y="323850"/>
            <a:ext cx="4270379" cy="3079135"/>
            <a:chOff x="7720010" y="323850"/>
            <a:chExt cx="4270379" cy="30791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869" y="323850"/>
              <a:ext cx="3810000" cy="2133600"/>
            </a:xfrm>
            <a:prstGeom prst="rect">
              <a:avLst/>
            </a:prstGeom>
          </p:spPr>
        </p:pic>
        <p:sp>
          <p:nvSpPr>
            <p:cNvPr id="22" name="Shape 91"/>
            <p:cNvSpPr txBox="1">
              <a:spLocks/>
            </p:cNvSpPr>
            <p:nvPr/>
          </p:nvSpPr>
          <p:spPr>
            <a:xfrm>
              <a:off x="7720010" y="2300485"/>
              <a:ext cx="4270379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A resource plan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78350" y="1719483"/>
            <a:ext cx="4365629" cy="2684402"/>
            <a:chOff x="4578350" y="1719483"/>
            <a:chExt cx="4365629" cy="26844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350" y="1719483"/>
              <a:ext cx="1800231" cy="1800231"/>
            </a:xfrm>
            <a:prstGeom prst="rect">
              <a:avLst/>
            </a:prstGeom>
          </p:spPr>
        </p:pic>
        <p:sp>
          <p:nvSpPr>
            <p:cNvPr id="25" name="Shape 91"/>
            <p:cNvSpPr txBox="1">
              <a:spLocks/>
            </p:cNvSpPr>
            <p:nvPr/>
          </p:nvSpPr>
          <p:spPr>
            <a:xfrm>
              <a:off x="4673600" y="3301385"/>
              <a:ext cx="4270379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Dependencies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09913" y="3301385"/>
            <a:ext cx="1791423" cy="3608028"/>
            <a:chOff x="9009913" y="3301385"/>
            <a:chExt cx="1791423" cy="360802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913" y="3301385"/>
              <a:ext cx="1725489" cy="2708728"/>
            </a:xfrm>
            <a:prstGeom prst="rect">
              <a:avLst/>
            </a:prstGeom>
          </p:spPr>
        </p:pic>
        <p:sp>
          <p:nvSpPr>
            <p:cNvPr id="27" name="Shape 91"/>
            <p:cNvSpPr txBox="1">
              <a:spLocks/>
            </p:cNvSpPr>
            <p:nvPr/>
          </p:nvSpPr>
          <p:spPr>
            <a:xfrm>
              <a:off x="9299579" y="5806913"/>
              <a:ext cx="1501757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Risks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0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1"/>
          <p:cNvSpPr txBox="1">
            <a:spLocks/>
          </p:cNvSpPr>
          <p:nvPr/>
        </p:nvSpPr>
        <p:spPr>
          <a:xfrm>
            <a:off x="606420" y="0"/>
            <a:ext cx="12830179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As long as nothing changes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009913" y="3301385"/>
            <a:ext cx="1791423" cy="3608028"/>
            <a:chOff x="9009913" y="3301385"/>
            <a:chExt cx="1791423" cy="36080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913" y="3301385"/>
              <a:ext cx="1725489" cy="2708728"/>
            </a:xfrm>
            <a:prstGeom prst="rect">
              <a:avLst/>
            </a:prstGeom>
          </p:spPr>
        </p:pic>
        <p:sp>
          <p:nvSpPr>
            <p:cNvPr id="5" name="Shape 91"/>
            <p:cNvSpPr txBox="1">
              <a:spLocks/>
            </p:cNvSpPr>
            <p:nvPr/>
          </p:nvSpPr>
          <p:spPr>
            <a:xfrm>
              <a:off x="9299579" y="5806913"/>
              <a:ext cx="1501757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Risks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79" y="2947599"/>
            <a:ext cx="2247900" cy="361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9" y="3138099"/>
            <a:ext cx="2679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8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1"/>
          <p:cNvSpPr txBox="1">
            <a:spLocks/>
          </p:cNvSpPr>
          <p:nvPr/>
        </p:nvSpPr>
        <p:spPr>
          <a:xfrm>
            <a:off x="504821" y="1197985"/>
            <a:ext cx="6480180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As long as nothing changes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720010" y="323850"/>
            <a:ext cx="4270379" cy="3079135"/>
            <a:chOff x="7720010" y="323850"/>
            <a:chExt cx="4270379" cy="307913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869" y="323850"/>
              <a:ext cx="3810000" cy="2133600"/>
            </a:xfrm>
            <a:prstGeom prst="rect">
              <a:avLst/>
            </a:prstGeom>
          </p:spPr>
        </p:pic>
        <p:sp>
          <p:nvSpPr>
            <p:cNvPr id="20" name="Shape 91"/>
            <p:cNvSpPr txBox="1">
              <a:spLocks/>
            </p:cNvSpPr>
            <p:nvPr/>
          </p:nvSpPr>
          <p:spPr>
            <a:xfrm>
              <a:off x="7720010" y="2300485"/>
              <a:ext cx="4270379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A resource plan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1" y="2851735"/>
            <a:ext cx="2527300" cy="3213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69" y="298449"/>
            <a:ext cx="4622800" cy="21590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19" y="340298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9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197100"/>
            <a:ext cx="3289300" cy="2463800"/>
          </a:xfrm>
          <a:prstGeom prst="rect">
            <a:avLst/>
          </a:prstGeom>
        </p:spPr>
      </p:pic>
      <p:sp>
        <p:nvSpPr>
          <p:cNvPr id="4" name="Shape 91"/>
          <p:cNvSpPr txBox="1">
            <a:spLocks/>
          </p:cNvSpPr>
          <p:nvPr/>
        </p:nvSpPr>
        <p:spPr>
          <a:xfrm>
            <a:off x="708021" y="459982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27</a:t>
            </a:r>
            <a:r>
              <a:rPr lang="en-US" sz="88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 of July 2018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941513"/>
            <a:ext cx="12192000" cy="23653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5" name="Shape 91"/>
          <p:cNvSpPr txBox="1">
            <a:spLocks/>
          </p:cNvSpPr>
          <p:nvPr/>
        </p:nvSpPr>
        <p:spPr bwMode="auto">
          <a:xfrm>
            <a:off x="428625" y="2644775"/>
            <a:ext cx="961548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34275" rIns="68569" bIns="3427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25000"/>
            </a:pPr>
            <a:r>
              <a:rPr lang="en-US" altLang="es-ES" sz="72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What did you really know?</a:t>
            </a:r>
            <a:endParaRPr lang="en-US" altLang="es-ES" sz="7200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200021" y="4506912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5400" dirty="0" smtClean="0">
                <a:latin typeface="Helvetica Neue" charset="0"/>
                <a:ea typeface="Helvetica Neue" charset="0"/>
                <a:cs typeface="Helvetica Neue" charset="0"/>
              </a:rPr>
              <a:t>Some </a:t>
            </a:r>
            <a:r>
              <a:rPr lang="en-US" sz="5400" dirty="0" smtClean="0">
                <a:latin typeface="Helvetica Neue" charset="0"/>
                <a:ea typeface="Helvetica Neue" charset="0"/>
                <a:cs typeface="Helvetica Neue" charset="0"/>
              </a:rPr>
              <a:t>things. But </a:t>
            </a:r>
            <a:r>
              <a:rPr lang="en-US" sz="5400" dirty="0">
                <a:latin typeface="Helvetica Neue" charset="0"/>
                <a:ea typeface="Helvetica Neue" charset="0"/>
                <a:cs typeface="Helvetica Neue" charset="0"/>
              </a:rPr>
              <a:t>n</a:t>
            </a:r>
            <a:r>
              <a:rPr lang="en-US" sz="5400" dirty="0" smtClean="0">
                <a:latin typeface="Helvetica Neue" charset="0"/>
                <a:ea typeface="Helvetica Neue" charset="0"/>
                <a:cs typeface="Helvetica Neue" charset="0"/>
              </a:rPr>
              <a:t>ot </a:t>
            </a:r>
            <a:r>
              <a:rPr lang="en-US" sz="5400" dirty="0" smtClean="0">
                <a:latin typeface="Helvetica Neue" charset="0"/>
                <a:ea typeface="Helvetica Neue" charset="0"/>
                <a:cs typeface="Helvetica Neue" charset="0"/>
              </a:rPr>
              <a:t>enough</a:t>
            </a:r>
            <a:r>
              <a:rPr lang="en-US" sz="5400" dirty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5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941513"/>
            <a:ext cx="12192000" cy="2365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5" name="Shape 91"/>
          <p:cNvSpPr txBox="1">
            <a:spLocks/>
          </p:cNvSpPr>
          <p:nvPr/>
        </p:nvSpPr>
        <p:spPr bwMode="auto">
          <a:xfrm>
            <a:off x="428625" y="2644775"/>
            <a:ext cx="961548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34275" rIns="68569" bIns="3427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25000"/>
            </a:pPr>
            <a:r>
              <a:rPr lang="en-US" altLang="es-ES" sz="72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How to get an end date</a:t>
            </a:r>
            <a:endParaRPr lang="en-US" altLang="es-ES" sz="7200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072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941513"/>
            <a:ext cx="12192000" cy="2365375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5" name="Shape 91"/>
          <p:cNvSpPr txBox="1">
            <a:spLocks/>
          </p:cNvSpPr>
          <p:nvPr/>
        </p:nvSpPr>
        <p:spPr bwMode="auto">
          <a:xfrm>
            <a:off x="428625" y="2644775"/>
            <a:ext cx="961548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34275" rIns="68569" bIns="3427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25000"/>
            </a:pPr>
            <a:r>
              <a:rPr lang="en-US" altLang="es-ES" sz="72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So what can we do</a:t>
            </a:r>
            <a:r>
              <a:rPr lang="mr-IN" altLang="es-ES" sz="72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…</a:t>
            </a:r>
            <a:endParaRPr lang="en-US" altLang="es-ES" sz="7200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200021" y="4506912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mr-IN" sz="5400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r>
              <a:rPr lang="en-US" sz="5400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5400" dirty="0" smtClean="0">
                <a:latin typeface="Helvetica Neue" charset="0"/>
                <a:ea typeface="Helvetica Neue" charset="0"/>
                <a:cs typeface="Helvetica Neue" charset="0"/>
              </a:rPr>
              <a:t>nd who should do it?</a:t>
            </a:r>
            <a:endParaRPr lang="en-US" sz="5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99000" cy="3519714"/>
          </a:xfrm>
          <a:prstGeom prst="rect">
            <a:avLst/>
          </a:prstGeom>
        </p:spPr>
      </p:pic>
      <p:sp>
        <p:nvSpPr>
          <p:cNvPr id="16" name="Shape 91"/>
          <p:cNvSpPr txBox="1">
            <a:spLocks/>
          </p:cNvSpPr>
          <p:nvPr/>
        </p:nvSpPr>
        <p:spPr>
          <a:xfrm>
            <a:off x="4324345" y="477450"/>
            <a:ext cx="3295655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et the goal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Shape 91"/>
          <p:cNvSpPr txBox="1">
            <a:spLocks/>
          </p:cNvSpPr>
          <p:nvPr/>
        </p:nvSpPr>
        <p:spPr>
          <a:xfrm>
            <a:off x="5111745" y="1890226"/>
            <a:ext cx="5099055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et an end date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Shape 91"/>
          <p:cNvSpPr txBox="1">
            <a:spLocks/>
          </p:cNvSpPr>
          <p:nvPr/>
        </p:nvSpPr>
        <p:spPr>
          <a:xfrm>
            <a:off x="2844799" y="3303002"/>
            <a:ext cx="9347201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Measure progress to the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end date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6632" y="143205"/>
            <a:ext cx="11331079" cy="5699041"/>
            <a:chOff x="403722" y="238823"/>
            <a:chExt cx="11331079" cy="5699041"/>
          </a:xfrm>
        </p:grpSpPr>
        <p:sp>
          <p:nvSpPr>
            <p:cNvPr id="23" name="Shape 91"/>
            <p:cNvSpPr txBox="1">
              <a:spLocks/>
            </p:cNvSpPr>
            <p:nvPr/>
          </p:nvSpPr>
          <p:spPr>
            <a:xfrm>
              <a:off x="914401" y="4835364"/>
              <a:ext cx="10820400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Adjust scope based on what can be done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722" y="238823"/>
              <a:ext cx="3920623" cy="3108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415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941513"/>
            <a:ext cx="12192000" cy="23653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5" name="Shape 91"/>
          <p:cNvSpPr txBox="1">
            <a:spLocks/>
          </p:cNvSpPr>
          <p:nvPr/>
        </p:nvSpPr>
        <p:spPr bwMode="auto">
          <a:xfrm>
            <a:off x="428625" y="2644775"/>
            <a:ext cx="961548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34275" rIns="68569" bIns="3427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25000"/>
            </a:pPr>
            <a:r>
              <a:rPr lang="en-US" altLang="es-ES" sz="72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Who does this?</a:t>
            </a:r>
            <a:endParaRPr lang="en-US" altLang="es-ES" sz="7200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21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91"/>
          <p:cNvSpPr txBox="1">
            <a:spLocks/>
          </p:cNvSpPr>
          <p:nvPr/>
        </p:nvSpPr>
        <p:spPr>
          <a:xfrm>
            <a:off x="914401" y="477450"/>
            <a:ext cx="3295655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et the goal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Shape 91"/>
          <p:cNvSpPr txBox="1">
            <a:spLocks/>
          </p:cNvSpPr>
          <p:nvPr/>
        </p:nvSpPr>
        <p:spPr>
          <a:xfrm>
            <a:off x="914401" y="1930088"/>
            <a:ext cx="5099055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et an end date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Shape 91"/>
          <p:cNvSpPr txBox="1">
            <a:spLocks/>
          </p:cNvSpPr>
          <p:nvPr/>
        </p:nvSpPr>
        <p:spPr>
          <a:xfrm>
            <a:off x="914401" y="3382726"/>
            <a:ext cx="9347201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Measure progress to the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end date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Shape 91"/>
          <p:cNvSpPr txBox="1">
            <a:spLocks/>
          </p:cNvSpPr>
          <p:nvPr/>
        </p:nvSpPr>
        <p:spPr>
          <a:xfrm>
            <a:off x="914401" y="4835364"/>
            <a:ext cx="10820400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mtClean="0">
                <a:latin typeface="Helvetica Neue" charset="0"/>
                <a:ea typeface="Helvetica Neue" charset="0"/>
                <a:cs typeface="Helvetica Neue" charset="0"/>
              </a:rPr>
              <a:t>Adjust scope based on what can be done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Shape 91"/>
          <p:cNvSpPr txBox="1">
            <a:spLocks/>
          </p:cNvSpPr>
          <p:nvPr/>
        </p:nvSpPr>
        <p:spPr>
          <a:xfrm>
            <a:off x="3581401" y="1087050"/>
            <a:ext cx="8026399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i="1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Service and Product Manager</a:t>
            </a:r>
            <a:endParaRPr lang="en-US" i="1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3556001" y="2551783"/>
            <a:ext cx="8026399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i="1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Service and Product Manager</a:t>
            </a:r>
            <a:endParaRPr lang="en-US" i="1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Shape 91"/>
          <p:cNvSpPr txBox="1">
            <a:spLocks/>
          </p:cNvSpPr>
          <p:nvPr/>
        </p:nvSpPr>
        <p:spPr>
          <a:xfrm>
            <a:off x="3733801" y="4016516"/>
            <a:ext cx="8026399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i="1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Delivery Manager</a:t>
            </a:r>
            <a:endParaRPr lang="en-US" i="1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Shape 91"/>
          <p:cNvSpPr txBox="1">
            <a:spLocks/>
          </p:cNvSpPr>
          <p:nvPr/>
        </p:nvSpPr>
        <p:spPr>
          <a:xfrm>
            <a:off x="3733801" y="5481250"/>
            <a:ext cx="8026399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i="1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Product Manager</a:t>
            </a:r>
            <a:endParaRPr lang="en-US" i="1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2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941513"/>
            <a:ext cx="12192000" cy="23653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5" name="Shape 91"/>
          <p:cNvSpPr txBox="1">
            <a:spLocks/>
          </p:cNvSpPr>
          <p:nvPr/>
        </p:nvSpPr>
        <p:spPr bwMode="auto">
          <a:xfrm>
            <a:off x="428625" y="2644775"/>
            <a:ext cx="961548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34275" rIns="68569" bIns="3427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25000"/>
            </a:pPr>
            <a:r>
              <a:rPr lang="en-US" altLang="es-ES" sz="72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Thoughts</a:t>
            </a:r>
            <a:r>
              <a:rPr lang="en-US" altLang="es-ES" sz="72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?</a:t>
            </a:r>
            <a:endParaRPr lang="en-US" altLang="es-ES" sz="7200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96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941513"/>
            <a:ext cx="12192000" cy="23653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95" name="Shape 91"/>
          <p:cNvSpPr txBox="1">
            <a:spLocks/>
          </p:cNvSpPr>
          <p:nvPr/>
        </p:nvSpPr>
        <p:spPr bwMode="auto">
          <a:xfrm>
            <a:off x="428625" y="2644775"/>
            <a:ext cx="961548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34275" rIns="68569" bIns="3427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25000"/>
            </a:pPr>
            <a:r>
              <a:rPr lang="en-US" altLang="es-ES" sz="72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Someone you need to meet first</a:t>
            </a:r>
            <a:r>
              <a:rPr lang="mr-IN" altLang="es-ES" sz="72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…</a:t>
            </a:r>
            <a:endParaRPr lang="en-US" altLang="es-ES" sz="7200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213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197100"/>
            <a:ext cx="3289300" cy="246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364" y="431800"/>
            <a:ext cx="1168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“I </a:t>
            </a:r>
            <a:r>
              <a:rPr lang="en-US" sz="7200" b="1" i="1" dirty="0" smtClean="0">
                <a:latin typeface="Helvetica Neue" charset="0"/>
                <a:ea typeface="Helvetica Neue" charset="0"/>
                <a:cs typeface="Helvetica Neue" charset="0"/>
              </a:rPr>
              <a:t>am</a:t>
            </a: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 your Manager (</a:t>
            </a:r>
            <a:r>
              <a:rPr lang="en-US" sz="7200" dirty="0">
                <a:latin typeface="Helvetica Neue" charset="0"/>
                <a:ea typeface="Helvetica Neue" charset="0"/>
                <a:cs typeface="Helvetica Neue" charset="0"/>
              </a:rPr>
              <a:t>L</a:t>
            </a: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uke)!”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941513"/>
            <a:ext cx="12192000" cy="23653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5" name="Shape 91"/>
          <p:cNvSpPr txBox="1">
            <a:spLocks/>
          </p:cNvSpPr>
          <p:nvPr/>
        </p:nvSpPr>
        <p:spPr bwMode="auto">
          <a:xfrm>
            <a:off x="428625" y="2644775"/>
            <a:ext cx="961548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34275" rIns="68569" bIns="3427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25000"/>
            </a:pPr>
            <a:r>
              <a:rPr lang="en-US" altLang="es-ES" sz="72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How to get an end date</a:t>
            </a:r>
            <a:endParaRPr lang="en-US" altLang="es-ES" sz="7200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1"/>
          <p:cNvSpPr txBox="1">
            <a:spLocks/>
          </p:cNvSpPr>
          <p:nvPr/>
        </p:nvSpPr>
        <p:spPr>
          <a:xfrm>
            <a:off x="276221" y="409182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Guess?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hape 91"/>
          <p:cNvSpPr txBox="1">
            <a:spLocks/>
          </p:cNvSpPr>
          <p:nvPr/>
        </p:nvSpPr>
        <p:spPr>
          <a:xfrm>
            <a:off x="4594221" y="4910456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Estimate?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1072088" y="1617146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Pray?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hape 91"/>
          <p:cNvSpPr txBox="1">
            <a:spLocks/>
          </p:cNvSpPr>
          <p:nvPr/>
        </p:nvSpPr>
        <p:spPr>
          <a:xfrm>
            <a:off x="2940577" y="3807956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Guarantee?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Shape 91"/>
          <p:cNvSpPr txBox="1">
            <a:spLocks/>
          </p:cNvSpPr>
          <p:nvPr/>
        </p:nvSpPr>
        <p:spPr>
          <a:xfrm>
            <a:off x="1927221" y="2825110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Wish?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941513"/>
            <a:ext cx="12192000" cy="23653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5" name="Shape 91"/>
          <p:cNvSpPr txBox="1">
            <a:spLocks/>
          </p:cNvSpPr>
          <p:nvPr/>
        </p:nvSpPr>
        <p:spPr bwMode="auto">
          <a:xfrm>
            <a:off x="428625" y="2644775"/>
            <a:ext cx="961548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34275" rIns="68569" bIns="3427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25000"/>
            </a:pPr>
            <a:r>
              <a:rPr lang="en-US" altLang="es-ES" sz="72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What do you need to know?</a:t>
            </a:r>
            <a:endParaRPr lang="en-US" altLang="es-ES" sz="7200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200021" y="4506912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54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en-US" sz="5400" dirty="0" smtClean="0">
                <a:latin typeface="Helvetica Neue" charset="0"/>
                <a:ea typeface="Helvetica Neue" charset="0"/>
                <a:cs typeface="Helvetica Neue" charset="0"/>
              </a:rPr>
              <a:t>verything</a:t>
            </a:r>
          </a:p>
        </p:txBody>
      </p:sp>
    </p:spTree>
    <p:extLst>
      <p:ext uri="{BB962C8B-B14F-4D97-AF65-F5344CB8AC3E}">
        <p14:creationId xmlns:p14="http://schemas.microsoft.com/office/powerpoint/2010/main" val="64433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3359764"/>
            <a:ext cx="3492500" cy="23241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0"/>
            <a:ext cx="7248524" cy="3519714"/>
            <a:chOff x="0" y="0"/>
            <a:chExt cx="7248524" cy="351971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699000" cy="3519714"/>
            </a:xfrm>
            <a:prstGeom prst="rect">
              <a:avLst/>
            </a:prstGeom>
          </p:spPr>
        </p:pic>
        <p:sp>
          <p:nvSpPr>
            <p:cNvPr id="16" name="Shape 91"/>
            <p:cNvSpPr txBox="1">
              <a:spLocks/>
            </p:cNvSpPr>
            <p:nvPr/>
          </p:nvSpPr>
          <p:spPr>
            <a:xfrm>
              <a:off x="4324345" y="477450"/>
              <a:ext cx="2924179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The goal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20" name="Shape 91"/>
          <p:cNvSpPr txBox="1">
            <a:spLocks/>
          </p:cNvSpPr>
          <p:nvPr/>
        </p:nvSpPr>
        <p:spPr>
          <a:xfrm>
            <a:off x="2082800" y="5695950"/>
            <a:ext cx="4270379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Work packages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20010" y="323850"/>
            <a:ext cx="4270379" cy="3079135"/>
            <a:chOff x="7720010" y="323850"/>
            <a:chExt cx="4270379" cy="30791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869" y="323850"/>
              <a:ext cx="3810000" cy="2133600"/>
            </a:xfrm>
            <a:prstGeom prst="rect">
              <a:avLst/>
            </a:prstGeom>
          </p:spPr>
        </p:pic>
        <p:sp>
          <p:nvSpPr>
            <p:cNvPr id="22" name="Shape 91"/>
            <p:cNvSpPr txBox="1">
              <a:spLocks/>
            </p:cNvSpPr>
            <p:nvPr/>
          </p:nvSpPr>
          <p:spPr>
            <a:xfrm>
              <a:off x="7720010" y="2300485"/>
              <a:ext cx="4270379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A resource plan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3" y="335614"/>
            <a:ext cx="3810000" cy="21971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578350" y="1719483"/>
            <a:ext cx="4365629" cy="2684402"/>
            <a:chOff x="4578350" y="1719483"/>
            <a:chExt cx="4365629" cy="26844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350" y="1719483"/>
              <a:ext cx="1800231" cy="1800231"/>
            </a:xfrm>
            <a:prstGeom prst="rect">
              <a:avLst/>
            </a:prstGeom>
          </p:spPr>
        </p:pic>
        <p:sp>
          <p:nvSpPr>
            <p:cNvPr id="25" name="Shape 91"/>
            <p:cNvSpPr txBox="1">
              <a:spLocks/>
            </p:cNvSpPr>
            <p:nvPr/>
          </p:nvSpPr>
          <p:spPr>
            <a:xfrm>
              <a:off x="4673600" y="3301385"/>
              <a:ext cx="4270379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Dependencies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09913" y="3301385"/>
            <a:ext cx="1791423" cy="3608028"/>
            <a:chOff x="9009913" y="3301385"/>
            <a:chExt cx="1791423" cy="360802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913" y="3301385"/>
              <a:ext cx="1725489" cy="2708728"/>
            </a:xfrm>
            <a:prstGeom prst="rect">
              <a:avLst/>
            </a:prstGeom>
          </p:spPr>
        </p:pic>
        <p:sp>
          <p:nvSpPr>
            <p:cNvPr id="27" name="Shape 91"/>
            <p:cNvSpPr txBox="1">
              <a:spLocks/>
            </p:cNvSpPr>
            <p:nvPr/>
          </p:nvSpPr>
          <p:spPr>
            <a:xfrm>
              <a:off x="9299579" y="5806913"/>
              <a:ext cx="1501757" cy="11025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buSzPct val="25000"/>
                <a:defRPr/>
              </a:pPr>
              <a:r>
                <a:rPr lang="en-US" dirty="0" smtClean="0">
                  <a:latin typeface="Helvetica Neue" charset="0"/>
                  <a:ea typeface="Helvetica Neue" charset="0"/>
                  <a:cs typeface="Helvetica Neue" charset="0"/>
                </a:rPr>
                <a:t>Risks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24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1"/>
          <p:cNvSpPr txBox="1">
            <a:spLocks/>
          </p:cNvSpPr>
          <p:nvPr/>
        </p:nvSpPr>
        <p:spPr>
          <a:xfrm>
            <a:off x="428621" y="2491982"/>
            <a:ext cx="11119912" cy="1102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SzPct val="25000"/>
              <a:defRPr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Contingency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OD1">
      <a:dk1>
        <a:srgbClr val="0B0C0C"/>
      </a:dk1>
      <a:lt1>
        <a:srgbClr val="FFFFFF"/>
      </a:lt1>
      <a:dk2>
        <a:srgbClr val="6F777B"/>
      </a:dk2>
      <a:lt2>
        <a:srgbClr val="BFC1C3"/>
      </a:lt2>
      <a:accent1>
        <a:srgbClr val="912B88"/>
      </a:accent1>
      <a:accent2>
        <a:srgbClr val="F47738"/>
      </a:accent2>
      <a:accent3>
        <a:srgbClr val="85994B"/>
      </a:accent3>
      <a:accent4>
        <a:srgbClr val="D53880"/>
      </a:accent4>
      <a:accent5>
        <a:srgbClr val="DEE0E2"/>
      </a:accent5>
      <a:accent6>
        <a:srgbClr val="BFC1C3"/>
      </a:accent6>
      <a:hlink>
        <a:srgbClr val="005EA5"/>
      </a:hlink>
      <a:folHlink>
        <a:srgbClr val="4C2C9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DDAT_template" id="{1DB29812-1030-2144-BBF8-FEFCA4F5C5F1}" vid="{29818DE9-4959-0C40-91C5-6CEDC21BC0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663049d-d602-4310-a81b-99d4dd01da5c">
      <UserInfo>
        <DisplayName>Ian Eccles-Smith</DisplayName>
        <AccountId>63</AccountId>
        <AccountType/>
      </UserInfo>
      <UserInfo>
        <DisplayName>Andy Shaw</DisplayName>
        <AccountId>195</AccountId>
        <AccountType/>
      </UserInfo>
    </SharedWithUsers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D548CC043154FB6083CDAD62397B4" ma:contentTypeVersion="2" ma:contentTypeDescription="Create a new document." ma:contentTypeScope="" ma:versionID="cb13562aef696428004616f280f0c63c">
  <xsd:schema xmlns:xsd="http://www.w3.org/2001/XMLSchema" xmlns:xs="http://www.w3.org/2001/XMLSchema" xmlns:p="http://schemas.microsoft.com/office/2006/metadata/properties" xmlns:ns2="5663049d-d602-4310-a81b-99d4dd01da5c" targetNamespace="http://schemas.microsoft.com/office/2006/metadata/properties" ma:root="true" ma:fieldsID="f72fef54cac438e4c919ed53a805a4b1" ns2:_="">
    <xsd:import namespace="5663049d-d602-4310-a81b-99d4dd01da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3049d-d602-4310-a81b-99d4dd01da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B82B1C-23B0-4F42-99A3-EAF778689EB5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5663049d-d602-4310-a81b-99d4dd01da5c"/>
  </ds:schemaRefs>
</ds:datastoreItem>
</file>

<file path=customXml/itemProps2.xml><?xml version="1.0" encoding="utf-8"?>
<ds:datastoreItem xmlns:ds="http://schemas.openxmlformats.org/officeDocument/2006/customXml" ds:itemID="{390D4147-E7CC-4F00-9B63-DD8719E0077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979133D-2176-483B-AD9C-ED6437716CD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4CB4A40-2B30-463B-9897-DDE57286C0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63049d-d602-4310-a81b-99d4dd01da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360</Words>
  <Application>Microsoft Macintosh PowerPoint</Application>
  <PresentationFormat>Widescreen</PresentationFormat>
  <Paragraphs>118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Ian Eccles-Smith</cp:lastModifiedBy>
  <cp:revision>23</cp:revision>
  <dcterms:modified xsi:type="dcterms:W3CDTF">2017-02-27T16:15:41Z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0x0101008AFD548CC043154FB6083CDAD62397B4</vt:lpwstr>
  </property>
  <property fmtid="{D5CDD505-2E9C-101B-9397-08002B2CF9AE}" pid="3" name="display_urn:schemas-microsoft-com:office:office#SharedWithUsers">
    <vt:lpwstr>Ian Eccles-Smith;Andy Shaw</vt:lpwstr>
  </property>
  <property fmtid="{D5CDD505-2E9C-101B-9397-08002B2CF9AE}" pid="4" name="SharedWithUsers">
    <vt:lpwstr>63;#Ian Eccles-Smith;#195;#Andy Shaw</vt:lpwstr>
  </property>
</Properties>
</file>