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77" r:id="rId3"/>
    <p:sldId id="257" r:id="rId4"/>
    <p:sldId id="269" r:id="rId5"/>
    <p:sldId id="270" r:id="rId6"/>
    <p:sldId id="272" r:id="rId7"/>
    <p:sldId id="274" r:id="rId8"/>
    <p:sldId id="258" r:id="rId9"/>
    <p:sldId id="273" r:id="rId10"/>
    <p:sldId id="275" r:id="rId11"/>
    <p:sldId id="278" r:id="rId12"/>
    <p:sldId id="259" r:id="rId13"/>
    <p:sldId id="279" r:id="rId14"/>
    <p:sldId id="281" r:id="rId15"/>
    <p:sldId id="282" r:id="rId16"/>
    <p:sldId id="283" r:id="rId17"/>
    <p:sldId id="276" r:id="rId18"/>
    <p:sldId id="260" r:id="rId19"/>
    <p:sldId id="280" r:id="rId20"/>
    <p:sldId id="261" r:id="rId21"/>
    <p:sldId id="263" r:id="rId22"/>
    <p:sldId id="262" r:id="rId23"/>
    <p:sldId id="264" r:id="rId24"/>
    <p:sldId id="265" r:id="rId25"/>
    <p:sldId id="266" r:id="rId26"/>
    <p:sldId id="268" r:id="rId27"/>
    <p:sldId id="267" r:id="rId28"/>
  </p:sldIdLst>
  <p:sldSz cx="9144000" cy="6858000" type="screen4x3"/>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674" autoAdjust="0"/>
  </p:normalViewPr>
  <p:slideViewPr>
    <p:cSldViewPr>
      <p:cViewPr varScale="1">
        <p:scale>
          <a:sx n="57" d="100"/>
          <a:sy n="57" d="100"/>
        </p:scale>
        <p:origin x="-1746"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6942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69424"/>
          </a:xfrm>
          <a:prstGeom prst="rect">
            <a:avLst/>
          </a:prstGeom>
        </p:spPr>
        <p:txBody>
          <a:bodyPr vert="horz" lIns="94229" tIns="47114" rIns="94229" bIns="47114" rtlCol="0"/>
          <a:lstStyle>
            <a:lvl1pPr algn="r">
              <a:defRPr sz="1200"/>
            </a:lvl1pPr>
          </a:lstStyle>
          <a:p>
            <a:fld id="{309DC9D3-13A7-42BA-B117-DBADAB0B4B2A}" type="datetimeFigureOut">
              <a:rPr lang="en-US" smtClean="0"/>
              <a:pPr/>
              <a:t>4/5/2013</a:t>
            </a:fld>
            <a:endParaRPr lang="en-US"/>
          </a:p>
        </p:txBody>
      </p:sp>
      <p:sp>
        <p:nvSpPr>
          <p:cNvPr id="4" name="Slide Image Placeholder 3"/>
          <p:cNvSpPr>
            <a:spLocks noGrp="1" noRot="1" noChangeAspect="1"/>
          </p:cNvSpPr>
          <p:nvPr>
            <p:ph type="sldImg" idx="2"/>
          </p:nvPr>
        </p:nvSpPr>
        <p:spPr>
          <a:xfrm>
            <a:off x="1204913" y="704850"/>
            <a:ext cx="4692650" cy="3519488"/>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459526"/>
            <a:ext cx="5681980" cy="4224814"/>
          </a:xfrm>
          <a:prstGeom prst="rect">
            <a:avLst/>
          </a:prstGeom>
        </p:spPr>
        <p:txBody>
          <a:bodyPr vert="horz" lIns="94229" tIns="47114" rIns="94229" bIns="4711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17422"/>
            <a:ext cx="3077739" cy="469424"/>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69424"/>
          </a:xfrm>
          <a:prstGeom prst="rect">
            <a:avLst/>
          </a:prstGeom>
        </p:spPr>
        <p:txBody>
          <a:bodyPr vert="horz" lIns="94229" tIns="47114" rIns="94229" bIns="47114" rtlCol="0" anchor="b"/>
          <a:lstStyle>
            <a:lvl1pPr algn="r">
              <a:defRPr sz="1200"/>
            </a:lvl1pPr>
          </a:lstStyle>
          <a:p>
            <a:fld id="{6045FFEF-819D-476C-AA1D-F0D848F40AE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~28 </a:t>
            </a:r>
            <a:r>
              <a:rPr lang="en-US" dirty="0" smtClean="0"/>
              <a:t>minutes</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6045FFEF-819D-476C-AA1D-F0D848F40AE6}"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lot</a:t>
            </a:r>
            <a:r>
              <a:rPr lang="en-US" baseline="0" dirty="0" smtClean="0"/>
              <a:t> of civic hacking has been happening around the country. Code for America is a non-profit formed 4 years ago to be a national focal point and facilitator of civic hacking.</a:t>
            </a:r>
          </a:p>
          <a:p>
            <a:endParaRPr lang="en-US" baseline="0" dirty="0" smtClean="0"/>
          </a:p>
          <a:p>
            <a:r>
              <a:rPr lang="en-US" baseline="0" dirty="0" smtClean="0"/>
              <a:t>The most important thing about Code for America is not that it is building applications, but that it is building networks. </a:t>
            </a:r>
          </a:p>
          <a:p>
            <a:endParaRPr lang="en-US" baseline="0" dirty="0" smtClean="0"/>
          </a:p>
          <a:p>
            <a:r>
              <a:rPr lang="en-US" baseline="0" dirty="0" smtClean="0"/>
              <a:t>All of </a:t>
            </a:r>
            <a:r>
              <a:rPr lang="en-US" baseline="0" dirty="0" err="1" smtClean="0"/>
              <a:t>CfA’s</a:t>
            </a:r>
            <a:r>
              <a:rPr lang="en-US" baseline="0" dirty="0" smtClean="0"/>
              <a:t> programs place an emphasis on connecting people: connecting coders with governments, connecting citizens with coders, connecting civic technologists with each other, and connecting civic innovators with mentors.</a:t>
            </a:r>
          </a:p>
          <a:p>
            <a:endParaRPr lang="en-US" baseline="0" dirty="0" smtClean="0"/>
          </a:p>
          <a:p>
            <a:r>
              <a:rPr lang="en-US" baseline="0" dirty="0" smtClean="0"/>
              <a:t>This year, 10 cities are hosting Fellows.</a:t>
            </a:r>
          </a:p>
          <a:p>
            <a:pPr>
              <a:buFont typeface="Arial" pitchFamily="34" charset="0"/>
              <a:buChar char="•"/>
            </a:pPr>
            <a:r>
              <a:rPr lang="en-US" baseline="0" dirty="0" smtClean="0"/>
              <a:t>Kansas City, MO</a:t>
            </a:r>
          </a:p>
          <a:p>
            <a:pPr>
              <a:buFont typeface="Arial" pitchFamily="34" charset="0"/>
              <a:buChar char="•"/>
            </a:pPr>
            <a:r>
              <a:rPr lang="en-US" baseline="0" dirty="0" smtClean="0"/>
              <a:t>Kansas City, KS</a:t>
            </a:r>
          </a:p>
          <a:p>
            <a:pPr>
              <a:buFont typeface="Arial" pitchFamily="34" charset="0"/>
              <a:buChar char="•"/>
            </a:pPr>
            <a:r>
              <a:rPr lang="en-US" baseline="0" dirty="0" smtClean="0"/>
              <a:t>Las Vegas, NV</a:t>
            </a:r>
          </a:p>
          <a:p>
            <a:pPr>
              <a:buFont typeface="Arial" pitchFamily="34" charset="0"/>
              <a:buChar char="•"/>
            </a:pPr>
            <a:r>
              <a:rPr lang="en-US" baseline="0" dirty="0" smtClean="0"/>
              <a:t>Louisville, KY</a:t>
            </a:r>
          </a:p>
          <a:p>
            <a:pPr>
              <a:buFont typeface="Arial" pitchFamily="34" charset="0"/>
              <a:buChar char="•"/>
            </a:pPr>
            <a:r>
              <a:rPr lang="en-US" baseline="0" dirty="0" smtClean="0"/>
              <a:t>New York, NY</a:t>
            </a:r>
          </a:p>
          <a:p>
            <a:pPr>
              <a:buFont typeface="Arial" pitchFamily="34" charset="0"/>
              <a:buChar char="•"/>
            </a:pPr>
            <a:r>
              <a:rPr lang="en-US" baseline="0" dirty="0" smtClean="0"/>
              <a:t>Oakland, CA</a:t>
            </a:r>
          </a:p>
          <a:p>
            <a:pPr>
              <a:buFont typeface="Arial" pitchFamily="34" charset="0"/>
              <a:buChar char="•"/>
            </a:pPr>
            <a:r>
              <a:rPr lang="en-US" baseline="0" dirty="0" smtClean="0"/>
              <a:t>San Francisco, CA</a:t>
            </a:r>
          </a:p>
          <a:p>
            <a:pPr>
              <a:buFont typeface="Arial" pitchFamily="34" charset="0"/>
              <a:buChar char="•"/>
            </a:pPr>
            <a:r>
              <a:rPr lang="en-US" baseline="0" dirty="0" smtClean="0"/>
              <a:t>San Mateo County, CA</a:t>
            </a:r>
          </a:p>
          <a:p>
            <a:pPr>
              <a:buFont typeface="Arial" pitchFamily="34" charset="0"/>
              <a:buChar char="•"/>
            </a:pPr>
            <a:r>
              <a:rPr lang="en-US" baseline="0" dirty="0" smtClean="0"/>
              <a:t>South Bend, IN</a:t>
            </a:r>
          </a:p>
          <a:p>
            <a:pPr>
              <a:buFont typeface="Arial" pitchFamily="34" charset="0"/>
              <a:buChar char="•"/>
            </a:pPr>
            <a:r>
              <a:rPr lang="en-US" baseline="0" dirty="0" smtClean="0"/>
              <a:t>Summit County, OH</a:t>
            </a:r>
            <a:endParaRPr lang="en-US" dirty="0"/>
          </a:p>
        </p:txBody>
      </p:sp>
      <p:sp>
        <p:nvSpPr>
          <p:cNvPr id="4" name="Slide Number Placeholder 3"/>
          <p:cNvSpPr>
            <a:spLocks noGrp="1"/>
          </p:cNvSpPr>
          <p:nvPr>
            <p:ph type="sldNum" sz="quarter" idx="10"/>
          </p:nvPr>
        </p:nvSpPr>
        <p:spPr/>
        <p:txBody>
          <a:bodyPr/>
          <a:lstStyle/>
          <a:p>
            <a:fld id="{6045FFEF-819D-476C-AA1D-F0D848F40AE6}"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Adopt-a-hydrant</a:t>
            </a:r>
            <a:r>
              <a:rPr lang="en-US" baseline="0" dirty="0" smtClean="0"/>
              <a:t>, an application developed in Boston as part of the Code for America Fellowship Program. The idea of the application is to help citizens find hydrants that need to be cleared off after snow storms, so that firefighters don’t have to.</a:t>
            </a:r>
            <a:endParaRPr lang="en-US" dirty="0"/>
          </a:p>
        </p:txBody>
      </p:sp>
      <p:sp>
        <p:nvSpPr>
          <p:cNvPr id="4" name="Slide Number Placeholder 3"/>
          <p:cNvSpPr>
            <a:spLocks noGrp="1"/>
          </p:cNvSpPr>
          <p:nvPr>
            <p:ph type="sldNum" sz="quarter" idx="10"/>
          </p:nvPr>
        </p:nvSpPr>
        <p:spPr/>
        <p:txBody>
          <a:bodyPr/>
          <a:lstStyle/>
          <a:p>
            <a:fld id="{6045FFEF-819D-476C-AA1D-F0D848F40AE6}"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open API for submitting and retrieving 311 requests.</a:t>
            </a:r>
            <a:r>
              <a:rPr lang="en-US" baseline="0" dirty="0" smtClean="0"/>
              <a:t> Allows for the development of common tools that can be used across cities, such as </a:t>
            </a:r>
            <a:r>
              <a:rPr lang="en-US" baseline="0" dirty="0" err="1" smtClean="0"/>
              <a:t>SeeClickFix</a:t>
            </a:r>
            <a:r>
              <a:rPr lang="en-US" baseline="0" dirty="0" smtClean="0"/>
              <a:t>.</a:t>
            </a:r>
            <a:endParaRPr lang="en-US" dirty="0" smtClean="0"/>
          </a:p>
          <a:p>
            <a:endParaRPr lang="en-US" dirty="0" smtClean="0"/>
          </a:p>
          <a:p>
            <a:r>
              <a:rPr lang="en-US" dirty="0" smtClean="0"/>
              <a:t>Now implemented by 32 cities around the world in the US, Canada, Australia</a:t>
            </a:r>
            <a:r>
              <a:rPr lang="en-US" baseline="0" dirty="0" smtClean="0"/>
              <a:t>, and Germany</a:t>
            </a:r>
            <a:endParaRPr lang="en-US" dirty="0"/>
          </a:p>
        </p:txBody>
      </p:sp>
      <p:sp>
        <p:nvSpPr>
          <p:cNvPr id="4" name="Slide Number Placeholder 3"/>
          <p:cNvSpPr>
            <a:spLocks noGrp="1"/>
          </p:cNvSpPr>
          <p:nvPr>
            <p:ph type="sldNum" sz="quarter" idx="10"/>
          </p:nvPr>
        </p:nvSpPr>
        <p:spPr/>
        <p:txBody>
          <a:bodyPr/>
          <a:lstStyle/>
          <a:p>
            <a:fld id="{6045FFEF-819D-476C-AA1D-F0D848F40AE6}"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lot of projects and groups end up acquiring</a:t>
            </a:r>
            <a:r>
              <a:rPr lang="en-US" baseline="0" dirty="0" smtClean="0"/>
              <a:t> data from governments and want to put it online. Because of this, a</a:t>
            </a:r>
            <a:r>
              <a:rPr lang="en-US" dirty="0" smtClean="0"/>
              <a:t>n open source,</a:t>
            </a:r>
            <a:r>
              <a:rPr lang="en-US" baseline="0" dirty="0" smtClean="0"/>
              <a:t> open data hosting platform has been developed: </a:t>
            </a:r>
            <a:r>
              <a:rPr lang="en-US" baseline="0" dirty="0" err="1" smtClean="0"/>
              <a:t>ckan</a:t>
            </a:r>
            <a:r>
              <a:rPr lang="en-US" baseline="0" dirty="0" smtClean="0"/>
              <a:t>. </a:t>
            </a:r>
            <a:r>
              <a:rPr lang="en-US" baseline="0" dirty="0" err="1" smtClean="0"/>
              <a:t>Numberous</a:t>
            </a:r>
            <a:r>
              <a:rPr lang="en-US" baseline="0" dirty="0" smtClean="0"/>
              <a:t> governments us </a:t>
            </a:r>
            <a:r>
              <a:rPr lang="en-US" baseline="0" dirty="0" err="1" smtClean="0"/>
              <a:t>ckan</a:t>
            </a:r>
            <a:r>
              <a:rPr lang="en-US" baseline="0" dirty="0" smtClean="0"/>
              <a:t> for their public, open data hosting, including the US government for data.gov.</a:t>
            </a:r>
          </a:p>
          <a:p>
            <a:endParaRPr lang="en-US" baseline="0" dirty="0" smtClean="0"/>
          </a:p>
          <a:p>
            <a:r>
              <a:rPr lang="en-US" baseline="0" dirty="0" smtClean="0"/>
              <a:t>The Data Hub – a shared installation of </a:t>
            </a:r>
            <a:r>
              <a:rPr lang="en-US" baseline="0" dirty="0" err="1" smtClean="0"/>
              <a:t>ckan</a:t>
            </a:r>
            <a:r>
              <a:rPr lang="en-US" baseline="0" dirty="0" smtClean="0"/>
              <a:t> that people are free to put public data. Kind of like a </a:t>
            </a:r>
            <a:r>
              <a:rPr lang="en-US" baseline="0" dirty="0" err="1" smtClean="0"/>
              <a:t>github</a:t>
            </a:r>
            <a:r>
              <a:rPr lang="en-US" baseline="0" dirty="0" smtClean="0"/>
              <a:t> for open data.</a:t>
            </a:r>
          </a:p>
          <a:p>
            <a:endParaRPr lang="en-US" baseline="0" dirty="0" smtClean="0"/>
          </a:p>
          <a:p>
            <a:r>
              <a:rPr lang="en-US" baseline="0" dirty="0" smtClean="0"/>
              <a:t>DKAN, a </a:t>
            </a:r>
            <a:r>
              <a:rPr lang="en-US" baseline="0" dirty="0" err="1" smtClean="0"/>
              <a:t>Drupal</a:t>
            </a:r>
            <a:r>
              <a:rPr lang="en-US" baseline="0" dirty="0" smtClean="0"/>
              <a:t> clone of </a:t>
            </a:r>
            <a:r>
              <a:rPr lang="en-US" baseline="0" dirty="0" err="1" smtClean="0"/>
              <a:t>ckan</a:t>
            </a:r>
            <a:endParaRPr lang="en-US" dirty="0"/>
          </a:p>
        </p:txBody>
      </p:sp>
      <p:sp>
        <p:nvSpPr>
          <p:cNvPr id="4" name="Slide Number Placeholder 3"/>
          <p:cNvSpPr>
            <a:spLocks noGrp="1"/>
          </p:cNvSpPr>
          <p:nvPr>
            <p:ph type="sldNum" sz="quarter" idx="10"/>
          </p:nvPr>
        </p:nvSpPr>
        <p:spPr/>
        <p:txBody>
          <a:bodyPr/>
          <a:lstStyle/>
          <a:p>
            <a:fld id="{6045FFEF-819D-476C-AA1D-F0D848F40AE6}"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a lot more projects. Here</a:t>
            </a:r>
            <a:r>
              <a:rPr lang="en-US" baseline="0" dirty="0" smtClean="0"/>
              <a:t> is just a sampling of the 28 applications that Code for America currently highlights on its site.</a:t>
            </a:r>
            <a:endParaRPr lang="en-US" dirty="0"/>
          </a:p>
        </p:txBody>
      </p:sp>
      <p:sp>
        <p:nvSpPr>
          <p:cNvPr id="4" name="Slide Number Placeholder 3"/>
          <p:cNvSpPr>
            <a:spLocks noGrp="1"/>
          </p:cNvSpPr>
          <p:nvPr>
            <p:ph type="sldNum" sz="quarter" idx="10"/>
          </p:nvPr>
        </p:nvSpPr>
        <p:spPr/>
        <p:txBody>
          <a:bodyPr/>
          <a:lstStyle/>
          <a:p>
            <a:fld id="{6045FFEF-819D-476C-AA1D-F0D848F40AE6}"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5FFEF-819D-476C-AA1D-F0D848F40AE6}" type="slidenum">
              <a:rPr lang="en-US" smtClean="0"/>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have deployed a Twin Cities version of Adopt-a-Hydrant</a:t>
            </a:r>
            <a:r>
              <a:rPr lang="en-US" baseline="0" dirty="0" smtClean="0"/>
              <a:t>, covering all of the fire hydrants in both Minneapolis and St. Paul.</a:t>
            </a:r>
          </a:p>
          <a:p>
            <a:endParaRPr lang="en-US" baseline="0" dirty="0" smtClean="0"/>
          </a:p>
          <a:p>
            <a:r>
              <a:rPr lang="en-US" baseline="0" dirty="0" smtClean="0"/>
              <a:t>We get colder and get more snow than Boston, so we should have this.</a:t>
            </a:r>
          </a:p>
          <a:p>
            <a:endParaRPr lang="en-US" baseline="0" dirty="0" smtClean="0"/>
          </a:p>
          <a:p>
            <a:r>
              <a:rPr lang="en-US" baseline="0" dirty="0" smtClean="0"/>
              <a:t>The picture you see here is from a story by </a:t>
            </a:r>
            <a:r>
              <a:rPr lang="en-US" baseline="0" dirty="0" err="1" smtClean="0"/>
              <a:t>Minnpost</a:t>
            </a:r>
            <a:r>
              <a:rPr lang="en-US" baseline="0" dirty="0" smtClean="0"/>
              <a:t> of the </a:t>
            </a:r>
            <a:r>
              <a:rPr lang="en-US" dirty="0" err="1" smtClean="0"/>
              <a:t>Hoppity</a:t>
            </a:r>
            <a:r>
              <a:rPr lang="en-US" dirty="0" smtClean="0"/>
              <a:t> Hats, </a:t>
            </a:r>
            <a:r>
              <a:rPr lang="en-US" baseline="0" dirty="0" smtClean="0"/>
              <a:t>group of St. Paul 3</a:t>
            </a:r>
            <a:r>
              <a:rPr lang="en-US" baseline="30000" dirty="0" smtClean="0"/>
              <a:t>rd</a:t>
            </a:r>
            <a:r>
              <a:rPr lang="en-US" baseline="0" dirty="0" smtClean="0"/>
              <a:t> graders who decided to us Adopt-a-Hydrant as part of a class project on community service</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6045FFEF-819D-476C-AA1D-F0D848F40AE6}" type="slidenum">
              <a:rPr lang="en-US" smtClean="0"/>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 slide will have a </a:t>
            </a:r>
            <a:r>
              <a:rPr lang="en-US" dirty="0" err="1" smtClean="0"/>
              <a:t>bitly</a:t>
            </a:r>
            <a:r>
              <a:rPr lang="en-US" dirty="0" smtClean="0"/>
              <a:t> and QR code to more information</a:t>
            </a:r>
            <a:endParaRPr lang="en-US" dirty="0"/>
          </a:p>
        </p:txBody>
      </p:sp>
      <p:sp>
        <p:nvSpPr>
          <p:cNvPr id="4" name="Slide Number Placeholder 3"/>
          <p:cNvSpPr>
            <a:spLocks noGrp="1"/>
          </p:cNvSpPr>
          <p:nvPr>
            <p:ph type="sldNum" sz="quarter" idx="10"/>
          </p:nvPr>
        </p:nvSpPr>
        <p:spPr/>
        <p:txBody>
          <a:bodyPr/>
          <a:lstStyle/>
          <a:p>
            <a:fld id="{6045FFEF-819D-476C-AA1D-F0D848F40AE6}" type="slidenum">
              <a:rPr lang="en-US" smtClean="0"/>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Logistics on the slide</a:t>
            </a:r>
            <a:endParaRPr lang="en-US" dirty="0"/>
          </a:p>
        </p:txBody>
      </p:sp>
      <p:sp>
        <p:nvSpPr>
          <p:cNvPr id="4" name="Slide Number Placeholder 3"/>
          <p:cNvSpPr>
            <a:spLocks noGrp="1"/>
          </p:cNvSpPr>
          <p:nvPr>
            <p:ph type="sldNum" sz="quarter" idx="10"/>
          </p:nvPr>
        </p:nvSpPr>
        <p:spPr/>
        <p:txBody>
          <a:bodyPr/>
          <a:lstStyle/>
          <a:p>
            <a:fld id="{6045FFEF-819D-476C-AA1D-F0D848F40AE6}" type="slidenum">
              <a:rPr lang="en-US" smtClean="0"/>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2/23</a:t>
            </a:r>
            <a:r>
              <a:rPr lang="en-US" baseline="0" dirty="0" smtClean="0"/>
              <a:t> – part of International Open Data Day and Code Across America</a:t>
            </a:r>
            <a:endParaRPr lang="en-US" dirty="0" smtClean="0"/>
          </a:p>
          <a:p>
            <a:r>
              <a:rPr lang="en-US" dirty="0" smtClean="0"/>
              <a:t>The first Civic </a:t>
            </a:r>
            <a:r>
              <a:rPr lang="en-US" dirty="0" err="1" smtClean="0"/>
              <a:t>Hackathon</a:t>
            </a:r>
            <a:r>
              <a:rPr lang="en-US" dirty="0" smtClean="0"/>
              <a:t> in the Cities, and</a:t>
            </a:r>
            <a:r>
              <a:rPr lang="en-US" baseline="0" dirty="0" smtClean="0"/>
              <a:t> maybe all of Minnesota</a:t>
            </a:r>
          </a:p>
          <a:p>
            <a:r>
              <a:rPr lang="en-US" baseline="0" dirty="0" smtClean="0"/>
              <a:t>4 Great projects from ~20 participants:</a:t>
            </a:r>
          </a:p>
          <a:p>
            <a:r>
              <a:rPr lang="en-US" baseline="0" dirty="0" smtClean="0"/>
              <a:t>	Categorized listing of 900+ MN datasets</a:t>
            </a:r>
          </a:p>
          <a:p>
            <a:r>
              <a:rPr lang="en-US" baseline="0" dirty="0" smtClean="0"/>
              <a:t>	Mapping of crimes in St. Paul</a:t>
            </a:r>
          </a:p>
          <a:p>
            <a:r>
              <a:rPr lang="en-US" baseline="0" dirty="0" smtClean="0"/>
              <a:t>	Display of Crime Density per Neighborhood in Minneapolis</a:t>
            </a:r>
          </a:p>
          <a:p>
            <a:r>
              <a:rPr lang="en-US" baseline="0" dirty="0" smtClean="0"/>
              <a:t>	Cleaning up Community Technology Center location data</a:t>
            </a:r>
          </a:p>
          <a:p>
            <a:r>
              <a:rPr lang="en-US" baseline="0" dirty="0" smtClean="0"/>
              <a:t>A candidate for mayor of Minneapolis came at the end and learned about these projects and civic hacking</a:t>
            </a:r>
            <a:endParaRPr lang="en-US" dirty="0"/>
          </a:p>
        </p:txBody>
      </p:sp>
      <p:sp>
        <p:nvSpPr>
          <p:cNvPr id="4" name="Slide Number Placeholder 3"/>
          <p:cNvSpPr>
            <a:spLocks noGrp="1"/>
          </p:cNvSpPr>
          <p:nvPr>
            <p:ph type="sldNum" sz="quarter" idx="10"/>
          </p:nvPr>
        </p:nvSpPr>
        <p:spPr/>
        <p:txBody>
          <a:bodyPr/>
          <a:lstStyle/>
          <a:p>
            <a:fld id="{6045FFEF-819D-476C-AA1D-F0D848F40AE6}"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5FFEF-819D-476C-AA1D-F0D848F40AE6}"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Already full</a:t>
            </a:r>
            <a:r>
              <a:rPr lang="en-US" baseline="0" dirty="0" smtClean="0"/>
              <a:t> with 100+ registrants!</a:t>
            </a:r>
          </a:p>
          <a:p>
            <a:r>
              <a:rPr lang="en-US" baseline="0" dirty="0" smtClean="0"/>
              <a:t>Coinciding with FOSS4G and Neighborhoods USA Conferences in downtown Minneapolis</a:t>
            </a:r>
          </a:p>
          <a:p>
            <a:r>
              <a:rPr lang="en-US" baseline="0" dirty="0" smtClean="0"/>
              <a:t>There will be pre-event gatherings to connect people and generate ideas</a:t>
            </a:r>
          </a:p>
          <a:p>
            <a:r>
              <a:rPr lang="en-US" baseline="0" dirty="0" smtClean="0"/>
              <a:t>Will focus on technology for neighborhood </a:t>
            </a:r>
          </a:p>
          <a:p>
            <a:r>
              <a:rPr lang="en-US" baseline="0" dirty="0" smtClean="0"/>
              <a:t>Led by Center of Urban and Regional Affairs at the University of Minnesota, the city of Minneapolis, and OTC</a:t>
            </a:r>
          </a:p>
          <a:p>
            <a:r>
              <a:rPr lang="en-US" baseline="0" dirty="0" smtClean="0"/>
              <a:t>Maybe best example that the cities are ready for this movement… the U and the city are pushing it</a:t>
            </a:r>
            <a:endParaRPr lang="en-US" dirty="0"/>
          </a:p>
        </p:txBody>
      </p:sp>
      <p:sp>
        <p:nvSpPr>
          <p:cNvPr id="4" name="Slide Number Placeholder 3"/>
          <p:cNvSpPr>
            <a:spLocks noGrp="1"/>
          </p:cNvSpPr>
          <p:nvPr>
            <p:ph type="sldNum" sz="quarter" idx="10"/>
          </p:nvPr>
        </p:nvSpPr>
        <p:spPr/>
        <p:txBody>
          <a:bodyPr/>
          <a:lstStyle/>
          <a:p>
            <a:fld id="{6045FFEF-819D-476C-AA1D-F0D848F40AE6}" type="slidenum">
              <a:rPr lang="en-US" smtClean="0"/>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Still planning</a:t>
            </a:r>
          </a:p>
          <a:p>
            <a:r>
              <a:rPr lang="en-US" dirty="0" smtClean="0"/>
              <a:t>One</a:t>
            </a:r>
            <a:r>
              <a:rPr lang="en-US" baseline="0" dirty="0" smtClean="0"/>
              <a:t> was held in 2011, had over 100 participants and </a:t>
            </a:r>
            <a:r>
              <a:rPr lang="en-US" baseline="0" dirty="0" err="1" smtClean="0"/>
              <a:t>and</a:t>
            </a:r>
            <a:r>
              <a:rPr lang="en-US" baseline="0" dirty="0" smtClean="0"/>
              <a:t> 5+ tracks</a:t>
            </a:r>
          </a:p>
          <a:p>
            <a:r>
              <a:rPr lang="en-US" baseline="0" dirty="0" smtClean="0"/>
              <a:t>If you have ideas for tracks, let me know</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045FFEF-819D-476C-AA1D-F0D848F40AE6}" type="slidenum">
              <a:rPr lang="en-US" smtClean="0"/>
              <a:pPr/>
              <a:t>25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42289">
              <a:defRPr/>
            </a:pPr>
            <a:r>
              <a:rPr lang="en-US" dirty="0" smtClean="0"/>
              <a:t>We are fund</a:t>
            </a:r>
            <a:r>
              <a:rPr lang="en-US" baseline="0" dirty="0" smtClean="0"/>
              <a:t> raising for most of these events, and OTC in general. So if you would like to donate, or if your interested in having your company become a sponsor, I’ll be more than happy to talk with you afterwards.</a:t>
            </a:r>
          </a:p>
        </p:txBody>
      </p:sp>
      <p:sp>
        <p:nvSpPr>
          <p:cNvPr id="4" name="Slide Number Placeholder 3"/>
          <p:cNvSpPr>
            <a:spLocks noGrp="1"/>
          </p:cNvSpPr>
          <p:nvPr>
            <p:ph type="sldNum" sz="quarter" idx="10"/>
          </p:nvPr>
        </p:nvSpPr>
        <p:spPr/>
        <p:txBody>
          <a:bodyPr/>
          <a:lstStyle/>
          <a:p>
            <a:fld id="{6045FFEF-819D-476C-AA1D-F0D848F40AE6}" type="slidenum">
              <a:rPr lang="en-US" smtClean="0"/>
              <a:pPr/>
              <a:t>26</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Questions?</a:t>
            </a:r>
            <a:endParaRPr lang="en-US" dirty="0"/>
          </a:p>
        </p:txBody>
      </p:sp>
      <p:sp>
        <p:nvSpPr>
          <p:cNvPr id="4" name="Slide Number Placeholder 3"/>
          <p:cNvSpPr>
            <a:spLocks noGrp="1"/>
          </p:cNvSpPr>
          <p:nvPr>
            <p:ph type="sldNum" sz="quarter" idx="10"/>
          </p:nvPr>
        </p:nvSpPr>
        <p:spPr/>
        <p:txBody>
          <a:bodyPr/>
          <a:lstStyle/>
          <a:p>
            <a:fld id="{6045FFEF-819D-476C-AA1D-F0D848F40AE6}" type="slidenum">
              <a:rPr lang="en-US" smtClean="0"/>
              <a:pPr/>
              <a:t>27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5FFEF-819D-476C-AA1D-F0D848F40AE6}"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Starts with E-Government</a:t>
            </a:r>
          </a:p>
          <a:p>
            <a:r>
              <a:rPr lang="en-US" dirty="0" smtClean="0"/>
              <a:t>E-Government: Governments</a:t>
            </a:r>
            <a:r>
              <a:rPr lang="en-US" baseline="0" dirty="0" smtClean="0"/>
              <a:t> applying </a:t>
            </a:r>
            <a:r>
              <a:rPr lang="en-US" dirty="0" smtClean="0"/>
              <a:t>IT</a:t>
            </a:r>
            <a:r>
              <a:rPr lang="en-US" baseline="0" dirty="0" smtClean="0"/>
              <a:t> to government processes and interactions with citizens, businesses, and agencies</a:t>
            </a:r>
          </a:p>
          <a:p>
            <a:r>
              <a:rPr lang="en-US" baseline="0" dirty="0" smtClean="0"/>
              <a:t>Focused on governments building websites to provide information and government services, and implementing government IT infrastructure</a:t>
            </a:r>
          </a:p>
          <a:p>
            <a:r>
              <a:rPr lang="en-US" baseline="0" dirty="0" smtClean="0"/>
              <a:t>It was the government version of what was also happening in the private sector: an internal drive to modernize via IT</a:t>
            </a:r>
          </a:p>
        </p:txBody>
      </p:sp>
      <p:sp>
        <p:nvSpPr>
          <p:cNvPr id="4" name="Slide Number Placeholder 3"/>
          <p:cNvSpPr>
            <a:spLocks noGrp="1"/>
          </p:cNvSpPr>
          <p:nvPr>
            <p:ph type="sldNum" sz="quarter" idx="10"/>
          </p:nvPr>
        </p:nvSpPr>
        <p:spPr/>
        <p:txBody>
          <a:bodyPr/>
          <a:lstStyle/>
          <a:p>
            <a:fld id="{6045FFEF-819D-476C-AA1D-F0D848F40AE6}"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Civic Hacking takes the idea of E-Government and adds</a:t>
            </a:r>
            <a:r>
              <a:rPr lang="en-US" baseline="0" dirty="0" smtClean="0"/>
              <a:t> a bit of Open Source philosophy to it.</a:t>
            </a:r>
          </a:p>
          <a:p>
            <a:endParaRPr lang="en-US" baseline="0" dirty="0" smtClean="0"/>
          </a:p>
          <a:p>
            <a:r>
              <a:rPr lang="en-US" baseline="0" dirty="0" smtClean="0"/>
              <a:t>When I say open source, I do not mean advocating that governments use open source software.</a:t>
            </a:r>
          </a:p>
          <a:p>
            <a:r>
              <a:rPr lang="en-US" baseline="0" dirty="0" smtClean="0"/>
              <a:t>What I mean is the philosophy that, if I want something to be better, I’ll make it better.</a:t>
            </a:r>
          </a:p>
          <a:p>
            <a:endParaRPr lang="en-US" baseline="0" dirty="0" smtClean="0"/>
          </a:p>
          <a:p>
            <a:r>
              <a:rPr lang="en-US" baseline="0" dirty="0" smtClean="0"/>
              <a:t>Civic Hacking is about empowering citizens to build the better government interactions that they want. It is about citizen led technology improvements in their community.</a:t>
            </a:r>
            <a:endParaRPr lang="en-US" dirty="0"/>
          </a:p>
        </p:txBody>
      </p:sp>
      <p:sp>
        <p:nvSpPr>
          <p:cNvPr id="4" name="Slide Number Placeholder 3"/>
          <p:cNvSpPr>
            <a:spLocks noGrp="1"/>
          </p:cNvSpPr>
          <p:nvPr>
            <p:ph type="sldNum" sz="quarter" idx="10"/>
          </p:nvPr>
        </p:nvSpPr>
        <p:spPr/>
        <p:txBody>
          <a:bodyPr/>
          <a:lstStyle/>
          <a:p>
            <a:fld id="{6045FFEF-819D-476C-AA1D-F0D848F40AE6}"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is also about experimentation.</a:t>
            </a:r>
            <a:r>
              <a:rPr lang="en-US" baseline="0" dirty="0" smtClean="0"/>
              <a:t> </a:t>
            </a:r>
          </a:p>
          <a:p>
            <a:r>
              <a:rPr lang="en-US" baseline="0" dirty="0" smtClean="0"/>
              <a:t>When you open up the field of who can construct the technology of the community to be the entire community, you end up with a lot more ideas and implementations. </a:t>
            </a:r>
          </a:p>
          <a:p>
            <a:r>
              <a:rPr lang="en-US" baseline="0" dirty="0" smtClean="0"/>
              <a:t>Every one of those implementations will have strengths and weaknesses. As a community, we learn from the results of any attempt to change civic technology, and we can apply this new knowledge to future experiments in civic technology.</a:t>
            </a:r>
          </a:p>
          <a:p>
            <a:endParaRPr lang="en-US" baseline="0" dirty="0" smtClean="0"/>
          </a:p>
          <a:p>
            <a:r>
              <a:rPr lang="en-US" baseline="0" dirty="0" smtClean="0"/>
              <a:t>Ultimately, this is about democratizing innovation in civic technology. And in doing so, the innovation can occur faster and with better outcomes for governments and citizens.</a:t>
            </a:r>
            <a:endParaRPr lang="en-US" dirty="0"/>
          </a:p>
        </p:txBody>
      </p:sp>
      <p:sp>
        <p:nvSpPr>
          <p:cNvPr id="4" name="Slide Number Placeholder 3"/>
          <p:cNvSpPr>
            <a:spLocks noGrp="1"/>
          </p:cNvSpPr>
          <p:nvPr>
            <p:ph type="sldNum" sz="quarter" idx="10"/>
          </p:nvPr>
        </p:nvSpPr>
        <p:spPr/>
        <p:txBody>
          <a:bodyPr/>
          <a:lstStyle/>
          <a:p>
            <a:fld id="{6045FFEF-819D-476C-AA1D-F0D848F40AE6}"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Open Data is the Yin to Civic Hacking’s Yang. It is a distinct</a:t>
            </a:r>
            <a:r>
              <a:rPr lang="en-US" baseline="0" dirty="0" smtClean="0"/>
              <a:t> concept, but the two need each other to reach their full potential.</a:t>
            </a:r>
          </a:p>
          <a:p>
            <a:endParaRPr lang="en-US" dirty="0" smtClean="0"/>
          </a:p>
          <a:p>
            <a:r>
              <a:rPr lang="en-US" dirty="0" smtClean="0"/>
              <a:t>Data is the raw material of software development.</a:t>
            </a:r>
            <a:r>
              <a:rPr lang="en-US" baseline="0" dirty="0" smtClean="0"/>
              <a:t> For civic technologies, much of this information has to come from the government.</a:t>
            </a:r>
          </a:p>
          <a:p>
            <a:endParaRPr lang="en-US" b="1" dirty="0" smtClean="0"/>
          </a:p>
          <a:p>
            <a:r>
              <a:rPr lang="en-US" b="0" dirty="0" smtClean="0"/>
              <a:t>&lt;Maintain</a:t>
            </a:r>
            <a:r>
              <a:rPr lang="en-US" b="0" baseline="0" dirty="0" smtClean="0"/>
              <a:t> the d</a:t>
            </a:r>
            <a:r>
              <a:rPr lang="en-US" b="0" dirty="0" smtClean="0"/>
              <a:t>istinction between Data and Information&gt;</a:t>
            </a:r>
            <a:endParaRPr lang="en-US" b="0" dirty="0"/>
          </a:p>
        </p:txBody>
      </p:sp>
      <p:sp>
        <p:nvSpPr>
          <p:cNvPr id="4" name="Slide Number Placeholder 3"/>
          <p:cNvSpPr>
            <a:spLocks noGrp="1"/>
          </p:cNvSpPr>
          <p:nvPr>
            <p:ph type="sldNum" sz="quarter" idx="10"/>
          </p:nvPr>
        </p:nvSpPr>
        <p:spPr/>
        <p:txBody>
          <a:bodyPr/>
          <a:lstStyle/>
          <a:p>
            <a:fld id="{6045FFEF-819D-476C-AA1D-F0D848F40AE6}"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There are several</a:t>
            </a:r>
            <a:r>
              <a:rPr lang="en-US" baseline="0" dirty="0" smtClean="0"/>
              <a:t> definitions of open data out there…</a:t>
            </a:r>
            <a:endParaRPr lang="en-US" dirty="0" smtClean="0"/>
          </a:p>
          <a:p>
            <a:r>
              <a:rPr lang="en-US" dirty="0" smtClean="0"/>
              <a:t>Fundamentally</a:t>
            </a:r>
            <a:r>
              <a:rPr lang="en-US" baseline="0" dirty="0" smtClean="0"/>
              <a:t> </a:t>
            </a:r>
            <a:r>
              <a:rPr lang="en-US" baseline="0" dirty="0" smtClean="0"/>
              <a:t>about citizen access to data in a useful format and expected timeframe.</a:t>
            </a:r>
          </a:p>
          <a:p>
            <a:r>
              <a:rPr lang="en-US" baseline="0" dirty="0" smtClean="0"/>
              <a:t>In my opinion there are four levels of open data access:</a:t>
            </a:r>
          </a:p>
          <a:p>
            <a:endParaRPr lang="en-US" dirty="0" smtClean="0"/>
          </a:p>
          <a:p>
            <a:r>
              <a:rPr lang="en-US" dirty="0" smtClean="0"/>
              <a:t>Legal Access: I legally have the</a:t>
            </a:r>
            <a:r>
              <a:rPr lang="en-US" baseline="0" dirty="0" smtClean="0"/>
              <a:t> right to obtain data from my government. This manifests in FOIA and the Data Practices Act.</a:t>
            </a:r>
          </a:p>
          <a:p>
            <a:endParaRPr lang="en-US" baseline="0" dirty="0" smtClean="0"/>
          </a:p>
          <a:p>
            <a:r>
              <a:rPr lang="en-US" baseline="0" dirty="0" smtClean="0"/>
              <a:t>Equitable Access: Government data can be accessed free of onerous costs and processes. As a citizen, I have just as much of a capability to access government data as a well resourced organization. An example of not-equitable access: Hennepin Country charges 5 cents per parcel for a request of real estate parcels in the county, depending on who is requesting the data. To get all parcels (~250,000) will cost ~$12,000. An example of equitable access: Chicago uploaded all of their property parcel data to </a:t>
            </a:r>
            <a:r>
              <a:rPr lang="en-US" baseline="0" dirty="0" err="1" smtClean="0"/>
              <a:t>Github</a:t>
            </a:r>
            <a:r>
              <a:rPr lang="en-US" baseline="0" dirty="0" smtClean="0"/>
              <a:t> and put an open license on it.</a:t>
            </a:r>
          </a:p>
          <a:p>
            <a:endParaRPr lang="en-US" baseline="0" dirty="0" smtClean="0"/>
          </a:p>
          <a:p>
            <a:r>
              <a:rPr lang="en-US" baseline="0" dirty="0" smtClean="0"/>
              <a:t>Structured Access: I can receive government data in a format that I can write a program against. As a software developer, if I receive government data as a PDF, or even as a regular webpage, I’m receiving data that still requires a lot of processing before it can be used for application development or analysis. If it can be processed at all. What I want to receive as a developer or an analyst is at least a CSV, with complete metadata concerning sources and methods for creating the data.</a:t>
            </a:r>
          </a:p>
          <a:p>
            <a:endParaRPr lang="en-US" baseline="0" dirty="0" smtClean="0"/>
          </a:p>
          <a:p>
            <a:r>
              <a:rPr lang="en-US" baseline="0" dirty="0" smtClean="0"/>
              <a:t>Real Time Access: I can receive structured government data as soon as possible after it is created. Put another way, there is an API I can access to retrieve government data.</a:t>
            </a:r>
            <a:endParaRPr lang="en-US" dirty="0"/>
          </a:p>
        </p:txBody>
      </p:sp>
      <p:sp>
        <p:nvSpPr>
          <p:cNvPr id="4" name="Slide Number Placeholder 3"/>
          <p:cNvSpPr>
            <a:spLocks noGrp="1"/>
          </p:cNvSpPr>
          <p:nvPr>
            <p:ph type="sldNum" sz="quarter" idx="10"/>
          </p:nvPr>
        </p:nvSpPr>
        <p:spPr/>
        <p:txBody>
          <a:bodyPr/>
          <a:lstStyle/>
          <a:p>
            <a:fld id="{6045FFEF-819D-476C-AA1D-F0D848F40AE6}"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Around</a:t>
            </a:r>
            <a:r>
              <a:rPr lang="en-US" baseline="0" dirty="0" smtClean="0"/>
              <a:t> the country, citizens have been organizing </a:t>
            </a:r>
            <a:r>
              <a:rPr lang="en-US" baseline="0" dirty="0" err="1" smtClean="0"/>
              <a:t>CityCamps</a:t>
            </a:r>
            <a:r>
              <a:rPr lang="en-US" baseline="0" dirty="0" smtClean="0"/>
              <a:t> - </a:t>
            </a:r>
            <a:r>
              <a:rPr lang="en-US" baseline="0" dirty="0" err="1" smtClean="0"/>
              <a:t>unconferences</a:t>
            </a:r>
            <a:r>
              <a:rPr lang="en-US" baseline="0" dirty="0" smtClean="0"/>
              <a:t> a lot like Minnebar, except with a focus on the intersection of technology, communities, and governments. </a:t>
            </a:r>
          </a:p>
          <a:p>
            <a:endParaRPr lang="en-US" baseline="0" dirty="0" smtClean="0"/>
          </a:p>
          <a:p>
            <a:r>
              <a:rPr lang="en-US" baseline="0" dirty="0" smtClean="0"/>
              <a:t>Has been going on for 3 years, the first one was in Chicago. Have since been held in 25 cities in the US, UK, Mexico, and Argentina</a:t>
            </a:r>
          </a:p>
          <a:p>
            <a:endParaRPr lang="en-US" baseline="0" dirty="0" smtClean="0"/>
          </a:p>
          <a:p>
            <a:r>
              <a:rPr lang="en-US" dirty="0" smtClean="0"/>
              <a:t>There is also a national </a:t>
            </a:r>
            <a:r>
              <a:rPr lang="en-US" dirty="0" err="1" smtClean="0"/>
              <a:t>CityCamp</a:t>
            </a:r>
            <a:r>
              <a:rPr lang="en-US" dirty="0" smtClean="0"/>
              <a:t> organization, a non-profit which helps to connect organizers and participants with each other across the country.</a:t>
            </a:r>
            <a:r>
              <a:rPr lang="en-US" baseline="0" dirty="0" smtClean="0"/>
              <a:t> The national organization also shares lessons, and helps local </a:t>
            </a:r>
            <a:r>
              <a:rPr lang="en-US" baseline="0" dirty="0" err="1" smtClean="0"/>
              <a:t>CityCamps</a:t>
            </a:r>
            <a:r>
              <a:rPr lang="en-US" baseline="0" dirty="0" smtClean="0"/>
              <a:t> raise money. </a:t>
            </a:r>
          </a:p>
          <a:p>
            <a:endParaRPr lang="en-US" baseline="0" dirty="0" smtClean="0"/>
          </a:p>
          <a:p>
            <a:r>
              <a:rPr lang="en-US" baseline="0" dirty="0" smtClean="0"/>
              <a:t>E-Democracy (my employer) is the fiscal agent for the national </a:t>
            </a:r>
            <a:r>
              <a:rPr lang="en-US" baseline="0" dirty="0" err="1" smtClean="0"/>
              <a:t>CityCamp</a:t>
            </a:r>
            <a:r>
              <a:rPr lang="en-US" baseline="0" dirty="0" smtClean="0"/>
              <a:t> organization, which means it handles money for </a:t>
            </a:r>
            <a:r>
              <a:rPr lang="en-US" baseline="0" dirty="0" err="1" smtClean="0"/>
              <a:t>CityCamp</a:t>
            </a:r>
            <a:r>
              <a:rPr lang="en-US" baseline="0" dirty="0" smtClean="0"/>
              <a:t> as a non-profit organization.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045FFEF-819D-476C-AA1D-F0D848F40AE6}"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335C5C-9EBC-4001-B96F-2C514A384370}" type="datetimeFigureOut">
              <a:rPr lang="en-US" smtClean="0"/>
              <a:pPr/>
              <a:t>4/5/2013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CD56AF-D6D3-4DAE-A1A7-0BB492FB63D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335C5C-9EBC-4001-B96F-2C514A384370}" type="datetimeFigureOut">
              <a:rPr lang="en-US" smtClean="0"/>
              <a:pPr/>
              <a:t>4/5/2013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CD56AF-D6D3-4DAE-A1A7-0BB492FB63D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335C5C-9EBC-4001-B96F-2C514A384370}" type="datetimeFigureOut">
              <a:rPr lang="en-US" smtClean="0"/>
              <a:pPr/>
              <a:t>4/5/2013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CD56AF-D6D3-4DAE-A1A7-0BB492FB63D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335C5C-9EBC-4001-B96F-2C514A384370}" type="datetimeFigureOut">
              <a:rPr lang="en-US" smtClean="0"/>
              <a:pPr/>
              <a:t>4/5/2013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CD56AF-D6D3-4DAE-A1A7-0BB492FB63D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335C5C-9EBC-4001-B96F-2C514A384370}" type="datetimeFigureOut">
              <a:rPr lang="en-US" smtClean="0"/>
              <a:pPr/>
              <a:t>4/5/2013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CD56AF-D6D3-4DAE-A1A7-0BB492FB63D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335C5C-9EBC-4001-B96F-2C514A384370}" type="datetimeFigureOut">
              <a:rPr lang="en-US" smtClean="0"/>
              <a:pPr/>
              <a:t>4/5/2013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CD56AF-D6D3-4DAE-A1A7-0BB492FB63D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335C5C-9EBC-4001-B96F-2C514A384370}" type="datetimeFigureOut">
              <a:rPr lang="en-US" smtClean="0"/>
              <a:pPr/>
              <a:t>4/5/2013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CD56AF-D6D3-4DAE-A1A7-0BB492FB63D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335C5C-9EBC-4001-B96F-2C514A384370}" type="datetimeFigureOut">
              <a:rPr lang="en-US" smtClean="0"/>
              <a:pPr/>
              <a:t>4/5/2013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CD56AF-D6D3-4DAE-A1A7-0BB492FB63D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335C5C-9EBC-4001-B96F-2C514A384370}" type="datetimeFigureOut">
              <a:rPr lang="en-US" smtClean="0"/>
              <a:pPr/>
              <a:t>4/5/2013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CD56AF-D6D3-4DAE-A1A7-0BB492FB63D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335C5C-9EBC-4001-B96F-2C514A384370}" type="datetimeFigureOut">
              <a:rPr lang="en-US" smtClean="0"/>
              <a:pPr/>
              <a:t>4/5/2013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CD56AF-D6D3-4DAE-A1A7-0BB492FB63D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335C5C-9EBC-4001-B96F-2C514A384370}" type="datetimeFigureOut">
              <a:rPr lang="en-US" smtClean="0"/>
              <a:pPr/>
              <a:t>4/5/2013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CD56AF-D6D3-4DAE-A1A7-0BB492FB63D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69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335C5C-9EBC-4001-B96F-2C514A384370}" type="datetimeFigureOut">
              <a:rPr lang="en-US" smtClean="0"/>
              <a:pPr/>
              <a:t>4/5/2013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D56AF-D6D3-4DAE-A1A7-0BB492FB63D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bit.ly/d8tWvm" TargetMode="Externa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hyperlink" Target="http://c4a.me/bDsdud"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bit.ly/VKIMH5" TargetMode="Externa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bit.ly/VZSUYr"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hyperlink" Target="http://bit.ly/Wqip50" TargetMode="External"/><Relationship Id="rId4" Type="http://schemas.openxmlformats.org/officeDocument/2006/relationships/image" Target="../media/image26.jpeg"/></Relationships>
</file>

<file path=ppt/slides/_rels/slide2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hyperlink" Target="http://bit.ly/ZeMetp"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bit.ly/ZWFFKc" TargetMode="External"/><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hyperlink" Target="http://bit.ly/mTuMJH"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www.opentwincities.org/" TargetMode="External"/><Relationship Id="rId4" Type="http://schemas.openxmlformats.org/officeDocument/2006/relationships/hyperlink" Target="http://octodex.github.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commons.wikimedia.org/wiki/File:EGov.sv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creativecommons.org/weblog/entry/3243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en.wikipedia.org/wiki/File:Open_Data_stickers.jpg"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1470025"/>
          </a:xfrm>
        </p:spPr>
        <p:txBody>
          <a:bodyPr/>
          <a:lstStyle/>
          <a:p>
            <a:r>
              <a:rPr lang="en-US" dirty="0" smtClean="0"/>
              <a:t>Civic Hacking and Open Data</a:t>
            </a:r>
            <a:endParaRPr lang="en-US" dirty="0"/>
          </a:p>
        </p:txBody>
      </p:sp>
      <p:sp>
        <p:nvSpPr>
          <p:cNvPr id="3" name="Subtitle 2"/>
          <p:cNvSpPr>
            <a:spLocks noGrp="1"/>
          </p:cNvSpPr>
          <p:nvPr>
            <p:ph type="subTitle" idx="1"/>
          </p:nvPr>
        </p:nvSpPr>
        <p:spPr>
          <a:xfrm>
            <a:off x="2362200" y="3886200"/>
            <a:ext cx="6400800" cy="1752600"/>
          </a:xfrm>
        </p:spPr>
        <p:txBody>
          <a:bodyPr/>
          <a:lstStyle/>
          <a:p>
            <a:pPr algn="r"/>
            <a:r>
              <a:rPr lang="en-US" dirty="0" smtClean="0">
                <a:solidFill>
                  <a:schemeClr val="tx1"/>
                </a:solidFill>
              </a:rPr>
              <a:t>Bill Bushey</a:t>
            </a:r>
          </a:p>
          <a:p>
            <a:pPr algn="r"/>
            <a:r>
              <a:rPr lang="en-US" dirty="0" smtClean="0">
                <a:solidFill>
                  <a:schemeClr val="tx1"/>
                </a:solidFill>
              </a:rPr>
              <a:t>Open Twin Cities</a:t>
            </a:r>
          </a:p>
          <a:p>
            <a:pPr algn="r">
              <a:spcBef>
                <a:spcPts val="0"/>
              </a:spcBef>
            </a:pPr>
            <a:r>
              <a:rPr lang="en-US" dirty="0" smtClean="0">
                <a:solidFill>
                  <a:schemeClr val="tx1"/>
                </a:solidFill>
              </a:rPr>
              <a:t>Minnebar 8</a:t>
            </a:r>
            <a:endParaRPr lang="en-US" dirty="0">
              <a:solidFill>
                <a:schemeClr val="tx1"/>
              </a:solidFill>
            </a:endParaRPr>
          </a:p>
        </p:txBody>
      </p:sp>
      <p:pic>
        <p:nvPicPr>
          <p:cNvPr id="4" name="Picture 3" descr="otc-o512.png"/>
          <p:cNvPicPr>
            <a:picLocks noChangeAspect="1"/>
          </p:cNvPicPr>
          <p:nvPr/>
        </p:nvPicPr>
        <p:blipFill>
          <a:blip r:embed="rId3" cstate="print"/>
          <a:stretch>
            <a:fillRect/>
          </a:stretch>
        </p:blipFill>
        <p:spPr>
          <a:xfrm>
            <a:off x="228600" y="3810000"/>
            <a:ext cx="2869794" cy="2869794"/>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438400"/>
            <a:ext cx="5486400" cy="1143000"/>
          </a:xfrm>
        </p:spPr>
        <p:txBody>
          <a:bodyPr>
            <a:normAutofit fontScale="90000"/>
          </a:bodyPr>
          <a:lstStyle/>
          <a:p>
            <a:r>
              <a:rPr lang="en-US" dirty="0" smtClean="0"/>
              <a:t>What is happening around the country?</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itycamp_logo.png"/>
          <p:cNvPicPr>
            <a:picLocks noGrp="1" noChangeAspect="1"/>
          </p:cNvPicPr>
          <p:nvPr>
            <p:ph idx="1"/>
          </p:nvPr>
        </p:nvPicPr>
        <p:blipFill>
          <a:blip r:embed="rId3" cstate="print"/>
          <a:stretch>
            <a:fillRect/>
          </a:stretch>
        </p:blipFill>
        <p:spPr>
          <a:xfrm>
            <a:off x="0" y="0"/>
            <a:ext cx="9144000" cy="1097280"/>
          </a:xfrm>
        </p:spPr>
      </p:pic>
      <p:pic>
        <p:nvPicPr>
          <p:cNvPr id="5" name="Picture 4" descr="e-democracy500pxRGB.png"/>
          <p:cNvPicPr>
            <a:picLocks noChangeAspect="1"/>
          </p:cNvPicPr>
          <p:nvPr/>
        </p:nvPicPr>
        <p:blipFill>
          <a:blip r:embed="rId4" cstate="print"/>
          <a:stretch>
            <a:fillRect/>
          </a:stretch>
        </p:blipFill>
        <p:spPr>
          <a:xfrm>
            <a:off x="4191000" y="1295400"/>
            <a:ext cx="4619625" cy="940522"/>
          </a:xfrm>
          <a:prstGeom prst="rect">
            <a:avLst/>
          </a:prstGeom>
        </p:spPr>
      </p:pic>
      <p:sp>
        <p:nvSpPr>
          <p:cNvPr id="6" name="Rectangle 5"/>
          <p:cNvSpPr/>
          <p:nvPr/>
        </p:nvSpPr>
        <p:spPr>
          <a:xfrm>
            <a:off x="228600" y="6019800"/>
            <a:ext cx="2645276" cy="584775"/>
          </a:xfrm>
          <a:prstGeom prst="rect">
            <a:avLst/>
          </a:prstGeom>
        </p:spPr>
        <p:txBody>
          <a:bodyPr wrap="none">
            <a:spAutoFit/>
          </a:bodyPr>
          <a:lstStyle/>
          <a:p>
            <a:r>
              <a:rPr lang="en-US" sz="3200" dirty="0" smtClean="0">
                <a:latin typeface="Arial" pitchFamily="34" charset="0"/>
                <a:cs typeface="Arial" pitchFamily="34" charset="0"/>
                <a:hlinkClick r:id="rId5"/>
              </a:rPr>
              <a:t>bit.ly/d8tWvm</a:t>
            </a:r>
            <a:endParaRPr lang="en-US" sz="3200" dirty="0">
              <a:latin typeface="Arial" pitchFamily="34" charset="0"/>
              <a:cs typeface="Arial" pitchFamily="34" charset="0"/>
            </a:endParaRPr>
          </a:p>
        </p:txBody>
      </p:sp>
      <p:pic>
        <p:nvPicPr>
          <p:cNvPr id="7" name="Picture 6" descr="qrcode (5).png"/>
          <p:cNvPicPr>
            <a:picLocks noChangeAspect="1"/>
          </p:cNvPicPr>
          <p:nvPr/>
        </p:nvPicPr>
        <p:blipFill>
          <a:blip r:embed="rId6" cstate="print"/>
          <a:stretch>
            <a:fillRect/>
          </a:stretch>
        </p:blipFill>
        <p:spPr>
          <a:xfrm>
            <a:off x="7239000" y="4953000"/>
            <a:ext cx="1905000" cy="1905000"/>
          </a:xfrm>
          <a:prstGeom prst="rect">
            <a:avLst/>
          </a:prstGeom>
        </p:spPr>
      </p:pic>
      <p:sp>
        <p:nvSpPr>
          <p:cNvPr id="8" name="TextBox 7"/>
          <p:cNvSpPr txBox="1"/>
          <p:nvPr/>
        </p:nvSpPr>
        <p:spPr>
          <a:xfrm>
            <a:off x="457200" y="1295400"/>
            <a:ext cx="3274871" cy="584775"/>
          </a:xfrm>
          <a:prstGeom prst="rect">
            <a:avLst/>
          </a:prstGeom>
          <a:noFill/>
        </p:spPr>
        <p:txBody>
          <a:bodyPr wrap="none" rtlCol="0">
            <a:spAutoFit/>
          </a:bodyPr>
          <a:lstStyle/>
          <a:p>
            <a:r>
              <a:rPr lang="en-US" sz="3200" dirty="0" smtClean="0"/>
              <a:t>Brought to you by:</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fa_fellowship_logo1.png"/>
          <p:cNvPicPr>
            <a:picLocks noChangeAspect="1"/>
          </p:cNvPicPr>
          <p:nvPr/>
        </p:nvPicPr>
        <p:blipFill>
          <a:blip r:embed="rId3" cstate="print"/>
          <a:stretch>
            <a:fillRect/>
          </a:stretch>
        </p:blipFill>
        <p:spPr>
          <a:xfrm>
            <a:off x="228600" y="990600"/>
            <a:ext cx="4191000" cy="1279780"/>
          </a:xfrm>
          <a:prstGeom prst="rect">
            <a:avLst/>
          </a:prstGeom>
        </p:spPr>
      </p:pic>
      <p:pic>
        <p:nvPicPr>
          <p:cNvPr id="6" name="Picture 5" descr="CfA_Brigade_logo.png"/>
          <p:cNvPicPr>
            <a:picLocks noChangeAspect="1"/>
          </p:cNvPicPr>
          <p:nvPr/>
        </p:nvPicPr>
        <p:blipFill>
          <a:blip r:embed="rId4" cstate="print"/>
          <a:stretch>
            <a:fillRect/>
          </a:stretch>
        </p:blipFill>
        <p:spPr>
          <a:xfrm>
            <a:off x="4953000" y="838200"/>
            <a:ext cx="3962400" cy="1497282"/>
          </a:xfrm>
          <a:prstGeom prst="rect">
            <a:avLst/>
          </a:prstGeom>
        </p:spPr>
      </p:pic>
      <p:pic>
        <p:nvPicPr>
          <p:cNvPr id="7" name="Picture 6" descr="cfa_peer_network_logo.png"/>
          <p:cNvPicPr>
            <a:picLocks noChangeAspect="1"/>
          </p:cNvPicPr>
          <p:nvPr/>
        </p:nvPicPr>
        <p:blipFill>
          <a:blip r:embed="rId5" cstate="print"/>
          <a:stretch>
            <a:fillRect/>
          </a:stretch>
        </p:blipFill>
        <p:spPr>
          <a:xfrm>
            <a:off x="228600" y="2667000"/>
            <a:ext cx="4267200" cy="1268652"/>
          </a:xfrm>
          <a:prstGeom prst="rect">
            <a:avLst/>
          </a:prstGeom>
        </p:spPr>
      </p:pic>
      <p:pic>
        <p:nvPicPr>
          <p:cNvPr id="8" name="Picture 7" descr="CfA_Accelerator_logo.png"/>
          <p:cNvPicPr>
            <a:picLocks noChangeAspect="1"/>
          </p:cNvPicPr>
          <p:nvPr/>
        </p:nvPicPr>
        <p:blipFill>
          <a:blip r:embed="rId6" cstate="print"/>
          <a:stretch>
            <a:fillRect/>
          </a:stretch>
        </p:blipFill>
        <p:spPr>
          <a:xfrm>
            <a:off x="4800599" y="2514600"/>
            <a:ext cx="4343401" cy="1479994"/>
          </a:xfrm>
          <a:prstGeom prst="rect">
            <a:avLst/>
          </a:prstGeom>
        </p:spPr>
      </p:pic>
      <p:sp>
        <p:nvSpPr>
          <p:cNvPr id="9" name="Rectangle 8"/>
          <p:cNvSpPr/>
          <p:nvPr/>
        </p:nvSpPr>
        <p:spPr>
          <a:xfrm>
            <a:off x="228600" y="6019800"/>
            <a:ext cx="3054041" cy="584775"/>
          </a:xfrm>
          <a:prstGeom prst="rect">
            <a:avLst/>
          </a:prstGeom>
        </p:spPr>
        <p:txBody>
          <a:bodyPr wrap="none">
            <a:spAutoFit/>
          </a:bodyPr>
          <a:lstStyle/>
          <a:p>
            <a:r>
              <a:rPr lang="en-US" sz="3200" dirty="0" smtClean="0">
                <a:latin typeface="Arial" pitchFamily="34" charset="0"/>
                <a:cs typeface="Arial" pitchFamily="34" charset="0"/>
                <a:hlinkClick r:id="rId7"/>
              </a:rPr>
              <a:t>c4a.me/</a:t>
            </a:r>
            <a:r>
              <a:rPr lang="en-US" sz="3200" dirty="0" err="1" smtClean="0">
                <a:latin typeface="Arial" pitchFamily="34" charset="0"/>
                <a:cs typeface="Arial" pitchFamily="34" charset="0"/>
                <a:hlinkClick r:id="rId7"/>
              </a:rPr>
              <a:t>bDsdud</a:t>
            </a:r>
            <a:endParaRPr lang="en-US" sz="3200" dirty="0">
              <a:latin typeface="Arial" pitchFamily="34" charset="0"/>
              <a:cs typeface="Arial" pitchFamily="34" charset="0"/>
            </a:endParaRPr>
          </a:p>
        </p:txBody>
      </p:sp>
      <p:pic>
        <p:nvPicPr>
          <p:cNvPr id="10" name="Picture 9" descr="qrcode (6).png"/>
          <p:cNvPicPr>
            <a:picLocks noChangeAspect="1"/>
          </p:cNvPicPr>
          <p:nvPr/>
        </p:nvPicPr>
        <p:blipFill>
          <a:blip r:embed="rId8" cstate="print"/>
          <a:stretch>
            <a:fillRect/>
          </a:stretch>
        </p:blipFill>
        <p:spPr>
          <a:xfrm>
            <a:off x="7239000" y="4953000"/>
            <a:ext cx="1905000" cy="19050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0" y="914400"/>
            <a:ext cx="9174997" cy="50122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open311-head.png (454×338)"/>
          <p:cNvPicPr>
            <a:picLocks noChangeAspect="1" noChangeArrowheads="1"/>
          </p:cNvPicPr>
          <p:nvPr/>
        </p:nvPicPr>
        <p:blipFill>
          <a:blip r:embed="rId3" cstate="print"/>
          <a:srcRect/>
          <a:stretch>
            <a:fillRect/>
          </a:stretch>
        </p:blipFill>
        <p:spPr bwMode="auto">
          <a:xfrm>
            <a:off x="2438400" y="685800"/>
            <a:ext cx="4324350" cy="3219451"/>
          </a:xfrm>
          <a:prstGeom prst="rect">
            <a:avLst/>
          </a:prstGeom>
          <a:noFill/>
        </p:spPr>
      </p:pic>
      <p:pic>
        <p:nvPicPr>
          <p:cNvPr id="55300" name="Picture 4" descr="http://bhamterminal.com/files/2011/07/scflogo.jpg"/>
          <p:cNvPicPr>
            <a:picLocks noChangeAspect="1" noChangeArrowheads="1"/>
          </p:cNvPicPr>
          <p:nvPr/>
        </p:nvPicPr>
        <p:blipFill>
          <a:blip r:embed="rId4" cstate="print"/>
          <a:srcRect/>
          <a:stretch>
            <a:fillRect/>
          </a:stretch>
        </p:blipFill>
        <p:spPr bwMode="auto">
          <a:xfrm>
            <a:off x="1219200" y="4800600"/>
            <a:ext cx="6810375" cy="1190625"/>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9" name="Picture 5" descr="http://assets.okfn.org/p/ckan/img/ckan-logo.png"/>
          <p:cNvPicPr>
            <a:picLocks noChangeAspect="1" noChangeArrowheads="1"/>
          </p:cNvPicPr>
          <p:nvPr/>
        </p:nvPicPr>
        <p:blipFill>
          <a:blip r:embed="rId3" cstate="print"/>
          <a:srcRect/>
          <a:stretch>
            <a:fillRect/>
          </a:stretch>
        </p:blipFill>
        <p:spPr bwMode="auto">
          <a:xfrm>
            <a:off x="2286000" y="533400"/>
            <a:ext cx="4552950" cy="1543051"/>
          </a:xfrm>
          <a:prstGeom prst="rect">
            <a:avLst/>
          </a:prstGeom>
          <a:noFill/>
        </p:spPr>
      </p:pic>
      <p:pic>
        <p:nvPicPr>
          <p:cNvPr id="57350" name="Picture 6"/>
          <p:cNvPicPr>
            <a:picLocks noChangeAspect="1" noChangeArrowheads="1"/>
          </p:cNvPicPr>
          <p:nvPr/>
        </p:nvPicPr>
        <p:blipFill>
          <a:blip r:embed="rId4" cstate="print"/>
          <a:srcRect/>
          <a:stretch>
            <a:fillRect/>
          </a:stretch>
        </p:blipFill>
        <p:spPr bwMode="auto">
          <a:xfrm>
            <a:off x="1981200" y="4648200"/>
            <a:ext cx="5183372" cy="1714500"/>
          </a:xfrm>
          <a:prstGeom prst="rect">
            <a:avLst/>
          </a:prstGeom>
          <a:noFill/>
          <a:ln w="9525">
            <a:noFill/>
            <a:miter lim="800000"/>
            <a:headEnd/>
            <a:tailEnd/>
          </a:ln>
        </p:spPr>
      </p:pic>
      <p:pic>
        <p:nvPicPr>
          <p:cNvPr id="57351" name="Picture 7"/>
          <p:cNvPicPr>
            <a:picLocks noChangeAspect="1" noChangeArrowheads="1"/>
          </p:cNvPicPr>
          <p:nvPr/>
        </p:nvPicPr>
        <p:blipFill>
          <a:blip r:embed="rId5" cstate="print"/>
          <a:srcRect/>
          <a:stretch>
            <a:fillRect/>
          </a:stretch>
        </p:blipFill>
        <p:spPr bwMode="auto">
          <a:xfrm>
            <a:off x="845507" y="2819400"/>
            <a:ext cx="7384093" cy="9908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514475" y="428625"/>
            <a:ext cx="6115050" cy="6000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normAutofit fontScale="90000"/>
          </a:bodyPr>
          <a:lstStyle/>
          <a:p>
            <a:r>
              <a:rPr lang="en-US" dirty="0" smtClean="0"/>
              <a:t>What is happening in the Twin Cities?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0" y="4343400"/>
            <a:ext cx="1905000" cy="914400"/>
          </a:xfrm>
        </p:spPr>
        <p:txBody>
          <a:bodyPr>
            <a:normAutofit/>
          </a:bodyPr>
          <a:lstStyle/>
          <a:p>
            <a:pPr algn="l"/>
            <a:r>
              <a:rPr lang="en-US" sz="3600" dirty="0" smtClean="0"/>
              <a:t>Partners</a:t>
            </a:r>
            <a:endParaRPr lang="en-US" sz="3600" dirty="0"/>
          </a:p>
        </p:txBody>
      </p:sp>
      <p:pic>
        <p:nvPicPr>
          <p:cNvPr id="4" name="Content Placeholder 3" descr="CfA_Brigade_logo.png"/>
          <p:cNvPicPr>
            <a:picLocks noGrp="1" noChangeAspect="1"/>
          </p:cNvPicPr>
          <p:nvPr>
            <p:ph idx="1"/>
          </p:nvPr>
        </p:nvPicPr>
        <p:blipFill>
          <a:blip r:embed="rId3" cstate="print"/>
          <a:stretch>
            <a:fillRect/>
          </a:stretch>
        </p:blipFill>
        <p:spPr>
          <a:xfrm>
            <a:off x="457200" y="5181600"/>
            <a:ext cx="3352800" cy="1266931"/>
          </a:xfrm>
        </p:spPr>
      </p:pic>
      <p:pic>
        <p:nvPicPr>
          <p:cNvPr id="5" name="Picture 4" descr="e-democracy500pxRGB.png"/>
          <p:cNvPicPr>
            <a:picLocks noChangeAspect="1"/>
          </p:cNvPicPr>
          <p:nvPr/>
        </p:nvPicPr>
        <p:blipFill>
          <a:blip r:embed="rId4" cstate="print"/>
          <a:stretch>
            <a:fillRect/>
          </a:stretch>
        </p:blipFill>
        <p:spPr>
          <a:xfrm>
            <a:off x="4343400" y="5334000"/>
            <a:ext cx="4467225" cy="909495"/>
          </a:xfrm>
          <a:prstGeom prst="rect">
            <a:avLst/>
          </a:prstGeom>
        </p:spPr>
      </p:pic>
      <p:pic>
        <p:nvPicPr>
          <p:cNvPr id="6" name="Picture 5" descr="otc-o512.png"/>
          <p:cNvPicPr>
            <a:picLocks noChangeAspect="1"/>
          </p:cNvPicPr>
          <p:nvPr/>
        </p:nvPicPr>
        <p:blipFill>
          <a:blip r:embed="rId5" cstate="print"/>
          <a:stretch>
            <a:fillRect/>
          </a:stretch>
        </p:blipFill>
        <p:spPr>
          <a:xfrm>
            <a:off x="762000" y="457200"/>
            <a:ext cx="2895600" cy="2895600"/>
          </a:xfrm>
          <a:prstGeom prst="rect">
            <a:avLst/>
          </a:prstGeom>
        </p:spPr>
      </p:pic>
      <p:sp>
        <p:nvSpPr>
          <p:cNvPr id="7" name="TextBox 6"/>
          <p:cNvSpPr txBox="1"/>
          <p:nvPr/>
        </p:nvSpPr>
        <p:spPr>
          <a:xfrm>
            <a:off x="4267200" y="1524000"/>
            <a:ext cx="4188070" cy="830997"/>
          </a:xfrm>
          <a:prstGeom prst="rect">
            <a:avLst/>
          </a:prstGeom>
          <a:noFill/>
        </p:spPr>
        <p:txBody>
          <a:bodyPr wrap="none" rtlCol="0">
            <a:spAutoFit/>
          </a:bodyPr>
          <a:lstStyle/>
          <a:p>
            <a:r>
              <a:rPr lang="en-US" sz="4800" dirty="0" smtClean="0">
                <a:solidFill>
                  <a:schemeClr val="bg1">
                    <a:lumMod val="50000"/>
                  </a:schemeClr>
                </a:solidFill>
              </a:rPr>
              <a:t>Open  Twin Cities</a:t>
            </a:r>
            <a:endParaRPr lang="en-US" sz="48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t. Paul third-graders dig in to promote 'Adopt-a-Hydrant' program "/>
          <p:cNvPicPr>
            <a:picLocks noChangeAspect="1" noChangeArrowheads="1"/>
          </p:cNvPicPr>
          <p:nvPr/>
        </p:nvPicPr>
        <p:blipFill>
          <a:blip r:embed="rId3" cstate="print"/>
          <a:srcRect/>
          <a:stretch>
            <a:fillRect/>
          </a:stretch>
        </p:blipFill>
        <p:spPr bwMode="auto">
          <a:xfrm>
            <a:off x="2133600" y="1828800"/>
            <a:ext cx="7010400" cy="4381500"/>
          </a:xfrm>
          <a:prstGeom prst="rect">
            <a:avLst/>
          </a:prstGeom>
          <a:noFill/>
        </p:spPr>
      </p:pic>
      <p:pic>
        <p:nvPicPr>
          <p:cNvPr id="2051" name="Picture 3"/>
          <p:cNvPicPr>
            <a:picLocks noChangeAspect="1" noChangeArrowheads="1"/>
          </p:cNvPicPr>
          <p:nvPr/>
        </p:nvPicPr>
        <p:blipFill>
          <a:blip r:embed="rId4" cstate="print"/>
          <a:srcRect/>
          <a:stretch>
            <a:fillRect/>
          </a:stretch>
        </p:blipFill>
        <p:spPr bwMode="auto">
          <a:xfrm>
            <a:off x="0" y="-1"/>
            <a:ext cx="3352800" cy="1601743"/>
          </a:xfrm>
          <a:prstGeom prst="rect">
            <a:avLst/>
          </a:prstGeom>
          <a:noFill/>
          <a:ln w="9525">
            <a:noFill/>
            <a:miter lim="800000"/>
            <a:headEnd/>
            <a:tailEnd/>
          </a:ln>
        </p:spPr>
      </p:pic>
      <p:sp>
        <p:nvSpPr>
          <p:cNvPr id="7" name="Rectangle 6"/>
          <p:cNvSpPr/>
          <p:nvPr/>
        </p:nvSpPr>
        <p:spPr>
          <a:xfrm>
            <a:off x="2057400" y="6248400"/>
            <a:ext cx="2819400" cy="584775"/>
          </a:xfrm>
          <a:prstGeom prst="rect">
            <a:avLst/>
          </a:prstGeom>
        </p:spPr>
        <p:txBody>
          <a:bodyPr wrap="square">
            <a:spAutoFit/>
          </a:bodyPr>
          <a:lstStyle/>
          <a:p>
            <a:r>
              <a:rPr lang="en-US" sz="3200" dirty="0" smtClean="0">
                <a:latin typeface="Arial" pitchFamily="34" charset="0"/>
                <a:cs typeface="Arial" pitchFamily="34" charset="0"/>
                <a:hlinkClick r:id="rId5"/>
              </a:rPr>
              <a:t>bit.ly/VKIMH5</a:t>
            </a:r>
            <a:endParaRPr lang="en-US" sz="3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ctr">
              <a:spcAft>
                <a:spcPts val="2400"/>
              </a:spcAft>
              <a:buNone/>
            </a:pPr>
            <a:r>
              <a:rPr lang="en-US" dirty="0" smtClean="0">
                <a:latin typeface="+mj-lt"/>
              </a:rPr>
              <a:t>What is Civic Hacking?</a:t>
            </a:r>
          </a:p>
          <a:p>
            <a:pPr algn="ctr">
              <a:spcAft>
                <a:spcPts val="2400"/>
              </a:spcAft>
              <a:buNone/>
            </a:pPr>
            <a:r>
              <a:rPr lang="en-US" dirty="0" smtClean="0">
                <a:latin typeface="+mj-lt"/>
              </a:rPr>
              <a:t>What is Open Data?</a:t>
            </a:r>
          </a:p>
          <a:p>
            <a:pPr algn="ctr">
              <a:spcAft>
                <a:spcPts val="2400"/>
              </a:spcAft>
              <a:buNone/>
            </a:pPr>
            <a:r>
              <a:rPr lang="en-US" dirty="0" smtClean="0">
                <a:latin typeface="+mj-lt"/>
              </a:rPr>
              <a:t>What is happening around the country?</a:t>
            </a:r>
          </a:p>
          <a:p>
            <a:pPr algn="ctr">
              <a:spcAft>
                <a:spcPts val="2400"/>
              </a:spcAft>
              <a:buNone/>
            </a:pPr>
            <a:r>
              <a:rPr lang="en-US" dirty="0" smtClean="0">
                <a:latin typeface="+mj-lt"/>
              </a:rPr>
              <a:t>What is happening in the Twin Cities?</a:t>
            </a:r>
            <a:endParaRPr lang="en-US" dirty="0">
              <a:latin typeface="+mj-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idx="1"/>
          </p:nvPr>
        </p:nvSpPr>
        <p:spPr/>
        <p:txBody>
          <a:bodyPr/>
          <a:lstStyle/>
          <a:p>
            <a:pPr algn="ctr">
              <a:spcAft>
                <a:spcPts val="1800"/>
              </a:spcAft>
              <a:buNone/>
            </a:pPr>
            <a:r>
              <a:rPr lang="en-US" dirty="0" smtClean="0"/>
              <a:t>Monthly </a:t>
            </a:r>
            <a:r>
              <a:rPr lang="en-US" dirty="0" err="1" smtClean="0"/>
              <a:t>Meetups</a:t>
            </a:r>
            <a:endParaRPr lang="en-US" dirty="0" smtClean="0"/>
          </a:p>
          <a:p>
            <a:pPr algn="ctr">
              <a:spcAft>
                <a:spcPts val="1800"/>
              </a:spcAft>
              <a:buNone/>
            </a:pPr>
            <a:r>
              <a:rPr lang="en-US" dirty="0" smtClean="0"/>
              <a:t>Open Data Day </a:t>
            </a:r>
            <a:r>
              <a:rPr lang="en-US" dirty="0" err="1" smtClean="0"/>
              <a:t>Hackathon</a:t>
            </a:r>
            <a:endParaRPr lang="en-US" dirty="0" smtClean="0"/>
          </a:p>
          <a:p>
            <a:pPr algn="ctr">
              <a:spcAft>
                <a:spcPts val="1800"/>
              </a:spcAft>
              <a:buNone/>
            </a:pPr>
            <a:r>
              <a:rPr lang="en-US" dirty="0" smtClean="0"/>
              <a:t>Visualizing Neighborhoods</a:t>
            </a:r>
          </a:p>
          <a:p>
            <a:pPr algn="ctr">
              <a:spcAft>
                <a:spcPts val="1800"/>
              </a:spcAft>
              <a:buNone/>
            </a:pPr>
            <a:r>
              <a:rPr lang="en-US" dirty="0" smtClean="0"/>
              <a:t>National Day of Civic Hacking</a:t>
            </a:r>
          </a:p>
          <a:p>
            <a:pPr algn="ctr">
              <a:spcAft>
                <a:spcPts val="1800"/>
              </a:spcAft>
              <a:buNone/>
            </a:pPr>
            <a:r>
              <a:rPr lang="en-US" dirty="0" err="1" smtClean="0"/>
              <a:t>CityCampMN</a:t>
            </a:r>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Monthly </a:t>
            </a:r>
            <a:r>
              <a:rPr lang="en-US" dirty="0" err="1" smtClean="0"/>
              <a:t>Meetups</a:t>
            </a:r>
            <a:endParaRPr lang="en-US" dirty="0"/>
          </a:p>
        </p:txBody>
      </p:sp>
      <p:sp>
        <p:nvSpPr>
          <p:cNvPr id="4" name="TextBox 3"/>
          <p:cNvSpPr txBox="1"/>
          <p:nvPr/>
        </p:nvSpPr>
        <p:spPr>
          <a:xfrm>
            <a:off x="228600" y="6019800"/>
            <a:ext cx="2377959" cy="584775"/>
          </a:xfrm>
          <a:prstGeom prst="rect">
            <a:avLst/>
          </a:prstGeom>
          <a:noFill/>
        </p:spPr>
        <p:txBody>
          <a:bodyPr wrap="none" rtlCol="0">
            <a:spAutoFit/>
          </a:bodyPr>
          <a:lstStyle/>
          <a:p>
            <a:r>
              <a:rPr lang="en-US" sz="3200" dirty="0" smtClean="0">
                <a:hlinkClick r:id="rId3"/>
              </a:rPr>
              <a:t>bit.ly/</a:t>
            </a:r>
            <a:r>
              <a:rPr lang="en-US" sz="3200" dirty="0" err="1" smtClean="0">
                <a:hlinkClick r:id="rId3"/>
              </a:rPr>
              <a:t>VZSUYr</a:t>
            </a:r>
            <a:endParaRPr lang="en-US" sz="3200" dirty="0"/>
          </a:p>
        </p:txBody>
      </p:sp>
      <p:pic>
        <p:nvPicPr>
          <p:cNvPr id="5" name="Picture 4" descr="qrcode (1).png"/>
          <p:cNvPicPr>
            <a:picLocks noChangeAspect="1"/>
          </p:cNvPicPr>
          <p:nvPr/>
        </p:nvPicPr>
        <p:blipFill>
          <a:blip r:embed="rId4" cstate="print"/>
          <a:stretch>
            <a:fillRect/>
          </a:stretch>
        </p:blipFill>
        <p:spPr>
          <a:xfrm>
            <a:off x="7239000" y="4953000"/>
            <a:ext cx="1905000" cy="1905000"/>
          </a:xfrm>
          <a:prstGeom prst="rect">
            <a:avLst/>
          </a:prstGeom>
        </p:spPr>
      </p:pic>
      <p:sp>
        <p:nvSpPr>
          <p:cNvPr id="6" name="TextBox 5"/>
          <p:cNvSpPr txBox="1"/>
          <p:nvPr/>
        </p:nvSpPr>
        <p:spPr>
          <a:xfrm>
            <a:off x="3352800" y="3048000"/>
            <a:ext cx="5492850" cy="646331"/>
          </a:xfrm>
          <a:prstGeom prst="rect">
            <a:avLst/>
          </a:prstGeom>
          <a:noFill/>
        </p:spPr>
        <p:txBody>
          <a:bodyPr wrap="none" rtlCol="0">
            <a:spAutoFit/>
          </a:bodyPr>
          <a:lstStyle/>
          <a:p>
            <a:pPr>
              <a:spcAft>
                <a:spcPts val="2400"/>
              </a:spcAft>
            </a:pPr>
            <a:r>
              <a:rPr lang="en-US" sz="3600" dirty="0" smtClean="0">
                <a:latin typeface="+mj-lt"/>
                <a:cs typeface="Lao UI" pitchFamily="34" charset="0"/>
              </a:rPr>
              <a:t> Every 4</a:t>
            </a:r>
            <a:r>
              <a:rPr lang="en-US" sz="3600" baseline="30000" dirty="0" smtClean="0">
                <a:latin typeface="+mj-lt"/>
                <a:cs typeface="Lao UI" pitchFamily="34" charset="0"/>
              </a:rPr>
              <a:t>th</a:t>
            </a:r>
            <a:r>
              <a:rPr lang="en-US" sz="3600" dirty="0" smtClean="0">
                <a:latin typeface="+mj-lt"/>
                <a:cs typeface="Lao UI" pitchFamily="34" charset="0"/>
              </a:rPr>
              <a:t> Tuesday Evening</a:t>
            </a:r>
          </a:p>
        </p:txBody>
      </p:sp>
      <p:pic>
        <p:nvPicPr>
          <p:cNvPr id="8" name="Picture 7" descr="fgtc-logo.png"/>
          <p:cNvPicPr>
            <a:picLocks noChangeAspect="1"/>
          </p:cNvPicPr>
          <p:nvPr/>
        </p:nvPicPr>
        <p:blipFill>
          <a:blip r:embed="rId5" cstate="print"/>
          <a:stretch>
            <a:fillRect/>
          </a:stretch>
        </p:blipFill>
        <p:spPr>
          <a:xfrm>
            <a:off x="228600" y="1828800"/>
            <a:ext cx="2743200" cy="27432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Data Day </a:t>
            </a:r>
            <a:r>
              <a:rPr lang="en-US" dirty="0" err="1" smtClean="0"/>
              <a:t>Hackathon</a:t>
            </a:r>
            <a:endParaRPr lang="en-US" dirty="0"/>
          </a:p>
        </p:txBody>
      </p:sp>
      <p:pic>
        <p:nvPicPr>
          <p:cNvPr id="4" name="Content Placeholder 3" descr="odd_hackathon_group.jpg"/>
          <p:cNvPicPr>
            <a:picLocks noGrp="1" noChangeAspect="1"/>
          </p:cNvPicPr>
          <p:nvPr>
            <p:ph idx="1"/>
          </p:nvPr>
        </p:nvPicPr>
        <p:blipFill>
          <a:blip r:embed="rId3" cstate="print"/>
          <a:stretch>
            <a:fillRect/>
          </a:stretch>
        </p:blipFill>
        <p:spPr>
          <a:xfrm>
            <a:off x="457200" y="1752600"/>
            <a:ext cx="4495800" cy="3357974"/>
          </a:xfrm>
        </p:spPr>
      </p:pic>
      <p:pic>
        <p:nvPicPr>
          <p:cNvPr id="5" name="Picture 4" descr="odd_hackathon_router.jpg"/>
          <p:cNvPicPr>
            <a:picLocks noChangeAspect="1"/>
          </p:cNvPicPr>
          <p:nvPr/>
        </p:nvPicPr>
        <p:blipFill>
          <a:blip r:embed="rId4" cstate="print"/>
          <a:stretch>
            <a:fillRect/>
          </a:stretch>
        </p:blipFill>
        <p:spPr>
          <a:xfrm>
            <a:off x="5257800" y="1981200"/>
            <a:ext cx="3551802" cy="2652889"/>
          </a:xfrm>
          <a:prstGeom prst="rect">
            <a:avLst/>
          </a:prstGeom>
        </p:spPr>
      </p:pic>
      <p:sp>
        <p:nvSpPr>
          <p:cNvPr id="6" name="TextBox 5"/>
          <p:cNvSpPr txBox="1"/>
          <p:nvPr/>
        </p:nvSpPr>
        <p:spPr>
          <a:xfrm>
            <a:off x="228600" y="6019800"/>
            <a:ext cx="2667000" cy="584775"/>
          </a:xfrm>
          <a:prstGeom prst="rect">
            <a:avLst/>
          </a:prstGeom>
          <a:noFill/>
        </p:spPr>
        <p:txBody>
          <a:bodyPr wrap="square" rtlCol="0">
            <a:spAutoFit/>
          </a:bodyPr>
          <a:lstStyle/>
          <a:p>
            <a:r>
              <a:rPr lang="en-US" sz="3200" dirty="0" smtClean="0">
                <a:latin typeface="Arial" pitchFamily="34" charset="0"/>
                <a:cs typeface="Arial" pitchFamily="34" charset="0"/>
                <a:hlinkClick r:id="rId5"/>
              </a:rPr>
              <a:t>bit.ly/Wqip50</a:t>
            </a:r>
            <a:endParaRPr lang="en-US" sz="3200" dirty="0">
              <a:latin typeface="Arial" pitchFamily="34" charset="0"/>
              <a:cs typeface="Arial" pitchFamily="34" charset="0"/>
            </a:endParaRPr>
          </a:p>
        </p:txBody>
      </p:sp>
      <p:pic>
        <p:nvPicPr>
          <p:cNvPr id="7" name="Picture 6" descr="qrcode.png"/>
          <p:cNvPicPr>
            <a:picLocks noChangeAspect="1"/>
          </p:cNvPicPr>
          <p:nvPr/>
        </p:nvPicPr>
        <p:blipFill>
          <a:blip r:embed="rId6" cstate="print"/>
          <a:stretch>
            <a:fillRect/>
          </a:stretch>
        </p:blipFill>
        <p:spPr>
          <a:xfrm>
            <a:off x="7239000" y="4953000"/>
            <a:ext cx="1905000" cy="19050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752600"/>
            <a:ext cx="9144000" cy="1295400"/>
          </a:xfrm>
        </p:spPr>
        <p:txBody>
          <a:bodyPr>
            <a:normAutofit/>
          </a:bodyPr>
          <a:lstStyle/>
          <a:p>
            <a:pPr algn="ctr">
              <a:buNone/>
            </a:pPr>
            <a:r>
              <a:rPr lang="en-US" dirty="0" smtClean="0">
                <a:latin typeface="+mj-lt"/>
              </a:rPr>
              <a:t>May 25</a:t>
            </a:r>
            <a:r>
              <a:rPr lang="en-US" baseline="30000" dirty="0" smtClean="0">
                <a:latin typeface="+mj-lt"/>
              </a:rPr>
              <a:t>th</a:t>
            </a:r>
            <a:r>
              <a:rPr lang="en-US" dirty="0" smtClean="0">
                <a:latin typeface="+mj-lt"/>
              </a:rPr>
              <a:t> at Minneapolis Central Library</a:t>
            </a:r>
            <a:endParaRPr lang="en-US" dirty="0">
              <a:latin typeface="+mj-lt"/>
            </a:endParaRPr>
          </a:p>
        </p:txBody>
      </p:sp>
      <p:pic>
        <p:nvPicPr>
          <p:cNvPr id="6" name="Picture 5" descr="visualizing_neighborhoods_logo.jpg"/>
          <p:cNvPicPr>
            <a:picLocks noChangeAspect="1"/>
          </p:cNvPicPr>
          <p:nvPr/>
        </p:nvPicPr>
        <p:blipFill>
          <a:blip r:embed="rId3" cstate="print"/>
          <a:stretch>
            <a:fillRect/>
          </a:stretch>
        </p:blipFill>
        <p:spPr>
          <a:xfrm>
            <a:off x="2057400" y="0"/>
            <a:ext cx="4971887" cy="1676400"/>
          </a:xfrm>
          <a:prstGeom prst="rect">
            <a:avLst/>
          </a:prstGeom>
        </p:spPr>
      </p:pic>
      <p:sp>
        <p:nvSpPr>
          <p:cNvPr id="7" name="TextBox 6"/>
          <p:cNvSpPr txBox="1"/>
          <p:nvPr/>
        </p:nvSpPr>
        <p:spPr>
          <a:xfrm>
            <a:off x="228600" y="6019800"/>
            <a:ext cx="2473369" cy="584775"/>
          </a:xfrm>
          <a:prstGeom prst="rect">
            <a:avLst/>
          </a:prstGeom>
          <a:noFill/>
        </p:spPr>
        <p:txBody>
          <a:bodyPr wrap="none" rtlCol="0">
            <a:spAutoFit/>
          </a:bodyPr>
          <a:lstStyle/>
          <a:p>
            <a:r>
              <a:rPr lang="en-US" sz="3200" dirty="0" smtClean="0">
                <a:hlinkClick r:id="rId4"/>
              </a:rPr>
              <a:t>bit.ly/</a:t>
            </a:r>
            <a:r>
              <a:rPr lang="en-US" sz="3200" dirty="0" err="1" smtClean="0">
                <a:hlinkClick r:id="rId4"/>
              </a:rPr>
              <a:t>ZeMetp</a:t>
            </a:r>
            <a:endParaRPr lang="en-US" sz="3200" dirty="0"/>
          </a:p>
        </p:txBody>
      </p:sp>
      <p:pic>
        <p:nvPicPr>
          <p:cNvPr id="8" name="Picture 7" descr="qrcode (2).png"/>
          <p:cNvPicPr>
            <a:picLocks noChangeAspect="1"/>
          </p:cNvPicPr>
          <p:nvPr/>
        </p:nvPicPr>
        <p:blipFill>
          <a:blip r:embed="rId5" cstate="print"/>
          <a:stretch>
            <a:fillRect/>
          </a:stretch>
        </p:blipFill>
        <p:spPr>
          <a:xfrm>
            <a:off x="7239000" y="4953000"/>
            <a:ext cx="1905000" cy="1905000"/>
          </a:xfrm>
          <a:prstGeom prst="rect">
            <a:avLst/>
          </a:prstGeom>
        </p:spPr>
      </p:pic>
      <p:sp>
        <p:nvSpPr>
          <p:cNvPr id="11" name="TextBox 10"/>
          <p:cNvSpPr txBox="1"/>
          <p:nvPr/>
        </p:nvSpPr>
        <p:spPr>
          <a:xfrm>
            <a:off x="0" y="2971800"/>
            <a:ext cx="9144000" cy="769441"/>
          </a:xfrm>
          <a:prstGeom prst="rect">
            <a:avLst/>
          </a:prstGeom>
          <a:noFill/>
        </p:spPr>
        <p:txBody>
          <a:bodyPr wrap="square" rtlCol="0">
            <a:spAutoFit/>
          </a:bodyPr>
          <a:lstStyle/>
          <a:p>
            <a:pPr algn="ctr"/>
            <a:r>
              <a:rPr lang="en-US" sz="4400" dirty="0" smtClean="0">
                <a:latin typeface="+mj-lt"/>
              </a:rPr>
              <a:t>Data </a:t>
            </a:r>
            <a:r>
              <a:rPr lang="en-US" sz="4400" dirty="0" err="1" smtClean="0">
                <a:latin typeface="+mj-lt"/>
              </a:rPr>
              <a:t>Viz</a:t>
            </a:r>
            <a:r>
              <a:rPr lang="en-US" sz="4400" dirty="0" smtClean="0">
                <a:latin typeface="+mj-lt"/>
              </a:rPr>
              <a:t> meets Neighborhood Needs</a:t>
            </a:r>
            <a:endParaRPr lang="en-US" sz="4400" dirty="0">
              <a:latin typeface="+mj-l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ational_day_of_civic_hacking_logo.png"/>
          <p:cNvPicPr>
            <a:picLocks noGrp="1" noChangeAspect="1"/>
          </p:cNvPicPr>
          <p:nvPr>
            <p:ph idx="1"/>
          </p:nvPr>
        </p:nvPicPr>
        <p:blipFill>
          <a:blip r:embed="rId2" cstate="print"/>
          <a:stretch>
            <a:fillRect/>
          </a:stretch>
        </p:blipFill>
        <p:spPr>
          <a:xfrm>
            <a:off x="1066800" y="0"/>
            <a:ext cx="7162800" cy="1333763"/>
          </a:xfrm>
          <a:solidFill>
            <a:schemeClr val="bg1"/>
          </a:solidFill>
        </p:spPr>
      </p:pic>
      <p:sp>
        <p:nvSpPr>
          <p:cNvPr id="5" name="TextBox 4"/>
          <p:cNvSpPr txBox="1"/>
          <p:nvPr/>
        </p:nvSpPr>
        <p:spPr>
          <a:xfrm>
            <a:off x="0" y="3048000"/>
            <a:ext cx="9144000" cy="830997"/>
          </a:xfrm>
          <a:prstGeom prst="rect">
            <a:avLst/>
          </a:prstGeom>
          <a:noFill/>
        </p:spPr>
        <p:txBody>
          <a:bodyPr wrap="square" rtlCol="0">
            <a:spAutoFit/>
          </a:bodyPr>
          <a:lstStyle/>
          <a:p>
            <a:pPr algn="ctr"/>
            <a:r>
              <a:rPr lang="en-US" sz="4800" dirty="0" smtClean="0">
                <a:latin typeface="+mj-lt"/>
              </a:rPr>
              <a:t>Hack for MN</a:t>
            </a:r>
          </a:p>
        </p:txBody>
      </p:sp>
      <p:sp>
        <p:nvSpPr>
          <p:cNvPr id="7" name="TextBox 6"/>
          <p:cNvSpPr txBox="1"/>
          <p:nvPr/>
        </p:nvSpPr>
        <p:spPr>
          <a:xfrm>
            <a:off x="228600" y="6019800"/>
            <a:ext cx="2489977" cy="584775"/>
          </a:xfrm>
          <a:prstGeom prst="rect">
            <a:avLst/>
          </a:prstGeom>
          <a:noFill/>
        </p:spPr>
        <p:txBody>
          <a:bodyPr wrap="none" rtlCol="0">
            <a:spAutoFit/>
          </a:bodyPr>
          <a:lstStyle/>
          <a:p>
            <a:r>
              <a:rPr lang="en-US" sz="3200" dirty="0" smtClean="0">
                <a:hlinkClick r:id="rId3"/>
              </a:rPr>
              <a:t>bit.ly/</a:t>
            </a:r>
            <a:r>
              <a:rPr lang="en-US" sz="3200" dirty="0" err="1" smtClean="0">
                <a:hlinkClick r:id="rId3"/>
              </a:rPr>
              <a:t>ZWFFKc</a:t>
            </a:r>
            <a:endParaRPr lang="en-US" sz="3200" dirty="0"/>
          </a:p>
        </p:txBody>
      </p:sp>
      <p:pic>
        <p:nvPicPr>
          <p:cNvPr id="8" name="Picture 7" descr="qrcode (3).png"/>
          <p:cNvPicPr>
            <a:picLocks noChangeAspect="1"/>
          </p:cNvPicPr>
          <p:nvPr/>
        </p:nvPicPr>
        <p:blipFill>
          <a:blip r:embed="rId4" cstate="print"/>
          <a:stretch>
            <a:fillRect/>
          </a:stretch>
        </p:blipFill>
        <p:spPr>
          <a:xfrm>
            <a:off x="7239000" y="4953000"/>
            <a:ext cx="1905000" cy="1905000"/>
          </a:xfrm>
          <a:prstGeom prst="rect">
            <a:avLst/>
          </a:prstGeom>
        </p:spPr>
      </p:pic>
      <p:sp>
        <p:nvSpPr>
          <p:cNvPr id="6" name="TextBox 5"/>
          <p:cNvSpPr txBox="1"/>
          <p:nvPr/>
        </p:nvSpPr>
        <p:spPr>
          <a:xfrm>
            <a:off x="0" y="1524000"/>
            <a:ext cx="9144000" cy="584775"/>
          </a:xfrm>
          <a:prstGeom prst="rect">
            <a:avLst/>
          </a:prstGeom>
          <a:noFill/>
        </p:spPr>
        <p:txBody>
          <a:bodyPr wrap="square" rtlCol="0">
            <a:spAutoFit/>
          </a:bodyPr>
          <a:lstStyle/>
          <a:p>
            <a:pPr algn="ctr"/>
            <a:r>
              <a:rPr lang="en-US" sz="3200" dirty="0" smtClean="0">
                <a:latin typeface="+mj-lt"/>
              </a:rPr>
              <a:t>June 1</a:t>
            </a:r>
            <a:r>
              <a:rPr lang="en-US" sz="3200" baseline="30000" dirty="0" smtClean="0">
                <a:latin typeface="+mj-lt"/>
              </a:rPr>
              <a:t>st</a:t>
            </a:r>
            <a:r>
              <a:rPr lang="en-US" sz="3200" dirty="0" smtClean="0">
                <a:latin typeface="+mj-lt"/>
              </a:rPr>
              <a:t> &amp; 2</a:t>
            </a:r>
            <a:r>
              <a:rPr lang="en-US" sz="3200" baseline="30000" dirty="0" smtClean="0">
                <a:latin typeface="+mj-lt"/>
              </a:rPr>
              <a:t>nd</a:t>
            </a:r>
            <a:r>
              <a:rPr lang="en-US" sz="3200" dirty="0" smtClean="0">
                <a:latin typeface="+mj-lt"/>
              </a:rPr>
              <a:t> at </a:t>
            </a:r>
            <a:r>
              <a:rPr lang="en-US" sz="3200" dirty="0" err="1" smtClean="0">
                <a:latin typeface="+mj-lt"/>
              </a:rPr>
              <a:t>DevJam</a:t>
            </a:r>
            <a:r>
              <a:rPr lang="en-US" sz="3200" dirty="0" smtClean="0">
                <a:latin typeface="+mj-lt"/>
              </a:rPr>
              <a:t> Studios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itycampmn_logo.png"/>
          <p:cNvPicPr>
            <a:picLocks noGrp="1" noChangeAspect="1"/>
          </p:cNvPicPr>
          <p:nvPr>
            <p:ph idx="1"/>
          </p:nvPr>
        </p:nvPicPr>
        <p:blipFill>
          <a:blip r:embed="rId3" cstate="print"/>
          <a:stretch>
            <a:fillRect/>
          </a:stretch>
        </p:blipFill>
        <p:spPr>
          <a:xfrm>
            <a:off x="0" y="0"/>
            <a:ext cx="9525000" cy="1143000"/>
          </a:xfrm>
        </p:spPr>
      </p:pic>
      <p:sp>
        <p:nvSpPr>
          <p:cNvPr id="5" name="TextBox 4"/>
          <p:cNvSpPr txBox="1"/>
          <p:nvPr/>
        </p:nvSpPr>
        <p:spPr>
          <a:xfrm>
            <a:off x="0" y="1295400"/>
            <a:ext cx="9144000" cy="584775"/>
          </a:xfrm>
          <a:prstGeom prst="rect">
            <a:avLst/>
          </a:prstGeom>
          <a:noFill/>
        </p:spPr>
        <p:txBody>
          <a:bodyPr wrap="square" rtlCol="0">
            <a:spAutoFit/>
          </a:bodyPr>
          <a:lstStyle/>
          <a:p>
            <a:pPr algn="ctr"/>
            <a:r>
              <a:rPr lang="en-US" sz="3200" dirty="0" smtClean="0"/>
              <a:t>Fall 2013</a:t>
            </a:r>
            <a:endParaRPr lang="en-US" sz="3200" dirty="0"/>
          </a:p>
        </p:txBody>
      </p:sp>
      <p:sp>
        <p:nvSpPr>
          <p:cNvPr id="6" name="TextBox 5"/>
          <p:cNvSpPr txBox="1"/>
          <p:nvPr/>
        </p:nvSpPr>
        <p:spPr>
          <a:xfrm>
            <a:off x="228600" y="6019800"/>
            <a:ext cx="2635850" cy="584775"/>
          </a:xfrm>
          <a:prstGeom prst="rect">
            <a:avLst/>
          </a:prstGeom>
          <a:noFill/>
        </p:spPr>
        <p:txBody>
          <a:bodyPr wrap="none" rtlCol="0">
            <a:spAutoFit/>
          </a:bodyPr>
          <a:lstStyle/>
          <a:p>
            <a:r>
              <a:rPr lang="en-US" sz="3200" dirty="0" smtClean="0">
                <a:hlinkClick r:id="rId4"/>
              </a:rPr>
              <a:t>bit.ly/</a:t>
            </a:r>
            <a:r>
              <a:rPr lang="en-US" sz="3200" dirty="0" err="1" smtClean="0">
                <a:hlinkClick r:id="rId4"/>
              </a:rPr>
              <a:t>mTuMJH</a:t>
            </a:r>
            <a:endParaRPr lang="en-US" sz="3200" dirty="0"/>
          </a:p>
        </p:txBody>
      </p:sp>
      <p:pic>
        <p:nvPicPr>
          <p:cNvPr id="7" name="Picture 6" descr="qrcode (4).png"/>
          <p:cNvPicPr>
            <a:picLocks noChangeAspect="1"/>
          </p:cNvPicPr>
          <p:nvPr/>
        </p:nvPicPr>
        <p:blipFill>
          <a:blip r:embed="rId5" cstate="print"/>
          <a:stretch>
            <a:fillRect/>
          </a:stretch>
        </p:blipFill>
        <p:spPr>
          <a:xfrm>
            <a:off x="7239000" y="4953000"/>
            <a:ext cx="1905000" cy="1905000"/>
          </a:xfrm>
          <a:prstGeom prst="rect">
            <a:avLst/>
          </a:prstGeom>
        </p:spPr>
      </p:pic>
      <p:sp>
        <p:nvSpPr>
          <p:cNvPr id="8" name="TextBox 7"/>
          <p:cNvSpPr txBox="1"/>
          <p:nvPr/>
        </p:nvSpPr>
        <p:spPr>
          <a:xfrm>
            <a:off x="0" y="2667000"/>
            <a:ext cx="9144000" cy="1446550"/>
          </a:xfrm>
          <a:prstGeom prst="rect">
            <a:avLst/>
          </a:prstGeom>
          <a:noFill/>
        </p:spPr>
        <p:txBody>
          <a:bodyPr wrap="square" rtlCol="0">
            <a:spAutoFit/>
          </a:bodyPr>
          <a:lstStyle/>
          <a:p>
            <a:pPr algn="ctr"/>
            <a:r>
              <a:rPr lang="en-US" sz="4400" dirty="0" smtClean="0">
                <a:latin typeface="+mj-lt"/>
              </a:rPr>
              <a:t>A tech, community, and government </a:t>
            </a:r>
            <a:r>
              <a:rPr lang="en-US" sz="4400" dirty="0" err="1" smtClean="0">
                <a:latin typeface="+mj-lt"/>
              </a:rPr>
              <a:t>unconference</a:t>
            </a:r>
            <a:endParaRPr lang="en-US" sz="4400" dirty="0">
              <a:latin typeface="+mj-l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219200"/>
            <a:ext cx="8229600" cy="1143000"/>
          </a:xfrm>
        </p:spPr>
        <p:txBody>
          <a:bodyPr/>
          <a:lstStyle/>
          <a:p>
            <a:r>
              <a:rPr lang="en-US" dirty="0" smtClean="0"/>
              <a:t>Thank You</a:t>
            </a:r>
            <a:endParaRPr lang="en-US" dirty="0"/>
          </a:p>
        </p:txBody>
      </p:sp>
      <p:pic>
        <p:nvPicPr>
          <p:cNvPr id="4" name="Picture 3" descr="gangnamtocat.png"/>
          <p:cNvPicPr>
            <a:picLocks noChangeAspect="1"/>
          </p:cNvPicPr>
          <p:nvPr/>
        </p:nvPicPr>
        <p:blipFill>
          <a:blip r:embed="rId3" cstate="print"/>
          <a:stretch>
            <a:fillRect/>
          </a:stretch>
        </p:blipFill>
        <p:spPr>
          <a:xfrm>
            <a:off x="3200400" y="609600"/>
            <a:ext cx="5943600" cy="5943600"/>
          </a:xfrm>
          <a:prstGeom prst="rect">
            <a:avLst/>
          </a:prstGeom>
        </p:spPr>
      </p:pic>
      <p:sp>
        <p:nvSpPr>
          <p:cNvPr id="5" name="Rectangle 4"/>
          <p:cNvSpPr/>
          <p:nvPr/>
        </p:nvSpPr>
        <p:spPr>
          <a:xfrm>
            <a:off x="0" y="6488668"/>
            <a:ext cx="2249334" cy="369332"/>
          </a:xfrm>
          <a:prstGeom prst="rect">
            <a:avLst/>
          </a:prstGeom>
        </p:spPr>
        <p:txBody>
          <a:bodyPr wrap="none">
            <a:spAutoFit/>
          </a:bodyPr>
          <a:lstStyle/>
          <a:p>
            <a:r>
              <a:rPr lang="en-US" dirty="0" smtClean="0">
                <a:latin typeface="Arial" pitchFamily="34" charset="0"/>
                <a:cs typeface="Arial" pitchFamily="34" charset="0"/>
                <a:hlinkClick r:id="rId4"/>
              </a:rPr>
              <a:t>octodex.github.com/</a:t>
            </a:r>
            <a:endParaRPr lang="en-US" dirty="0">
              <a:latin typeface="Arial" pitchFamily="34" charset="0"/>
              <a:cs typeface="Arial" pitchFamily="34" charset="0"/>
            </a:endParaRPr>
          </a:p>
        </p:txBody>
      </p:sp>
      <p:sp>
        <p:nvSpPr>
          <p:cNvPr id="6" name="TextBox 5"/>
          <p:cNvSpPr txBox="1"/>
          <p:nvPr/>
        </p:nvSpPr>
        <p:spPr>
          <a:xfrm>
            <a:off x="381000" y="3276600"/>
            <a:ext cx="2898294" cy="1107996"/>
          </a:xfrm>
          <a:prstGeom prst="rect">
            <a:avLst/>
          </a:prstGeom>
          <a:noFill/>
        </p:spPr>
        <p:txBody>
          <a:bodyPr wrap="none" rtlCol="0">
            <a:spAutoFit/>
          </a:bodyPr>
          <a:lstStyle/>
          <a:p>
            <a:pPr>
              <a:spcAft>
                <a:spcPts val="1200"/>
              </a:spcAft>
            </a:pPr>
            <a:r>
              <a:rPr lang="en-US" sz="2800" dirty="0" smtClean="0">
                <a:hlinkClick r:id="rId5"/>
              </a:rPr>
              <a:t>opentwincities.org</a:t>
            </a:r>
            <a:endParaRPr lang="en-US" sz="2800" dirty="0" smtClean="0"/>
          </a:p>
          <a:p>
            <a:r>
              <a:rPr lang="en-US" sz="2800" dirty="0" smtClean="0"/>
              <a:t>@</a:t>
            </a:r>
            <a:r>
              <a:rPr lang="en-US" sz="2800" dirty="0" err="1" smtClean="0"/>
              <a:t>opentwincities</a:t>
            </a:r>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lstStyle/>
          <a:p>
            <a:r>
              <a:rPr lang="en-US" dirty="0" smtClean="0"/>
              <a:t>What is Civic Hacking?</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Gov.png"/>
          <p:cNvPicPr>
            <a:picLocks noChangeAspect="1"/>
          </p:cNvPicPr>
          <p:nvPr/>
        </p:nvPicPr>
        <p:blipFill>
          <a:blip r:embed="rId3" cstate="print"/>
          <a:stretch>
            <a:fillRect/>
          </a:stretch>
        </p:blipFill>
        <p:spPr>
          <a:xfrm>
            <a:off x="1455821" y="1676400"/>
            <a:ext cx="5965658" cy="2266950"/>
          </a:xfrm>
          <a:prstGeom prst="rect">
            <a:avLst/>
          </a:prstGeom>
        </p:spPr>
      </p:pic>
      <p:sp>
        <p:nvSpPr>
          <p:cNvPr id="5" name="TextBox 4"/>
          <p:cNvSpPr txBox="1"/>
          <p:nvPr/>
        </p:nvSpPr>
        <p:spPr>
          <a:xfrm>
            <a:off x="2590800" y="4419600"/>
            <a:ext cx="4591834" cy="369332"/>
          </a:xfrm>
          <a:prstGeom prst="rect">
            <a:avLst/>
          </a:prstGeom>
          <a:noFill/>
        </p:spPr>
        <p:txBody>
          <a:bodyPr wrap="none" rtlCol="0">
            <a:spAutoFit/>
          </a:bodyPr>
          <a:lstStyle/>
          <a:p>
            <a:r>
              <a:rPr lang="en-US" dirty="0" smtClean="0">
                <a:latin typeface="Arial" pitchFamily="34" charset="0"/>
                <a:cs typeface="Arial" pitchFamily="34" charset="0"/>
                <a:hlinkClick r:id="rId4"/>
              </a:rPr>
              <a:t>commons.wikimedia.org/wiki/File:EGov.svg</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aracktocat.jpg"/>
          <p:cNvPicPr>
            <a:picLocks noChangeAspect="1"/>
          </p:cNvPicPr>
          <p:nvPr/>
        </p:nvPicPr>
        <p:blipFill>
          <a:blip r:embed="rId3" cstate="print"/>
          <a:stretch>
            <a:fillRect/>
          </a:stretch>
        </p:blipFill>
        <p:spPr>
          <a:xfrm>
            <a:off x="1143000" y="0"/>
            <a:ext cx="6858000" cy="68580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pen_science.jpg"/>
          <p:cNvPicPr>
            <a:picLocks noChangeAspect="1"/>
          </p:cNvPicPr>
          <p:nvPr/>
        </p:nvPicPr>
        <p:blipFill>
          <a:blip r:embed="rId3" cstate="print"/>
          <a:stretch>
            <a:fillRect/>
          </a:stretch>
        </p:blipFill>
        <p:spPr>
          <a:xfrm>
            <a:off x="2438400" y="533400"/>
            <a:ext cx="4160996" cy="5160926"/>
          </a:xfrm>
          <a:prstGeom prst="rect">
            <a:avLst/>
          </a:prstGeom>
        </p:spPr>
      </p:pic>
      <p:sp>
        <p:nvSpPr>
          <p:cNvPr id="5" name="Rectangle 4"/>
          <p:cNvSpPr/>
          <p:nvPr/>
        </p:nvSpPr>
        <p:spPr>
          <a:xfrm>
            <a:off x="2286000" y="5943600"/>
            <a:ext cx="4648200" cy="369332"/>
          </a:xfrm>
          <a:prstGeom prst="rect">
            <a:avLst/>
          </a:prstGeom>
        </p:spPr>
        <p:txBody>
          <a:bodyPr wrap="square">
            <a:spAutoFit/>
          </a:bodyPr>
          <a:lstStyle/>
          <a:p>
            <a:r>
              <a:rPr lang="en-US" dirty="0" smtClean="0">
                <a:latin typeface="Arial" pitchFamily="34" charset="0"/>
                <a:cs typeface="Arial" pitchFamily="34" charset="0"/>
                <a:hlinkClick r:id="rId4"/>
              </a:rPr>
              <a:t>creativecommons.org/weblog/entry/32434</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38400"/>
            <a:ext cx="8229600" cy="1143000"/>
          </a:xfrm>
        </p:spPr>
        <p:txBody>
          <a:bodyPr/>
          <a:lstStyle/>
          <a:p>
            <a:r>
              <a:rPr lang="en-US" dirty="0" smtClean="0"/>
              <a:t>What is Open Data?</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Data</a:t>
            </a:r>
            <a:endParaRPr lang="en-US" dirty="0"/>
          </a:p>
        </p:txBody>
      </p:sp>
      <p:pic>
        <p:nvPicPr>
          <p:cNvPr id="5" name="Picture 4" descr="800px-Open_Data_stickers.jpg"/>
          <p:cNvPicPr>
            <a:picLocks noChangeAspect="1"/>
          </p:cNvPicPr>
          <p:nvPr/>
        </p:nvPicPr>
        <p:blipFill>
          <a:blip r:embed="rId3" cstate="print"/>
          <a:stretch>
            <a:fillRect/>
          </a:stretch>
        </p:blipFill>
        <p:spPr>
          <a:xfrm>
            <a:off x="304800" y="0"/>
            <a:ext cx="8534400" cy="6400800"/>
          </a:xfrm>
          <a:prstGeom prst="rect">
            <a:avLst/>
          </a:prstGeom>
        </p:spPr>
      </p:pic>
      <p:sp>
        <p:nvSpPr>
          <p:cNvPr id="6" name="Rectangle 5"/>
          <p:cNvSpPr/>
          <p:nvPr/>
        </p:nvSpPr>
        <p:spPr>
          <a:xfrm>
            <a:off x="2057400" y="6477000"/>
            <a:ext cx="5257800" cy="369332"/>
          </a:xfrm>
          <a:prstGeom prst="rect">
            <a:avLst/>
          </a:prstGeom>
        </p:spPr>
        <p:txBody>
          <a:bodyPr wrap="square">
            <a:spAutoFit/>
          </a:bodyPr>
          <a:lstStyle/>
          <a:p>
            <a:r>
              <a:rPr lang="en-US" dirty="0" smtClean="0">
                <a:latin typeface="Arial" pitchFamily="34" charset="0"/>
                <a:cs typeface="Arial" pitchFamily="34" charset="0"/>
                <a:hlinkClick r:id="rId4"/>
              </a:rPr>
              <a:t>en.wikipedia.org/wiki/File:Open_Data_stickers.jpg</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Levels of Open Data</a:t>
            </a:r>
            <a:endParaRPr lang="en-US" dirty="0"/>
          </a:p>
        </p:txBody>
      </p:sp>
      <p:sp>
        <p:nvSpPr>
          <p:cNvPr id="4" name="Rectangle 3"/>
          <p:cNvSpPr/>
          <p:nvPr/>
        </p:nvSpPr>
        <p:spPr>
          <a:xfrm>
            <a:off x="914400" y="5105400"/>
            <a:ext cx="7315200" cy="584775"/>
          </a:xfrm>
          <a:prstGeom prst="rect">
            <a:avLst/>
          </a:prstGeom>
          <a:solidFill>
            <a:schemeClr val="accent1">
              <a:alpha val="80000"/>
            </a:schemeClr>
          </a:solidFill>
        </p:spPr>
        <p:txBody>
          <a:bodyPr wrap="square">
            <a:spAutoFit/>
          </a:bodyPr>
          <a:lstStyle/>
          <a:p>
            <a:pPr algn="ctr">
              <a:spcAft>
                <a:spcPts val="2400"/>
              </a:spcAft>
              <a:buNone/>
            </a:pPr>
            <a:r>
              <a:rPr lang="en-US" sz="3200" dirty="0" smtClean="0">
                <a:latin typeface="+mj-lt"/>
              </a:rPr>
              <a:t>Legal Access</a:t>
            </a:r>
          </a:p>
        </p:txBody>
      </p:sp>
      <p:sp>
        <p:nvSpPr>
          <p:cNvPr id="5" name="Rectangle 4"/>
          <p:cNvSpPr/>
          <p:nvPr/>
        </p:nvSpPr>
        <p:spPr>
          <a:xfrm>
            <a:off x="2057400" y="2971800"/>
            <a:ext cx="5029200" cy="584775"/>
          </a:xfrm>
          <a:prstGeom prst="rect">
            <a:avLst/>
          </a:prstGeom>
          <a:solidFill>
            <a:schemeClr val="accent1">
              <a:alpha val="65000"/>
            </a:schemeClr>
          </a:solidFill>
        </p:spPr>
        <p:txBody>
          <a:bodyPr wrap="square">
            <a:spAutoFit/>
          </a:bodyPr>
          <a:lstStyle/>
          <a:p>
            <a:pPr algn="ctr">
              <a:spcAft>
                <a:spcPts val="2400"/>
              </a:spcAft>
              <a:buNone/>
            </a:pPr>
            <a:r>
              <a:rPr lang="en-US" sz="3200" dirty="0" smtClean="0">
                <a:latin typeface="+mj-lt"/>
              </a:rPr>
              <a:t>Structured Access</a:t>
            </a:r>
          </a:p>
        </p:txBody>
      </p:sp>
      <p:sp>
        <p:nvSpPr>
          <p:cNvPr id="6" name="Rectangle 5"/>
          <p:cNvSpPr/>
          <p:nvPr/>
        </p:nvSpPr>
        <p:spPr>
          <a:xfrm>
            <a:off x="1524000" y="4038600"/>
            <a:ext cx="6096000" cy="584775"/>
          </a:xfrm>
          <a:prstGeom prst="rect">
            <a:avLst/>
          </a:prstGeom>
          <a:solidFill>
            <a:schemeClr val="accent1">
              <a:alpha val="65000"/>
            </a:schemeClr>
          </a:solidFill>
        </p:spPr>
        <p:txBody>
          <a:bodyPr wrap="square">
            <a:spAutoFit/>
          </a:bodyPr>
          <a:lstStyle/>
          <a:p>
            <a:pPr algn="ctr">
              <a:spcAft>
                <a:spcPts val="2400"/>
              </a:spcAft>
              <a:buNone/>
            </a:pPr>
            <a:r>
              <a:rPr lang="en-US" sz="3200" dirty="0" smtClean="0">
                <a:latin typeface="+mj-lt"/>
              </a:rPr>
              <a:t>Equitable Access</a:t>
            </a:r>
          </a:p>
        </p:txBody>
      </p:sp>
      <p:sp>
        <p:nvSpPr>
          <p:cNvPr id="7" name="Rectangle 6"/>
          <p:cNvSpPr/>
          <p:nvPr/>
        </p:nvSpPr>
        <p:spPr>
          <a:xfrm>
            <a:off x="2743200" y="1905000"/>
            <a:ext cx="3657600" cy="584775"/>
          </a:xfrm>
          <a:prstGeom prst="rect">
            <a:avLst/>
          </a:prstGeom>
          <a:solidFill>
            <a:schemeClr val="accent1">
              <a:alpha val="65000"/>
            </a:schemeClr>
          </a:solidFill>
        </p:spPr>
        <p:txBody>
          <a:bodyPr wrap="square">
            <a:spAutoFit/>
          </a:bodyPr>
          <a:lstStyle/>
          <a:p>
            <a:pPr algn="ctr">
              <a:spcAft>
                <a:spcPts val="2400"/>
              </a:spcAft>
              <a:buNone/>
            </a:pPr>
            <a:r>
              <a:rPr lang="en-US" sz="3200" dirty="0" smtClean="0">
                <a:latin typeface="+mj-lt"/>
              </a:rPr>
              <a:t>Real Time Access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616</TotalTime>
  <Words>1553</Words>
  <Application>Microsoft Office PowerPoint</Application>
  <PresentationFormat>On-screen Show (4:3)</PresentationFormat>
  <Paragraphs>166</Paragraphs>
  <Slides>27</Slides>
  <Notes>23</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Civic Hacking and Open Data</vt:lpstr>
      <vt:lpstr>Slide 2</vt:lpstr>
      <vt:lpstr>What is Civic Hacking?</vt:lpstr>
      <vt:lpstr>Slide 4</vt:lpstr>
      <vt:lpstr>Slide 5</vt:lpstr>
      <vt:lpstr>Slide 6</vt:lpstr>
      <vt:lpstr>What is Open Data?</vt:lpstr>
      <vt:lpstr>Open Data</vt:lpstr>
      <vt:lpstr>4 Levels of Open Data</vt:lpstr>
      <vt:lpstr>What is happening around the country?</vt:lpstr>
      <vt:lpstr>Slide 11</vt:lpstr>
      <vt:lpstr>Slide 12</vt:lpstr>
      <vt:lpstr>Slide 13</vt:lpstr>
      <vt:lpstr>Slide 14</vt:lpstr>
      <vt:lpstr>Slide 15</vt:lpstr>
      <vt:lpstr>Slide 16</vt:lpstr>
      <vt:lpstr>What is happening in the Twin Cities?</vt:lpstr>
      <vt:lpstr>Partners</vt:lpstr>
      <vt:lpstr>Slide 19</vt:lpstr>
      <vt:lpstr>Events</vt:lpstr>
      <vt:lpstr>Monthly Meetups</vt:lpstr>
      <vt:lpstr>Open Data Day Hackathon</vt:lpstr>
      <vt:lpstr>Slide 23</vt:lpstr>
      <vt:lpstr>Slide 24</vt:lpstr>
      <vt:lpstr>Slide 25</vt:lpstr>
      <vt:lpstr>Slide 26</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Civic Hacking and Open Data</dc:title>
  <dc:creator>bill</dc:creator>
  <cp:lastModifiedBy>bill</cp:lastModifiedBy>
  <cp:revision>26</cp:revision>
  <dcterms:created xsi:type="dcterms:W3CDTF">2013-03-23T20:28:54Z</dcterms:created>
  <dcterms:modified xsi:type="dcterms:W3CDTF">2013-04-06T02:00:30Z</dcterms:modified>
</cp:coreProperties>
</file>