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317" r:id="rId3"/>
    <p:sldId id="318" r:id="rId4"/>
    <p:sldId id="314" r:id="rId5"/>
    <p:sldId id="316" r:id="rId6"/>
    <p:sldId id="319" r:id="rId7"/>
    <p:sldId id="32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4137" autoAdjust="0"/>
  </p:normalViewPr>
  <p:slideViewPr>
    <p:cSldViewPr snapToGrid="0">
      <p:cViewPr varScale="1">
        <p:scale>
          <a:sx n="81" d="100"/>
          <a:sy n="81" d="100"/>
        </p:scale>
        <p:origin x="102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14/02/2023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3817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6189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5251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58573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1485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115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14/02/2023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Java Swing and Event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Java Swing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3DB76E-5333-0C5C-3566-98EDDB99D618}"/>
              </a:ext>
            </a:extLst>
          </p:cNvPr>
          <p:cNvSpPr txBox="1"/>
          <p:nvPr/>
        </p:nvSpPr>
        <p:spPr>
          <a:xfrm>
            <a:off x="1524001" y="1835063"/>
            <a:ext cx="914399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500" b="0" i="0" dirty="0">
                <a:solidFill>
                  <a:srgbClr val="333333"/>
                </a:solidFill>
                <a:effectLst/>
                <a:latin typeface="Calibri (Body)"/>
              </a:rPr>
              <a:t>Java Swing is a part of Java Foundation Classes (JFC) that is </a:t>
            </a:r>
            <a:r>
              <a:rPr lang="en-US" sz="2500" b="0" i="1" dirty="0">
                <a:solidFill>
                  <a:srgbClr val="333333"/>
                </a:solidFill>
                <a:effectLst/>
                <a:latin typeface="Calibri (Body)"/>
              </a:rPr>
              <a:t>used to </a:t>
            </a:r>
            <a:r>
              <a:rPr lang="en-US" sz="2500" b="1" i="1" dirty="0">
                <a:solidFill>
                  <a:srgbClr val="333333"/>
                </a:solidFill>
                <a:effectLst/>
                <a:latin typeface="Calibri (Body)"/>
              </a:rPr>
              <a:t>create window-based applications</a:t>
            </a:r>
            <a:r>
              <a:rPr lang="en-US" sz="2500" b="1" i="0" dirty="0">
                <a:solidFill>
                  <a:srgbClr val="333333"/>
                </a:solidFill>
                <a:effectLst/>
                <a:latin typeface="Calibri (Body)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500" b="1" i="0" dirty="0">
              <a:solidFill>
                <a:srgbClr val="333333"/>
              </a:solidFill>
              <a:effectLst/>
              <a:latin typeface="Calibri (Body)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500" b="0" i="0" dirty="0">
                <a:solidFill>
                  <a:srgbClr val="333333"/>
                </a:solidFill>
                <a:effectLst/>
                <a:latin typeface="Calibri (Body)"/>
              </a:rPr>
              <a:t>It is built on the top of </a:t>
            </a:r>
            <a:r>
              <a:rPr lang="en-US" sz="2500" b="1" i="0" dirty="0">
                <a:solidFill>
                  <a:srgbClr val="333333"/>
                </a:solidFill>
                <a:effectLst/>
                <a:latin typeface="Calibri (Body)"/>
              </a:rPr>
              <a:t>AWT (Abstract Windowing Toolkit) </a:t>
            </a:r>
            <a:r>
              <a:rPr lang="en-US" sz="2500" b="0" i="0" dirty="0">
                <a:solidFill>
                  <a:srgbClr val="333333"/>
                </a:solidFill>
                <a:effectLst/>
                <a:latin typeface="Calibri (Body)"/>
              </a:rPr>
              <a:t>API and entirely written in java.</a:t>
            </a:r>
            <a:endParaRPr lang="en-PH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6699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4800" b="1" dirty="0"/>
              <a:t>Java Swing and AWT import packages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3DB76E-5333-0C5C-3566-98EDDB99D618}"/>
              </a:ext>
            </a:extLst>
          </p:cNvPr>
          <p:cNvSpPr txBox="1"/>
          <p:nvPr/>
        </p:nvSpPr>
        <p:spPr>
          <a:xfrm>
            <a:off x="1524000" y="1603331"/>
            <a:ext cx="9143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PH" sz="3000" b="1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PH" sz="3000" b="0" i="0" dirty="0">
                <a:effectLst/>
                <a:latin typeface="Consolas" panose="020B0609020204030204" pitchFamily="49" charset="0"/>
              </a:rPr>
              <a:t> </a:t>
            </a:r>
            <a:r>
              <a:rPr lang="en-PH" sz="3000" b="0" i="0" dirty="0" err="1">
                <a:effectLst/>
                <a:latin typeface="Consolas" panose="020B0609020204030204" pitchFamily="49" charset="0"/>
              </a:rPr>
              <a:t>javax.swing</a:t>
            </a:r>
            <a:r>
              <a:rPr lang="en-PH" sz="3000" b="0" i="0" dirty="0">
                <a:effectLst/>
                <a:latin typeface="Consolas" panose="020B0609020204030204" pitchFamily="49" charset="0"/>
              </a:rPr>
              <a:t>.*;</a:t>
            </a:r>
          </a:p>
          <a:p>
            <a:pPr algn="just"/>
            <a:endParaRPr lang="en-PH" sz="3000" dirty="0">
              <a:latin typeface="Consolas" panose="020B0609020204030204" pitchFamily="49" charset="0"/>
            </a:endParaRPr>
          </a:p>
          <a:p>
            <a:pPr algn="just"/>
            <a:r>
              <a:rPr lang="en-PH" sz="30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PH" sz="3000" b="0" dirty="0">
                <a:effectLst/>
                <a:latin typeface="Consolas" panose="020B0609020204030204" pitchFamily="49" charset="0"/>
              </a:rPr>
              <a:t> </a:t>
            </a:r>
            <a:r>
              <a:rPr lang="en-PH" sz="3000" b="0" dirty="0" err="1">
                <a:effectLst/>
                <a:latin typeface="Consolas" panose="020B0609020204030204" pitchFamily="49" charset="0"/>
              </a:rPr>
              <a:t>java.awt</a:t>
            </a:r>
            <a:r>
              <a:rPr lang="en-PH" sz="3000" b="0" dirty="0">
                <a:effectLst/>
                <a:latin typeface="Consolas" panose="020B0609020204030204" pitchFamily="49" charset="0"/>
              </a:rPr>
              <a:t>.*;</a:t>
            </a:r>
          </a:p>
          <a:p>
            <a:pPr algn="just"/>
            <a:r>
              <a:rPr lang="en-PH" sz="3000" b="0" i="0" dirty="0">
                <a:effectLst/>
                <a:latin typeface="Consolas" panose="020B0609020204030204" pitchFamily="49" charset="0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1430866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85D1C9-3CB7-D381-741D-C6516D1AE585}"/>
              </a:ext>
            </a:extLst>
          </p:cNvPr>
          <p:cNvSpPr/>
          <p:nvPr/>
        </p:nvSpPr>
        <p:spPr>
          <a:xfrm>
            <a:off x="5686044" y="338328"/>
            <a:ext cx="819912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/>
              <a:t>Object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4AC5BA-6005-EBE6-85C1-E221B5773AB3}"/>
              </a:ext>
            </a:extLst>
          </p:cNvPr>
          <p:cNvSpPr/>
          <p:nvPr/>
        </p:nvSpPr>
        <p:spPr>
          <a:xfrm>
            <a:off x="5628894" y="1170866"/>
            <a:ext cx="934212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/>
              <a:t>Component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AEBE3A-E96D-BA2C-70E8-3B8513153B15}"/>
              </a:ext>
            </a:extLst>
          </p:cNvPr>
          <p:cNvSpPr/>
          <p:nvPr/>
        </p:nvSpPr>
        <p:spPr>
          <a:xfrm>
            <a:off x="7045452" y="2063930"/>
            <a:ext cx="1019556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 err="1"/>
              <a:t>JComponent</a:t>
            </a:r>
            <a:endParaRPr lang="en-PH" sz="1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296B2C-C75B-252C-870A-B38335EC50BD}"/>
              </a:ext>
            </a:extLst>
          </p:cNvPr>
          <p:cNvSpPr/>
          <p:nvPr/>
        </p:nvSpPr>
        <p:spPr>
          <a:xfrm>
            <a:off x="4418076" y="2063930"/>
            <a:ext cx="819912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/>
              <a:t>Container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1B3A09-A83C-2D9F-6E30-96E7B7BDD032}"/>
              </a:ext>
            </a:extLst>
          </p:cNvPr>
          <p:cNvSpPr/>
          <p:nvPr/>
        </p:nvSpPr>
        <p:spPr>
          <a:xfrm>
            <a:off x="2695956" y="3311436"/>
            <a:ext cx="819912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/>
              <a:t>Window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B142C4-C5CB-4F75-F69D-0C96AF10F5EE}"/>
              </a:ext>
            </a:extLst>
          </p:cNvPr>
          <p:cNvSpPr/>
          <p:nvPr/>
        </p:nvSpPr>
        <p:spPr>
          <a:xfrm>
            <a:off x="5686044" y="3311436"/>
            <a:ext cx="819912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/>
              <a:t>Panel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8DAFCE-8D38-3DE8-9985-4155B6D34F2C}"/>
              </a:ext>
            </a:extLst>
          </p:cNvPr>
          <p:cNvSpPr/>
          <p:nvPr/>
        </p:nvSpPr>
        <p:spPr>
          <a:xfrm>
            <a:off x="1876044" y="4473810"/>
            <a:ext cx="819912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/>
              <a:t>Frame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5C4C1-2E6E-EB31-08D7-B3C53098F1A8}"/>
              </a:ext>
            </a:extLst>
          </p:cNvPr>
          <p:cNvSpPr/>
          <p:nvPr/>
        </p:nvSpPr>
        <p:spPr>
          <a:xfrm>
            <a:off x="3470148" y="4473810"/>
            <a:ext cx="819912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/>
              <a:t>Dialog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D20FBE-FFC0-11A6-0FA8-AA5948B664C7}"/>
              </a:ext>
            </a:extLst>
          </p:cNvPr>
          <p:cNvSpPr/>
          <p:nvPr/>
        </p:nvSpPr>
        <p:spPr>
          <a:xfrm>
            <a:off x="5686044" y="4298492"/>
            <a:ext cx="819912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/>
              <a:t>Applet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7F4899-FF7C-CD50-A8D6-4C32669B60AA}"/>
              </a:ext>
            </a:extLst>
          </p:cNvPr>
          <p:cNvSpPr/>
          <p:nvPr/>
        </p:nvSpPr>
        <p:spPr>
          <a:xfrm>
            <a:off x="9383268" y="1170866"/>
            <a:ext cx="1019556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 err="1"/>
              <a:t>JList</a:t>
            </a:r>
            <a:endParaRPr lang="en-PH" sz="12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A97B81-A048-AA6F-8B44-05F5E64DB3A1}"/>
              </a:ext>
            </a:extLst>
          </p:cNvPr>
          <p:cNvSpPr/>
          <p:nvPr/>
        </p:nvSpPr>
        <p:spPr>
          <a:xfrm>
            <a:off x="9383268" y="1836641"/>
            <a:ext cx="1019556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 err="1"/>
              <a:t>JTable</a:t>
            </a:r>
            <a:endParaRPr lang="en-PH" sz="12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4A7B67-E4F4-0307-DC1A-5ECC81469C13}"/>
              </a:ext>
            </a:extLst>
          </p:cNvPr>
          <p:cNvSpPr/>
          <p:nvPr/>
        </p:nvSpPr>
        <p:spPr>
          <a:xfrm>
            <a:off x="9383268" y="2502416"/>
            <a:ext cx="1019556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 err="1"/>
              <a:t>JComboBox</a:t>
            </a:r>
            <a:endParaRPr lang="en-PH" sz="12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0A2178-900A-3E55-F472-05AA8ED0AF36}"/>
              </a:ext>
            </a:extLst>
          </p:cNvPr>
          <p:cNvSpPr/>
          <p:nvPr/>
        </p:nvSpPr>
        <p:spPr>
          <a:xfrm>
            <a:off x="9383268" y="3152284"/>
            <a:ext cx="1019556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 err="1"/>
              <a:t>JSlider</a:t>
            </a:r>
            <a:endParaRPr lang="en-PH" sz="12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57F02E-1D28-1014-9084-6A945F68625F}"/>
              </a:ext>
            </a:extLst>
          </p:cNvPr>
          <p:cNvSpPr/>
          <p:nvPr/>
        </p:nvSpPr>
        <p:spPr>
          <a:xfrm>
            <a:off x="9383268" y="3773271"/>
            <a:ext cx="1019556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 err="1"/>
              <a:t>JMenu</a:t>
            </a:r>
            <a:endParaRPr lang="en-PH" sz="12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525774-14FA-50D0-9D78-9364BF896551}"/>
              </a:ext>
            </a:extLst>
          </p:cNvPr>
          <p:cNvSpPr/>
          <p:nvPr/>
        </p:nvSpPr>
        <p:spPr>
          <a:xfrm>
            <a:off x="9383268" y="4366172"/>
            <a:ext cx="1019556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000" b="1" dirty="0" err="1"/>
              <a:t>AbstractButton</a:t>
            </a:r>
            <a:endParaRPr lang="en-PH" sz="10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02F4A0-5F18-3A45-5683-11AA8A7CB7C9}"/>
              </a:ext>
            </a:extLst>
          </p:cNvPr>
          <p:cNvSpPr/>
          <p:nvPr/>
        </p:nvSpPr>
        <p:spPr>
          <a:xfrm>
            <a:off x="9383268" y="5181461"/>
            <a:ext cx="1019556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 err="1"/>
              <a:t>JButton</a:t>
            </a:r>
            <a:endParaRPr lang="en-PH" sz="12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D640F2-3CCC-14D1-F9C4-8103EFB40BF7}"/>
              </a:ext>
            </a:extLst>
          </p:cNvPr>
          <p:cNvSpPr/>
          <p:nvPr/>
        </p:nvSpPr>
        <p:spPr>
          <a:xfrm>
            <a:off x="9383268" y="577965"/>
            <a:ext cx="1019556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 err="1"/>
              <a:t>JLabel</a:t>
            </a:r>
            <a:endParaRPr lang="en-PH" sz="12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B76305-B3A8-ED22-D5B9-F6C5B77563B9}"/>
              </a:ext>
            </a:extLst>
          </p:cNvPr>
          <p:cNvSpPr/>
          <p:nvPr/>
        </p:nvSpPr>
        <p:spPr>
          <a:xfrm>
            <a:off x="1876044" y="5238213"/>
            <a:ext cx="819912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 err="1"/>
              <a:t>JFrame</a:t>
            </a:r>
            <a:endParaRPr lang="en-PH" sz="12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A404B8-B8A3-96FD-811C-54C83E910E16}"/>
              </a:ext>
            </a:extLst>
          </p:cNvPr>
          <p:cNvSpPr/>
          <p:nvPr/>
        </p:nvSpPr>
        <p:spPr>
          <a:xfrm>
            <a:off x="5686044" y="5302314"/>
            <a:ext cx="819912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 err="1"/>
              <a:t>JApplet</a:t>
            </a:r>
            <a:endParaRPr lang="en-PH" sz="1200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3454188-A79D-BF2E-DA0E-E559441DDCF9}"/>
              </a:ext>
            </a:extLst>
          </p:cNvPr>
          <p:cNvCxnSpPr>
            <a:stCxn id="10" idx="0"/>
            <a:endCxn id="3" idx="2"/>
          </p:cNvCxnSpPr>
          <p:nvPr/>
        </p:nvCxnSpPr>
        <p:spPr>
          <a:xfrm flipV="1">
            <a:off x="6096000" y="841248"/>
            <a:ext cx="0" cy="329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1AB645D-1FB6-6C29-DAC1-37296762539C}"/>
              </a:ext>
            </a:extLst>
          </p:cNvPr>
          <p:cNvCxnSpPr>
            <a:stCxn id="13" idx="0"/>
            <a:endCxn id="10" idx="2"/>
          </p:cNvCxnSpPr>
          <p:nvPr/>
        </p:nvCxnSpPr>
        <p:spPr>
          <a:xfrm rot="5400000" flipH="1" flipV="1">
            <a:off x="5266944" y="1234874"/>
            <a:ext cx="390144" cy="126796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578F1E2-1D7F-6CCF-B871-61421E6C923A}"/>
              </a:ext>
            </a:extLst>
          </p:cNvPr>
          <p:cNvCxnSpPr>
            <a:stCxn id="12" idx="0"/>
          </p:cNvCxnSpPr>
          <p:nvPr/>
        </p:nvCxnSpPr>
        <p:spPr>
          <a:xfrm rot="16200000" flipV="1">
            <a:off x="6728079" y="1236779"/>
            <a:ext cx="195072" cy="145923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2C2D463-A694-CFD1-77E1-76A0364C4CF8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rot="5400000" flipH="1" flipV="1">
            <a:off x="3594679" y="2078083"/>
            <a:ext cx="744586" cy="172212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6260F0F-DEBD-BE5C-C9A1-B9319BB208BA}"/>
              </a:ext>
            </a:extLst>
          </p:cNvPr>
          <p:cNvCxnSpPr>
            <a:cxnSpLocks/>
            <a:stCxn id="15" idx="0"/>
          </p:cNvCxnSpPr>
          <p:nvPr/>
        </p:nvCxnSpPr>
        <p:spPr>
          <a:xfrm rot="16200000" flipV="1">
            <a:off x="5275378" y="2490814"/>
            <a:ext cx="373277" cy="1267968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6EDCB66-32B3-8C7E-32B5-6CE4C31A59CD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flipV="1">
            <a:off x="6096000" y="3814356"/>
            <a:ext cx="0" cy="484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07C4384-84A7-46DC-DA82-6DA412282EF4}"/>
              </a:ext>
            </a:extLst>
          </p:cNvPr>
          <p:cNvCxnSpPr>
            <a:cxnSpLocks/>
            <a:stCxn id="29" idx="0"/>
            <a:endCxn id="18" idx="2"/>
          </p:cNvCxnSpPr>
          <p:nvPr/>
        </p:nvCxnSpPr>
        <p:spPr>
          <a:xfrm flipV="1">
            <a:off x="6096000" y="4801412"/>
            <a:ext cx="0" cy="500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7A049915-4082-CB6C-60DA-236784A36A02}"/>
              </a:ext>
            </a:extLst>
          </p:cNvPr>
          <p:cNvCxnSpPr>
            <a:cxnSpLocks/>
            <a:stCxn id="16" idx="0"/>
            <a:endCxn id="14" idx="2"/>
          </p:cNvCxnSpPr>
          <p:nvPr/>
        </p:nvCxnSpPr>
        <p:spPr>
          <a:xfrm rot="5400000" flipH="1" flipV="1">
            <a:off x="2366229" y="3734127"/>
            <a:ext cx="659454" cy="81991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D169488-73BA-8142-AB8D-77C2992E0132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3328144" y="3921850"/>
            <a:ext cx="329728" cy="77419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050A870-2E37-6963-592E-56410DA2D18F}"/>
              </a:ext>
            </a:extLst>
          </p:cNvPr>
          <p:cNvCxnSpPr>
            <a:cxnSpLocks/>
            <a:stCxn id="28" idx="0"/>
            <a:endCxn id="16" idx="2"/>
          </p:cNvCxnSpPr>
          <p:nvPr/>
        </p:nvCxnSpPr>
        <p:spPr>
          <a:xfrm flipV="1">
            <a:off x="2286000" y="4976730"/>
            <a:ext cx="0" cy="261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117563A-3F31-80C0-99DF-F36480F084BD}"/>
              </a:ext>
            </a:extLst>
          </p:cNvPr>
          <p:cNvCxnSpPr>
            <a:cxnSpLocks/>
            <a:stCxn id="27" idx="1"/>
            <a:endCxn id="25" idx="1"/>
          </p:cNvCxnSpPr>
          <p:nvPr/>
        </p:nvCxnSpPr>
        <p:spPr>
          <a:xfrm rot="10800000" flipV="1">
            <a:off x="9383268" y="829424"/>
            <a:ext cx="12700" cy="3788207"/>
          </a:xfrm>
          <a:prstGeom prst="bentConnector3">
            <a:avLst>
              <a:gd name="adj1" fmla="val 535068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9215082-24F6-AA39-578A-AC02D8E6F51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8711852" y="1422326"/>
            <a:ext cx="6714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DCD297C-8281-FF40-7B89-AA12A55A7070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8711852" y="2088101"/>
            <a:ext cx="6714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3343F69-4DBD-8557-C3B8-73ACC93FFA9F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8711852" y="2746616"/>
            <a:ext cx="671416" cy="72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9107A97-5BD5-D33E-4624-E5AF1FCABFE7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8711852" y="3403744"/>
            <a:ext cx="671416" cy="23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C416B34-CF0F-D6A7-0E82-54D123F23EF7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8721852" y="4024731"/>
            <a:ext cx="6614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861271BD-AABA-7678-457C-939CAB58B6F6}"/>
              </a:ext>
            </a:extLst>
          </p:cNvPr>
          <p:cNvCxnSpPr>
            <a:endCxn id="12" idx="2"/>
          </p:cNvCxnSpPr>
          <p:nvPr/>
        </p:nvCxnSpPr>
        <p:spPr>
          <a:xfrm rot="10800000">
            <a:off x="7555230" y="2566851"/>
            <a:ext cx="1166622" cy="466969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C5F7EC5-367A-B657-F1C8-0A1F3062542E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V="1">
            <a:off x="9893046" y="4869092"/>
            <a:ext cx="0" cy="312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625D330-E044-7DDC-BCC1-68959B923325}"/>
              </a:ext>
            </a:extLst>
          </p:cNvPr>
          <p:cNvSpPr txBox="1"/>
          <p:nvPr/>
        </p:nvSpPr>
        <p:spPr>
          <a:xfrm>
            <a:off x="694022" y="843986"/>
            <a:ext cx="268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Java Swing Class Hierarchy</a:t>
            </a:r>
          </a:p>
        </p:txBody>
      </p:sp>
    </p:spTree>
    <p:extLst>
      <p:ext uri="{BB962C8B-B14F-4D97-AF65-F5344CB8AC3E}">
        <p14:creationId xmlns:p14="http://schemas.microsoft.com/office/powerpoint/2010/main" val="262098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Commonly used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CE7A144-41E8-20DD-E9BF-148E5F0B7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346918"/>
              </p:ext>
            </p:extLst>
          </p:nvPr>
        </p:nvGraphicFramePr>
        <p:xfrm>
          <a:off x="2032000" y="2153896"/>
          <a:ext cx="81280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6201786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42180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73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7030A0"/>
                          </a:solidFill>
                        </a:rPr>
                        <a:t>void</a:t>
                      </a:r>
                      <a:r>
                        <a:rPr lang="en-PH" b="1" dirty="0"/>
                        <a:t> </a:t>
                      </a:r>
                      <a:r>
                        <a:rPr lang="en-PH" b="1" dirty="0">
                          <a:solidFill>
                            <a:srgbClr val="00B0F0"/>
                          </a:solidFill>
                        </a:rPr>
                        <a:t>add</a:t>
                      </a:r>
                      <a:r>
                        <a:rPr lang="en-PH" b="1" dirty="0"/>
                        <a:t>(Component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Add a component on another 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473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7030A0"/>
                          </a:solidFill>
                        </a:rPr>
                        <a:t>void</a:t>
                      </a:r>
                      <a:r>
                        <a:rPr lang="en-PH" b="1" dirty="0"/>
                        <a:t> </a:t>
                      </a:r>
                      <a:r>
                        <a:rPr lang="en-PH" b="1" dirty="0" err="1">
                          <a:solidFill>
                            <a:srgbClr val="00B0F0"/>
                          </a:solidFill>
                        </a:rPr>
                        <a:t>setSize</a:t>
                      </a:r>
                      <a:r>
                        <a:rPr lang="en-PH" b="1" dirty="0"/>
                        <a:t>(int width, int height)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Sets size of the 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17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7030A0"/>
                          </a:solidFill>
                        </a:rPr>
                        <a:t>void</a:t>
                      </a:r>
                      <a:r>
                        <a:rPr lang="en-PH" b="1" dirty="0"/>
                        <a:t> </a:t>
                      </a:r>
                      <a:r>
                        <a:rPr lang="en-PH" b="1" dirty="0" err="1">
                          <a:solidFill>
                            <a:srgbClr val="00B0F0"/>
                          </a:solidFill>
                        </a:rPr>
                        <a:t>setLayout</a:t>
                      </a:r>
                      <a:r>
                        <a:rPr lang="en-PH" b="1" dirty="0"/>
                        <a:t>(</a:t>
                      </a:r>
                      <a:r>
                        <a:rPr lang="en-PH" b="1" dirty="0" err="1"/>
                        <a:t>LayoutManager</a:t>
                      </a:r>
                      <a:r>
                        <a:rPr lang="en-PH" b="1" dirty="0"/>
                        <a:t> 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Sets the layout manager of the 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882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7030A0"/>
                          </a:solidFill>
                        </a:rPr>
                        <a:t>void</a:t>
                      </a:r>
                      <a:r>
                        <a:rPr lang="en-PH" b="1" dirty="0"/>
                        <a:t> </a:t>
                      </a:r>
                      <a:r>
                        <a:rPr lang="en-PH" b="1" dirty="0" err="1">
                          <a:solidFill>
                            <a:srgbClr val="00B0F0"/>
                          </a:solidFill>
                        </a:rPr>
                        <a:t>setVisible</a:t>
                      </a:r>
                      <a:r>
                        <a:rPr lang="en-PH" b="1" dirty="0"/>
                        <a:t>(Boolean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Sets the visibility of the 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594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606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Event Handling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3F40B5-67A7-B164-22A6-B9B3B49F64FF}"/>
              </a:ext>
            </a:extLst>
          </p:cNvPr>
          <p:cNvSpPr txBox="1"/>
          <p:nvPr/>
        </p:nvSpPr>
        <p:spPr>
          <a:xfrm>
            <a:off x="1523999" y="1793174"/>
            <a:ext cx="91439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PH" sz="2500" dirty="0"/>
              <a:t>Changing the state of an object in java is known as an event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PH" sz="25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PH" sz="2500" dirty="0"/>
              <a:t>Clicking a button, dragging a mouse are all examples of events.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PH" sz="25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PH" sz="2500" dirty="0"/>
              <a:t>For every event, there is a listener that will respond to an event.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PH" sz="25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PH" sz="2500" dirty="0"/>
              <a:t>The process of identifying an event and listening to an event is called event handling</a:t>
            </a:r>
          </a:p>
        </p:txBody>
      </p:sp>
    </p:spTree>
    <p:extLst>
      <p:ext uri="{BB962C8B-B14F-4D97-AF65-F5344CB8AC3E}">
        <p14:creationId xmlns:p14="http://schemas.microsoft.com/office/powerpoint/2010/main" val="297865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Event Handling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CE7A144-41E8-20DD-E9BF-148E5F0B7A2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153896"/>
          <a:ext cx="8127999" cy="3205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335313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620178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42180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Listener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/>
                        <a:t>Description</a:t>
                      </a:r>
                      <a:endParaRPr lang="en-PH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73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ActionEvent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>
                          <a:solidFill>
                            <a:srgbClr val="7030A0"/>
                          </a:solidFill>
                        </a:rPr>
                        <a:t>ActionListener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Notified whenever you click on the button or menu item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473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MouseEvent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>
                          <a:solidFill>
                            <a:srgbClr val="7030A0"/>
                          </a:solidFill>
                        </a:rPr>
                        <a:t>MouseListener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Notified whenever you change the state of mouse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17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MouseEvent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>
                          <a:solidFill>
                            <a:srgbClr val="7030A0"/>
                          </a:solidFill>
                        </a:rPr>
                        <a:t>MouseMotionListener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Notified whenever you move or drag mouse.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882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ItemEvent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 err="1">
                          <a:solidFill>
                            <a:srgbClr val="7030A0"/>
                          </a:solidFill>
                        </a:rPr>
                        <a:t>ItemListener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Notified whenever you click on the checkbox.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594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422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1400</TotalTime>
  <Words>269</Words>
  <Application>Microsoft Office PowerPoint</Application>
  <PresentationFormat>Widescreen</PresentationFormat>
  <Paragraphs>81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(Body)</vt:lpstr>
      <vt:lpstr>Calibri Light</vt:lpstr>
      <vt:lpstr>Consolas</vt:lpstr>
      <vt:lpstr>Wingdings</vt:lpstr>
      <vt:lpstr>Office Theme</vt:lpstr>
      <vt:lpstr>Java Swing and Event Handling</vt:lpstr>
      <vt:lpstr>Java Swing</vt:lpstr>
      <vt:lpstr>Java Swing and AWT import packages</vt:lpstr>
      <vt:lpstr>PowerPoint Presentation</vt:lpstr>
      <vt:lpstr>Commonly used methods</vt:lpstr>
      <vt:lpstr>Event Handling</vt:lpstr>
      <vt:lpstr>Event Handling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224</cp:revision>
  <dcterms:created xsi:type="dcterms:W3CDTF">2022-05-11T03:47:05Z</dcterms:created>
  <dcterms:modified xsi:type="dcterms:W3CDTF">2023-02-13T16:43:02Z</dcterms:modified>
</cp:coreProperties>
</file>