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17" r:id="rId3"/>
    <p:sldId id="318" r:id="rId4"/>
    <p:sldId id="319" r:id="rId5"/>
    <p:sldId id="32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137" autoAdjust="0"/>
  </p:normalViewPr>
  <p:slideViewPr>
    <p:cSldViewPr snapToGrid="0">
      <p:cViewPr varScale="1">
        <p:scale>
          <a:sx n="153" d="100"/>
          <a:sy n="153" d="100"/>
        </p:scale>
        <p:origin x="6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21/02/2023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ttention_deficit_hyperactivity_disorder_managemen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puterhope.com/jargon/w/window.htm" TargetMode="External"/><Relationship Id="rId3" Type="http://schemas.openxmlformats.org/officeDocument/2006/relationships/hyperlink" Target="https://www.computerhope.com/jargon/o/os.htm" TargetMode="External"/><Relationship Id="rId7" Type="http://schemas.openxmlformats.org/officeDocument/2006/relationships/hyperlink" Target="https://www.computerhope.com/jargon/a/application.ht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computerhope.com/jargon/p/process.htm" TargetMode="External"/><Relationship Id="rId5" Type="http://schemas.openxmlformats.org/officeDocument/2006/relationships/hyperlink" Target="https://www.computerhope.com/jargon/t/task.htm" TargetMode="External"/><Relationship Id="rId4" Type="http://schemas.openxmlformats.org/officeDocument/2006/relationships/hyperlink" Target="https://www.computerhope.com/jargon/p/program.htm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5730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6310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3685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2218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7805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Human multitasking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the concept that one can split their attention on more than one task or activity at the same time, such as speaking on the phone while driving a car. Multitasking can result in time wasted due to human context switching and becoming prone to errors due to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Attention deficit hyperactivity disorder management"/>
              </a:rPr>
              <a:t>insufficient attention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If one becomes proficient at two tasks, it is possible to rapidly shift attention between the tasks and perform the tasks well.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3817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When referring to multitasking </a:t>
            </a:r>
            <a:r>
              <a:rPr lang="en-US" b="0" i="0" u="none" strike="noStrike" dirty="0">
                <a:solidFill>
                  <a:srgbClr val="2572CB"/>
                </a:solidFill>
                <a:effectLst/>
                <a:latin typeface="Verdana" panose="020B0604030504040204" pitchFamily="34" charset="0"/>
                <a:hlinkClick r:id="rId3"/>
              </a:rPr>
              <a:t>operating systems</a:t>
            </a:r>
            <a:r>
              <a:rPr lang="en-US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, the </a:t>
            </a:r>
            <a:r>
              <a:rPr lang="en-US" b="1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background</a:t>
            </a:r>
            <a:r>
              <a:rPr lang="en-US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 is the place an active </a:t>
            </a:r>
            <a:r>
              <a:rPr lang="en-US" b="0" i="0" u="none" strike="noStrike" dirty="0">
                <a:solidFill>
                  <a:srgbClr val="2572CB"/>
                </a:solidFill>
                <a:effectLst/>
                <a:latin typeface="Verdana" panose="020B0604030504040204" pitchFamily="34" charset="0"/>
                <a:hlinkClick r:id="rId4"/>
              </a:rPr>
              <a:t>program</a:t>
            </a:r>
            <a:r>
              <a:rPr lang="en-US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 is running, but not visible to the user.</a:t>
            </a:r>
          </a:p>
          <a:p>
            <a:endParaRPr lang="en-US" b="0" i="0" dirty="0">
              <a:solidFill>
                <a:srgbClr val="454545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1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Foreground</a:t>
            </a:r>
            <a:r>
              <a:rPr lang="en-US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 refers to the </a:t>
            </a:r>
            <a:r>
              <a:rPr lang="en-US" b="0" i="0" u="none" strike="noStrike" dirty="0">
                <a:solidFill>
                  <a:srgbClr val="2572CB"/>
                </a:solidFill>
                <a:effectLst/>
                <a:latin typeface="Verdana" panose="020B0604030504040204" pitchFamily="34" charset="0"/>
                <a:hlinkClick r:id="rId5"/>
              </a:rPr>
              <a:t>task</a:t>
            </a:r>
            <a:r>
              <a:rPr lang="en-US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u="none" strike="noStrike" dirty="0">
                <a:solidFill>
                  <a:srgbClr val="2572CB"/>
                </a:solidFill>
                <a:effectLst/>
                <a:latin typeface="Verdana" panose="020B0604030504040204" pitchFamily="34" charset="0"/>
                <a:hlinkClick r:id="rId6"/>
              </a:rPr>
              <a:t>process</a:t>
            </a:r>
            <a:r>
              <a:rPr lang="en-US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u="none" strike="noStrike" dirty="0">
                <a:solidFill>
                  <a:srgbClr val="2572CB"/>
                </a:solidFill>
                <a:effectLst/>
                <a:latin typeface="Verdana" panose="020B0604030504040204" pitchFamily="34" charset="0"/>
                <a:hlinkClick r:id="rId7"/>
              </a:rPr>
              <a:t>application</a:t>
            </a:r>
            <a:r>
              <a:rPr lang="en-US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, or </a:t>
            </a:r>
            <a:r>
              <a:rPr lang="en-US" b="0" i="0" u="none" strike="noStrike" dirty="0">
                <a:solidFill>
                  <a:srgbClr val="2572CB"/>
                </a:solidFill>
                <a:effectLst/>
                <a:latin typeface="Verdana" panose="020B0604030504040204" pitchFamily="34" charset="0"/>
                <a:hlinkClick r:id="rId8"/>
              </a:rPr>
              <a:t>window</a:t>
            </a:r>
            <a:r>
              <a:rPr lang="en-US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 on an operating system that the user is currently using.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4241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075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3368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544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820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1918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440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21/02/2023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21/02/2023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21/02/2023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21/02/2023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Threads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Thread Lifecycle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5BB4D-48BF-F4D5-0836-77023A1B410A}"/>
              </a:ext>
            </a:extLst>
          </p:cNvPr>
          <p:cNvSpPr txBox="1"/>
          <p:nvPr/>
        </p:nvSpPr>
        <p:spPr>
          <a:xfrm>
            <a:off x="1524000" y="1266869"/>
            <a:ext cx="9144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b="1" dirty="0"/>
              <a:t>New State</a:t>
            </a:r>
            <a:r>
              <a:rPr lang="en-US" sz="2500" dirty="0"/>
              <a:t>. As we use the Thread class to construct a thread entity, the thread is born and is defined as being in the New state.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b="1" dirty="0"/>
              <a:t>Runnable State</a:t>
            </a:r>
            <a:r>
              <a:rPr lang="en-US" sz="2500" dirty="0"/>
              <a:t>. A thread in the runnable state is prepared to execute the code. When a new thread's start() function is called, it enters a runnable state.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b="1" dirty="0"/>
              <a:t>Running State</a:t>
            </a:r>
            <a:r>
              <a:rPr lang="en-US" sz="2500" dirty="0"/>
              <a:t>. Running implies that the processor (CPU) has assigned a time slot to the thread for execution. When a thread from the runnable state is chosen for execution by the thread scheduler, it joins the running state.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algn="l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413565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Thread Lifecycle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5BB4D-48BF-F4D5-0836-77023A1B410A}"/>
              </a:ext>
            </a:extLst>
          </p:cNvPr>
          <p:cNvSpPr txBox="1"/>
          <p:nvPr/>
        </p:nvSpPr>
        <p:spPr>
          <a:xfrm>
            <a:off x="1524000" y="1515649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b="1" dirty="0"/>
              <a:t>Blocked State</a:t>
            </a:r>
            <a:r>
              <a:rPr lang="en-US" sz="2500" dirty="0"/>
              <a:t>. When the thread is alive, i.e., the thread class object persists, but it cannot be selected for execution by the scheduler. It is now inactive.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b="1" dirty="0"/>
              <a:t>Dead State</a:t>
            </a:r>
            <a:r>
              <a:rPr lang="en-US" sz="2500" dirty="0"/>
              <a:t>. When a thread's run() function ends the execution of sentences, it automatically dies or enters the dead state. That is, when a thread exits the run() process, it is terminated or killed. When the stop() function is invoked, a thread will also go dead.</a:t>
            </a:r>
          </a:p>
        </p:txBody>
      </p:sp>
    </p:spTree>
    <p:extLst>
      <p:ext uri="{BB962C8B-B14F-4D97-AF65-F5344CB8AC3E}">
        <p14:creationId xmlns:p14="http://schemas.microsoft.com/office/powerpoint/2010/main" val="77395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Common Thread Class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7BA64CE-658F-D33F-0261-01D409004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27692"/>
              </p:ext>
            </p:extLst>
          </p:nvPr>
        </p:nvGraphicFramePr>
        <p:xfrm>
          <a:off x="2032000" y="1769527"/>
          <a:ext cx="8128000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915546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30678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03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run()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Returns the number of active threads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7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Changes the name of the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9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sleep(milliseconds)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Returns the name of the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05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</a:rPr>
                        <a:t>activeCount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Returns the number of active threads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44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</a:rPr>
                        <a:t>setName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Changes the name of the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</a:rPr>
                        <a:t>getName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Returns the name of the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88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Waits for a thread to die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08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join(milliseconds)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Waits for a thread to die for the specified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351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187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Common Thread Class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7BA64CE-658F-D33F-0261-01D409004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944968"/>
              </p:ext>
            </p:extLst>
          </p:nvPr>
        </p:nvGraphicFramePr>
        <p:xfrm>
          <a:off x="2032000" y="1513495"/>
          <a:ext cx="8128000" cy="385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915546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30678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03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</a:rPr>
                        <a:t>setPriority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Changes the priority of the thread</a:t>
                      </a:r>
                      <a:br>
                        <a:rPr lang="en-PH" dirty="0"/>
                      </a:br>
                      <a:r>
                        <a:rPr lang="en-PH" b="1" dirty="0"/>
                        <a:t>1 </a:t>
                      </a:r>
                      <a:r>
                        <a:rPr lang="en-PH" dirty="0"/>
                        <a:t>– lowest priority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b="1" dirty="0"/>
                        <a:t>5</a:t>
                      </a:r>
                      <a:r>
                        <a:rPr lang="en-PH" dirty="0"/>
                        <a:t> – default priority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b="1" dirty="0"/>
                        <a:t>10 </a:t>
                      </a:r>
                      <a:r>
                        <a:rPr lang="en-PH" dirty="0"/>
                        <a:t>– Highest priority</a:t>
                      </a:r>
                    </a:p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4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</a:rPr>
                        <a:t>getPriority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Returns the priority of the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74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</a:rPr>
                        <a:t>isAlive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Returns true if the thread is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49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</a:rPr>
                        <a:t>isDaemon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Returns true if the thread is a Daemon thread.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844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</a:rPr>
                        <a:t>setDaemon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Marks the thread as a daemon or user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576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589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Daemon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5BB4D-48BF-F4D5-0836-77023A1B410A}"/>
              </a:ext>
            </a:extLst>
          </p:cNvPr>
          <p:cNvSpPr txBox="1"/>
          <p:nvPr/>
        </p:nvSpPr>
        <p:spPr>
          <a:xfrm>
            <a:off x="1524000" y="1515649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dirty="0"/>
              <a:t>A low priority thread that runs in background to perform tasks such as garbage collection.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dirty="0"/>
              <a:t>All non-daemon threads are referred to as </a:t>
            </a:r>
            <a:r>
              <a:rPr lang="en-US" sz="2500" b="1" dirty="0"/>
              <a:t>User threads</a:t>
            </a:r>
            <a:r>
              <a:rPr lang="en-US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3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The concept of Multitasking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pic>
        <p:nvPicPr>
          <p:cNvPr id="6" name="Picture 5" descr="A picture containing yellow&#10;&#10;Description automatically generated">
            <a:extLst>
              <a:ext uri="{FF2B5EF4-FFF2-40B4-BE49-F238E27FC236}">
                <a16:creationId xmlns:a16="http://schemas.microsoft.com/office/drawing/2014/main" id="{AED1BF2D-5915-ECA4-7B25-5AECE85F6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719262"/>
            <a:ext cx="47625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Computer Multitasking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43C04-C868-4D51-86F6-424469F84118}"/>
              </a:ext>
            </a:extLst>
          </p:cNvPr>
          <p:cNvSpPr txBox="1"/>
          <p:nvPr/>
        </p:nvSpPr>
        <p:spPr>
          <a:xfrm>
            <a:off x="1524000" y="1509386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dirty="0"/>
              <a:t>In computing, multitasking allows a user to perform more than one computer task at a time. The operating system can keep track of where you are in these tasks and go from one to the other without losing information.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dirty="0"/>
              <a:t>During multitasking, tasks that are not visible to the user are called </a:t>
            </a:r>
            <a:r>
              <a:rPr lang="en-US" sz="2500" b="1" dirty="0"/>
              <a:t>background</a:t>
            </a:r>
            <a:r>
              <a:rPr lang="en-US" sz="2500" dirty="0"/>
              <a:t> while tasks that the user is currently using and is directly visible are called </a:t>
            </a:r>
            <a:r>
              <a:rPr lang="en-US" sz="2500" b="1" dirty="0"/>
              <a:t>foreground</a:t>
            </a:r>
            <a:r>
              <a:rPr lang="en-US" sz="2500" dirty="0"/>
              <a:t>.</a:t>
            </a:r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252216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are Threads in Java?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43C04-C868-4D51-86F6-424469F84118}"/>
              </a:ext>
            </a:extLst>
          </p:cNvPr>
          <p:cNvSpPr txBox="1"/>
          <p:nvPr/>
        </p:nvSpPr>
        <p:spPr>
          <a:xfrm>
            <a:off x="1524000" y="1509386"/>
            <a:ext cx="9144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dirty="0"/>
              <a:t>Threads allows a program to operate more efficiently by doing multiple things at the same time.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dirty="0"/>
              <a:t>Threads can be used to perform complicated tasks in the background without interrupting the main program.</a:t>
            </a:r>
          </a:p>
        </p:txBody>
      </p:sp>
    </p:spTree>
    <p:extLst>
      <p:ext uri="{BB962C8B-B14F-4D97-AF65-F5344CB8AC3E}">
        <p14:creationId xmlns:p14="http://schemas.microsoft.com/office/powerpoint/2010/main" val="304851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Multithreading?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43C04-C868-4D51-86F6-424469F84118}"/>
              </a:ext>
            </a:extLst>
          </p:cNvPr>
          <p:cNvSpPr txBox="1"/>
          <p:nvPr/>
        </p:nvSpPr>
        <p:spPr>
          <a:xfrm>
            <a:off x="1524000" y="1509386"/>
            <a:ext cx="91440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dirty="0"/>
              <a:t>The process of executing multiple threads simultaneously.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dirty="0"/>
              <a:t>Helps maximum utilization of the CPU.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dirty="0"/>
              <a:t>Each thread are independent, they do not affect execution of other threads.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dirty="0"/>
              <a:t>An exception in one thread will not interrupt other threads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dirty="0"/>
              <a:t>Mostly used for serving multiple clients, multiplayer games or other mutually independent tasks.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2058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Creating a thread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43C04-C868-4D51-86F6-424469F84118}"/>
              </a:ext>
            </a:extLst>
          </p:cNvPr>
          <p:cNvSpPr txBox="1"/>
          <p:nvPr/>
        </p:nvSpPr>
        <p:spPr>
          <a:xfrm>
            <a:off x="1524000" y="1509386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fontAlgn="base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273239"/>
                </a:solidFill>
                <a:latin typeface="urw-din"/>
              </a:rPr>
              <a:t>E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xtending </a:t>
            </a:r>
            <a:r>
              <a:rPr lang="en-US" sz="2800" dirty="0">
                <a:solidFill>
                  <a:srgbClr val="273239"/>
                </a:solidFill>
                <a:latin typeface="urw-din"/>
              </a:rPr>
              <a:t>the 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urw-din"/>
              </a:rPr>
              <a:t>Thread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 Class.</a:t>
            </a:r>
          </a:p>
          <a:p>
            <a:pPr marL="457200" indent="-457200" algn="just" fontAlgn="base"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457200" indent="-457200" algn="just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Implementing a 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urw-din"/>
              </a:rPr>
              <a:t>Runnable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 interface.</a:t>
            </a:r>
          </a:p>
        </p:txBody>
      </p:sp>
    </p:spTree>
    <p:extLst>
      <p:ext uri="{BB962C8B-B14F-4D97-AF65-F5344CB8AC3E}">
        <p14:creationId xmlns:p14="http://schemas.microsoft.com/office/powerpoint/2010/main" val="180997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Extending the Thread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C5282-A147-49E6-959C-FAD202E26B2C}"/>
              </a:ext>
            </a:extLst>
          </p:cNvPr>
          <p:cNvSpPr txBox="1"/>
          <p:nvPr/>
        </p:nvSpPr>
        <p:spPr>
          <a:xfrm>
            <a:off x="1523999" y="1647024"/>
            <a:ext cx="68872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 class </a:t>
            </a:r>
            <a:r>
              <a:rPr lang="en-PH" sz="2500" dirty="0" err="1">
                <a:solidFill>
                  <a:srgbClr val="0070C0"/>
                </a:solidFill>
                <a:latin typeface="Consolas" panose="020B0609020204030204" pitchFamily="49" charset="0"/>
              </a:rPr>
              <a:t>myThread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extends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Thread 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3B4072-E162-690F-F474-35AF6637EA82}"/>
              </a:ext>
            </a:extLst>
          </p:cNvPr>
          <p:cNvSpPr txBox="1"/>
          <p:nvPr/>
        </p:nvSpPr>
        <p:spPr>
          <a:xfrm>
            <a:off x="1523999" y="4198441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F0BAC-48BC-12D7-4628-028A500146AF}"/>
              </a:ext>
            </a:extLst>
          </p:cNvPr>
          <p:cNvSpPr txBox="1"/>
          <p:nvPr/>
        </p:nvSpPr>
        <p:spPr>
          <a:xfrm>
            <a:off x="1899781" y="2421032"/>
            <a:ext cx="824003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run</a:t>
            </a:r>
            <a:r>
              <a:rPr lang="en-PH" sz="2500" dirty="0">
                <a:latin typeface="Consolas" panose="020B0609020204030204" pitchFamily="49" charset="0"/>
              </a:rPr>
              <a:t>() {</a:t>
            </a:r>
          </a:p>
          <a:p>
            <a:endParaRPr lang="en-PH" sz="2500" dirty="0">
              <a:latin typeface="Consolas" panose="020B0609020204030204" pitchFamily="49" charset="0"/>
            </a:endParaRPr>
          </a:p>
          <a:p>
            <a:r>
              <a:rPr lang="en-PH" sz="2500" dirty="0">
                <a:latin typeface="Consolas" panose="020B0609020204030204" pitchFamily="49" charset="0"/>
              </a:rPr>
              <a:t>	</a:t>
            </a:r>
            <a:r>
              <a:rPr lang="en-PH" sz="2500" dirty="0" err="1">
                <a:latin typeface="Consolas" panose="020B0609020204030204" pitchFamily="49" charset="0"/>
              </a:rPr>
              <a:t>System.out.println</a:t>
            </a:r>
            <a:r>
              <a:rPr lang="en-PH" sz="2500" dirty="0">
                <a:latin typeface="Consolas" panose="020B0609020204030204" pitchFamily="49" charset="0"/>
              </a:rPr>
              <a:t>(“Thread is running”);</a:t>
            </a:r>
          </a:p>
          <a:p>
            <a:r>
              <a:rPr lang="en-PH" sz="2500" dirty="0">
                <a:latin typeface="Consolas" panose="020B0609020204030204" pitchFamily="49" charset="0"/>
              </a:rPr>
              <a:t>}</a:t>
            </a:r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397059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Implementing a Runnable 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C5282-A147-49E6-959C-FAD202E26B2C}"/>
              </a:ext>
            </a:extLst>
          </p:cNvPr>
          <p:cNvSpPr txBox="1"/>
          <p:nvPr/>
        </p:nvSpPr>
        <p:spPr>
          <a:xfrm>
            <a:off x="1523999" y="1647024"/>
            <a:ext cx="77515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 class </a:t>
            </a:r>
            <a:r>
              <a:rPr lang="en-PH" sz="2500" dirty="0" err="1">
                <a:solidFill>
                  <a:srgbClr val="0070C0"/>
                </a:solidFill>
                <a:latin typeface="Consolas" panose="020B0609020204030204" pitchFamily="49" charset="0"/>
              </a:rPr>
              <a:t>myThread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implements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Runnable 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3B4072-E162-690F-F474-35AF6637EA82}"/>
              </a:ext>
            </a:extLst>
          </p:cNvPr>
          <p:cNvSpPr txBox="1"/>
          <p:nvPr/>
        </p:nvSpPr>
        <p:spPr>
          <a:xfrm>
            <a:off x="1523999" y="4198441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F0BAC-48BC-12D7-4628-028A500146AF}"/>
              </a:ext>
            </a:extLst>
          </p:cNvPr>
          <p:cNvSpPr txBox="1"/>
          <p:nvPr/>
        </p:nvSpPr>
        <p:spPr>
          <a:xfrm>
            <a:off x="1899781" y="2421032"/>
            <a:ext cx="824003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run</a:t>
            </a:r>
            <a:r>
              <a:rPr lang="en-PH" sz="2500" dirty="0">
                <a:latin typeface="Consolas" panose="020B0609020204030204" pitchFamily="49" charset="0"/>
              </a:rPr>
              <a:t>() {</a:t>
            </a:r>
          </a:p>
          <a:p>
            <a:endParaRPr lang="en-PH" sz="2500" dirty="0">
              <a:latin typeface="Consolas" panose="020B0609020204030204" pitchFamily="49" charset="0"/>
            </a:endParaRPr>
          </a:p>
          <a:p>
            <a:r>
              <a:rPr lang="en-PH" sz="2500" dirty="0">
                <a:latin typeface="Consolas" panose="020B0609020204030204" pitchFamily="49" charset="0"/>
              </a:rPr>
              <a:t>	</a:t>
            </a:r>
            <a:r>
              <a:rPr lang="en-PH" sz="2500" dirty="0" err="1">
                <a:latin typeface="Consolas" panose="020B0609020204030204" pitchFamily="49" charset="0"/>
              </a:rPr>
              <a:t>System.out.println</a:t>
            </a:r>
            <a:r>
              <a:rPr lang="en-PH" sz="2500" dirty="0">
                <a:latin typeface="Consolas" panose="020B0609020204030204" pitchFamily="49" charset="0"/>
              </a:rPr>
              <a:t>(“Thread is running”);</a:t>
            </a:r>
          </a:p>
          <a:p>
            <a:r>
              <a:rPr lang="en-PH" sz="2500" dirty="0">
                <a:latin typeface="Consolas" panose="020B0609020204030204" pitchFamily="49" charset="0"/>
              </a:rPr>
              <a:t>}</a:t>
            </a:r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5542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Thread Lifecycle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E25336-F742-2A51-E156-CD38D257A34C}"/>
              </a:ext>
            </a:extLst>
          </p:cNvPr>
          <p:cNvSpPr/>
          <p:nvPr/>
        </p:nvSpPr>
        <p:spPr>
          <a:xfrm>
            <a:off x="2605899" y="1285559"/>
            <a:ext cx="1129619" cy="6191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New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8E03B-83F4-366A-5F3E-8915C16FC5BE}"/>
              </a:ext>
            </a:extLst>
          </p:cNvPr>
          <p:cNvSpPr/>
          <p:nvPr/>
        </p:nvSpPr>
        <p:spPr>
          <a:xfrm>
            <a:off x="8702633" y="2971800"/>
            <a:ext cx="1805049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Dead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1092CE-C273-8F9D-F367-2D97D2D2EABA}"/>
              </a:ext>
            </a:extLst>
          </p:cNvPr>
          <p:cNvSpPr/>
          <p:nvPr/>
        </p:nvSpPr>
        <p:spPr>
          <a:xfrm>
            <a:off x="2396878" y="2520820"/>
            <a:ext cx="1555502" cy="71845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Runnable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8CB72E-5EAF-B750-10DD-DBA406F6F475}"/>
              </a:ext>
            </a:extLst>
          </p:cNvPr>
          <p:cNvSpPr/>
          <p:nvPr/>
        </p:nvSpPr>
        <p:spPr>
          <a:xfrm>
            <a:off x="2396878" y="3698558"/>
            <a:ext cx="1555502" cy="81752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Running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B7BF79-17F2-1225-73A3-55F86D84F26C}"/>
              </a:ext>
            </a:extLst>
          </p:cNvPr>
          <p:cNvSpPr/>
          <p:nvPr/>
        </p:nvSpPr>
        <p:spPr>
          <a:xfrm>
            <a:off x="2552663" y="5179359"/>
            <a:ext cx="1236089" cy="69270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Blocked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33C256-C5FF-1AA2-D5CC-A59B4D187191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3735518" y="1595124"/>
            <a:ext cx="5869640" cy="1376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DF38A7-D745-23DA-9435-E2B98113B524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3952380" y="2880050"/>
            <a:ext cx="4750253" cy="548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EA7E24-AEA9-B57B-A06A-464ED7E6079A}"/>
              </a:ext>
            </a:extLst>
          </p:cNvPr>
          <p:cNvCxnSpPr>
            <a:cxnSpLocks/>
            <a:stCxn id="8" idx="6"/>
            <a:endCxn id="6" idx="1"/>
          </p:cNvCxnSpPr>
          <p:nvPr/>
        </p:nvCxnSpPr>
        <p:spPr>
          <a:xfrm flipV="1">
            <a:off x="3952380" y="3429000"/>
            <a:ext cx="4750253" cy="678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420DA8-E91C-B7CF-54D1-40F24D06282E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 flipV="1">
            <a:off x="3788752" y="3886200"/>
            <a:ext cx="5816406" cy="1639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42F068-7ECF-7183-CA8C-A2501E7AA62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170709" y="1904688"/>
            <a:ext cx="3920" cy="616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5BB82E-C828-3452-084F-DEF6D3B2B53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3174629" y="3239279"/>
            <a:ext cx="0" cy="459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9B11F8-EC81-6191-D87D-9EF752D7A51A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flipH="1">
            <a:off x="3170708" y="4516087"/>
            <a:ext cx="3921" cy="663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5534606-8CF7-231E-BEB8-DA9A882E0DCB}"/>
              </a:ext>
            </a:extLst>
          </p:cNvPr>
          <p:cNvSpPr txBox="1"/>
          <p:nvPr/>
        </p:nvSpPr>
        <p:spPr>
          <a:xfrm>
            <a:off x="6594954" y="196184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5DE7DD-29D7-A767-3E63-267E9AB116F5}"/>
              </a:ext>
            </a:extLst>
          </p:cNvPr>
          <p:cNvSpPr txBox="1"/>
          <p:nvPr/>
        </p:nvSpPr>
        <p:spPr>
          <a:xfrm>
            <a:off x="5852443" y="279011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D148DD-C26E-01E3-696A-96C359685AD0}"/>
              </a:ext>
            </a:extLst>
          </p:cNvPr>
          <p:cNvSpPr txBox="1"/>
          <p:nvPr/>
        </p:nvSpPr>
        <p:spPr>
          <a:xfrm>
            <a:off x="5363045" y="3903354"/>
            <a:ext cx="177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End of execution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5969A6-B9D4-457C-BD46-B84ED8D117BF}"/>
              </a:ext>
            </a:extLst>
          </p:cNvPr>
          <p:cNvSpPr txBox="1"/>
          <p:nvPr/>
        </p:nvSpPr>
        <p:spPr>
          <a:xfrm>
            <a:off x="6594954" y="469387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EFEF4A-E07A-0B8D-C96B-E6C30F4A56D6}"/>
              </a:ext>
            </a:extLst>
          </p:cNvPr>
          <p:cNvSpPr txBox="1"/>
          <p:nvPr/>
        </p:nvSpPr>
        <p:spPr>
          <a:xfrm>
            <a:off x="3194709" y="198705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start()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53052E-B318-6452-122B-60ECC0AD24C1}"/>
              </a:ext>
            </a:extLst>
          </p:cNvPr>
          <p:cNvSpPr txBox="1"/>
          <p:nvPr/>
        </p:nvSpPr>
        <p:spPr>
          <a:xfrm>
            <a:off x="3170708" y="325551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run()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164C64-14D9-D5EC-825F-87C2593F7284}"/>
              </a:ext>
            </a:extLst>
          </p:cNvPr>
          <p:cNvSpPr txBox="1"/>
          <p:nvPr/>
        </p:nvSpPr>
        <p:spPr>
          <a:xfrm>
            <a:off x="3170708" y="4609731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sleep()</a:t>
            </a:r>
          </a:p>
        </p:txBody>
      </p:sp>
    </p:spTree>
    <p:extLst>
      <p:ext uri="{BB962C8B-B14F-4D97-AF65-F5344CB8AC3E}">
        <p14:creationId xmlns:p14="http://schemas.microsoft.com/office/powerpoint/2010/main" val="419906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2118</TotalTime>
  <Words>802</Words>
  <Application>Microsoft Office PowerPoint</Application>
  <PresentationFormat>Widescreen</PresentationFormat>
  <Paragraphs>134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urw-din</vt:lpstr>
      <vt:lpstr>Verdana</vt:lpstr>
      <vt:lpstr>Wingdings</vt:lpstr>
      <vt:lpstr>Office Theme</vt:lpstr>
      <vt:lpstr>Threads</vt:lpstr>
      <vt:lpstr>The concept of Multitasking</vt:lpstr>
      <vt:lpstr>Computer Multitasking</vt:lpstr>
      <vt:lpstr>What are Threads in Java?</vt:lpstr>
      <vt:lpstr>What is Multithreading?</vt:lpstr>
      <vt:lpstr>Creating a thread</vt:lpstr>
      <vt:lpstr>Extending the Thread Class</vt:lpstr>
      <vt:lpstr>Implementing a Runnable Interface</vt:lpstr>
      <vt:lpstr>Thread Lifecycle</vt:lpstr>
      <vt:lpstr>Thread Lifecycle</vt:lpstr>
      <vt:lpstr>Thread Lifecycle</vt:lpstr>
      <vt:lpstr>Common Thread Class Methods</vt:lpstr>
      <vt:lpstr>Common Thread Class Methods</vt:lpstr>
      <vt:lpstr>Daemon Threads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256</cp:revision>
  <dcterms:created xsi:type="dcterms:W3CDTF">2022-05-11T03:47:05Z</dcterms:created>
  <dcterms:modified xsi:type="dcterms:W3CDTF">2023-02-20T23:51:03Z</dcterms:modified>
</cp:coreProperties>
</file>