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7"/>
  </p:notesMasterIdLst>
  <p:handoutMasterIdLst>
    <p:handoutMasterId r:id="rId8"/>
  </p:handoutMasterIdLst>
  <p:sldIdLst>
    <p:sldId id="258" r:id="rId2"/>
    <p:sldId id="260" r:id="rId3"/>
    <p:sldId id="261" r:id="rId4"/>
    <p:sldId id="263" r:id="rId5"/>
    <p:sldId id="262" r:id="rId6"/>
  </p:sldIdLst>
  <p:sldSz cx="9144000" cy="5143500" type="screen16x9"/>
  <p:notesSz cx="6805613" cy="99441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1261"/>
    <a:srgbClr val="323E48"/>
    <a:srgbClr val="410099"/>
    <a:srgbClr val="7B98AC"/>
    <a:srgbClr val="D7CCAF"/>
    <a:srgbClr val="000000"/>
    <a:srgbClr val="EAE7F4"/>
    <a:srgbClr val="988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76" autoAdjust="0"/>
  </p:normalViewPr>
  <p:slideViewPr>
    <p:cSldViewPr snapToGrid="0" showGuides="1">
      <p:cViewPr varScale="1">
        <p:scale>
          <a:sx n="115" d="100"/>
          <a:sy n="115" d="100"/>
        </p:scale>
        <p:origin x="108" y="55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C8DBC-ED7C-4CBC-B643-92E0D19E2C6B}" type="datetimeFigureOut">
              <a:rPr lang="nl-NL" smtClean="0"/>
              <a:t>31-03-2016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DB8E1-3FBB-4734-AA33-86B15B4D721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4961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D5B51-A3C5-4FC7-8A0D-54EFEFAFACD3}" type="datetimeFigureOut">
              <a:rPr lang="nl-NL" smtClean="0"/>
              <a:t>31-03-2016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0562" y="4785598"/>
            <a:ext cx="5444490" cy="3915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13F78-5509-4637-B397-C3DEABA5615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885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G:\TB\BKB\pfntw\Website\CRM_function.html</a:t>
            </a:r>
          </a:p>
          <a:p>
            <a:r>
              <a:rPr lang="en-US" dirty="0" smtClean="0"/>
              <a:t>G:\TB\BKB\pfntw\Website\CRM_betweenness.html</a:t>
            </a:r>
          </a:p>
          <a:p>
            <a:r>
              <a:rPr lang="en-US" dirty="0" smtClean="0"/>
              <a:t>G:\TB\BKB\pfntw\Website\CRM_function_ring.html</a:t>
            </a:r>
          </a:p>
          <a:p>
            <a:r>
              <a:rPr lang="en-US" dirty="0" smtClean="0"/>
              <a:t>G:\TB\BKB\pfntw\Website\2014_function.html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13F78-5509-4637-B397-C3DEABA56153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9722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68"/>
            <a:ext cx="9144000" cy="5141763"/>
          </a:xfrm>
          <a:prstGeom prst="rect">
            <a:avLst/>
          </a:prstGeom>
        </p:spPr>
      </p:pic>
      <p:pic>
        <p:nvPicPr>
          <p:cNvPr id="2050" name="Picture 2" descr="R:\Projecten\000_TID_DNBPPT\van_tid\DNB_merkteken_pos_eurosysteemwit_rgb-groo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8808" y="3574135"/>
            <a:ext cx="2439903" cy="78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hoek 8"/>
          <p:cNvSpPr/>
          <p:nvPr userDrawn="1"/>
        </p:nvSpPr>
        <p:spPr>
          <a:xfrm>
            <a:off x="316830" y="1651735"/>
            <a:ext cx="6505210" cy="1834754"/>
          </a:xfrm>
          <a:prstGeom prst="rect">
            <a:avLst/>
          </a:prstGeom>
          <a:solidFill>
            <a:srgbClr val="41009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201600" rIns="201600"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832" y="2123136"/>
            <a:ext cx="6505208" cy="457638"/>
          </a:xfrm>
          <a:noFill/>
        </p:spPr>
        <p:txBody>
          <a:bodyPr lIns="201600" tIns="0" rIns="201600" bIns="0" anchor="t" anchorCtr="0">
            <a:normAutofit/>
          </a:bodyPr>
          <a:lstStyle>
            <a:lvl1pPr algn="l">
              <a:lnSpc>
                <a:spcPts val="3750"/>
              </a:lnSpc>
              <a:defRPr sz="3750">
                <a:solidFill>
                  <a:srgbClr val="EAE7F4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831" y="2581220"/>
            <a:ext cx="6505209" cy="498864"/>
          </a:xfrm>
        </p:spPr>
        <p:txBody>
          <a:bodyPr lIns="201600" tIns="0" rIns="201600" bIns="0">
            <a:normAutofit/>
          </a:bodyPr>
          <a:lstStyle>
            <a:lvl1pPr marL="0" indent="0" algn="l">
              <a:lnSpc>
                <a:spcPts val="3750"/>
              </a:lnSpc>
              <a:buNone/>
              <a:defRPr sz="2500" b="0">
                <a:solidFill>
                  <a:srgbClr val="EAE7F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3" hasCustomPrompt="1"/>
          </p:nvPr>
        </p:nvSpPr>
        <p:spPr>
          <a:xfrm>
            <a:off x="317500" y="3028759"/>
            <a:ext cx="6504540" cy="457200"/>
          </a:xfrm>
        </p:spPr>
        <p:txBody>
          <a:bodyPr lIns="201600" tIns="0" rIns="201600" bIns="0"/>
          <a:lstStyle>
            <a:lvl1pPr marL="0" indent="0">
              <a:lnSpc>
                <a:spcPts val="3750"/>
              </a:lnSpc>
              <a:buNone/>
              <a:defRPr sz="2500" b="0" baseline="0">
                <a:solidFill>
                  <a:srgbClr val="9888C0"/>
                </a:solidFill>
              </a:defRPr>
            </a:lvl1pPr>
          </a:lstStyle>
          <a:p>
            <a:pPr lvl="0"/>
            <a:r>
              <a:rPr lang="nl-NL" dirty="0" smtClean="0"/>
              <a:t>Klik om de auteur en datum in te typen.</a:t>
            </a:r>
          </a:p>
        </p:txBody>
      </p:sp>
    </p:spTree>
    <p:extLst>
      <p:ext uri="{BB962C8B-B14F-4D97-AF65-F5344CB8AC3E}">
        <p14:creationId xmlns:p14="http://schemas.microsoft.com/office/powerpoint/2010/main" val="221026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DNBGrijs2">
    <p:bg>
      <p:bgPr>
        <a:solidFill>
          <a:srgbClr val="7B98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316829" y="1651735"/>
            <a:ext cx="6505200" cy="1834754"/>
          </a:xfrm>
          <a:prstGeom prst="rect">
            <a:avLst/>
          </a:prstGeom>
          <a:solidFill>
            <a:srgbClr val="41009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201600" rIns="201600"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831" y="2123136"/>
            <a:ext cx="6505200" cy="457638"/>
          </a:xfrm>
          <a:noFill/>
        </p:spPr>
        <p:txBody>
          <a:bodyPr lIns="201600" tIns="0" rIns="201600" bIns="0" anchor="t" anchorCtr="0">
            <a:normAutofit/>
          </a:bodyPr>
          <a:lstStyle>
            <a:lvl1pPr algn="l">
              <a:lnSpc>
                <a:spcPts val="3750"/>
              </a:lnSpc>
              <a:defRPr sz="3750">
                <a:solidFill>
                  <a:srgbClr val="EAE7F4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831" y="2581220"/>
            <a:ext cx="6505200" cy="498864"/>
          </a:xfrm>
        </p:spPr>
        <p:txBody>
          <a:bodyPr lIns="201600" tIns="0" rIns="201600" bIns="0">
            <a:normAutofit/>
          </a:bodyPr>
          <a:lstStyle>
            <a:lvl1pPr marL="0" indent="0" algn="l">
              <a:lnSpc>
                <a:spcPts val="3750"/>
              </a:lnSpc>
              <a:buNone/>
              <a:defRPr sz="2500" b="0">
                <a:solidFill>
                  <a:srgbClr val="EAE7F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3" hasCustomPrompt="1"/>
          </p:nvPr>
        </p:nvSpPr>
        <p:spPr>
          <a:xfrm>
            <a:off x="317500" y="3028759"/>
            <a:ext cx="6505200" cy="457200"/>
          </a:xfrm>
        </p:spPr>
        <p:txBody>
          <a:bodyPr lIns="201600" tIns="0" rIns="201600" bIns="0"/>
          <a:lstStyle>
            <a:lvl1pPr marL="0" indent="0">
              <a:lnSpc>
                <a:spcPts val="3750"/>
              </a:lnSpc>
              <a:buNone/>
              <a:defRPr sz="2500" b="0" baseline="0">
                <a:solidFill>
                  <a:srgbClr val="9888C0"/>
                </a:solidFill>
              </a:defRPr>
            </a:lvl1pPr>
          </a:lstStyle>
          <a:p>
            <a:pPr lvl="0"/>
            <a:r>
              <a:rPr lang="nl-NL" smtClean="0"/>
              <a:t>Klik om de auteur en datum in te typen.</a:t>
            </a:r>
          </a:p>
        </p:txBody>
      </p:sp>
      <p:pic>
        <p:nvPicPr>
          <p:cNvPr id="10" name="Picture 2" descr="R:\Projecten\000_TID_DNBPPT\van_tid\DNB_merkteken_pos_eurosysteemwit_rgb-groo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8808" y="3574135"/>
            <a:ext cx="2439903" cy="78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01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DNBGrijs1">
    <p:bg>
      <p:bgPr>
        <a:solidFill>
          <a:srgbClr val="323E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316829" y="1651735"/>
            <a:ext cx="6505200" cy="1834754"/>
          </a:xfrm>
          <a:prstGeom prst="rect">
            <a:avLst/>
          </a:prstGeom>
          <a:solidFill>
            <a:srgbClr val="41009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201600" rIns="201600"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831" y="2123136"/>
            <a:ext cx="6505200" cy="457638"/>
          </a:xfrm>
          <a:noFill/>
        </p:spPr>
        <p:txBody>
          <a:bodyPr lIns="201600" tIns="0" rIns="201600" bIns="0" anchor="t" anchorCtr="0">
            <a:normAutofit/>
          </a:bodyPr>
          <a:lstStyle>
            <a:lvl1pPr algn="l">
              <a:lnSpc>
                <a:spcPts val="3750"/>
              </a:lnSpc>
              <a:defRPr sz="3750">
                <a:solidFill>
                  <a:srgbClr val="EAE7F4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831" y="2581220"/>
            <a:ext cx="6505200" cy="498864"/>
          </a:xfrm>
        </p:spPr>
        <p:txBody>
          <a:bodyPr lIns="201600" tIns="0" rIns="201600" bIns="0">
            <a:normAutofit/>
          </a:bodyPr>
          <a:lstStyle>
            <a:lvl1pPr marL="0" indent="0" algn="l">
              <a:lnSpc>
                <a:spcPts val="3750"/>
              </a:lnSpc>
              <a:buNone/>
              <a:defRPr sz="2500" b="0">
                <a:solidFill>
                  <a:srgbClr val="EAE7F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3" hasCustomPrompt="1"/>
          </p:nvPr>
        </p:nvSpPr>
        <p:spPr>
          <a:xfrm>
            <a:off x="317500" y="3028759"/>
            <a:ext cx="6505200" cy="457200"/>
          </a:xfrm>
        </p:spPr>
        <p:txBody>
          <a:bodyPr lIns="201600" tIns="0" rIns="201600" bIns="0"/>
          <a:lstStyle>
            <a:lvl1pPr marL="0" indent="0">
              <a:lnSpc>
                <a:spcPts val="3750"/>
              </a:lnSpc>
              <a:buNone/>
              <a:defRPr sz="2500" b="0" baseline="0">
                <a:solidFill>
                  <a:srgbClr val="9888C0"/>
                </a:solidFill>
              </a:defRPr>
            </a:lvl1pPr>
          </a:lstStyle>
          <a:p>
            <a:pPr lvl="0"/>
            <a:r>
              <a:rPr lang="nl-NL" smtClean="0"/>
              <a:t>Klik om de auteur en datum in te typen.</a:t>
            </a:r>
          </a:p>
        </p:txBody>
      </p:sp>
      <p:pic>
        <p:nvPicPr>
          <p:cNvPr id="10" name="Picture 2" descr="R:\Projecten\000_TID_DNBPPT\van_tid\DNB_merkteken_pos_eurosysteemwit_rgb-groo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8808" y="3574135"/>
            <a:ext cx="2439903" cy="78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72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diaDNBBlauw1">
    <p:bg>
      <p:bgPr>
        <a:solidFill>
          <a:srgbClr val="211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316829" y="1651735"/>
            <a:ext cx="6505200" cy="1834754"/>
          </a:xfrm>
          <a:prstGeom prst="rect">
            <a:avLst/>
          </a:prstGeom>
          <a:solidFill>
            <a:srgbClr val="41009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201600" rIns="201600"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831" y="2123136"/>
            <a:ext cx="6505200" cy="457638"/>
          </a:xfrm>
          <a:noFill/>
        </p:spPr>
        <p:txBody>
          <a:bodyPr lIns="201600" tIns="0" rIns="201600" bIns="0" anchor="t" anchorCtr="0">
            <a:normAutofit/>
          </a:bodyPr>
          <a:lstStyle>
            <a:lvl1pPr algn="l">
              <a:lnSpc>
                <a:spcPts val="3750"/>
              </a:lnSpc>
              <a:defRPr sz="3750">
                <a:solidFill>
                  <a:srgbClr val="EAE7F4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831" y="2581220"/>
            <a:ext cx="6505200" cy="498864"/>
          </a:xfrm>
        </p:spPr>
        <p:txBody>
          <a:bodyPr lIns="201600" tIns="0" rIns="201600" bIns="0">
            <a:normAutofit/>
          </a:bodyPr>
          <a:lstStyle>
            <a:lvl1pPr marL="0" indent="0" algn="l">
              <a:lnSpc>
                <a:spcPts val="3750"/>
              </a:lnSpc>
              <a:buNone/>
              <a:defRPr sz="2500" b="0">
                <a:solidFill>
                  <a:srgbClr val="EAE7F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3" hasCustomPrompt="1"/>
          </p:nvPr>
        </p:nvSpPr>
        <p:spPr>
          <a:xfrm>
            <a:off x="317500" y="3028759"/>
            <a:ext cx="6505200" cy="457200"/>
          </a:xfrm>
        </p:spPr>
        <p:txBody>
          <a:bodyPr lIns="201600" tIns="0" rIns="201600" bIns="0"/>
          <a:lstStyle>
            <a:lvl1pPr marL="0" indent="0">
              <a:lnSpc>
                <a:spcPts val="3750"/>
              </a:lnSpc>
              <a:buNone/>
              <a:defRPr sz="2500" b="0" baseline="0">
                <a:solidFill>
                  <a:srgbClr val="9888C0"/>
                </a:solidFill>
              </a:defRPr>
            </a:lvl1pPr>
          </a:lstStyle>
          <a:p>
            <a:pPr lvl="0"/>
            <a:r>
              <a:rPr lang="nl-NL" smtClean="0"/>
              <a:t>Klik om de auteur en datum in te typen.</a:t>
            </a:r>
          </a:p>
        </p:txBody>
      </p:sp>
      <p:pic>
        <p:nvPicPr>
          <p:cNvPr id="10" name="Picture 2" descr="R:\Projecten\000_TID_DNBPPT\van_tid\DNB_merkteken_pos_eurosysteemwit_rgb-groo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8808" y="3574135"/>
            <a:ext cx="2439903" cy="78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65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316829" y="1651735"/>
            <a:ext cx="6505200" cy="1834754"/>
          </a:xfrm>
          <a:prstGeom prst="rect">
            <a:avLst/>
          </a:prstGeom>
          <a:solidFill>
            <a:srgbClr val="410099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201600" rIns="201600"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85" y="2116581"/>
            <a:ext cx="6505200" cy="520568"/>
          </a:xfrm>
        </p:spPr>
        <p:txBody>
          <a:bodyPr lIns="201600" rIns="201600" anchor="t" anchorCtr="0">
            <a:normAutofit/>
          </a:bodyPr>
          <a:lstStyle>
            <a:lvl1pPr>
              <a:defRPr sz="3750">
                <a:solidFill>
                  <a:srgbClr val="EAE7F4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473" y="2646947"/>
            <a:ext cx="6505200" cy="216444"/>
          </a:xfrm>
        </p:spPr>
        <p:txBody>
          <a:bodyPr lIns="201600" rIns="201600">
            <a:normAutofit/>
          </a:bodyPr>
          <a:lstStyle>
            <a:lvl1pPr marL="0" indent="0">
              <a:buNone/>
              <a:defRPr sz="2500" b="0">
                <a:solidFill>
                  <a:srgbClr val="EAE7F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&lt;d maand&gt; 2014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Mieke Wennekes, projectleider EMIR Toezicht, 23 November 2015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6724-4521-4EF8-974D-BA1C7F9CD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41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&lt;d maand&gt; 2014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Mieke Wennekes, projectleider EMIR Toezicht, 23 November 2015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3EE6724-4521-4EF8-974D-BA1C7F9CD00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685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00" y="299700"/>
            <a:ext cx="8371002" cy="73011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200" y="1603801"/>
            <a:ext cx="4104000" cy="273718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3801"/>
            <a:ext cx="4104000" cy="2737184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&lt;d maand&gt; 2014</a:t>
            </a:r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Mieke Wennekes, projectleider EMIR Toezicht, 23 November 2015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6724-4521-4EF8-974D-BA1C7F9CD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176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&lt;d maand&gt; 2014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Mieke Wennekes, projectleider EMIR Toezicht, 23 November 2015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6724-4521-4EF8-974D-BA1C7F9CD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152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&lt;d maand&gt; 2014</a:t>
            </a:r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Mieke Wennekes, projectleider EMIR Toezicht, 23 November 2015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6724-4521-4EF8-974D-BA1C7F9CD0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005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:\Projecten\000_TID_DNBPPT\van_tid\DNB_merkteken_pos_rgb-klei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1562" y="4470103"/>
            <a:ext cx="1525459" cy="48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5201" y="299700"/>
            <a:ext cx="8361575" cy="7301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201" y="1603344"/>
            <a:ext cx="8361575" cy="269608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17599" y="4600576"/>
            <a:ext cx="1314182" cy="1096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r>
              <a:rPr lang="nl-NL" smtClean="0"/>
              <a:t>&lt;d maand&gt; 2014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12882" y="4600670"/>
            <a:ext cx="4506016" cy="176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r>
              <a:rPr lang="nl-NL" smtClean="0"/>
              <a:t>Mieke Wennekes, projectleider EMIR Toezicht, 23 November 2015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49309" y="4446878"/>
            <a:ext cx="603318" cy="363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500">
                <a:solidFill>
                  <a:srgbClr val="000000"/>
                </a:solidFill>
              </a:defRPr>
            </a:lvl1pPr>
          </a:lstStyle>
          <a:p>
            <a:fld id="{73EE6724-4521-4EF8-974D-BA1C7F9CD00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830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76" r:id="rId3"/>
    <p:sldLayoutId id="2147483678" r:id="rId4"/>
    <p:sldLayoutId id="2147483671" r:id="rId5"/>
    <p:sldLayoutId id="2147483670" r:id="rId6"/>
    <p:sldLayoutId id="2147483672" r:id="rId7"/>
    <p:sldLayoutId id="2147483674" r:id="rId8"/>
    <p:sldLayoutId id="2147483675" r:id="rId9"/>
  </p:sldLayoutIdLst>
  <p:hf hdr="0" dt="0"/>
  <p:txStyles>
    <p:titleStyle>
      <a:lvl1pPr algn="l" defTabSz="914400" rtl="0" eaLnBrk="1" latinLnBrk="0" hangingPunct="1">
        <a:lnSpc>
          <a:spcPts val="375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50"/>
        </a:lnSpc>
        <a:spcBef>
          <a:spcPts val="0"/>
        </a:spcBef>
        <a:buFont typeface="Arial" panose="020B0604020202020204" pitchFamily="34" charset="0"/>
        <a:buNone/>
        <a:defRPr sz="15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1800"/>
        </a:lnSpc>
        <a:spcBef>
          <a:spcPts val="0"/>
        </a:spcBef>
        <a:buSzPct val="125000"/>
        <a:buFontTx/>
        <a:buNone/>
        <a:defRPr sz="185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914400" rtl="0" eaLnBrk="1" latinLnBrk="0" hangingPunct="1">
        <a:lnSpc>
          <a:spcPts val="2250"/>
        </a:lnSpc>
        <a:spcBef>
          <a:spcPts val="0"/>
        </a:spcBef>
        <a:buSzPct val="125000"/>
        <a:buFont typeface="Wingdings" panose="05000000000000000000" pitchFamily="2" charset="2"/>
        <a:buChar char="§"/>
        <a:defRPr sz="15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975" algn="l" defTabSz="914400" rtl="0" eaLnBrk="1" latinLnBrk="0" hangingPunct="1">
        <a:lnSpc>
          <a:spcPts val="2250"/>
        </a:lnSpc>
        <a:spcBef>
          <a:spcPts val="0"/>
        </a:spcBef>
        <a:buSzPct val="125000"/>
        <a:buFont typeface="Wingdings" panose="05000000000000000000" pitchFamily="2" charset="2"/>
        <a:buChar char="§"/>
        <a:defRPr sz="15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975" algn="l" defTabSz="914400" rtl="0" eaLnBrk="1" latinLnBrk="0" hangingPunct="1">
        <a:lnSpc>
          <a:spcPts val="2250"/>
        </a:lnSpc>
        <a:spcBef>
          <a:spcPts val="0"/>
        </a:spcBef>
        <a:buSzPct val="125000"/>
        <a:buFont typeface="Wingdings" panose="05000000000000000000" pitchFamily="2" charset="2"/>
        <a:buChar char="§"/>
        <a:defRPr sz="15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nl-NL" sz="2000" dirty="0" smtClean="0"/>
              <a:t>Pension Fund </a:t>
            </a:r>
            <a:r>
              <a:rPr lang="nl-NL" sz="2000" dirty="0" err="1" smtClean="0"/>
              <a:t>Governance</a:t>
            </a:r>
            <a:r>
              <a:rPr lang="nl-NL" sz="2000" dirty="0"/>
              <a:t/>
            </a:r>
            <a:br>
              <a:rPr lang="nl-NL" sz="2000" dirty="0"/>
            </a:br>
            <a:r>
              <a:rPr lang="nl-NL" sz="1600" i="1" dirty="0" err="1" smtClean="0"/>
              <a:t>Who</a:t>
            </a:r>
            <a:r>
              <a:rPr lang="nl-NL" sz="1600" i="1" dirty="0" smtClean="0"/>
              <a:t> is </a:t>
            </a:r>
            <a:r>
              <a:rPr lang="nl-NL" sz="1600" i="1" dirty="0" err="1" smtClean="0"/>
              <a:t>the</a:t>
            </a:r>
            <a:r>
              <a:rPr lang="nl-NL" sz="1600" i="1" dirty="0" smtClean="0"/>
              <a:t> most </a:t>
            </a:r>
            <a:r>
              <a:rPr lang="nl-NL" sz="1600" i="1" dirty="0" err="1" smtClean="0"/>
              <a:t>central</a:t>
            </a:r>
            <a:r>
              <a:rPr lang="nl-NL" sz="1600" i="1" dirty="0" smtClean="0"/>
              <a:t> </a:t>
            </a:r>
            <a:r>
              <a:rPr lang="nl-NL" sz="1600" i="1" dirty="0" err="1" smtClean="0"/>
              <a:t>and</a:t>
            </a:r>
            <a:r>
              <a:rPr lang="nl-NL" sz="1600" i="1" dirty="0" smtClean="0"/>
              <a:t> </a:t>
            </a:r>
            <a:r>
              <a:rPr lang="nl-NL" sz="1600" i="1" dirty="0" err="1" smtClean="0"/>
              <a:t>influential</a:t>
            </a:r>
            <a:r>
              <a:rPr lang="nl-NL" sz="1600" i="1" dirty="0" smtClean="0"/>
              <a:t>?</a:t>
            </a:r>
            <a:endParaRPr lang="nl-NL" sz="1800" i="1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sz="1100" dirty="0" smtClean="0"/>
              <a:t>Iman van </a:t>
            </a:r>
            <a:r>
              <a:rPr lang="nl-NL" sz="1100" dirty="0" smtClean="0"/>
              <a:t>Lelyveld	Michael Rose	           Mark van der Voort            </a:t>
            </a:r>
            <a:r>
              <a:rPr lang="nl-NL" sz="900" dirty="0" smtClean="0"/>
              <a:t>31 </a:t>
            </a:r>
            <a:r>
              <a:rPr lang="nl-NL" sz="900" dirty="0" err="1" smtClean="0"/>
              <a:t>March</a:t>
            </a:r>
            <a:r>
              <a:rPr lang="nl-NL" sz="900" dirty="0" smtClean="0"/>
              <a:t> 2016</a:t>
            </a:r>
            <a:endParaRPr lang="nl-NL" sz="1100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149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Pension Fund </a:t>
            </a:r>
            <a:r>
              <a:rPr lang="nl-NL" dirty="0" err="1" smtClean="0"/>
              <a:t>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201" y="876300"/>
            <a:ext cx="8361575" cy="34231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Core</a:t>
            </a:r>
            <a:r>
              <a:rPr lang="nl-NL" dirty="0" smtClean="0"/>
              <a:t> Question: </a:t>
            </a:r>
            <a:r>
              <a:rPr lang="nl-NL" dirty="0" err="1" smtClean="0"/>
              <a:t>what</a:t>
            </a:r>
            <a:r>
              <a:rPr lang="nl-NL" dirty="0" smtClean="0"/>
              <a:t> is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influence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network</a:t>
            </a:r>
            <a:r>
              <a:rPr lang="nl-NL" dirty="0" smtClean="0"/>
              <a:t> of pension fund </a:t>
            </a:r>
            <a:r>
              <a:rPr lang="nl-NL" dirty="0" err="1" smtClean="0"/>
              <a:t>governance</a:t>
            </a:r>
            <a:r>
              <a:rPr lang="nl-NL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Shared board members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either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a force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good</a:t>
            </a:r>
            <a:r>
              <a:rPr lang="nl-NL" dirty="0" smtClean="0"/>
              <a:t> – transferring </a:t>
            </a:r>
            <a:r>
              <a:rPr lang="nl-NL" dirty="0" err="1" smtClean="0"/>
              <a:t>knowledge</a:t>
            </a:r>
            <a:r>
              <a:rPr lang="nl-NL" dirty="0" smtClean="0"/>
              <a:t> – or </a:t>
            </a:r>
            <a:r>
              <a:rPr lang="nl-NL" dirty="0" err="1" smtClean="0"/>
              <a:t>for</a:t>
            </a:r>
            <a:r>
              <a:rPr lang="nl-NL" dirty="0" smtClean="0"/>
              <a:t> bad – </a:t>
            </a:r>
            <a:r>
              <a:rPr lang="nl-NL" dirty="0" err="1" smtClean="0"/>
              <a:t>channeling</a:t>
            </a:r>
            <a:r>
              <a:rPr lang="nl-NL" dirty="0" smtClean="0"/>
              <a:t> </a:t>
            </a:r>
            <a:r>
              <a:rPr lang="nl-NL" dirty="0" err="1" smtClean="0"/>
              <a:t>herd</a:t>
            </a:r>
            <a:r>
              <a:rPr lang="nl-NL" dirty="0" smtClean="0"/>
              <a:t> </a:t>
            </a:r>
            <a:r>
              <a:rPr lang="nl-NL" dirty="0" err="1" smtClean="0"/>
              <a:t>behaviour</a:t>
            </a:r>
            <a:r>
              <a:rPr lang="nl-NL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 smtClean="0"/>
              <a:t>Main</a:t>
            </a:r>
            <a:r>
              <a:rPr lang="nl-NL" dirty="0" smtClean="0"/>
              <a:t> researcher is Michael Rose (University of </a:t>
            </a:r>
            <a:r>
              <a:rPr lang="nl-NL" dirty="0" err="1" smtClean="0"/>
              <a:t>Capetown</a:t>
            </a:r>
            <a:r>
              <a:rPr lang="nl-NL" dirty="0" smtClean="0"/>
              <a:t>) in cooperation </a:t>
            </a:r>
            <a:r>
              <a:rPr lang="nl-NL" dirty="0" err="1" smtClean="0"/>
              <a:t>with</a:t>
            </a:r>
            <a:r>
              <a:rPr lang="nl-NL" dirty="0" smtClean="0"/>
              <a:t> TP, TB </a:t>
            </a:r>
            <a:r>
              <a:rPr lang="nl-NL" dirty="0" err="1" smtClean="0"/>
              <a:t>Pf</a:t>
            </a:r>
            <a:r>
              <a:rPr lang="nl-NL" dirty="0" smtClean="0"/>
              <a:t>, THI_ECIS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Data: 1) </a:t>
            </a:r>
            <a:r>
              <a:rPr lang="en-GB" dirty="0" smtClean="0"/>
              <a:t>Customer </a:t>
            </a:r>
            <a:r>
              <a:rPr lang="en-GB" dirty="0"/>
              <a:t>Relationship </a:t>
            </a:r>
            <a:r>
              <a:rPr lang="en-GB" dirty="0" smtClean="0"/>
              <a:t>Management system (CRM) and 2) “Staten”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2 goals:</a:t>
            </a:r>
          </a:p>
          <a:p>
            <a:pPr marL="523875" lvl="2" indent="-342900">
              <a:buFont typeface="+mj-lt"/>
              <a:buAutoNum type="arabicPeriod"/>
            </a:pPr>
            <a:r>
              <a:rPr lang="en-GB" sz="1050" dirty="0" smtClean="0"/>
              <a:t>Web interface to explore relationships</a:t>
            </a:r>
          </a:p>
          <a:p>
            <a:pPr marL="523875" lvl="2" indent="-342900">
              <a:buFont typeface="+mj-lt"/>
              <a:buAutoNum type="arabicPeriod"/>
            </a:pPr>
            <a:r>
              <a:rPr lang="en-GB" sz="1050" dirty="0" smtClean="0"/>
              <a:t>Performance = f(PF characteristics, Board network measures)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53458" y="4580228"/>
            <a:ext cx="603318" cy="363600"/>
          </a:xfrm>
        </p:spPr>
        <p:txBody>
          <a:bodyPr/>
          <a:lstStyle/>
          <a:p>
            <a:fld id="{73EE6724-4521-4EF8-974D-BA1C7F9CD007}" type="slidenum">
              <a:rPr lang="nl-NL" smtClean="0"/>
              <a:pPr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8094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01" y="197435"/>
            <a:ext cx="8361575" cy="730110"/>
          </a:xfrm>
        </p:spPr>
        <p:txBody>
          <a:bodyPr/>
          <a:lstStyle/>
          <a:p>
            <a:r>
              <a:rPr lang="nl-NL" dirty="0" smtClean="0"/>
              <a:t>4 </a:t>
            </a:r>
            <a:r>
              <a:rPr lang="nl-NL" dirty="0"/>
              <a:t>d</a:t>
            </a:r>
            <a:r>
              <a:rPr lang="nl-NL" dirty="0" smtClean="0"/>
              <a:t>ifferent views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0390" y="1026152"/>
            <a:ext cx="1842132" cy="155194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78917" y="4462118"/>
            <a:ext cx="603318" cy="363600"/>
          </a:xfrm>
        </p:spPr>
        <p:txBody>
          <a:bodyPr/>
          <a:lstStyle/>
          <a:p>
            <a:fld id="{73EE6724-4521-4EF8-974D-BA1C7F9CD007}" type="slidenum">
              <a:rPr lang="nl-NL" smtClean="0"/>
              <a:pPr/>
              <a:t>3</a:t>
            </a:fld>
            <a:endParaRPr lang="nl-N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06066" y="1067150"/>
            <a:ext cx="1654942" cy="15541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0390" y="2908488"/>
            <a:ext cx="1436234" cy="13963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3554" y="2986242"/>
            <a:ext cx="463636" cy="8809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6962" y="2987060"/>
            <a:ext cx="1646360" cy="13495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19043" y="762106"/>
            <a:ext cx="2404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CRM – Full </a:t>
            </a:r>
            <a:r>
              <a:rPr lang="nl-NL" sz="1200" dirty="0" err="1" smtClean="0"/>
              <a:t>ntw</a:t>
            </a:r>
            <a:r>
              <a:rPr lang="nl-NL" sz="1200" dirty="0" smtClean="0"/>
              <a:t> </a:t>
            </a:r>
            <a:r>
              <a:rPr lang="nl-NL" sz="1200" dirty="0" err="1" smtClean="0"/>
              <a:t>with</a:t>
            </a:r>
            <a:r>
              <a:rPr lang="nl-NL" sz="1200" dirty="0" smtClean="0"/>
              <a:t> </a:t>
            </a:r>
            <a:r>
              <a:rPr lang="nl-NL" sz="1200" dirty="0" err="1" smtClean="0"/>
              <a:t>function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024243" y="747416"/>
            <a:ext cx="2502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CRM – Full </a:t>
            </a:r>
            <a:r>
              <a:rPr lang="nl-NL" sz="1200" dirty="0" err="1" smtClean="0"/>
              <a:t>ntw</a:t>
            </a:r>
            <a:r>
              <a:rPr lang="nl-NL" sz="1200" dirty="0" smtClean="0"/>
              <a:t> </a:t>
            </a:r>
            <a:r>
              <a:rPr lang="nl-NL" sz="1200" dirty="0" err="1" smtClean="0"/>
              <a:t>with</a:t>
            </a:r>
            <a:r>
              <a:rPr lang="nl-NL" sz="1200" dirty="0" smtClean="0"/>
              <a:t> </a:t>
            </a:r>
            <a:r>
              <a:rPr lang="nl-NL" sz="1200" dirty="0" err="1" smtClean="0"/>
              <a:t>centrality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525594" y="2709457"/>
            <a:ext cx="1497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CRM – </a:t>
            </a:r>
            <a:r>
              <a:rPr lang="nl-NL" sz="1200" dirty="0" err="1" smtClean="0"/>
              <a:t>Individual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024243" y="2658443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Staten – Full </a:t>
            </a:r>
            <a:r>
              <a:rPr lang="nl-NL" sz="1200" dirty="0" err="1" smtClean="0"/>
              <a:t>ntw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3732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We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identify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most </a:t>
            </a:r>
            <a:r>
              <a:rPr lang="nl-NL" dirty="0" err="1" smtClean="0"/>
              <a:t>central</a:t>
            </a:r>
            <a:r>
              <a:rPr lang="nl-NL" dirty="0" smtClean="0"/>
              <a:t> </a:t>
            </a:r>
            <a:r>
              <a:rPr lang="nl-NL" dirty="0" err="1" smtClean="0"/>
              <a:t>players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30069" y="4584038"/>
            <a:ext cx="603318" cy="363600"/>
          </a:xfrm>
        </p:spPr>
        <p:txBody>
          <a:bodyPr/>
          <a:lstStyle/>
          <a:p>
            <a:fld id="{73EE6724-4521-4EF8-974D-BA1C7F9CD007}" type="slidenum">
              <a:rPr lang="nl-NL" smtClean="0"/>
              <a:pPr/>
              <a:t>4</a:t>
            </a:fld>
            <a:endParaRPr lang="nl-NL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615" y="1040765"/>
            <a:ext cx="6839765" cy="279726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73480" y="383286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……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45280" y="390501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……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39740" y="386512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……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750820" y="384898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……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0241" y="1596481"/>
            <a:ext cx="12534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NL" dirty="0" smtClean="0"/>
              <a:t>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1320" y="2530271"/>
            <a:ext cx="14371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NL" dirty="0" smtClean="0"/>
              <a:t>…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67475" y="3193865"/>
            <a:ext cx="12534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NL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30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Going</a:t>
            </a:r>
            <a:r>
              <a:rPr lang="nl-NL" dirty="0" smtClean="0"/>
              <a:t>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 err="1" smtClean="0"/>
              <a:t>Underway</a:t>
            </a:r>
            <a:r>
              <a:rPr lang="nl-NL" sz="1800" dirty="0" smtClean="0"/>
              <a:t>: finish </a:t>
            </a:r>
            <a:r>
              <a:rPr lang="nl-NL" sz="1800" dirty="0" err="1" smtClean="0"/>
              <a:t>proof</a:t>
            </a:r>
            <a:r>
              <a:rPr lang="nl-NL" sz="1800" dirty="0" smtClean="0"/>
              <a:t> of concept, </a:t>
            </a:r>
            <a:r>
              <a:rPr lang="nl-NL" sz="1800" dirty="0" err="1" smtClean="0"/>
              <a:t>adding</a:t>
            </a:r>
            <a:r>
              <a:rPr lang="nl-NL" sz="1800" dirty="0" smtClean="0"/>
              <a:t> </a:t>
            </a:r>
            <a:r>
              <a:rPr lang="nl-NL" sz="1800" dirty="0" err="1" smtClean="0"/>
              <a:t>pf</a:t>
            </a:r>
            <a:r>
              <a:rPr lang="nl-NL" sz="1800" dirty="0" smtClean="0"/>
              <a:t> </a:t>
            </a:r>
            <a:r>
              <a:rPr lang="nl-NL" sz="1800" dirty="0" err="1" smtClean="0"/>
              <a:t>and</a:t>
            </a:r>
            <a:r>
              <a:rPr lang="nl-NL" sz="1800" dirty="0" smtClean="0"/>
              <a:t> </a:t>
            </a:r>
            <a:r>
              <a:rPr lang="nl-NL" sz="1800" dirty="0" err="1" smtClean="0"/>
              <a:t>individual</a:t>
            </a:r>
            <a:r>
              <a:rPr lang="nl-NL" sz="1800" dirty="0" smtClean="0"/>
              <a:t> </a:t>
            </a:r>
            <a:r>
              <a:rPr lang="nl-NL" sz="1800" dirty="0" err="1" smtClean="0"/>
              <a:t>selectors</a:t>
            </a:r>
            <a:endParaRPr lang="nl-NL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 err="1" smtClean="0"/>
              <a:t>Possible</a:t>
            </a:r>
            <a:r>
              <a:rPr lang="nl-NL" sz="1800" dirty="0" smtClean="0"/>
              <a:t> </a:t>
            </a:r>
            <a:r>
              <a:rPr lang="nl-NL" sz="1800" dirty="0" err="1" smtClean="0"/>
              <a:t>uses</a:t>
            </a:r>
            <a:r>
              <a:rPr lang="nl-NL" sz="1800" dirty="0" smtClean="0"/>
              <a:t>:</a:t>
            </a:r>
          </a:p>
          <a:p>
            <a:pPr marL="466725" lvl="2" indent="-285750">
              <a:buFont typeface="Arial" panose="020B0604020202020204" pitchFamily="34" charset="0"/>
              <a:buChar char="•"/>
            </a:pPr>
            <a:r>
              <a:rPr lang="nl-NL" sz="1250" b="0" dirty="0" err="1" smtClean="0"/>
              <a:t>Improving</a:t>
            </a:r>
            <a:r>
              <a:rPr lang="nl-NL" sz="1250" b="0" dirty="0" smtClean="0"/>
              <a:t> </a:t>
            </a:r>
            <a:r>
              <a:rPr lang="nl-NL" sz="1250" b="0" dirty="0" err="1" smtClean="0"/>
              <a:t>the</a:t>
            </a:r>
            <a:r>
              <a:rPr lang="nl-NL" sz="1250" b="0" dirty="0" smtClean="0"/>
              <a:t> </a:t>
            </a:r>
            <a:r>
              <a:rPr lang="nl-NL" sz="1250" b="0" dirty="0" err="1" smtClean="0"/>
              <a:t>quality</a:t>
            </a:r>
            <a:r>
              <a:rPr lang="nl-NL" sz="1250" b="0" dirty="0" smtClean="0"/>
              <a:t> of CRM</a:t>
            </a:r>
          </a:p>
          <a:p>
            <a:pPr marL="466725" lvl="2" indent="-285750">
              <a:buFont typeface="Arial" panose="020B0604020202020204" pitchFamily="34" charset="0"/>
              <a:buChar char="•"/>
            </a:pPr>
            <a:r>
              <a:rPr lang="nl-NL" sz="1250" b="0" dirty="0" err="1" smtClean="0"/>
              <a:t>Identifying</a:t>
            </a:r>
            <a:r>
              <a:rPr lang="nl-NL" sz="1250" b="0" dirty="0" smtClean="0"/>
              <a:t> </a:t>
            </a:r>
            <a:r>
              <a:rPr lang="nl-NL" sz="1250" b="0" dirty="0" err="1" smtClean="0"/>
              <a:t>the</a:t>
            </a:r>
            <a:r>
              <a:rPr lang="nl-NL" sz="1250" b="0" dirty="0" smtClean="0"/>
              <a:t> most </a:t>
            </a:r>
            <a:r>
              <a:rPr lang="nl-NL" sz="1250" b="0" dirty="0" err="1" smtClean="0"/>
              <a:t>influential</a:t>
            </a:r>
            <a:r>
              <a:rPr lang="nl-NL" sz="1250" b="0" dirty="0" smtClean="0"/>
              <a:t> </a:t>
            </a:r>
            <a:r>
              <a:rPr lang="nl-NL" sz="1250" b="0" dirty="0" err="1" smtClean="0"/>
              <a:t>players</a:t>
            </a:r>
            <a:endParaRPr lang="nl-NL" sz="1250" b="0" dirty="0" smtClean="0"/>
          </a:p>
          <a:p>
            <a:pPr marL="466725" lvl="2" indent="-285750">
              <a:buFont typeface="Arial" panose="020B0604020202020204" pitchFamily="34" charset="0"/>
              <a:buChar char="•"/>
            </a:pPr>
            <a:r>
              <a:rPr lang="nl-NL" sz="1250" b="0" dirty="0" err="1" smtClean="0"/>
              <a:t>Extending</a:t>
            </a:r>
            <a:r>
              <a:rPr lang="nl-NL" sz="1250" b="0" dirty="0" smtClean="0"/>
              <a:t> </a:t>
            </a:r>
            <a:r>
              <a:rPr lang="nl-NL" sz="1250" b="0" dirty="0" err="1" smtClean="0"/>
              <a:t>this</a:t>
            </a:r>
            <a:r>
              <a:rPr lang="nl-NL" sz="1250" b="0" dirty="0" smtClean="0"/>
              <a:t> analysis </a:t>
            </a:r>
            <a:r>
              <a:rPr lang="nl-NL" sz="1250" b="0" dirty="0" err="1" smtClean="0"/>
              <a:t>to</a:t>
            </a:r>
            <a:r>
              <a:rPr lang="nl-NL" sz="1250" b="0" dirty="0" smtClean="0"/>
              <a:t> </a:t>
            </a:r>
            <a:r>
              <a:rPr lang="nl-NL" sz="1250" b="0" dirty="0" err="1" smtClean="0"/>
              <a:t>everyone</a:t>
            </a:r>
            <a:r>
              <a:rPr lang="nl-NL" sz="1250" b="0" dirty="0" smtClean="0"/>
              <a:t> in CRM (12500 </a:t>
            </a:r>
            <a:r>
              <a:rPr lang="nl-NL" sz="1250" b="0" dirty="0" err="1" smtClean="0"/>
              <a:t>functions</a:t>
            </a:r>
            <a:r>
              <a:rPr lang="nl-NL" sz="1250" b="0" dirty="0" smtClean="0"/>
              <a:t>)</a:t>
            </a:r>
          </a:p>
          <a:p>
            <a:pPr marL="466725" lvl="2" indent="-285750">
              <a:buFont typeface="Arial" panose="020B0604020202020204" pitchFamily="34" charset="0"/>
              <a:buChar char="•"/>
            </a:pPr>
            <a:r>
              <a:rPr lang="nl-NL" sz="1250" b="0" dirty="0" smtClean="0"/>
              <a:t>Does </a:t>
            </a:r>
            <a:r>
              <a:rPr lang="nl-NL" sz="1250" b="0" dirty="0" err="1" smtClean="0"/>
              <a:t>the</a:t>
            </a:r>
            <a:r>
              <a:rPr lang="nl-NL" sz="1250" b="0" dirty="0" smtClean="0"/>
              <a:t> </a:t>
            </a:r>
            <a:r>
              <a:rPr lang="nl-NL" sz="1250" b="0" dirty="0" err="1" smtClean="0"/>
              <a:t>network</a:t>
            </a:r>
            <a:r>
              <a:rPr lang="nl-NL" sz="1250" b="0" dirty="0" smtClean="0"/>
              <a:t> </a:t>
            </a:r>
            <a:r>
              <a:rPr lang="nl-NL" sz="1250" b="0" dirty="0" err="1" smtClean="0"/>
              <a:t>influence</a:t>
            </a:r>
            <a:r>
              <a:rPr lang="nl-NL" sz="1250" b="0" dirty="0" smtClean="0"/>
              <a:t> </a:t>
            </a:r>
            <a:r>
              <a:rPr lang="nl-NL" sz="1250" b="0" dirty="0" err="1" smtClean="0"/>
              <a:t>outcomes</a:t>
            </a:r>
            <a:r>
              <a:rPr lang="nl-NL" sz="1250" b="0" dirty="0" smtClean="0"/>
              <a:t>: do board members or </a:t>
            </a:r>
            <a:r>
              <a:rPr lang="nl-NL" sz="1250" b="0" dirty="0" err="1" smtClean="0"/>
              <a:t>actuaries</a:t>
            </a:r>
            <a:r>
              <a:rPr lang="nl-NL" sz="1250" b="0" dirty="0" smtClean="0"/>
              <a:t> (e.g. WTW)  </a:t>
            </a:r>
            <a:r>
              <a:rPr lang="nl-NL" sz="1250" b="0" dirty="0" err="1" smtClean="0"/>
              <a:t>influence</a:t>
            </a:r>
            <a:r>
              <a:rPr lang="nl-NL" sz="1250" b="0" dirty="0" smtClean="0"/>
              <a:t> </a:t>
            </a:r>
            <a:r>
              <a:rPr lang="nl-NL" sz="1250" b="0" dirty="0" err="1" smtClean="0"/>
              <a:t>the</a:t>
            </a:r>
            <a:r>
              <a:rPr lang="nl-NL" sz="1250" b="0" dirty="0" smtClean="0"/>
              <a:t> </a:t>
            </a:r>
            <a:r>
              <a:rPr lang="nl-NL" sz="1250" b="0" dirty="0" err="1" smtClean="0"/>
              <a:t>risks</a:t>
            </a:r>
            <a:r>
              <a:rPr lang="nl-NL" sz="1250" b="0" dirty="0" smtClean="0"/>
              <a:t> taken </a:t>
            </a:r>
            <a:r>
              <a:rPr lang="nl-NL" sz="1250" b="0" dirty="0" err="1" smtClean="0"/>
              <a:t>by</a:t>
            </a:r>
            <a:r>
              <a:rPr lang="nl-NL" sz="1250" b="0" dirty="0" smtClean="0"/>
              <a:t> </a:t>
            </a:r>
            <a:r>
              <a:rPr lang="nl-NL" sz="1250" b="0" dirty="0" err="1" smtClean="0"/>
              <a:t>pfs</a:t>
            </a:r>
            <a:r>
              <a:rPr lang="nl-NL" sz="1250" b="0" dirty="0" smtClean="0"/>
              <a:t> in </a:t>
            </a:r>
            <a:r>
              <a:rPr lang="nl-NL" sz="1250" b="0" dirty="0" err="1" smtClean="0"/>
              <a:t>the</a:t>
            </a:r>
            <a:r>
              <a:rPr lang="nl-NL" sz="1250" b="0" dirty="0" smtClean="0"/>
              <a:t> change over </a:t>
            </a:r>
            <a:r>
              <a:rPr lang="nl-NL" sz="1250" b="0" dirty="0" err="1" smtClean="0"/>
              <a:t>to</a:t>
            </a:r>
            <a:r>
              <a:rPr lang="nl-NL" sz="1250" b="0" dirty="0" smtClean="0"/>
              <a:t> </a:t>
            </a:r>
            <a:r>
              <a:rPr lang="nl-NL" sz="1250" b="0" dirty="0" err="1" smtClean="0"/>
              <a:t>the</a:t>
            </a:r>
            <a:r>
              <a:rPr lang="nl-NL" sz="1250" b="0" dirty="0" smtClean="0"/>
              <a:t> NFTK</a:t>
            </a:r>
            <a:r>
              <a:rPr lang="nl-NL" sz="1450" b="0" dirty="0" smtClean="0"/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55117" y="4576418"/>
            <a:ext cx="603318" cy="363600"/>
          </a:xfrm>
        </p:spPr>
        <p:txBody>
          <a:bodyPr/>
          <a:lstStyle/>
          <a:p>
            <a:fld id="{73EE6724-4521-4EF8-974D-BA1C7F9CD007}" type="slidenum">
              <a:rPr lang="nl-NL" smtClean="0"/>
              <a:pPr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0059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NB Huisstijl Lichte Achtergrond 16x9">
  <a:themeElements>
    <a:clrScheme name="DN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FB5E4"/>
      </a:accent1>
      <a:accent2>
        <a:srgbClr val="162257"/>
      </a:accent2>
      <a:accent3>
        <a:srgbClr val="B8450E"/>
      </a:accent3>
      <a:accent4>
        <a:srgbClr val="9B9000"/>
      </a:accent4>
      <a:accent5>
        <a:srgbClr val="D7CCAF"/>
      </a:accent5>
      <a:accent6>
        <a:srgbClr val="003E3B"/>
      </a:accent6>
      <a:hlink>
        <a:srgbClr val="162257"/>
      </a:hlink>
      <a:folHlink>
        <a:srgbClr val="422335"/>
      </a:folHlink>
    </a:clrScheme>
    <a:fontScheme name="DNB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_v1.0.5.potx" id="{B270FB89-5B9F-428A-BCB9-6C207FB2C8FE}" vid="{AFFF9D4B-64E8-4DB5-B4AD-056B69DF5234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DNB Huisstijl Lichte Achtergrond 16x9</Template>
  <TotalTime>1411</TotalTime>
  <Words>220</Words>
  <Application>Microsoft Office PowerPoint</Application>
  <PresentationFormat>On-screen Show (16:9)</PresentationFormat>
  <Paragraphs>41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Verdana</vt:lpstr>
      <vt:lpstr>Wingdings</vt:lpstr>
      <vt:lpstr>DNB Huisstijl Lichte Achtergrond 16x9</vt:lpstr>
      <vt:lpstr>Pension Fund Governance Who is the most central and influential?</vt:lpstr>
      <vt:lpstr>Pension Fund Governance</vt:lpstr>
      <vt:lpstr>4 different views</vt:lpstr>
      <vt:lpstr>We can identify the most central players</vt:lpstr>
      <vt:lpstr>Going forward</vt:lpstr>
    </vt:vector>
  </TitlesOfParts>
  <Company>De Nederlandsche Bank N.V.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are we going to ensure compliance with reporting requirements? </dc:title>
  <dc:creator>Wennekes, mw. mr. drs. M.W.J.</dc:creator>
  <dc:description/>
  <cp:lastModifiedBy>Lelyveld, I.P.P. van (Iman) (TB_BKB)</cp:lastModifiedBy>
  <cp:revision>56</cp:revision>
  <cp:lastPrinted>2015-11-04T13:16:17Z</cp:lastPrinted>
  <dcterms:created xsi:type="dcterms:W3CDTF">2015-09-30T07:24:31Z</dcterms:created>
  <dcterms:modified xsi:type="dcterms:W3CDTF">2016-03-31T06:37:03Z</dcterms:modified>
</cp:coreProperties>
</file>