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26" autoAdjust="0"/>
    <p:restoredTop sz="94660"/>
  </p:normalViewPr>
  <p:slideViewPr>
    <p:cSldViewPr snapToGrid="0">
      <p:cViewPr>
        <p:scale>
          <a:sx n="50" d="100"/>
          <a:sy n="50" d="100"/>
        </p:scale>
        <p:origin x="726" y="12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9/23/2025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81221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9/23/2025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5505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9/23/2025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1537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9/23/2025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45745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9/23/2025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74277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660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24516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9484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4517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9/23/2025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3577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9/23/2025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21298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ED291B17-9318-49DB-B28B-6E5994AE9581}" type="datetime1">
              <a:rPr lang="en-US" smtClean="0"/>
              <a:t>9/23/2025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5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7970205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Multicolored smoke gradient">
            <a:extLst>
              <a:ext uri="{FF2B5EF4-FFF2-40B4-BE49-F238E27FC236}">
                <a16:creationId xmlns:a16="http://schemas.microsoft.com/office/drawing/2014/main" id="{122C73CC-3C27-1B48-95D7-256FB081B7F3}"/>
              </a:ext>
            </a:extLst>
          </p:cNvPr>
          <p:cNvPicPr>
            <a:picLocks noChangeAspect="1"/>
          </p:cNvPicPr>
          <p:nvPr/>
        </p:nvPicPr>
        <p:blipFill>
          <a:blip r:embed="rId2"/>
          <a:srcRect t="4508" b="11222"/>
          <a:stretch>
            <a:fillRect/>
          </a:stretch>
        </p:blipFill>
        <p:spPr>
          <a:xfrm>
            <a:off x="20" y="10"/>
            <a:ext cx="12191980" cy="6857990"/>
          </a:xfrm>
          <a:prstGeom prst="rect">
            <a:avLst/>
          </a:prstGeom>
        </p:spPr>
      </p:pic>
      <p:sp>
        <p:nvSpPr>
          <p:cNvPr id="19" name="Rectangle 18">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612"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612"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C72C320-52B9-2B16-C4C1-8FD2E472595D}"/>
              </a:ext>
            </a:extLst>
          </p:cNvPr>
          <p:cNvSpPr>
            <a:spLocks noGrp="1"/>
          </p:cNvSpPr>
          <p:nvPr>
            <p:ph type="ctrTitle"/>
          </p:nvPr>
        </p:nvSpPr>
        <p:spPr>
          <a:xfrm>
            <a:off x="8297246" y="3306334"/>
            <a:ext cx="3208866" cy="821529"/>
          </a:xfrm>
        </p:spPr>
        <p:txBody>
          <a:bodyPr>
            <a:normAutofit/>
          </a:bodyPr>
          <a:lstStyle/>
          <a:p>
            <a:r>
              <a:rPr lang="en-GB" sz="3200" dirty="0">
                <a:solidFill>
                  <a:srgbClr val="FFFFFF"/>
                </a:solidFill>
              </a:rPr>
              <a:t>Objects</a:t>
            </a:r>
          </a:p>
        </p:txBody>
      </p:sp>
      <p:sp>
        <p:nvSpPr>
          <p:cNvPr id="3" name="Subtitle 2">
            <a:extLst>
              <a:ext uri="{FF2B5EF4-FFF2-40B4-BE49-F238E27FC236}">
                <a16:creationId xmlns:a16="http://schemas.microsoft.com/office/drawing/2014/main" id="{42F2679A-5548-F11E-6699-EEA4B98EE608}"/>
              </a:ext>
            </a:extLst>
          </p:cNvPr>
          <p:cNvSpPr>
            <a:spLocks noGrp="1"/>
          </p:cNvSpPr>
          <p:nvPr>
            <p:ph type="subTitle" idx="1"/>
          </p:nvPr>
        </p:nvSpPr>
        <p:spPr>
          <a:xfrm>
            <a:off x="8297246" y="4890688"/>
            <a:ext cx="3208866" cy="738820"/>
          </a:xfrm>
        </p:spPr>
        <p:txBody>
          <a:bodyPr>
            <a:normAutofit fontScale="85000" lnSpcReduction="10000"/>
          </a:bodyPr>
          <a:lstStyle/>
          <a:p>
            <a:r>
              <a:rPr lang="en-GB" dirty="0">
                <a:solidFill>
                  <a:srgbClr val="FFFFFF">
                    <a:alpha val="75000"/>
                  </a:srgbClr>
                </a:solidFill>
              </a:rPr>
              <a:t>Object is used to updated demo by creating a html string from the objects value.</a:t>
            </a:r>
          </a:p>
        </p:txBody>
      </p:sp>
      <p:pic>
        <p:nvPicPr>
          <p:cNvPr id="10" name="Picture 9" descr="A group of colorful lights&#10;&#10;AI-generated content may be incorrect.">
            <a:extLst>
              <a:ext uri="{FF2B5EF4-FFF2-40B4-BE49-F238E27FC236}">
                <a16:creationId xmlns:a16="http://schemas.microsoft.com/office/drawing/2014/main" id="{5C20A7B4-89DB-97AE-EE49-0D91124798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8533"/>
            <a:ext cx="11798606" cy="2849134"/>
          </a:xfrm>
          <a:prstGeom prst="rect">
            <a:avLst/>
          </a:prstGeom>
        </p:spPr>
      </p:pic>
    </p:spTree>
    <p:extLst>
      <p:ext uri="{BB962C8B-B14F-4D97-AF65-F5344CB8AC3E}">
        <p14:creationId xmlns:p14="http://schemas.microsoft.com/office/powerpoint/2010/main" val="1802320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5ECECD6-022C-AA52-539D-6A02FE8DDF03}"/>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41B02A9-363E-F40C-E6B3-1E2DF6022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Multicolored smoke gradient">
            <a:extLst>
              <a:ext uri="{FF2B5EF4-FFF2-40B4-BE49-F238E27FC236}">
                <a16:creationId xmlns:a16="http://schemas.microsoft.com/office/drawing/2014/main" id="{22775E14-BB87-F94D-3E92-83F55A5A735C}"/>
              </a:ext>
            </a:extLst>
          </p:cNvPr>
          <p:cNvPicPr>
            <a:picLocks noChangeAspect="1"/>
          </p:cNvPicPr>
          <p:nvPr/>
        </p:nvPicPr>
        <p:blipFill>
          <a:blip r:embed="rId2"/>
          <a:srcRect t="4508" b="11222"/>
          <a:stretch>
            <a:fillRect/>
          </a:stretch>
        </p:blipFill>
        <p:spPr>
          <a:xfrm>
            <a:off x="20" y="10"/>
            <a:ext cx="12191980" cy="6857990"/>
          </a:xfrm>
          <a:prstGeom prst="rect">
            <a:avLst/>
          </a:prstGeom>
        </p:spPr>
      </p:pic>
      <p:sp>
        <p:nvSpPr>
          <p:cNvPr id="19" name="Rectangle 18">
            <a:extLst>
              <a:ext uri="{FF2B5EF4-FFF2-40B4-BE49-F238E27FC236}">
                <a16:creationId xmlns:a16="http://schemas.microsoft.com/office/drawing/2014/main" id="{0EF4439D-D07C-5605-D70F-656CA31F6D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612"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9A0447A5-5D5E-CB15-6BE7-A83093218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612"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F07710D-F728-BECE-8432-B9B7BEBF21FE}"/>
              </a:ext>
            </a:extLst>
          </p:cNvPr>
          <p:cNvSpPr>
            <a:spLocks noGrp="1"/>
          </p:cNvSpPr>
          <p:nvPr>
            <p:ph type="ctrTitle"/>
          </p:nvPr>
        </p:nvSpPr>
        <p:spPr>
          <a:xfrm>
            <a:off x="8297246" y="929851"/>
            <a:ext cx="3208866" cy="821529"/>
          </a:xfrm>
        </p:spPr>
        <p:txBody>
          <a:bodyPr>
            <a:normAutofit/>
          </a:bodyPr>
          <a:lstStyle/>
          <a:p>
            <a:r>
              <a:rPr lang="en-GB" sz="3200" dirty="0">
                <a:solidFill>
                  <a:srgbClr val="FFFFFF"/>
                </a:solidFill>
              </a:rPr>
              <a:t>Retrieving</a:t>
            </a:r>
          </a:p>
        </p:txBody>
      </p:sp>
      <p:sp>
        <p:nvSpPr>
          <p:cNvPr id="3" name="Subtitle 2">
            <a:extLst>
              <a:ext uri="{FF2B5EF4-FFF2-40B4-BE49-F238E27FC236}">
                <a16:creationId xmlns:a16="http://schemas.microsoft.com/office/drawing/2014/main" id="{B6986228-0CE6-B162-7507-8D6513A3765B}"/>
              </a:ext>
            </a:extLst>
          </p:cNvPr>
          <p:cNvSpPr>
            <a:spLocks noGrp="1"/>
          </p:cNvSpPr>
          <p:nvPr>
            <p:ph type="subTitle" idx="1"/>
          </p:nvPr>
        </p:nvSpPr>
        <p:spPr>
          <a:xfrm>
            <a:off x="8297246" y="2080030"/>
            <a:ext cx="3208866" cy="2364970"/>
          </a:xfrm>
        </p:spPr>
        <p:txBody>
          <a:bodyPr>
            <a:normAutofit/>
          </a:bodyPr>
          <a:lstStyle/>
          <a:p>
            <a:r>
              <a:rPr lang="en-GB" dirty="0">
                <a:solidFill>
                  <a:srgbClr val="FFFFFF">
                    <a:alpha val="75000"/>
                  </a:srgbClr>
                </a:solidFill>
              </a:rPr>
              <a:t>Includes a function that will take a response from a server convert into JSON and then accesses the 2 data properties and replaces the button in the demo and displays it on the website.</a:t>
            </a:r>
          </a:p>
        </p:txBody>
      </p:sp>
      <p:pic>
        <p:nvPicPr>
          <p:cNvPr id="5" name="Picture 4" descr="A screen shot of a computer program&#10;&#10;AI-generated content may be incorrect.">
            <a:extLst>
              <a:ext uri="{FF2B5EF4-FFF2-40B4-BE49-F238E27FC236}">
                <a16:creationId xmlns:a16="http://schemas.microsoft.com/office/drawing/2014/main" id="{343890E4-DFA4-8636-AE5E-FA2E52B50E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936" y="457200"/>
            <a:ext cx="6136761" cy="5935133"/>
          </a:xfrm>
          <a:prstGeom prst="rect">
            <a:avLst/>
          </a:prstGeom>
        </p:spPr>
      </p:pic>
    </p:spTree>
    <p:extLst>
      <p:ext uri="{BB962C8B-B14F-4D97-AF65-F5344CB8AC3E}">
        <p14:creationId xmlns:p14="http://schemas.microsoft.com/office/powerpoint/2010/main" val="2416946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949D90-C19C-E68E-5FB0-BADBD92FEB2C}"/>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9499A6A-6917-CFAE-4654-D856121BEB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Multicolored smoke gradient">
            <a:extLst>
              <a:ext uri="{FF2B5EF4-FFF2-40B4-BE49-F238E27FC236}">
                <a16:creationId xmlns:a16="http://schemas.microsoft.com/office/drawing/2014/main" id="{47D6676D-B5F3-58E8-6145-7AD2EB75BA4A}"/>
              </a:ext>
            </a:extLst>
          </p:cNvPr>
          <p:cNvPicPr>
            <a:picLocks noChangeAspect="1"/>
          </p:cNvPicPr>
          <p:nvPr/>
        </p:nvPicPr>
        <p:blipFill>
          <a:blip r:embed="rId2"/>
          <a:srcRect t="4508" b="11222"/>
          <a:stretch>
            <a:fillRect/>
          </a:stretch>
        </p:blipFill>
        <p:spPr>
          <a:xfrm>
            <a:off x="20" y="10"/>
            <a:ext cx="12191980" cy="6857990"/>
          </a:xfrm>
          <a:prstGeom prst="rect">
            <a:avLst/>
          </a:prstGeom>
        </p:spPr>
      </p:pic>
      <p:sp>
        <p:nvSpPr>
          <p:cNvPr id="19" name="Rectangle 18">
            <a:extLst>
              <a:ext uri="{FF2B5EF4-FFF2-40B4-BE49-F238E27FC236}">
                <a16:creationId xmlns:a16="http://schemas.microsoft.com/office/drawing/2014/main" id="{AD453B31-A8C4-63D5-E3A5-2D0B2BD30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612"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C454075D-C03A-D9DF-A914-AF56F8287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612"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D6104C8-059E-0171-71C2-1B6E93BE59CF}"/>
              </a:ext>
            </a:extLst>
          </p:cNvPr>
          <p:cNvSpPr>
            <a:spLocks noGrp="1"/>
          </p:cNvSpPr>
          <p:nvPr>
            <p:ph type="ctrTitle"/>
          </p:nvPr>
        </p:nvSpPr>
        <p:spPr>
          <a:xfrm>
            <a:off x="8297246" y="929851"/>
            <a:ext cx="3208866" cy="821529"/>
          </a:xfrm>
        </p:spPr>
        <p:txBody>
          <a:bodyPr>
            <a:normAutofit/>
          </a:bodyPr>
          <a:lstStyle/>
          <a:p>
            <a:r>
              <a:rPr lang="en-GB" sz="3200" dirty="0">
                <a:solidFill>
                  <a:srgbClr val="FFFFFF"/>
                </a:solidFill>
              </a:rPr>
              <a:t>Retrieving</a:t>
            </a:r>
          </a:p>
        </p:txBody>
      </p:sp>
      <p:sp>
        <p:nvSpPr>
          <p:cNvPr id="3" name="Subtitle 2">
            <a:extLst>
              <a:ext uri="{FF2B5EF4-FFF2-40B4-BE49-F238E27FC236}">
                <a16:creationId xmlns:a16="http://schemas.microsoft.com/office/drawing/2014/main" id="{6C473F36-1074-DC05-8374-930C2A186EFB}"/>
              </a:ext>
            </a:extLst>
          </p:cNvPr>
          <p:cNvSpPr>
            <a:spLocks noGrp="1"/>
          </p:cNvSpPr>
          <p:nvPr>
            <p:ph type="subTitle" idx="1"/>
          </p:nvPr>
        </p:nvSpPr>
        <p:spPr>
          <a:xfrm>
            <a:off x="8297246" y="2080030"/>
            <a:ext cx="3208866" cy="2364970"/>
          </a:xfrm>
        </p:spPr>
        <p:txBody>
          <a:bodyPr>
            <a:normAutofit/>
          </a:bodyPr>
          <a:lstStyle/>
          <a:p>
            <a:r>
              <a:rPr lang="en-GB" dirty="0">
                <a:solidFill>
                  <a:srgbClr val="FFFFFF">
                    <a:alpha val="75000"/>
                  </a:srgbClr>
                </a:solidFill>
              </a:rPr>
              <a:t>This is like the last side however instead returns an array of objects in Json and shows how to access nested objects and how to handle arrays. </a:t>
            </a:r>
          </a:p>
        </p:txBody>
      </p:sp>
      <p:pic>
        <p:nvPicPr>
          <p:cNvPr id="6" name="Picture 5" descr="A screen shot of a computer program&#10;&#10;AI-generated content may be incorrect.">
            <a:extLst>
              <a:ext uri="{FF2B5EF4-FFF2-40B4-BE49-F238E27FC236}">
                <a16:creationId xmlns:a16="http://schemas.microsoft.com/office/drawing/2014/main" id="{74CA2347-C344-3827-CD5E-DBFF95D395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756" y="504698"/>
            <a:ext cx="6357120" cy="5887635"/>
          </a:xfrm>
          <a:prstGeom prst="rect">
            <a:avLst/>
          </a:prstGeom>
        </p:spPr>
      </p:pic>
    </p:spTree>
    <p:extLst>
      <p:ext uri="{BB962C8B-B14F-4D97-AF65-F5344CB8AC3E}">
        <p14:creationId xmlns:p14="http://schemas.microsoft.com/office/powerpoint/2010/main" val="2558691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5E746C-DC1F-F5A0-0BDD-981B56D0AE25}"/>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F59366F-7D01-178A-F912-04AA41337D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Multicolored smoke gradient">
            <a:extLst>
              <a:ext uri="{FF2B5EF4-FFF2-40B4-BE49-F238E27FC236}">
                <a16:creationId xmlns:a16="http://schemas.microsoft.com/office/drawing/2014/main" id="{5863F8DF-15A5-F730-674B-F614EF4789F6}"/>
              </a:ext>
            </a:extLst>
          </p:cNvPr>
          <p:cNvPicPr>
            <a:picLocks noChangeAspect="1"/>
          </p:cNvPicPr>
          <p:nvPr/>
        </p:nvPicPr>
        <p:blipFill>
          <a:blip r:embed="rId2"/>
          <a:srcRect t="4508" b="11222"/>
          <a:stretch>
            <a:fillRect/>
          </a:stretch>
        </p:blipFill>
        <p:spPr>
          <a:xfrm>
            <a:off x="20" y="10"/>
            <a:ext cx="12191980" cy="6857990"/>
          </a:xfrm>
          <a:prstGeom prst="rect">
            <a:avLst/>
          </a:prstGeom>
        </p:spPr>
      </p:pic>
      <p:sp>
        <p:nvSpPr>
          <p:cNvPr id="19" name="Rectangle 18">
            <a:extLst>
              <a:ext uri="{FF2B5EF4-FFF2-40B4-BE49-F238E27FC236}">
                <a16:creationId xmlns:a16="http://schemas.microsoft.com/office/drawing/2014/main" id="{EBADF5A1-2DD6-7C47-8BBB-FAC05AEFE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612"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24BF2759-81BD-24C9-08C8-A65B068DF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612"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F3D1375-F718-F9AC-9620-63E5FD677168}"/>
              </a:ext>
            </a:extLst>
          </p:cNvPr>
          <p:cNvSpPr>
            <a:spLocks noGrp="1"/>
          </p:cNvSpPr>
          <p:nvPr>
            <p:ph type="ctrTitle"/>
          </p:nvPr>
        </p:nvSpPr>
        <p:spPr>
          <a:xfrm>
            <a:off x="8297246" y="929851"/>
            <a:ext cx="3208866" cy="821529"/>
          </a:xfrm>
        </p:spPr>
        <p:txBody>
          <a:bodyPr>
            <a:normAutofit/>
          </a:bodyPr>
          <a:lstStyle/>
          <a:p>
            <a:r>
              <a:rPr lang="en-GB" sz="3200" dirty="0">
                <a:solidFill>
                  <a:srgbClr val="FFFFFF"/>
                </a:solidFill>
              </a:rPr>
              <a:t>Retrieving</a:t>
            </a:r>
          </a:p>
        </p:txBody>
      </p:sp>
      <p:sp>
        <p:nvSpPr>
          <p:cNvPr id="3" name="Subtitle 2">
            <a:extLst>
              <a:ext uri="{FF2B5EF4-FFF2-40B4-BE49-F238E27FC236}">
                <a16:creationId xmlns:a16="http://schemas.microsoft.com/office/drawing/2014/main" id="{83A4FEFD-6B6B-D3AC-3E83-BF1E959639C3}"/>
              </a:ext>
            </a:extLst>
          </p:cNvPr>
          <p:cNvSpPr>
            <a:spLocks noGrp="1"/>
          </p:cNvSpPr>
          <p:nvPr>
            <p:ph type="subTitle" idx="1"/>
          </p:nvPr>
        </p:nvSpPr>
        <p:spPr>
          <a:xfrm>
            <a:off x="8297246" y="2080030"/>
            <a:ext cx="3208866" cy="2364970"/>
          </a:xfrm>
        </p:spPr>
        <p:txBody>
          <a:bodyPr>
            <a:normAutofit/>
          </a:bodyPr>
          <a:lstStyle/>
          <a:p>
            <a:r>
              <a:rPr lang="en-GB" dirty="0">
                <a:solidFill>
                  <a:srgbClr val="FFFFFF">
                    <a:alpha val="75000"/>
                  </a:srgbClr>
                </a:solidFill>
              </a:rPr>
              <a:t>This is an advancement from the previous slide as we are now dealing with multiple results by using for each and unordered lists for better handling.</a:t>
            </a:r>
          </a:p>
        </p:txBody>
      </p:sp>
      <p:pic>
        <p:nvPicPr>
          <p:cNvPr id="5" name="Picture 4" descr="A screen shot of a computer&#10;&#10;AI-generated content may be incorrect.">
            <a:extLst>
              <a:ext uri="{FF2B5EF4-FFF2-40B4-BE49-F238E27FC236}">
                <a16:creationId xmlns:a16="http://schemas.microsoft.com/office/drawing/2014/main" id="{EF2F8C12-BBA4-6E8D-BE9D-BF314F8120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930" y="461433"/>
            <a:ext cx="6092917" cy="5935133"/>
          </a:xfrm>
          <a:prstGeom prst="rect">
            <a:avLst/>
          </a:prstGeom>
        </p:spPr>
      </p:pic>
    </p:spTree>
    <p:extLst>
      <p:ext uri="{BB962C8B-B14F-4D97-AF65-F5344CB8AC3E}">
        <p14:creationId xmlns:p14="http://schemas.microsoft.com/office/powerpoint/2010/main" val="2548635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4CDB63-35E5-7D3C-8259-286530F1C04D}"/>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BBD4E8E-7A01-9B16-EA41-B145FB793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Multicolored smoke gradient">
            <a:extLst>
              <a:ext uri="{FF2B5EF4-FFF2-40B4-BE49-F238E27FC236}">
                <a16:creationId xmlns:a16="http://schemas.microsoft.com/office/drawing/2014/main" id="{8F40379D-2642-3480-4287-19ABD6EC9B19}"/>
              </a:ext>
            </a:extLst>
          </p:cNvPr>
          <p:cNvPicPr>
            <a:picLocks noChangeAspect="1"/>
          </p:cNvPicPr>
          <p:nvPr/>
        </p:nvPicPr>
        <p:blipFill>
          <a:blip r:embed="rId2"/>
          <a:srcRect t="4508" b="11222"/>
          <a:stretch>
            <a:fillRect/>
          </a:stretch>
        </p:blipFill>
        <p:spPr>
          <a:xfrm>
            <a:off x="20" y="10"/>
            <a:ext cx="12191980" cy="6857990"/>
          </a:xfrm>
          <a:prstGeom prst="rect">
            <a:avLst/>
          </a:prstGeom>
        </p:spPr>
      </p:pic>
      <p:sp>
        <p:nvSpPr>
          <p:cNvPr id="19" name="Rectangle 18">
            <a:extLst>
              <a:ext uri="{FF2B5EF4-FFF2-40B4-BE49-F238E27FC236}">
                <a16:creationId xmlns:a16="http://schemas.microsoft.com/office/drawing/2014/main" id="{7ED10054-4E05-0AD1-BCAB-AB62894A0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612"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9FDE32C0-2048-CB8F-6A70-9265A0D07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612"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83A40E7-84B6-2300-06A9-0B799007FB0C}"/>
              </a:ext>
            </a:extLst>
          </p:cNvPr>
          <p:cNvSpPr>
            <a:spLocks noGrp="1"/>
          </p:cNvSpPr>
          <p:nvPr>
            <p:ph type="ctrTitle"/>
          </p:nvPr>
        </p:nvSpPr>
        <p:spPr>
          <a:xfrm>
            <a:off x="8297246" y="929851"/>
            <a:ext cx="3208866" cy="821529"/>
          </a:xfrm>
        </p:spPr>
        <p:txBody>
          <a:bodyPr>
            <a:normAutofit/>
          </a:bodyPr>
          <a:lstStyle/>
          <a:p>
            <a:r>
              <a:rPr lang="en-GB" sz="3200" dirty="0">
                <a:solidFill>
                  <a:srgbClr val="FFFFFF"/>
                </a:solidFill>
              </a:rPr>
              <a:t>Axios</a:t>
            </a:r>
          </a:p>
        </p:txBody>
      </p:sp>
      <p:sp>
        <p:nvSpPr>
          <p:cNvPr id="3" name="Subtitle 2">
            <a:extLst>
              <a:ext uri="{FF2B5EF4-FFF2-40B4-BE49-F238E27FC236}">
                <a16:creationId xmlns:a16="http://schemas.microsoft.com/office/drawing/2014/main" id="{B04FA799-2467-DDC8-1CEC-33FCE468FB04}"/>
              </a:ext>
            </a:extLst>
          </p:cNvPr>
          <p:cNvSpPr>
            <a:spLocks noGrp="1"/>
          </p:cNvSpPr>
          <p:nvPr>
            <p:ph type="subTitle" idx="1"/>
          </p:nvPr>
        </p:nvSpPr>
        <p:spPr>
          <a:xfrm>
            <a:off x="8297246" y="2080030"/>
            <a:ext cx="3208866" cy="2364970"/>
          </a:xfrm>
        </p:spPr>
        <p:txBody>
          <a:bodyPr>
            <a:normAutofit lnSpcReduction="10000"/>
          </a:bodyPr>
          <a:lstStyle/>
          <a:p>
            <a:r>
              <a:rPr lang="en-GB" dirty="0">
                <a:solidFill>
                  <a:srgbClr val="FFFFFF">
                    <a:alpha val="75000"/>
                  </a:srgbClr>
                </a:solidFill>
              </a:rPr>
              <a:t>This now doesn’t use </a:t>
            </a:r>
            <a:r>
              <a:rPr lang="en-GB" dirty="0" err="1">
                <a:solidFill>
                  <a:srgbClr val="FFFFFF">
                    <a:alpha val="75000"/>
                  </a:srgbClr>
                </a:solidFill>
              </a:rPr>
              <a:t>Xmlhttp</a:t>
            </a:r>
            <a:r>
              <a:rPr lang="en-GB" dirty="0">
                <a:solidFill>
                  <a:srgbClr val="FFFFFF">
                    <a:alpha val="75000"/>
                  </a:srgbClr>
                </a:solidFill>
              </a:rPr>
              <a:t> requests and use </a:t>
            </a:r>
            <a:r>
              <a:rPr lang="en-GB" dirty="0" err="1">
                <a:solidFill>
                  <a:srgbClr val="FFFFFF">
                    <a:alpha val="75000"/>
                  </a:srgbClr>
                </a:solidFill>
              </a:rPr>
              <a:t>fecth</a:t>
            </a:r>
            <a:r>
              <a:rPr lang="en-GB" dirty="0">
                <a:solidFill>
                  <a:srgbClr val="FFFFFF">
                    <a:alpha val="75000"/>
                  </a:srgbClr>
                </a:solidFill>
              </a:rPr>
              <a:t> </a:t>
            </a:r>
            <a:r>
              <a:rPr lang="en-GB" dirty="0" err="1">
                <a:solidFill>
                  <a:srgbClr val="FFFFFF">
                    <a:alpha val="75000"/>
                  </a:srgbClr>
                </a:solidFill>
              </a:rPr>
              <a:t>api</a:t>
            </a:r>
            <a:r>
              <a:rPr lang="en-GB" dirty="0">
                <a:solidFill>
                  <a:srgbClr val="FFFFFF">
                    <a:alpha val="75000"/>
                  </a:srgbClr>
                </a:solidFill>
              </a:rPr>
              <a:t> instead. Using functions like fetch(file) which immediately returns a promise which is converted to text and this text is added to div via the add TEXT FUNCTION.</a:t>
            </a:r>
          </a:p>
        </p:txBody>
      </p:sp>
      <p:pic>
        <p:nvPicPr>
          <p:cNvPr id="8" name="Picture 7" descr="A screen shot of a computer program&#10;&#10;AI-generated content may be incorrect.">
            <a:extLst>
              <a:ext uri="{FF2B5EF4-FFF2-40B4-BE49-F238E27FC236}">
                <a16:creationId xmlns:a16="http://schemas.microsoft.com/office/drawing/2014/main" id="{1EB56F82-0081-D347-759F-F8896CA9E5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06" y="457200"/>
            <a:ext cx="7173289" cy="5935133"/>
          </a:xfrm>
          <a:prstGeom prst="rect">
            <a:avLst/>
          </a:prstGeom>
        </p:spPr>
      </p:pic>
    </p:spTree>
    <p:extLst>
      <p:ext uri="{BB962C8B-B14F-4D97-AF65-F5344CB8AC3E}">
        <p14:creationId xmlns:p14="http://schemas.microsoft.com/office/powerpoint/2010/main" val="3845317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5B20A31-CD01-0749-2D2D-59146AF82BBD}"/>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5C65611-0540-0476-82E0-6296A120CF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Multicolored smoke gradient">
            <a:extLst>
              <a:ext uri="{FF2B5EF4-FFF2-40B4-BE49-F238E27FC236}">
                <a16:creationId xmlns:a16="http://schemas.microsoft.com/office/drawing/2014/main" id="{95B08531-BA88-89D3-72D0-AC9B6D9A81BA}"/>
              </a:ext>
            </a:extLst>
          </p:cNvPr>
          <p:cNvPicPr>
            <a:picLocks noChangeAspect="1"/>
          </p:cNvPicPr>
          <p:nvPr/>
        </p:nvPicPr>
        <p:blipFill>
          <a:blip r:embed="rId2"/>
          <a:srcRect t="4508" b="11222"/>
          <a:stretch>
            <a:fillRect/>
          </a:stretch>
        </p:blipFill>
        <p:spPr>
          <a:xfrm>
            <a:off x="20" y="10"/>
            <a:ext cx="12191980" cy="6857990"/>
          </a:xfrm>
          <a:prstGeom prst="rect">
            <a:avLst/>
          </a:prstGeom>
        </p:spPr>
      </p:pic>
      <p:sp>
        <p:nvSpPr>
          <p:cNvPr id="19" name="Rectangle 18">
            <a:extLst>
              <a:ext uri="{FF2B5EF4-FFF2-40B4-BE49-F238E27FC236}">
                <a16:creationId xmlns:a16="http://schemas.microsoft.com/office/drawing/2014/main" id="{79AC59E1-2D1F-2615-C5C5-C327D5FAE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612"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80C940E0-8409-B9D9-1355-A46DF1167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612"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0564B8E-07FF-13F7-8DC6-32D2390371F6}"/>
              </a:ext>
            </a:extLst>
          </p:cNvPr>
          <p:cNvSpPr>
            <a:spLocks noGrp="1"/>
          </p:cNvSpPr>
          <p:nvPr>
            <p:ph type="ctrTitle"/>
          </p:nvPr>
        </p:nvSpPr>
        <p:spPr>
          <a:xfrm>
            <a:off x="8297246" y="929851"/>
            <a:ext cx="3208866" cy="821529"/>
          </a:xfrm>
        </p:spPr>
        <p:txBody>
          <a:bodyPr>
            <a:normAutofit/>
          </a:bodyPr>
          <a:lstStyle/>
          <a:p>
            <a:r>
              <a:rPr lang="en-GB" sz="3200" dirty="0">
                <a:solidFill>
                  <a:srgbClr val="FFFFFF"/>
                </a:solidFill>
              </a:rPr>
              <a:t>Axios</a:t>
            </a:r>
          </a:p>
        </p:txBody>
      </p:sp>
      <p:sp>
        <p:nvSpPr>
          <p:cNvPr id="3" name="Subtitle 2">
            <a:extLst>
              <a:ext uri="{FF2B5EF4-FFF2-40B4-BE49-F238E27FC236}">
                <a16:creationId xmlns:a16="http://schemas.microsoft.com/office/drawing/2014/main" id="{D54A83FC-FE86-8CBC-6B38-CDB136FF347A}"/>
              </a:ext>
            </a:extLst>
          </p:cNvPr>
          <p:cNvSpPr>
            <a:spLocks noGrp="1"/>
          </p:cNvSpPr>
          <p:nvPr>
            <p:ph type="subTitle" idx="1"/>
          </p:nvPr>
        </p:nvSpPr>
        <p:spPr>
          <a:xfrm>
            <a:off x="8297246" y="2080030"/>
            <a:ext cx="3208866" cy="2364970"/>
          </a:xfrm>
        </p:spPr>
        <p:txBody>
          <a:bodyPr>
            <a:normAutofit/>
          </a:bodyPr>
          <a:lstStyle/>
          <a:p>
            <a:r>
              <a:rPr lang="en-GB" dirty="0">
                <a:solidFill>
                  <a:srgbClr val="FFFFFF">
                    <a:alpha val="75000"/>
                  </a:srgbClr>
                </a:solidFill>
              </a:rPr>
              <a:t>This fetch is more efficient as it uses more direct chaining without variables for a more concise and cleaner code.</a:t>
            </a:r>
          </a:p>
        </p:txBody>
      </p:sp>
      <p:pic>
        <p:nvPicPr>
          <p:cNvPr id="5" name="Picture 4" descr="A screen shot of a computer program&#10;&#10;AI-generated content may be incorrect.">
            <a:extLst>
              <a:ext uri="{FF2B5EF4-FFF2-40B4-BE49-F238E27FC236}">
                <a16:creationId xmlns:a16="http://schemas.microsoft.com/office/drawing/2014/main" id="{CA5A1630-C583-863C-DE2A-22FD05347C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004" y="457200"/>
            <a:ext cx="7534608" cy="5928149"/>
          </a:xfrm>
          <a:prstGeom prst="rect">
            <a:avLst/>
          </a:prstGeom>
        </p:spPr>
      </p:pic>
    </p:spTree>
    <p:extLst>
      <p:ext uri="{BB962C8B-B14F-4D97-AF65-F5344CB8AC3E}">
        <p14:creationId xmlns:p14="http://schemas.microsoft.com/office/powerpoint/2010/main" val="694775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3E0F01D-F711-E9AC-2989-68858AD89605}"/>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C683304-3AD5-91F1-A027-DA933C9D5E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Multicolored smoke gradient">
            <a:extLst>
              <a:ext uri="{FF2B5EF4-FFF2-40B4-BE49-F238E27FC236}">
                <a16:creationId xmlns:a16="http://schemas.microsoft.com/office/drawing/2014/main" id="{F227E7FD-CB9D-B497-71B9-5977F655EC15}"/>
              </a:ext>
            </a:extLst>
          </p:cNvPr>
          <p:cNvPicPr>
            <a:picLocks noChangeAspect="1"/>
          </p:cNvPicPr>
          <p:nvPr/>
        </p:nvPicPr>
        <p:blipFill>
          <a:blip r:embed="rId2"/>
          <a:srcRect t="4508" b="11222"/>
          <a:stretch>
            <a:fillRect/>
          </a:stretch>
        </p:blipFill>
        <p:spPr>
          <a:xfrm>
            <a:off x="20" y="10"/>
            <a:ext cx="12191980" cy="6857990"/>
          </a:xfrm>
          <a:prstGeom prst="rect">
            <a:avLst/>
          </a:prstGeom>
        </p:spPr>
      </p:pic>
      <p:sp>
        <p:nvSpPr>
          <p:cNvPr id="19" name="Rectangle 18">
            <a:extLst>
              <a:ext uri="{FF2B5EF4-FFF2-40B4-BE49-F238E27FC236}">
                <a16:creationId xmlns:a16="http://schemas.microsoft.com/office/drawing/2014/main" id="{40B6262F-A91F-CFA0-F23B-824310BCC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612"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A1798D72-95B5-07E5-849A-BCC2D00A7F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612"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923BC07-0C42-789A-436C-732E84D6C79E}"/>
              </a:ext>
            </a:extLst>
          </p:cNvPr>
          <p:cNvSpPr>
            <a:spLocks noGrp="1"/>
          </p:cNvSpPr>
          <p:nvPr>
            <p:ph type="ctrTitle"/>
          </p:nvPr>
        </p:nvSpPr>
        <p:spPr>
          <a:xfrm>
            <a:off x="8297246" y="929851"/>
            <a:ext cx="3208866" cy="821529"/>
          </a:xfrm>
        </p:spPr>
        <p:txBody>
          <a:bodyPr>
            <a:normAutofit/>
          </a:bodyPr>
          <a:lstStyle/>
          <a:p>
            <a:r>
              <a:rPr lang="en-GB" sz="3200" dirty="0">
                <a:solidFill>
                  <a:srgbClr val="FFFFFF"/>
                </a:solidFill>
              </a:rPr>
              <a:t>Testing</a:t>
            </a:r>
          </a:p>
        </p:txBody>
      </p:sp>
      <p:sp>
        <p:nvSpPr>
          <p:cNvPr id="3" name="Subtitle 2">
            <a:extLst>
              <a:ext uri="{FF2B5EF4-FFF2-40B4-BE49-F238E27FC236}">
                <a16:creationId xmlns:a16="http://schemas.microsoft.com/office/drawing/2014/main" id="{C6CEFA14-21F0-750C-60D2-351E83A93D47}"/>
              </a:ext>
            </a:extLst>
          </p:cNvPr>
          <p:cNvSpPr>
            <a:spLocks noGrp="1"/>
          </p:cNvSpPr>
          <p:nvPr>
            <p:ph type="subTitle" idx="1"/>
          </p:nvPr>
        </p:nvSpPr>
        <p:spPr>
          <a:xfrm>
            <a:off x="8297246" y="2080030"/>
            <a:ext cx="3208866" cy="2364970"/>
          </a:xfrm>
        </p:spPr>
        <p:txBody>
          <a:bodyPr>
            <a:normAutofit lnSpcReduction="10000"/>
          </a:bodyPr>
          <a:lstStyle/>
          <a:p>
            <a:r>
              <a:rPr lang="en-GB" dirty="0">
                <a:solidFill>
                  <a:srgbClr val="FFFFFF">
                    <a:alpha val="75000"/>
                  </a:srgbClr>
                </a:solidFill>
              </a:rPr>
              <a:t>This is a test suite for an </a:t>
            </a:r>
            <a:r>
              <a:rPr lang="en-GB" dirty="0" err="1">
                <a:solidFill>
                  <a:srgbClr val="FFFFFF">
                    <a:alpha val="75000"/>
                  </a:srgbClr>
                </a:solidFill>
              </a:rPr>
              <a:t>api</a:t>
            </a:r>
            <a:r>
              <a:rPr lang="en-GB" dirty="0">
                <a:solidFill>
                  <a:srgbClr val="FFFFFF">
                    <a:alpha val="75000"/>
                  </a:srgbClr>
                </a:solidFill>
              </a:rPr>
              <a:t> and contains multiple test. This tests many things like the http status, if it contains an array and if certain specific books exist and more. Thos was done in the Bruno extension in </a:t>
            </a:r>
            <a:r>
              <a:rPr lang="en-GB" dirty="0" err="1">
                <a:solidFill>
                  <a:srgbClr val="FFFFFF">
                    <a:alpha val="75000"/>
                  </a:srgbClr>
                </a:solidFill>
              </a:rPr>
              <a:t>vscode</a:t>
            </a:r>
            <a:r>
              <a:rPr lang="en-GB" dirty="0">
                <a:solidFill>
                  <a:srgbClr val="FFFFFF">
                    <a:alpha val="75000"/>
                  </a:srgbClr>
                </a:solidFill>
              </a:rPr>
              <a:t>.</a:t>
            </a:r>
          </a:p>
        </p:txBody>
      </p:sp>
      <p:pic>
        <p:nvPicPr>
          <p:cNvPr id="6" name="Picture 5" descr="A screen shot of a computer program&#10;&#10;AI-generated content may be incorrect.">
            <a:extLst>
              <a:ext uri="{FF2B5EF4-FFF2-40B4-BE49-F238E27FC236}">
                <a16:creationId xmlns:a16="http://schemas.microsoft.com/office/drawing/2014/main" id="{16B29319-AB04-5994-FC9B-77367068C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3273" y="415865"/>
            <a:ext cx="5031827" cy="6161803"/>
          </a:xfrm>
          <a:prstGeom prst="rect">
            <a:avLst/>
          </a:prstGeom>
        </p:spPr>
      </p:pic>
    </p:spTree>
    <p:extLst>
      <p:ext uri="{BB962C8B-B14F-4D97-AF65-F5344CB8AC3E}">
        <p14:creationId xmlns:p14="http://schemas.microsoft.com/office/powerpoint/2010/main" val="813238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E96B789-81A2-E748-D731-F79D638A63F5}"/>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BFB84B2-D855-16EF-EFBF-77C78EDB8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5A75689-2773-DE2B-6B42-4F1335E523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612"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03A112DC-6CA7-BEEB-7545-E04901742C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612"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44F753A-F582-0F7E-DBFD-630BB6553222}"/>
              </a:ext>
            </a:extLst>
          </p:cNvPr>
          <p:cNvSpPr>
            <a:spLocks noGrp="1"/>
          </p:cNvSpPr>
          <p:nvPr>
            <p:ph type="ctrTitle"/>
          </p:nvPr>
        </p:nvSpPr>
        <p:spPr>
          <a:xfrm>
            <a:off x="8297246" y="929851"/>
            <a:ext cx="3208866" cy="821529"/>
          </a:xfrm>
        </p:spPr>
        <p:txBody>
          <a:bodyPr>
            <a:normAutofit/>
          </a:bodyPr>
          <a:lstStyle/>
          <a:p>
            <a:r>
              <a:rPr lang="en-GB" sz="3200" dirty="0">
                <a:solidFill>
                  <a:srgbClr val="FFFFFF"/>
                </a:solidFill>
              </a:rPr>
              <a:t>Definitions</a:t>
            </a:r>
          </a:p>
        </p:txBody>
      </p:sp>
      <p:sp>
        <p:nvSpPr>
          <p:cNvPr id="5" name="Subtitle 4">
            <a:extLst>
              <a:ext uri="{FF2B5EF4-FFF2-40B4-BE49-F238E27FC236}">
                <a16:creationId xmlns:a16="http://schemas.microsoft.com/office/drawing/2014/main" id="{CACA67A5-AC5B-78D2-FCC5-0652D2AF37B3}"/>
              </a:ext>
            </a:extLst>
          </p:cNvPr>
          <p:cNvSpPr>
            <a:spLocks noGrp="1"/>
          </p:cNvSpPr>
          <p:nvPr>
            <p:ph type="subTitle" idx="1"/>
          </p:nvPr>
        </p:nvSpPr>
        <p:spPr>
          <a:xfrm>
            <a:off x="204374" y="1206591"/>
            <a:ext cx="7641884" cy="4444818"/>
          </a:xfrm>
        </p:spPr>
        <p:txBody>
          <a:bodyPr>
            <a:normAutofit fontScale="85000" lnSpcReduction="10000"/>
          </a:bodyPr>
          <a:lstStyle/>
          <a:p>
            <a:r>
              <a:rPr lang="en-GB" sz="2000" dirty="0">
                <a:solidFill>
                  <a:schemeClr val="tx1"/>
                </a:solidFill>
              </a:rPr>
              <a:t>Async is used before a function to make it asynchronous.</a:t>
            </a:r>
          </a:p>
          <a:p>
            <a:r>
              <a:rPr lang="en-GB" sz="2000" dirty="0">
                <a:solidFill>
                  <a:schemeClr val="tx1"/>
                </a:solidFill>
              </a:rPr>
              <a:t>Await pauses the execution of the async function until the Promise is resolved.</a:t>
            </a:r>
          </a:p>
          <a:p>
            <a:r>
              <a:rPr lang="en-GB" sz="2000" dirty="0">
                <a:solidFill>
                  <a:schemeClr val="tx1"/>
                </a:solidFill>
              </a:rPr>
              <a:t>Arrow functions is a shorthand way of writing functions.</a:t>
            </a:r>
          </a:p>
          <a:p>
            <a:r>
              <a:rPr lang="en-GB" sz="2000" dirty="0">
                <a:solidFill>
                  <a:schemeClr val="tx1"/>
                </a:solidFill>
              </a:rPr>
              <a:t>API(Application Programming interface) is a set of methods ,classes and protocols that allow different software to communicate with each other. This allows other developers to use predefined  functionalities without delving into internal implementation.</a:t>
            </a:r>
          </a:p>
          <a:p>
            <a:r>
              <a:rPr lang="en-GB" sz="2000" dirty="0">
                <a:solidFill>
                  <a:schemeClr val="tx1"/>
                </a:solidFill>
              </a:rPr>
              <a:t>Bruno is used for sending requests, user-friendly interface, </a:t>
            </a:r>
            <a:r>
              <a:rPr lang="en-GB" sz="2000" dirty="0" err="1">
                <a:solidFill>
                  <a:schemeClr val="tx1"/>
                </a:solidFill>
              </a:rPr>
              <a:t>api</a:t>
            </a:r>
            <a:r>
              <a:rPr lang="en-GB" sz="2000" dirty="0">
                <a:solidFill>
                  <a:schemeClr val="tx1"/>
                </a:solidFill>
              </a:rPr>
              <a:t> testing and </a:t>
            </a:r>
            <a:r>
              <a:rPr lang="en-GB" sz="2000">
                <a:solidFill>
                  <a:schemeClr val="tx1"/>
                </a:solidFill>
              </a:rPr>
              <a:t>file storage.</a:t>
            </a:r>
            <a:endParaRPr lang="en-GB" sz="2000" dirty="0">
              <a:solidFill>
                <a:schemeClr val="tx1"/>
              </a:solidFill>
            </a:endParaRPr>
          </a:p>
          <a:p>
            <a:br>
              <a:rPr lang="en-GB" dirty="0"/>
            </a:br>
            <a:endParaRPr lang="en-GB" dirty="0"/>
          </a:p>
          <a:p>
            <a:endParaRPr lang="en-GB" dirty="0">
              <a:solidFill>
                <a:schemeClr val="tx1"/>
              </a:solidFill>
            </a:endParaRPr>
          </a:p>
        </p:txBody>
      </p:sp>
    </p:spTree>
    <p:extLst>
      <p:ext uri="{BB962C8B-B14F-4D97-AF65-F5344CB8AC3E}">
        <p14:creationId xmlns:p14="http://schemas.microsoft.com/office/powerpoint/2010/main" val="487580982"/>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122</TotalTime>
  <Words>314</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Avenir Next LT Pro</vt:lpstr>
      <vt:lpstr>Wingdings 2</vt:lpstr>
      <vt:lpstr>DividendVTI</vt:lpstr>
      <vt:lpstr>Objects</vt:lpstr>
      <vt:lpstr>Retrieving</vt:lpstr>
      <vt:lpstr>Retrieving</vt:lpstr>
      <vt:lpstr>Retrieving</vt:lpstr>
      <vt:lpstr>Axios</vt:lpstr>
      <vt:lpstr>Axios</vt:lpstr>
      <vt:lpstr>Testing</vt:lpstr>
      <vt:lpstr>Definitions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Vinton, Mark</dc:creator>
  <cp:lastModifiedBy>Vinton, Mark</cp:lastModifiedBy>
  <cp:revision>1</cp:revision>
  <dcterms:created xsi:type="dcterms:W3CDTF">2025-09-23T13:50:24Z</dcterms:created>
  <dcterms:modified xsi:type="dcterms:W3CDTF">2025-09-23T15:53:09Z</dcterms:modified>
</cp:coreProperties>
</file>