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Default Extension="jpg" ContentType="image/jpeg"/>
  <Default Extension="png" ContentType="image/jpeg"/>
  <Default Extension="svg" ContentType="image/jpeg"/>
  <Default Extension="gif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p15="http://schemas.microsoft.com/office/powerpoint/2012/main" xmlns:r="http://schemas.openxmlformats.org/officeDocument/2006/relationships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?>
<Relationships xmlns="http://schemas.openxmlformats.org/package/2006/relationships"><Relationship Id="rId11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8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8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5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1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9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7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7B83-5CC4-41BE-90AD-6E0272F837C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038D-C71D-4EF2-AD65-568C8EF3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?>
<Relationships xmlns="http://schemas.openxmlformats.org/package/2006/relationships"><Relationship Id="rId1" Type="http://schemas.openxmlformats.org/officeDocument/2006/relationships/slideLayout" Target="../slideLayouts/slideLayout7.xml" /><Relationship Id="rId2" Target="../media/28205.svg" Type="http://schemas.openxmlformats.org/officeDocument/2006/relationships/image" /><Relationship Id="rId3" Target="../media/28208.svg" Type="http://schemas.openxmlformats.org/officeDocument/2006/relationships/image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?>
<Relationships xmlns="http://schemas.openxmlformats.org/package/2006/relationships"><Relationship Id="rId1" Type="http://schemas.openxmlformats.org/officeDocument/2006/relationships/slideLayout" Target="../slideLayouts/slideLayout7.xml" /><Relationship Id="rId2" Target="../media/29897.svg" Type="http://schemas.openxmlformats.org/officeDocument/2006/relationships/image" /></Relationships>
</file>

<file path=ppt/slides/_rels/slide4.xml.rels><?xml version='1.0' encoding='UTF-8'?>
<Relationships xmlns="http://schemas.openxmlformats.org/package/2006/relationships"><Relationship Id="rId1" Type="http://schemas.openxmlformats.org/officeDocument/2006/relationships/slideLayout" Target="../slideLayouts/slideLayout7.xml" /><Relationship Id="rId2" Target="../media/237955.jpg" Type="http://schemas.openxmlformats.org/officeDocument/2006/relationships/image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?>
<Relationships xmlns="http://schemas.openxmlformats.org/package/2006/relationships"><Relationship Id="rId1" Type="http://schemas.openxmlformats.org/officeDocument/2006/relationships/slideLayout" Target="../slideLayouts/slideLayout7.xml" /><Relationship Id="rId2" Target="../media/29906.svg" Type="http://schemas.openxmlformats.org/officeDocument/2006/relationships/image" /><Relationship Id="rId3" Target="../media/temp7-156.png" Type="http://schemas.openxmlformats.org/officeDocument/2006/relationships/image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a14="http://schemas.microsoft.com/office/drawing/2010/main" xmlns:p="http://schemas.openxmlformats.org/presentationml/2006/main" xmlns:p14="http://schemas.microsoft.com/office/powerpoint/2010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 rot="10800000">
            <a:off x="5759450" y="4127500"/>
            <a:ext cx="6432550" cy="2984500"/>
          </a:xfrm>
          <a:prstGeom prst="rect">
            <a:avLst/>
          </a:prstGeom>
        </p:spPr>
      </p:pic>
      <p:pic>
        <p:nvPicPr>
          <p:cNvPr id="3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-704850" y="-279400"/>
            <a:ext cx="6457950" cy="2990850"/>
          </a:xfrm>
          <a:prstGeom prst="rect">
            <a:avLst/>
          </a:prstGeom>
        </p:spPr>
      </p:pic>
      <p:sp>
        <p:nvSpPr>
          <p:cNvPr id="4" name="Прямоугольник 4"/>
          <p:cNvSpPr/>
          <p:nvPr/>
        </p:nvSpPr>
        <p:spPr>
          <a:xfrm>
            <a:off x="3359150" y="438150"/>
            <a:ext cx="109728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Ml  talentMatch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5" name="Прямоугольник 5"/>
          <p:cNvSpPr/>
          <p:nvPr/>
        </p:nvSpPr>
        <p:spPr>
          <a:xfrm>
            <a:off x="3035300" y="25209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ru-RU" dirty="0" smtClean="0" sz="2401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Команда "Механики"</a:t>
            </a:r>
            <a:endParaRPr lang="ru-RU" sz="2401" dirty="0">
              <a:latin typeface="Roboto" panose="020B0A04020102020204" pitchFamily="34" charset="0"/>
            </a:endParaRPr>
          </a:p>
        </p:txBody>
      </p:sp>
      <p:sp>
        <p:nvSpPr>
          <p:cNvPr id="6" name="Прямоугольник 6"/>
          <p:cNvSpPr/>
          <p:nvPr/>
        </p:nvSpPr>
        <p:spPr>
          <a:xfrm>
            <a:off x="901700" y="34290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470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Участники:
Вологдин Марк 
Репин Михаил 
Коптелов Егор  
Шибаев Александр 
Юсупов Роберт </a:t>
            </a:r>
            <a:endParaRPr lang="ru-RU" sz="1470" dirty="0">
              <a:latin typeface="Roboto" panose="020B0A04020102020204" pitchFamily="34" charset="0"/>
            </a:endParaRPr>
          </a:p>
        </p:txBody>
      </p:sp>
    </p:spTree>
    <p:extLst>
      <p:ext uri="{BB962C8B-B14F-4D97-AF65-F5344CB8AC3E}">
        <p14:creationId val="358242606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3500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Проблема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596900" y="16891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421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Рекрутеры тратят большую часть своего рабочего
времени на просмотр резюме кандидатов с целью
определить, насколько оно релевантно вакансии.
Созданный алгоритм должен полностью взять
на себя эту задачу, чтобы рекрутерам оставалось
только связаться с заранее отобранными
кандидатами.
Это позволит снять часть рутинных задач
с рекрутеров и значительно ускорить процесс найма
кандидатов.</a:t>
            </a:r>
            <a:endParaRPr lang="ru-RU" sz="1421" dirty="0">
              <a:latin typeface="Roboto" panose="020B0A04020102020204" pitchFamily="34" charset="0"/>
            </a:endParaRPr>
          </a:p>
        </p:txBody>
      </p:sp>
      <p:sp>
        <p:nvSpPr>
          <p:cNvPr id="4" name="Прямоугольник 4"/>
          <p:cNvSpPr/>
          <p:nvPr/>
        </p:nvSpPr>
        <p:spPr>
          <a:xfrm>
            <a:off x="664845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Задача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5" name="Прямоугольник 5"/>
          <p:cNvSpPr/>
          <p:nvPr/>
        </p:nvSpPr>
        <p:spPr>
          <a:xfrm>
            <a:off x="6648450" y="13716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421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Создать такой алгоритм.</a:t>
            </a:r>
            <a:endParaRPr lang="ru-RU" sz="1421" dirty="0">
              <a:latin typeface="Roboto" panose="020B0A04020102020204" pitchFamily="34" charset="0"/>
            </a:endParaRPr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3.xml><?xml version="1.0" encoding="utf-8"?>
<p:sld xmlns:a="http://schemas.openxmlformats.org/drawingml/2006/main" xmlns:a14="http://schemas.microsoft.com/office/drawing/2010/main" xmlns:p="http://schemas.openxmlformats.org/presentationml/2006/main" xmlns:p14="http://schemas.microsoft.com/office/powerpoint/2010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22300" y="3746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019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Этапы решения:</a:t>
            </a:r>
            <a:endParaRPr lang="ru-RU" sz="4019" dirty="0">
              <a:latin typeface="Roboto" panose="020B0A04020102020204" pitchFamily="34" charset="0"/>
            </a:endParaRPr>
          </a:p>
        </p:txBody>
      </p:sp>
      <p:sp>
        <p:nvSpPr>
          <p:cNvPr id="3" name="roundRect 3"/>
          <p:cNvSpPr/>
          <p:nvPr/>
        </p:nvSpPr>
        <p:spPr>
          <a:xfrm>
            <a:off x="4673600" y="4984750"/>
            <a:ext cx="6889750" cy="1244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262C40"/>
              </a:gs>
            </a:gsLst>
            <a:lin ang="10800000" scaled="0"/>
            <a:tileRect/>
          </a:gra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4" name="roundRect 4"/>
          <p:cNvSpPr/>
          <p:nvPr/>
        </p:nvSpPr>
        <p:spPr>
          <a:xfrm>
            <a:off x="4686300" y="768350"/>
            <a:ext cx="6889750" cy="1244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262C40"/>
              </a:gs>
            </a:gsLst>
            <a:lin ang="10800000" scaled="0"/>
            <a:tileRect/>
          </a:gra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5" name="roundRect 5"/>
          <p:cNvSpPr/>
          <p:nvPr/>
        </p:nvSpPr>
        <p:spPr>
          <a:xfrm>
            <a:off x="4673600" y="3568700"/>
            <a:ext cx="6889750" cy="1244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262C40"/>
              </a:gs>
            </a:gsLst>
            <a:lin ang="10800000" scaled="0"/>
            <a:tileRect/>
          </a:gra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6" name="line 6"/>
          <p:cNvSpPr/>
          <p:nvPr/>
        </p:nvSpPr>
        <p:spPr>
          <a:xfrm rot="10800000">
            <a:off x="3987800" y="5524500"/>
            <a:ext cx="107950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7" name="line 7"/>
          <p:cNvSpPr/>
          <p:nvPr/>
        </p:nvSpPr>
        <p:spPr>
          <a:xfrm rot="10800000">
            <a:off x="3994150" y="4121150"/>
            <a:ext cx="107950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8" name="ellipse 8"/>
          <p:cNvSpPr/>
          <p:nvPr/>
        </p:nvSpPr>
        <p:spPr>
          <a:xfrm>
            <a:off x="5022850" y="5524500"/>
            <a:ext cx="165100" cy="1651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9" name="ellipse 9"/>
          <p:cNvSpPr/>
          <p:nvPr/>
        </p:nvSpPr>
        <p:spPr>
          <a:xfrm>
            <a:off x="5092700" y="1314450"/>
            <a:ext cx="165100" cy="1651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10" name="ellipse 10"/>
          <p:cNvSpPr/>
          <p:nvPr/>
        </p:nvSpPr>
        <p:spPr>
          <a:xfrm>
            <a:off x="5022850" y="4108450"/>
            <a:ext cx="165100" cy="1651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11" name="Прямоугольник 11"/>
          <p:cNvSpPr/>
          <p:nvPr/>
        </p:nvSpPr>
        <p:spPr>
          <a:xfrm>
            <a:off x="5454650" y="5505450"/>
            <a:ext cx="53467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372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4. Оценка работоспособности модели.</a:t>
            </a:r>
            <a:endParaRPr lang="ru-RU" sz="1372" dirty="0">
              <a:latin typeface="Roboto" panose="020B0A04020102020204" pitchFamily="34" charset="0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5454650" y="2730500"/>
            <a:ext cx="53467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372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2. Предобработка данных. </a:t>
            </a:r>
            <a:endParaRPr lang="ru-RU" sz="1372" dirty="0">
              <a:latin typeface="Roboto" panose="020B0A04020102020204" pitchFamily="34" charset="0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5454650" y="4083050"/>
            <a:ext cx="53467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372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3. Классификация и ранжирование кандидатов. </a:t>
            </a:r>
            <a:endParaRPr lang="ru-RU" sz="1372" dirty="0">
              <a:latin typeface="Roboto" panose="020B0A04020102020204" pitchFamily="34" charset="0"/>
            </a:endParaRPr>
          </a:p>
        </p:txBody>
      </p:sp>
      <p:sp>
        <p:nvSpPr>
          <p:cNvPr id="14" name="line 14"/>
          <p:cNvSpPr/>
          <p:nvPr/>
        </p:nvSpPr>
        <p:spPr>
          <a:xfrm rot="10740000">
            <a:off x="3981450" y="1327150"/>
            <a:ext cx="117475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pic>
        <p:nvPicPr>
          <p:cNvPr id="15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133350" y="1416050"/>
            <a:ext cx="4089400" cy="4273550"/>
          </a:xfrm>
          <a:prstGeom prst="rect">
            <a:avLst/>
          </a:prstGeom>
        </p:spPr>
      </p:pic>
      <p:sp>
        <p:nvSpPr>
          <p:cNvPr id="16" name="line 16"/>
          <p:cNvSpPr/>
          <p:nvPr/>
        </p:nvSpPr>
        <p:spPr>
          <a:xfrm rot="10800000">
            <a:off x="4051300" y="2762250"/>
            <a:ext cx="107950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17" name="roundRect 17"/>
          <p:cNvSpPr/>
          <p:nvPr/>
        </p:nvSpPr>
        <p:spPr>
          <a:xfrm>
            <a:off x="4673600" y="2184400"/>
            <a:ext cx="6889750" cy="1244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262C40"/>
              </a:gs>
            </a:gsLst>
            <a:lin ang="10800000" scaled="0"/>
            <a:tileRect/>
          </a:gra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18" name="ellipse 18"/>
          <p:cNvSpPr/>
          <p:nvPr/>
        </p:nvSpPr>
        <p:spPr>
          <a:xfrm>
            <a:off x="5086350" y="2762250"/>
            <a:ext cx="165100" cy="1651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19" name="Прямоугольник 19"/>
          <p:cNvSpPr/>
          <p:nvPr/>
        </p:nvSpPr>
        <p:spPr>
          <a:xfrm>
            <a:off x="5454650" y="1276350"/>
            <a:ext cx="53467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372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1. Выгрузка и анализ данных</a:t>
            </a:r>
            <a:endParaRPr lang="ru-RU" sz="1372" dirty="0">
              <a:latin typeface="Roboto" panose="020B0A04020102020204" pitchFamily="34" charset="0"/>
            </a:endParaRPr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4.xml><?xml version="1.0" encoding="utf-8"?>
<p:sld xmlns:a="http://schemas.openxmlformats.org/drawingml/2006/main" xmlns:a14="http://schemas.microsoft.com/office/drawing/2010/main" xmlns:p="http://schemas.openxmlformats.org/presentationml/2006/main" xmlns:p14="http://schemas.microsoft.com/office/powerpoint/2010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70485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1. Выгрузка и анализ данных.</a:t>
            </a:r>
            <a:endParaRPr lang="ru-RU" sz="4705" dirty="0">
              <a:latin typeface="Roboto" panose="020B0A04020102020204" pitchFamily="34" charset="0"/>
            </a:endParaRPr>
          </a:p>
        </p:txBody>
      </p:sp>
      <p:cxnSp>
        <p:nvCxnSpPr>
          <p:cNvPr id="3" name="straightConnector1 3"/>
          <p:cNvCxnSpPr/>
          <p:nvPr/>
        </p:nvCxnSpPr>
        <p:spPr>
          <a:xfrm>
            <a:off x="3501350" y="1643753"/>
            <a:ext cx="6350" cy="158750"/>
          </a:xfrm>
          <a:prstGeom prst="straightConnector1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  <a:tailEnd type="triangle"/>
          </a:ln>
        </p:spPr>
      </p:cxnSp>
      <p:pic>
        <p:nvPicPr>
          <p:cNvPr id="4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1485900" y="1358900"/>
            <a:ext cx="8750300" cy="5245100"/>
          </a:xfrm>
          <a:prstGeom prst="rect">
            <a:avLst/>
          </a:prstGeom>
        </p:spPr>
      </p:pic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28650" y="615950"/>
            <a:ext cx="109728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2. Предобработка данных.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635000" y="39116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960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Наличие высшего образования как бинарный признак.</a:t>
            </a:r>
            <a:endParaRPr lang="ru-RU" dirty="0"/>
          </a:p>
        </p:txBody>
      </p:sp>
      <p:sp>
        <p:nvSpPr>
          <p:cNvPr id="4" name="Прямоугольник 4"/>
          <p:cNvSpPr/>
          <p:nvPr/>
        </p:nvSpPr>
        <p:spPr>
          <a:xfrm>
            <a:off x="635000" y="49593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960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Иностранные языки как категориальный признак.
</a:t>
            </a:r>
            <a:endParaRPr lang="ru-RU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635000" y="17081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960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Выделение значащих признаков().</a:t>
            </a:r>
            <a:endParaRPr lang="ru-RU" dirty="0"/>
          </a:p>
        </p:txBody>
      </p:sp>
      <p:sp>
        <p:nvSpPr>
          <p:cNvPr id="6" name="Прямоугольник 6"/>
          <p:cNvSpPr/>
          <p:nvPr/>
        </p:nvSpPr>
        <p:spPr>
          <a:xfrm>
            <a:off x="635000" y="27940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960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Выделяем среднюю продолжительность работы на одной позиции.</a:t>
            </a:r>
            <a:endParaRPr lang="ru-RU" dirty="0"/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59055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3. Классификация и ранжирование кандидатов.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596900" y="27178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617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Используя предобученную языковую модель Bert мы получаем датасет для обучения модели CatBoost, используя которую мы получаем ранжированный список кандидатов на конкретную вакансию.</a:t>
            </a:r>
            <a:endParaRPr lang="ru-RU" sz="1617" dirty="0">
              <a:latin typeface="Roboto" panose="020B0A04020102020204" pitchFamily="34" charset="0"/>
            </a:endParaRPr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7.xml><?xml version="1.0" encoding="utf-8"?>
<p:sld xmlns:a="http://schemas.openxmlformats.org/drawingml/2006/main" xmlns:a14="http://schemas.microsoft.com/office/drawing/2010/main" xmlns:p="http://schemas.openxmlformats.org/presentationml/2006/main" xmlns:p14="http://schemas.microsoft.com/office/powerpoint/2010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2865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4. Оценка работоспособности.</a:t>
            </a:r>
            <a:endParaRPr lang="ru-RU" sz="4705" dirty="0">
              <a:latin typeface="Roboto" panose="020B0A04020102020204" pitchFamily="34" charset="0"/>
            </a:endParaRPr>
          </a:p>
        </p:txBody>
      </p:sp>
      <p:pic>
        <p:nvPicPr>
          <p:cNvPr id="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679450" y="1771650"/>
            <a:ext cx="4851400" cy="4514850"/>
          </a:xfrm>
          <a:prstGeom prst="rect">
            <a:avLst/>
          </a:prstGeom>
        </p:spPr>
      </p:pic>
      <p:sp>
        <p:nvSpPr>
          <p:cNvPr id="4" name="Прямоугольник 4"/>
          <p:cNvSpPr/>
          <p:nvPr/>
        </p:nvSpPr>
        <p:spPr>
          <a:xfrm>
            <a:off x="5537200" y="1695450"/>
            <a:ext cx="583565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421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Метрика: Accuracy на обучающих данных достигала значения 0.75</a:t>
            </a:r>
            <a:endParaRPr lang="ru-RU" sz="1421" dirty="0">
              <a:latin typeface="Roboto" panose="020B0A04020102020204" pitchFamily="34" charset="0"/>
            </a:endParaRP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6457950" y="2063750"/>
            <a:ext cx="3854450" cy="3943350"/>
          </a:xfrm>
          <a:prstGeom prst="rect">
            <a:avLst/>
          </a:prstGeom>
        </p:spPr>
      </p:pic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28650" y="1422400"/>
            <a:ext cx="513715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764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Создание сервиса для нужд HR.</a:t>
            </a:r>
            <a:endParaRPr lang="ru-RU" sz="1764" dirty="0">
              <a:latin typeface="Roboto" panose="020B0A040201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622300" y="615950"/>
            <a:ext cx="10947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Масштабирование проекта.</a:t>
            </a:r>
            <a:endParaRPr lang="ru-RU" sz="4705" dirty="0">
              <a:latin typeface="Roboto" panose="020B0A04020102020204" pitchFamily="34" charset="0"/>
            </a:endParaRPr>
          </a:p>
        </p:txBody>
      </p:sp>
      <p:sp>
        <p:nvSpPr>
          <p:cNvPr id="4" name="Прямоугольник 4"/>
          <p:cNvSpPr/>
          <p:nvPr/>
        </p:nvSpPr>
        <p:spPr>
          <a:xfrm>
            <a:off x="635000" y="18796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Анализ текста:
Сервис использует современные алгоритмы обработки естественного языка (NLP) для анализа описания вакансии и резюме кандидата.
Учитываются ключевые навыки, требования, обязанности, опыт работы и другие факторы.</a:t>
            </a:r>
          </a:p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/>
            </a:r>
            <a:endParaRPr lang="ru-RU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6311900" y="18859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Совместимость
На основе анализа текста формируется процент совместимости между кандидатом и вакансией.
Процент совместимости помогает HR быстро выявить наилучших кандидатов для конкретной вакансии.</a:t>
            </a:r>
            <a:endParaRPr lang="ru-RU" dirty="0"/>
          </a:p>
        </p:txBody>
      </p:sp>
      <p:sp>
        <p:nvSpPr>
          <p:cNvPr id="6" name="Прямоугольник 6"/>
          <p:cNvSpPr/>
          <p:nvPr/>
        </p:nvSpPr>
        <p:spPr>
          <a:xfrm>
            <a:off x="609600" y="32512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Персонализированные рекомендации:
Сервис предоставляет персонализированные рекомендации для улучшения совместимости, например, указывая на дополнительные навыки, которые могут повысить шансы кандидата.</a:t>
            </a:r>
            <a:endParaRPr lang="ru-RU" dirty="0"/>
          </a:p>
        </p:txBody>
      </p:sp>
      <p:sp>
        <p:nvSpPr>
          <p:cNvPr id="7" name="Прямоугольник 7"/>
          <p:cNvSpPr/>
          <p:nvPr/>
        </p:nvSpPr>
        <p:spPr>
          <a:xfrm>
            <a:off x="6311900" y="32512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Удобный интерфейс:
Интерфейс интуитивно понятен и прост в использовании для HR-специалистов.
Данные представляются в виде наглядных графиков и диаграмм для легкого восприятия.</a:t>
            </a:r>
            <a:endParaRPr lang="ru-RU" dirty="0"/>
          </a:p>
        </p:txBody>
      </p:sp>
      <p:sp>
        <p:nvSpPr>
          <p:cNvPr id="8" name="Прямоугольник 8"/>
          <p:cNvSpPr/>
          <p:nvPr/>
        </p:nvSpPr>
        <p:spPr>
          <a:xfrm>
            <a:off x="635000" y="45593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Аналитика и отчетность:
Сервис предоставляет аналитическую отчетность о процессе подбора персонала, включая эффективность сервиса, тренды совместимости и другую полезную информацию.</a:t>
            </a:r>
            <a:endParaRPr lang="ru-RU" dirty="0"/>
          </a:p>
        </p:txBody>
      </p:sp>
      <p:sp>
        <p:nvSpPr>
          <p:cNvPr id="9" name="Прямоугольник 9"/>
          <p:cNvSpPr/>
          <p:nvPr/>
        </p:nvSpPr>
        <p:spPr>
          <a:xfrm>
            <a:off x="6318250" y="45656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marL="0" indent="142344">
              <a:buFont typeface="Roboto Condensed" panose="020B0604020202020204" pitchFamily="34" charset="0"/>
              <a:buChar char="•"/>
            </a:pPr>
            <a:r>
              <a:rPr lang="ru-RU" dirty="0" smtClean="0" sz="1176" b="1">
                <a:solidFill>
                  <a:schemeClr val="ffffff">
                    <a:lumMod val="100000"/>
                  </a:schemeClr>
                </a:solidFill>
                <a:latin typeface="Roboto Condensed" panose="020B0A04020102020204" pitchFamily="34" charset="0"/>
              </a:rPr>
              <a:t>Интеграция с другими системами:
Возможность интеграции MatchPro с системами управления кадровыми ресурсами (HRM) для автоматического обновления данных и повышения эффективности процесса подбора.</a:t>
            </a:r>
            <a:endParaRPr lang="ru-RU" dirty="0"/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635000" y="615950"/>
            <a:ext cx="109728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4705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Контакты:</a:t>
            </a:r>
            <a:endParaRPr lang="ru-RU" sz="4705" dirty="0">
              <a:latin typeface="Roboto" panose="020B0A04020102020204" pitchFamily="34" charset="0"/>
            </a:endParaRPr>
          </a:p>
        </p:txBody>
      </p:sp>
      <p:cxnSp>
        <p:nvCxnSpPr>
          <p:cNvPr id="3" name="straightConnector1 3"/>
          <p:cNvCxnSpPr/>
          <p:nvPr/>
        </p:nvCxnSpPr>
        <p:spPr>
          <a:xfrm>
            <a:off x="3501350" y="1643753"/>
            <a:ext cx="6350" cy="158750"/>
          </a:xfrm>
          <a:prstGeom prst="straightConnector1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  <a:tailEnd type="triangle"/>
          </a:ln>
        </p:spPr>
      </p:cxnSp>
      <p:sp>
        <p:nvSpPr>
          <p:cNvPr id="4" name="line 4"/>
          <p:cNvSpPr/>
          <p:nvPr/>
        </p:nvSpPr>
        <p:spPr>
          <a:xfrm rot="18540000">
            <a:off x="11144250" y="5645150"/>
            <a:ext cx="129540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5" name="ellipse 5"/>
          <p:cNvSpPr/>
          <p:nvPr/>
        </p:nvSpPr>
        <p:spPr>
          <a:xfrm>
            <a:off x="6153150" y="6165850"/>
            <a:ext cx="127000" cy="127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6" name="ellipse 6"/>
          <p:cNvSpPr/>
          <p:nvPr/>
        </p:nvSpPr>
        <p:spPr>
          <a:xfrm>
            <a:off x="6096000" y="6108700"/>
            <a:ext cx="241300" cy="2413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25400">
            <a:solidFill>
              <a:schemeClr val="accent1">
                <a:lumMod val="100000"/>
              </a:schemeClr>
            </a:solidFill>
          </a:ln>
        </p:spPr>
      </p:sp>
      <p:sp>
        <p:nvSpPr>
          <p:cNvPr id="7" name="line 7"/>
          <p:cNvSpPr/>
          <p:nvPr/>
        </p:nvSpPr>
        <p:spPr>
          <a:xfrm>
            <a:off x="6172200" y="6146800"/>
            <a:ext cx="5200650" cy="158750"/>
          </a:xfrm>
          <a:prstGeom prst="line">
            <a:avLst/>
          </a:prstGeom>
          <a:solidFill>
            <a:schemeClr val="accent1">
              <a:lumMod val="100000"/>
              <a:lumOff val="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</p:sp>
      <p:sp>
        <p:nvSpPr>
          <p:cNvPr id="8" name="Прямоугольник 8"/>
          <p:cNvSpPr/>
          <p:nvPr/>
        </p:nvSpPr>
        <p:spPr>
          <a:xfrm>
            <a:off x="641350" y="24130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176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Вологдин Марк https://t.me/maveriak</a:t>
            </a:r>
            <a:endParaRPr lang="ru-RU" sz="1176" dirty="0">
              <a:latin typeface="Roboto" panose="020B0A04020102020204" pitchFamily="34" charset="0"/>
            </a:endParaRPr>
          </a:p>
        </p:txBody>
      </p:sp>
      <p:sp>
        <p:nvSpPr>
          <p:cNvPr id="9" name="Прямоугольник 9"/>
          <p:cNvSpPr/>
          <p:nvPr/>
        </p:nvSpPr>
        <p:spPr>
          <a:xfrm>
            <a:off x="641350" y="30099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176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Егор Коптелов https://t.me/egor_koptelov</a:t>
            </a:r>
            <a:endParaRPr lang="ru-RU" sz="1176" dirty="0">
              <a:latin typeface="Roboto" panose="020B0A04020102020204" pitchFamily="34" charset="0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641350" y="26987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176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Репин Михаил https://t.me/bokzae</a:t>
            </a:r>
            <a:endParaRPr lang="ru-RU" sz="1176" dirty="0">
              <a:latin typeface="Roboto" panose="020B0A04020102020204" pitchFamily="34" charset="0"/>
            </a:endParaRPr>
          </a:p>
        </p:txBody>
      </p:sp>
      <p:sp>
        <p:nvSpPr>
          <p:cNvPr id="11" name="Прямоугольник 11"/>
          <p:cNvSpPr/>
          <p:nvPr/>
        </p:nvSpPr>
        <p:spPr>
          <a:xfrm>
            <a:off x="641350" y="350520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176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Шибаев Александр https://t.me/alexandrSHibAD</a:t>
            </a:r>
            <a:endParaRPr lang="ru-RU" sz="1176" dirty="0">
              <a:latin typeface="Roboto" panose="020B0A04020102020204" pitchFamily="34" charset="0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641350" y="3740150"/>
            <a:ext cx="5486400" cy="2540000"/>
          </a:xfrm>
          <a:prstGeom prst="rect">
            <a:avLst/>
          </a:prstGeom>
          <a:noFill/>
          <a:ln>
            <a:solidFill>
              <a:schemeClr val="transparent">
                <a:lumMod val="100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ru-RU" dirty="0" smtClean="0" sz="1176">
                <a:solidFill>
                  <a:schemeClr val="ffffff">
                    <a:lumMod val="100000"/>
                  </a:schemeClr>
                </a:solidFill>
                <a:latin typeface="Roboto" panose="020B0A04020102020204" pitchFamily="34" charset="0"/>
              </a:rPr>
              <a:t>Юсупов Роберт https://t.me/Afellii</a:t>
            </a:r>
            <a:endParaRPr lang="ru-RU" sz="1176" dirty="0">
              <a:latin typeface="Roboto" panose="020B0A04020102020204" pitchFamily="34" charset="0"/>
            </a:endParaRPr>
          </a:p>
        </p:txBody>
      </p:sp>
    </p:spTree>
    <p:extLst>
      <p:ext uri="{BB962C8B-B14F-4D97-AF65-F5344CB8AC3E}">
        <p14:creationId val="3582426067"/>
      </p:ext>
    </p:extLst>
  </p:cSld>
  <p:clrMapOvr>
    <a:masterClrMapping/>
  </p:clrMapOvr>
</p:sld>
</file>

<file path=ppt/theme/theme1.xml><?xml version="1.0" encoding="utf-8"?>
<a:theme xmlns:a="http://schemas.openxmlformats.org/drawingml/2006/main" xmlns:ns1="http://schemas.microsoft.com/office/thememl/2012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CD89"/>
      </a:accent1>
      <a:accent2>
        <a:srgbClr val="28A09E"/>
      </a:accent2>
      <a:accent3>
        <a:srgbClr val="000000"/>
      </a:accent3>
      <a:accent4>
        <a:srgbClr val="FFC000"/>
      </a:accent4>
      <a:accent5>
        <a:srgbClr val="F6F6F6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ns1:themeFamily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Алексей Белкин</dc:creator>
  <cp:lastModifiedBy>Алексей Белкин</cp:lastModifiedBy>
  <cp:revision>45</cp:revision>
  <dcterms:created xsi:type="dcterms:W3CDTF">2023-08-03T11:07:17Z</dcterms:created>
  <dcterms:modified xsi:type="dcterms:W3CDTF">2023-08-11T06:00:25Z</dcterms:modified>
</cp:coreProperties>
</file>