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9" r:id="rId3"/>
    <p:sldId id="261" r:id="rId4"/>
    <p:sldId id="257" r:id="rId5"/>
    <p:sldId id="297" r:id="rId6"/>
    <p:sldId id="262" r:id="rId7"/>
    <p:sldId id="298" r:id="rId8"/>
    <p:sldId id="260" r:id="rId9"/>
    <p:sldId id="299" r:id="rId10"/>
    <p:sldId id="264" r:id="rId11"/>
    <p:sldId id="263" r:id="rId12"/>
    <p:sldId id="301" r:id="rId13"/>
    <p:sldId id="265" r:id="rId14"/>
    <p:sldId id="302" r:id="rId15"/>
    <p:sldId id="304" r:id="rId16"/>
    <p:sldId id="303" r:id="rId17"/>
    <p:sldId id="268" r:id="rId18"/>
  </p:sldIdLst>
  <p:sldSz cx="9144000" cy="5143500" type="screen16x9"/>
  <p:notesSz cx="6858000" cy="9144000"/>
  <p:embeddedFontLst>
    <p:embeddedFont>
      <p:font typeface="Anybody" panose="020B060402020202020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927923-8457-4D66-B134-4F036EDC2E0A}">
  <a:tblStyle styleId="{5C927923-8457-4D66-B134-4F036EDC2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83F3A9-A8F0-4979-BD5B-2B9B3CEEA2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1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8bb9d625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8bb9d625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94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678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8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30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4225" y="15669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17;p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606218">
            <a:off x="316691" y="4397046"/>
            <a:ext cx="3362038" cy="211446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3" hasCustomPrompt="1"/>
          </p:nvPr>
        </p:nvSpPr>
        <p:spPr>
          <a:xfrm>
            <a:off x="34192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5" hasCustomPrompt="1"/>
          </p:nvPr>
        </p:nvSpPr>
        <p:spPr>
          <a:xfrm>
            <a:off x="61185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7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8"/>
          </p:nvPr>
        </p:nvSpPr>
        <p:spPr>
          <a:xfrm>
            <a:off x="611855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9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3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4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41" name="Google Shape;241;p1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42" name="Google Shape;242;p1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1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48" name="Google Shape;248;p1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" name="Google Shape;251;p1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52" name="Google Shape;252;p1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54" name="Google Shape;254;p1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5"/>
          <p:cNvSpPr/>
          <p:nvPr/>
        </p:nvSpPr>
        <p:spPr>
          <a:xfrm rot="1866243">
            <a:off x="-1730113" y="4329296"/>
            <a:ext cx="3361828" cy="2114481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15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87" name="Google Shape;287;p15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88" name="Google Shape;288;p15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15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1" name="Google Shape;291;p15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" name="Google Shape;293;p15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94" name="Google Shape;294;p15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15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5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15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98" name="Google Shape;298;p15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15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00" name="Google Shape;300;p15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5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5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5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5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 rot="4825503">
            <a:off x="-1892972" y="3043547"/>
            <a:ext cx="3361834" cy="2114488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3762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2"/>
          </p:nvPr>
        </p:nvSpPr>
        <p:spPr>
          <a:xfrm>
            <a:off x="3484347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3"/>
          </p:nvPr>
        </p:nvSpPr>
        <p:spPr>
          <a:xfrm>
            <a:off x="603107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4"/>
          </p:nvPr>
        </p:nvSpPr>
        <p:spPr>
          <a:xfrm>
            <a:off x="93762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5"/>
          </p:nvPr>
        </p:nvSpPr>
        <p:spPr>
          <a:xfrm>
            <a:off x="3484350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6"/>
          </p:nvPr>
        </p:nvSpPr>
        <p:spPr>
          <a:xfrm>
            <a:off x="603107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6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16" name="Google Shape;316;p16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17" name="Google Shape;317;p16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6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16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0" name="Google Shape;320;p16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21" name="Google Shape;321;p16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16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23" name="Google Shape;323;p16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6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6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6" name="Google Shape;326;p16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27" name="Google Shape;327;p16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" name="Google Shape;328;p16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6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/>
          <p:nvPr/>
        </p:nvSpPr>
        <p:spPr>
          <a:xfrm rot="5562018">
            <a:off x="7833586" y="1245380"/>
            <a:ext cx="3362233" cy="2114347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1"/>
          </p:nvPr>
        </p:nvSpPr>
        <p:spPr>
          <a:xfrm>
            <a:off x="720000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2"/>
          </p:nvPr>
        </p:nvSpPr>
        <p:spPr>
          <a:xfrm>
            <a:off x="4606805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3"/>
          </p:nvPr>
        </p:nvSpPr>
        <p:spPr>
          <a:xfrm>
            <a:off x="720000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4"/>
          </p:nvPr>
        </p:nvSpPr>
        <p:spPr>
          <a:xfrm>
            <a:off x="4606805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5"/>
          </p:nvPr>
        </p:nvSpPr>
        <p:spPr>
          <a:xfrm>
            <a:off x="720000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6"/>
          </p:nvPr>
        </p:nvSpPr>
        <p:spPr>
          <a:xfrm>
            <a:off x="720000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7"/>
          </p:nvPr>
        </p:nvSpPr>
        <p:spPr>
          <a:xfrm>
            <a:off x="4606768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8"/>
          </p:nvPr>
        </p:nvSpPr>
        <p:spPr>
          <a:xfrm>
            <a:off x="4606768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6" name="Google Shape;346;p17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47" name="Google Shape;347;p17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48" name="Google Shape;348;p17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17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7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1" name="Google Shape;351;p17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52" name="Google Shape;352;p17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17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54" name="Google Shape;354;p17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17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17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7" name="Google Shape;357;p17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58" name="Google Shape;358;p17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7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60" name="Google Shape;360;p17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7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17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17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7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 rot="3318019">
            <a:off x="-2389681" y="3047167"/>
            <a:ext cx="3362172" cy="211440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 txBox="1">
            <a:spLocks noGrp="1"/>
          </p:cNvSpPr>
          <p:nvPr>
            <p:ph type="subTitle" idx="1"/>
          </p:nvPr>
        </p:nvSpPr>
        <p:spPr>
          <a:xfrm>
            <a:off x="714525" y="1851931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2"/>
          </p:nvPr>
        </p:nvSpPr>
        <p:spPr>
          <a:xfrm>
            <a:off x="3284865" y="1851940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subTitle" idx="3"/>
          </p:nvPr>
        </p:nvSpPr>
        <p:spPr>
          <a:xfrm>
            <a:off x="713925" y="3377632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4"/>
          </p:nvPr>
        </p:nvSpPr>
        <p:spPr>
          <a:xfrm>
            <a:off x="3284261" y="3377632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5"/>
          </p:nvPr>
        </p:nvSpPr>
        <p:spPr>
          <a:xfrm>
            <a:off x="5855198" y="1851940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6"/>
          </p:nvPr>
        </p:nvSpPr>
        <p:spPr>
          <a:xfrm>
            <a:off x="5854598" y="3377632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7"/>
          </p:nvPr>
        </p:nvSpPr>
        <p:spPr>
          <a:xfrm>
            <a:off x="714525" y="1434682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8"/>
          </p:nvPr>
        </p:nvSpPr>
        <p:spPr>
          <a:xfrm>
            <a:off x="3284713" y="1434688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9"/>
          </p:nvPr>
        </p:nvSpPr>
        <p:spPr>
          <a:xfrm>
            <a:off x="5860277" y="1434688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13"/>
          </p:nvPr>
        </p:nvSpPr>
        <p:spPr>
          <a:xfrm>
            <a:off x="713925" y="2957131"/>
            <a:ext cx="2570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14"/>
          </p:nvPr>
        </p:nvSpPr>
        <p:spPr>
          <a:xfrm>
            <a:off x="3284113" y="2957131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5"/>
          </p:nvPr>
        </p:nvSpPr>
        <p:spPr>
          <a:xfrm>
            <a:off x="5859677" y="2957131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18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82" name="Google Shape;382;p18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83" name="Google Shape;383;p18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8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8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6" name="Google Shape;386;p18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87" name="Google Shape;387;p18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" name="Google Shape;388;p18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89" name="Google Shape;389;p18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8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18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93" name="Google Shape;393;p18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4" name="Google Shape;394;p18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95" name="Google Shape;395;p18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8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8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18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18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9"/>
          <p:cNvSpPr/>
          <p:nvPr/>
        </p:nvSpPr>
        <p:spPr>
          <a:xfrm rot="-3265141">
            <a:off x="-2686040" y="1470719"/>
            <a:ext cx="4291806" cy="269948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 hasCustomPrompt="1"/>
          </p:nvPr>
        </p:nvSpPr>
        <p:spPr>
          <a:xfrm>
            <a:off x="978809" y="26871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978816" y="3309421"/>
            <a:ext cx="3492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26938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6" name="Google Shape;406;p19"/>
          <p:cNvSpPr txBox="1">
            <a:spLocks noGrp="1"/>
          </p:cNvSpPr>
          <p:nvPr>
            <p:ph type="subTitle" idx="3"/>
          </p:nvPr>
        </p:nvSpPr>
        <p:spPr>
          <a:xfrm>
            <a:off x="2825700" y="1891924"/>
            <a:ext cx="3492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title" idx="4" hasCustomPrompt="1"/>
          </p:nvPr>
        </p:nvSpPr>
        <p:spPr>
          <a:xfrm>
            <a:off x="4672578" y="26871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subTitle" idx="5"/>
          </p:nvPr>
        </p:nvSpPr>
        <p:spPr>
          <a:xfrm>
            <a:off x="4672591" y="3309421"/>
            <a:ext cx="3492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409" name="Google Shape;409;p19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10" name="Google Shape;410;p19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11" name="Google Shape;411;p19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19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19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4" name="Google Shape;414;p19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15" name="Google Shape;415;p19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6" name="Google Shape;416;p19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17" name="Google Shape;417;p19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9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9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20;p19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21" name="Google Shape;421;p19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2" name="Google Shape;422;p19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23" name="Google Shape;423;p19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9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9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9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1"/>
          <p:cNvSpPr/>
          <p:nvPr/>
        </p:nvSpPr>
        <p:spPr>
          <a:xfrm rot="1917429">
            <a:off x="-740302" y="3859619"/>
            <a:ext cx="3362272" cy="211437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1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56" name="Google Shape;456;p21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21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21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0" name="Google Shape;460;p21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2" name="Google Shape;462;p21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63" name="Google Shape;463;p21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1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1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6" name="Google Shape;466;p21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21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69" name="Google Shape;469;p21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1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1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1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1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"/>
          <p:cNvSpPr/>
          <p:nvPr/>
        </p:nvSpPr>
        <p:spPr>
          <a:xfrm rot="-3396324">
            <a:off x="6499386" y="2974595"/>
            <a:ext cx="4291772" cy="269937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78" name="Google Shape;478;p2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79" name="Google Shape;479;p2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2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2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2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2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85" name="Google Shape;485;p2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488;p2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89" name="Google Shape;489;p2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p2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1" name="Google Shape;491;p2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6" name="Google Shape;36;p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7" name="Google Shape;37;p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Google Shape;40;p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42;p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3" name="Google Shape;43;p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46;p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" name="Google Shape;48;p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4163570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2"/>
          </p:nvPr>
        </p:nvSpPr>
        <p:spPr>
          <a:xfrm>
            <a:off x="713225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3"/>
          </p:nvPr>
        </p:nvSpPr>
        <p:spPr>
          <a:xfrm>
            <a:off x="713225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4"/>
          </p:nvPr>
        </p:nvSpPr>
        <p:spPr>
          <a:xfrm>
            <a:off x="4163566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85" name="Google Shape;85;p5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86" name="Google Shape;86;p5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" name="Google Shape;89;p5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5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92" name="Google Shape;92;p5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5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5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5" name="Google Shape;95;p5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96" name="Google Shape;96;p5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97;p5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98" name="Google Shape;98;p5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5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 rot="307">
            <a:off x="5283442" y="4561357"/>
            <a:ext cx="3362100" cy="2114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09" name="Google Shape;109;p6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6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6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6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114;p6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15" name="Google Shape;115;p6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6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" name="Google Shape;118;p6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" name="Google Shape;120;p6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21" name="Google Shape;121;p6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6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6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 rot="3182898">
            <a:off x="-1789955" y="3811828"/>
            <a:ext cx="3362103" cy="211434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811975" y="1627825"/>
            <a:ext cx="4575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634025" y="1064975"/>
            <a:ext cx="2858400" cy="3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2" name="Google Shape;132;p7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33" name="Google Shape;133;p7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7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7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6" name="Google Shape;136;p7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7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39" name="Google Shape;139;p7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7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" name="Google Shape;142;p7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" name="Google Shape;144;p7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45" name="Google Shape;145;p7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4915376" y="4167393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5" name="Google Shape;155;p8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56" name="Google Shape;156;p8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57" name="Google Shape;157;p8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8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Google Shape;160;p8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" name="Google Shape;162;p8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" name="Google Shape;166;p8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8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8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-4080314">
            <a:off x="-2065524" y="1779314"/>
            <a:ext cx="4291871" cy="269937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80" name="Google Shape;180;p9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81" name="Google Shape;181;p9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9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9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9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9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87" name="Google Shape;187;p9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" name="Google Shape;190;p9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9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6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>
            <a:spLocks noGrp="1"/>
          </p:cNvSpPr>
          <p:nvPr>
            <p:ph type="ctrTitle"/>
          </p:nvPr>
        </p:nvSpPr>
        <p:spPr>
          <a:xfrm>
            <a:off x="1094225" y="1640527"/>
            <a:ext cx="5246063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dirty="0"/>
              <a:t>УЕБ-БАЗИРАНО ПРИЛОЖЕНИЕ</a:t>
            </a:r>
            <a:r>
              <a:rPr lang="en" sz="3300" dirty="0"/>
              <a:t> </a:t>
            </a:r>
            <a:r>
              <a:rPr lang="bg-BG" sz="3300" b="0" dirty="0"/>
              <a:t>ЗА МОДНО ОБЛЕКЛО, ОБУВКИ И АКСЕСОАРИ</a:t>
            </a:r>
            <a:endParaRPr sz="3300" b="0" dirty="0"/>
          </a:p>
        </p:txBody>
      </p:sp>
      <p:sp>
        <p:nvSpPr>
          <p:cNvPr id="507" name="Google Shape;507;p26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Марк Огнянов </a:t>
            </a:r>
            <a:r>
              <a:rPr lang="bg-BG" dirty="0" err="1"/>
              <a:t>Весков</a:t>
            </a:r>
            <a:r>
              <a:rPr lang="bg-BG" dirty="0"/>
              <a:t>, 12а</a:t>
            </a:r>
            <a:endParaRPr dirty="0"/>
          </a:p>
        </p:txBody>
      </p:sp>
      <p:sp>
        <p:nvSpPr>
          <p:cNvPr id="508" name="Google Shape;508;p26"/>
          <p:cNvSpPr/>
          <p:nvPr/>
        </p:nvSpPr>
        <p:spPr>
          <a:xfrm rot="-1563061">
            <a:off x="6284801" y="3140198"/>
            <a:ext cx="4291947" cy="269948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6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10" name="Google Shape;510;p26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1" name="Google Shape;511;p26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 txBox="1">
            <a:spLocks noGrp="1"/>
          </p:cNvSpPr>
          <p:nvPr>
            <p:ph type="subTitle" idx="1"/>
          </p:nvPr>
        </p:nvSpPr>
        <p:spPr>
          <a:xfrm>
            <a:off x="4759223" y="1397814"/>
            <a:ext cx="3328264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/>
              <a:t>Изборът</a:t>
            </a:r>
            <a:r>
              <a:rPr lang="ru-RU" sz="1400" dirty="0"/>
              <a:t> на </a:t>
            </a:r>
            <a:r>
              <a:rPr lang="ru-RU" sz="1400" dirty="0" err="1"/>
              <a:t>тези</a:t>
            </a:r>
            <a:r>
              <a:rPr lang="ru-RU" sz="1400" dirty="0"/>
              <a:t> </a:t>
            </a:r>
            <a:r>
              <a:rPr lang="ru-RU" sz="1400" dirty="0" err="1"/>
              <a:t>цветове</a:t>
            </a:r>
            <a:r>
              <a:rPr lang="ru-RU" sz="1400" dirty="0"/>
              <a:t> е основан на </a:t>
            </a:r>
            <a:r>
              <a:rPr lang="ru-RU" sz="1400" dirty="0" err="1"/>
              <a:t>силния</a:t>
            </a:r>
            <a:r>
              <a:rPr lang="ru-RU" sz="1400" dirty="0"/>
              <a:t> контраст, </a:t>
            </a:r>
            <a:r>
              <a:rPr lang="ru-RU" sz="1400" dirty="0" err="1"/>
              <a:t>който</a:t>
            </a:r>
            <a:r>
              <a:rPr lang="ru-RU" sz="1400" dirty="0"/>
              <a:t> </a:t>
            </a:r>
            <a:r>
              <a:rPr lang="ru-RU" sz="1400" dirty="0" err="1"/>
              <a:t>подчертава</a:t>
            </a:r>
            <a:r>
              <a:rPr lang="ru-RU" sz="1400" dirty="0"/>
              <a:t> </a:t>
            </a:r>
            <a:r>
              <a:rPr lang="ru-RU" sz="1400" dirty="0" err="1"/>
              <a:t>важните</a:t>
            </a:r>
            <a:r>
              <a:rPr lang="ru-RU" sz="1400" dirty="0"/>
              <a:t> </a:t>
            </a:r>
            <a:r>
              <a:rPr lang="ru-RU" sz="1400" dirty="0" err="1"/>
              <a:t>детайли</a:t>
            </a:r>
            <a:r>
              <a:rPr lang="ru-RU" sz="1400" dirty="0"/>
              <a:t> и </a:t>
            </a:r>
            <a:r>
              <a:rPr lang="ru-RU" sz="1400" dirty="0" err="1"/>
              <a:t>придава</a:t>
            </a:r>
            <a:r>
              <a:rPr lang="ru-RU" sz="1400" dirty="0"/>
              <a:t> </a:t>
            </a:r>
            <a:r>
              <a:rPr lang="ru-RU" sz="1400" dirty="0" err="1"/>
              <a:t>модерен</a:t>
            </a:r>
            <a:r>
              <a:rPr lang="ru-RU" sz="1400" dirty="0"/>
              <a:t> вид на </a:t>
            </a:r>
            <a:r>
              <a:rPr lang="ru-RU" sz="1400" dirty="0" err="1"/>
              <a:t>уебсайта</a:t>
            </a:r>
            <a:r>
              <a:rPr lang="ru-RU" sz="1400" dirty="0"/>
              <a:t>.</a:t>
            </a:r>
            <a:endParaRPr sz="1400" dirty="0"/>
          </a:p>
        </p:txBody>
      </p:sp>
      <p:sp>
        <p:nvSpPr>
          <p:cNvPr id="595" name="Google Shape;595;p34"/>
          <p:cNvSpPr txBox="1">
            <a:spLocks noGrp="1"/>
          </p:cNvSpPr>
          <p:nvPr>
            <p:ph type="subTitle" idx="2"/>
          </p:nvPr>
        </p:nvSpPr>
        <p:spPr>
          <a:xfrm>
            <a:off x="792669" y="1400891"/>
            <a:ext cx="3428696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/>
              <a:t>Разработеният</a:t>
            </a:r>
            <a:r>
              <a:rPr lang="ru-RU" sz="1400" dirty="0"/>
              <a:t> </a:t>
            </a:r>
            <a:r>
              <a:rPr lang="ru-RU" sz="1400" dirty="0" err="1"/>
              <a:t>responsive</a:t>
            </a:r>
            <a:r>
              <a:rPr lang="ru-RU" sz="1400" dirty="0"/>
              <a:t> </a:t>
            </a:r>
            <a:r>
              <a:rPr lang="ru-RU" sz="1400" dirty="0" err="1"/>
              <a:t>design</a:t>
            </a:r>
            <a:r>
              <a:rPr lang="ru-RU" sz="1400" dirty="0"/>
              <a:t> е от </a:t>
            </a:r>
            <a:r>
              <a:rPr lang="ru-RU" sz="1400" dirty="0" err="1"/>
              <a:t>ключово</a:t>
            </a:r>
            <a:r>
              <a:rPr lang="ru-RU" sz="1400" dirty="0"/>
              <a:t> значение </a:t>
            </a:r>
            <a:r>
              <a:rPr lang="ru-RU" sz="1400" dirty="0" err="1"/>
              <a:t>като</a:t>
            </a:r>
            <a:r>
              <a:rPr lang="ru-RU" sz="1400" dirty="0"/>
              <a:t> </a:t>
            </a:r>
            <a:r>
              <a:rPr lang="ru-RU" sz="1400" dirty="0" err="1"/>
              <a:t>уебсайтът</a:t>
            </a:r>
            <a:r>
              <a:rPr lang="ru-RU" sz="1400" dirty="0"/>
              <a:t> се </a:t>
            </a:r>
            <a:r>
              <a:rPr lang="ru-RU" sz="1400" dirty="0" err="1"/>
              <a:t>адаптира</a:t>
            </a:r>
            <a:r>
              <a:rPr lang="ru-RU" sz="1400" dirty="0"/>
              <a:t> автоматично </a:t>
            </a:r>
            <a:r>
              <a:rPr lang="ru-RU" sz="1400" dirty="0" err="1"/>
              <a:t>към</a:t>
            </a:r>
            <a:r>
              <a:rPr lang="ru-RU" sz="1400" dirty="0"/>
              <a:t> </a:t>
            </a:r>
            <a:r>
              <a:rPr lang="ru-RU" sz="1400" dirty="0" err="1"/>
              <a:t>различните</a:t>
            </a:r>
            <a:r>
              <a:rPr lang="ru-RU" sz="1400" dirty="0"/>
              <a:t> устройства и </a:t>
            </a:r>
            <a:r>
              <a:rPr lang="ru-RU" sz="1400" dirty="0" err="1"/>
              <a:t>размери</a:t>
            </a:r>
            <a:r>
              <a:rPr lang="ru-RU" sz="1400" dirty="0"/>
              <a:t> на </a:t>
            </a:r>
            <a:r>
              <a:rPr lang="ru-RU" sz="1400" dirty="0" err="1"/>
              <a:t>екрана</a:t>
            </a:r>
            <a:r>
              <a:rPr lang="ru-RU" sz="1400" dirty="0"/>
              <a:t>.</a:t>
            </a:r>
            <a:endParaRPr sz="1400" dirty="0"/>
          </a:p>
        </p:txBody>
      </p:sp>
      <p:sp>
        <p:nvSpPr>
          <p:cNvPr id="596" name="Google Shape;596;p34"/>
          <p:cNvSpPr txBox="1">
            <a:spLocks noGrp="1"/>
          </p:cNvSpPr>
          <p:nvPr>
            <p:ph type="subTitle" idx="3"/>
          </p:nvPr>
        </p:nvSpPr>
        <p:spPr>
          <a:xfrm>
            <a:off x="792369" y="3279335"/>
            <a:ext cx="5299048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 </a:t>
            </a:r>
            <a:r>
              <a:rPr lang="ru-RU" sz="1400" dirty="0" err="1"/>
              <a:t>днешно</a:t>
            </a:r>
            <a:r>
              <a:rPr lang="ru-RU" sz="1400" dirty="0"/>
              <a:t> </a:t>
            </a:r>
            <a:r>
              <a:rPr lang="ru-RU" sz="1400" dirty="0" err="1"/>
              <a:t>време</a:t>
            </a:r>
            <a:r>
              <a:rPr lang="ru-RU" sz="1400" dirty="0"/>
              <a:t>, </a:t>
            </a:r>
            <a:r>
              <a:rPr lang="ru-RU" sz="1400" dirty="0" err="1"/>
              <a:t>когато</a:t>
            </a:r>
            <a:r>
              <a:rPr lang="ru-RU" sz="1400" dirty="0"/>
              <a:t> </a:t>
            </a:r>
            <a:r>
              <a:rPr lang="ru-RU" sz="1400" dirty="0" err="1"/>
              <a:t>конкуренцията</a:t>
            </a:r>
            <a:r>
              <a:rPr lang="ru-RU" sz="1400" dirty="0"/>
              <a:t> в онлайн </a:t>
            </a:r>
            <a:r>
              <a:rPr lang="ru-RU" sz="1400" dirty="0" err="1"/>
              <a:t>магазините</a:t>
            </a:r>
            <a:r>
              <a:rPr lang="ru-RU" sz="1400" dirty="0"/>
              <a:t> е ожесточена, </a:t>
            </a:r>
            <a:r>
              <a:rPr lang="ru-RU" sz="1400" dirty="0" err="1"/>
              <a:t>графичният</a:t>
            </a:r>
            <a:r>
              <a:rPr lang="ru-RU" sz="1400" dirty="0"/>
              <a:t> дизайн е от критично значение за </a:t>
            </a:r>
            <a:r>
              <a:rPr lang="ru-RU" sz="1400" dirty="0" err="1"/>
              <a:t>установяването</a:t>
            </a:r>
            <a:r>
              <a:rPr lang="ru-RU" sz="1400" dirty="0"/>
              <a:t> на </a:t>
            </a:r>
            <a:r>
              <a:rPr lang="ru-RU" sz="1400" dirty="0" err="1"/>
              <a:t>уникалност</a:t>
            </a:r>
            <a:r>
              <a:rPr lang="ru-RU" sz="1400" dirty="0"/>
              <a:t> и </a:t>
            </a:r>
            <a:r>
              <a:rPr lang="ru-RU" sz="1400" dirty="0" err="1"/>
              <a:t>привличането</a:t>
            </a:r>
            <a:r>
              <a:rPr lang="ru-RU" sz="1400" dirty="0"/>
              <a:t> на </a:t>
            </a:r>
            <a:r>
              <a:rPr lang="ru-RU" sz="1400" dirty="0" err="1"/>
              <a:t>вниманието</a:t>
            </a:r>
            <a:r>
              <a:rPr lang="ru-RU" sz="1400" dirty="0"/>
              <a:t> на </a:t>
            </a:r>
            <a:r>
              <a:rPr lang="ru-RU" sz="1400" dirty="0" err="1"/>
              <a:t>потребителите</a:t>
            </a:r>
            <a:r>
              <a:rPr lang="ru-RU" sz="1400" dirty="0"/>
              <a:t>.</a:t>
            </a:r>
            <a:endParaRPr sz="1400" dirty="0"/>
          </a:p>
        </p:txBody>
      </p:sp>
      <p:sp>
        <p:nvSpPr>
          <p:cNvPr id="598" name="Google Shape;598;p34"/>
          <p:cNvSpPr txBox="1">
            <a:spLocks noGrp="1"/>
          </p:cNvSpPr>
          <p:nvPr>
            <p:ph type="subTitle" idx="7"/>
          </p:nvPr>
        </p:nvSpPr>
        <p:spPr>
          <a:xfrm>
            <a:off x="4759223" y="1049671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Цветова палитра</a:t>
            </a:r>
            <a:endParaRPr dirty="0"/>
          </a:p>
        </p:txBody>
      </p:sp>
      <p:sp>
        <p:nvSpPr>
          <p:cNvPr id="599" name="Google Shape;599;p34"/>
          <p:cNvSpPr txBox="1">
            <a:spLocks noGrp="1"/>
          </p:cNvSpPr>
          <p:nvPr>
            <p:ph type="subTitle" idx="8"/>
          </p:nvPr>
        </p:nvSpPr>
        <p:spPr>
          <a:xfrm>
            <a:off x="792369" y="1049671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Responsive design</a:t>
            </a:r>
            <a:endParaRPr dirty="0"/>
          </a:p>
        </p:txBody>
      </p:sp>
      <p:sp>
        <p:nvSpPr>
          <p:cNvPr id="603" name="Google Shape;603;p34"/>
          <p:cNvSpPr txBox="1">
            <a:spLocks noGrp="1"/>
          </p:cNvSpPr>
          <p:nvPr>
            <p:ph type="subTitle" idx="13"/>
          </p:nvPr>
        </p:nvSpPr>
        <p:spPr>
          <a:xfrm>
            <a:off x="755979" y="2858735"/>
            <a:ext cx="7006107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Значение на </a:t>
            </a:r>
            <a:r>
              <a:rPr lang="ru-RU" dirty="0" err="1"/>
              <a:t>графичния</a:t>
            </a:r>
            <a:r>
              <a:rPr lang="ru-RU" dirty="0"/>
              <a:t> дизайн в онлайн </a:t>
            </a:r>
            <a:r>
              <a:rPr lang="ru-RU" dirty="0" err="1"/>
              <a:t>магазините</a:t>
            </a:r>
            <a:endParaRPr dirty="0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F36839F8-8C33-FAB7-6A5C-8BDEC4C7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623" y="2562642"/>
            <a:ext cx="1289445" cy="2071744"/>
          </a:xfrm>
          <a:prstGeom prst="rect">
            <a:avLst/>
          </a:prstGeom>
        </p:spPr>
      </p:pic>
      <p:sp>
        <p:nvSpPr>
          <p:cNvPr id="18" name="Google Shape;595;p34">
            <a:extLst>
              <a:ext uri="{FF2B5EF4-FFF2-40B4-BE49-F238E27FC236}">
                <a16:creationId xmlns:a16="http://schemas.microsoft.com/office/drawing/2014/main" id="{A2FC4E2A-E437-F1FA-0F38-92C4FBFF6D67}"/>
              </a:ext>
            </a:extLst>
          </p:cNvPr>
          <p:cNvSpPr txBox="1">
            <a:spLocks/>
          </p:cNvSpPr>
          <p:nvPr/>
        </p:nvSpPr>
        <p:spPr>
          <a:xfrm>
            <a:off x="7552131" y="3181942"/>
            <a:ext cx="844428" cy="3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indent="0"/>
            <a:r>
              <a:rPr lang="en-US" dirty="0"/>
              <a:t>#DED6D6</a:t>
            </a:r>
            <a:endParaRPr lang="ru-RU" dirty="0"/>
          </a:p>
        </p:txBody>
      </p:sp>
      <p:sp>
        <p:nvSpPr>
          <p:cNvPr id="19" name="Google Shape;595;p34">
            <a:extLst>
              <a:ext uri="{FF2B5EF4-FFF2-40B4-BE49-F238E27FC236}">
                <a16:creationId xmlns:a16="http://schemas.microsoft.com/office/drawing/2014/main" id="{4E6F896F-19C0-43C6-AB07-002EB4390169}"/>
              </a:ext>
            </a:extLst>
          </p:cNvPr>
          <p:cNvSpPr txBox="1">
            <a:spLocks/>
          </p:cNvSpPr>
          <p:nvPr/>
        </p:nvSpPr>
        <p:spPr>
          <a:xfrm>
            <a:off x="7552131" y="2681899"/>
            <a:ext cx="844428" cy="3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</a:rPr>
              <a:t>#000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0" name="Google Shape;595;p34">
            <a:extLst>
              <a:ext uri="{FF2B5EF4-FFF2-40B4-BE49-F238E27FC236}">
                <a16:creationId xmlns:a16="http://schemas.microsoft.com/office/drawing/2014/main" id="{F3FC8FF4-BBFD-796A-08B3-8B4228593CD3}"/>
              </a:ext>
            </a:extLst>
          </p:cNvPr>
          <p:cNvSpPr txBox="1">
            <a:spLocks/>
          </p:cNvSpPr>
          <p:nvPr/>
        </p:nvSpPr>
        <p:spPr>
          <a:xfrm>
            <a:off x="7552131" y="3681985"/>
            <a:ext cx="844428" cy="3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indent="0"/>
            <a:r>
              <a:rPr lang="en-US" dirty="0"/>
              <a:t>#F3EBEB</a:t>
            </a:r>
            <a:endParaRPr lang="ru-RU" dirty="0"/>
          </a:p>
        </p:txBody>
      </p:sp>
      <p:sp>
        <p:nvSpPr>
          <p:cNvPr id="23" name="Google Shape;595;p34">
            <a:extLst>
              <a:ext uri="{FF2B5EF4-FFF2-40B4-BE49-F238E27FC236}">
                <a16:creationId xmlns:a16="http://schemas.microsoft.com/office/drawing/2014/main" id="{0F723297-AFFC-45E4-2968-D971AB9C4E3E}"/>
              </a:ext>
            </a:extLst>
          </p:cNvPr>
          <p:cNvSpPr txBox="1">
            <a:spLocks/>
          </p:cNvSpPr>
          <p:nvPr/>
        </p:nvSpPr>
        <p:spPr>
          <a:xfrm>
            <a:off x="7552131" y="4182028"/>
            <a:ext cx="844428" cy="3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indent="0"/>
            <a:r>
              <a:rPr lang="en-US" dirty="0"/>
              <a:t>#E4E9F7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 design</a:t>
            </a:r>
            <a:endParaRPr dirty="0"/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72FE2D2-B8C1-B047-5FBD-CEB7564B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20" y="1334822"/>
            <a:ext cx="4489719" cy="21336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975FCFC-7E36-F86A-79DF-98483A0CE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380" y="1334821"/>
            <a:ext cx="2248125" cy="3001551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70EB83C-F665-462A-3590-96CFFBA1A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845" y="1334821"/>
            <a:ext cx="1372834" cy="3001551"/>
          </a:xfrm>
          <a:prstGeom prst="rect">
            <a:avLst/>
          </a:prstGeom>
        </p:spPr>
      </p:pic>
      <p:sp>
        <p:nvSpPr>
          <p:cNvPr id="21" name="Подзаглавие 20">
            <a:extLst>
              <a:ext uri="{FF2B5EF4-FFF2-40B4-BE49-F238E27FC236}">
                <a16:creationId xmlns:a16="http://schemas.microsoft.com/office/drawing/2014/main" id="{C24EB2AD-21BC-76F5-F013-C8D521A49A8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67329" y="3518799"/>
            <a:ext cx="3581700" cy="456000"/>
          </a:xfrm>
        </p:spPr>
        <p:txBody>
          <a:bodyPr/>
          <a:lstStyle/>
          <a:p>
            <a:pPr algn="ctr"/>
            <a:r>
              <a:rPr lang="en-GB" dirty="0"/>
              <a:t>Desktop</a:t>
            </a:r>
          </a:p>
        </p:txBody>
      </p:sp>
      <p:sp>
        <p:nvSpPr>
          <p:cNvPr id="24" name="Подзаглавие 20">
            <a:extLst>
              <a:ext uri="{FF2B5EF4-FFF2-40B4-BE49-F238E27FC236}">
                <a16:creationId xmlns:a16="http://schemas.microsoft.com/office/drawing/2014/main" id="{42A45AD3-706D-89C1-B958-743473DA842B}"/>
              </a:ext>
            </a:extLst>
          </p:cNvPr>
          <p:cNvSpPr txBox="1">
            <a:spLocks/>
          </p:cNvSpPr>
          <p:nvPr/>
        </p:nvSpPr>
        <p:spPr>
          <a:xfrm>
            <a:off x="4339592" y="4336372"/>
            <a:ext cx="3581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1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algn="ctr"/>
            <a:r>
              <a:rPr lang="en-GB" dirty="0"/>
              <a:t>Tablet</a:t>
            </a:r>
          </a:p>
        </p:txBody>
      </p:sp>
      <p:sp>
        <p:nvSpPr>
          <p:cNvPr id="25" name="Подзаглавие 20">
            <a:extLst>
              <a:ext uri="{FF2B5EF4-FFF2-40B4-BE49-F238E27FC236}">
                <a16:creationId xmlns:a16="http://schemas.microsoft.com/office/drawing/2014/main" id="{E534FF78-E460-61C0-7B4B-87CD9BAA7570}"/>
              </a:ext>
            </a:extLst>
          </p:cNvPr>
          <p:cNvSpPr txBox="1">
            <a:spLocks/>
          </p:cNvSpPr>
          <p:nvPr/>
        </p:nvSpPr>
        <p:spPr>
          <a:xfrm>
            <a:off x="6353412" y="4336372"/>
            <a:ext cx="3581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1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algn="ctr"/>
            <a:r>
              <a:rPr lang="en-GB" dirty="0"/>
              <a:t>Mobile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04A2DD-71E7-5549-ABA2-405576F7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50" y="2585350"/>
            <a:ext cx="5551374" cy="841800"/>
          </a:xfrm>
        </p:spPr>
        <p:txBody>
          <a:bodyPr/>
          <a:lstStyle/>
          <a:p>
            <a:r>
              <a:rPr lang="bg-BG" dirty="0"/>
              <a:t>Дизайн на базата данни</a:t>
            </a:r>
            <a:endParaRPr lang="en-GB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1123AF2-D4EC-3D3D-6CB5-441F9165E83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4721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F08D2D1E-6AD9-04CE-A64D-045EBA05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96" y="801193"/>
            <a:ext cx="3733162" cy="365111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9" name="Google Shape;533;p28">
            <a:extLst>
              <a:ext uri="{FF2B5EF4-FFF2-40B4-BE49-F238E27FC236}">
                <a16:creationId xmlns:a16="http://schemas.microsoft.com/office/drawing/2014/main" id="{91A1B91D-CE4C-E5E1-47A4-58271282396F}"/>
              </a:ext>
            </a:extLst>
          </p:cNvPr>
          <p:cNvSpPr txBox="1">
            <a:spLocks/>
          </p:cNvSpPr>
          <p:nvPr/>
        </p:nvSpPr>
        <p:spPr>
          <a:xfrm>
            <a:off x="5008796" y="4452308"/>
            <a:ext cx="3733162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dirty="0">
                <a:latin typeface="Anybody" panose="020B0604020202020204" charset="0"/>
              </a:rPr>
              <a:t>Entity Relationship (ER)</a:t>
            </a:r>
            <a:r>
              <a:rPr lang="bg-BG" sz="1100" b="1" dirty="0">
                <a:latin typeface="Anybody" panose="020B0604020202020204" charset="0"/>
              </a:rPr>
              <a:t> диаграма на базата данни</a:t>
            </a:r>
            <a:endParaRPr lang="en-GB" sz="1100" b="1" dirty="0">
              <a:latin typeface="Anybody" panose="020B0604020202020204" charset="0"/>
            </a:endParaRPr>
          </a:p>
        </p:txBody>
      </p:sp>
      <p:sp>
        <p:nvSpPr>
          <p:cNvPr id="20" name="Google Shape;594;p34">
            <a:extLst>
              <a:ext uri="{FF2B5EF4-FFF2-40B4-BE49-F238E27FC236}">
                <a16:creationId xmlns:a16="http://schemas.microsoft.com/office/drawing/2014/main" id="{5F92160E-E7A9-028F-2B06-9739951A75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8287" y="801193"/>
            <a:ext cx="3840510" cy="3770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‘Reviews’ :</a:t>
            </a:r>
            <a:r>
              <a:rPr lang="bg-BG" b="1" dirty="0"/>
              <a:t> </a:t>
            </a:r>
            <a:r>
              <a:rPr lang="bg-BG" dirty="0"/>
              <a:t>отзиви на потребителите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‘Users’ : </a:t>
            </a:r>
            <a:r>
              <a:rPr lang="bg-BG" dirty="0"/>
              <a:t>данни за потребителите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‘Wishlist’ :</a:t>
            </a:r>
            <a:r>
              <a:rPr lang="bg-BG" b="1" dirty="0"/>
              <a:t> </a:t>
            </a:r>
            <a:r>
              <a:rPr lang="bg-BG" dirty="0"/>
              <a:t>списък с желаните артикули на потребителите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‘Orders’ :</a:t>
            </a:r>
            <a:r>
              <a:rPr lang="bg-BG" b="1" dirty="0"/>
              <a:t> </a:t>
            </a:r>
            <a:r>
              <a:rPr lang="bg-BG" dirty="0"/>
              <a:t>информация за поръчките на потребителите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bg-B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‘</a:t>
            </a:r>
            <a:r>
              <a:rPr lang="en-GB" b="1" dirty="0" err="1"/>
              <a:t>Order_items</a:t>
            </a:r>
            <a:r>
              <a:rPr lang="en-GB" b="1" dirty="0"/>
              <a:t>’ : </a:t>
            </a:r>
            <a:r>
              <a:rPr lang="ru-RU" dirty="0" err="1"/>
              <a:t>детайли</a:t>
            </a:r>
            <a:r>
              <a:rPr lang="ru-RU" dirty="0"/>
              <a:t> на </a:t>
            </a:r>
            <a:r>
              <a:rPr lang="ru-RU" dirty="0" err="1"/>
              <a:t>продуктите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всяка </a:t>
            </a:r>
            <a:r>
              <a:rPr lang="ru-RU" dirty="0" err="1"/>
              <a:t>поръчка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‘Products’ :</a:t>
            </a:r>
            <a:r>
              <a:rPr lang="bg-BG" b="1" dirty="0"/>
              <a:t> </a:t>
            </a:r>
            <a:r>
              <a:rPr lang="bg-BG" dirty="0"/>
              <a:t>информация за продуктите в магазина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‘Category’ :</a:t>
            </a:r>
            <a:r>
              <a:rPr lang="bg-BG" b="1" dirty="0"/>
              <a:t> </a:t>
            </a:r>
            <a:r>
              <a:rPr lang="bg-BG" dirty="0"/>
              <a:t>различните категории на продуктите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‘Genders’ :</a:t>
            </a:r>
            <a:r>
              <a:rPr lang="bg-BG" b="1" dirty="0"/>
              <a:t> </a:t>
            </a:r>
            <a:r>
              <a:rPr lang="bg-BG" dirty="0"/>
              <a:t>различните полове за артикулите</a:t>
            </a: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04A2DD-71E7-5549-ABA2-405576F7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50" y="2585350"/>
            <a:ext cx="5551374" cy="841800"/>
          </a:xfrm>
        </p:spPr>
        <p:txBody>
          <a:bodyPr/>
          <a:lstStyle/>
          <a:p>
            <a:r>
              <a:rPr lang="bg-BG" dirty="0"/>
              <a:t>Заключение</a:t>
            </a:r>
            <a:endParaRPr lang="en-GB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1123AF2-D4EC-3D3D-6CB5-441F9165E83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bg-BG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82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8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Постигнати цели</a:t>
            </a:r>
            <a:endParaRPr dirty="0"/>
          </a:p>
        </p:txBody>
      </p:sp>
      <p:sp>
        <p:nvSpPr>
          <p:cNvPr id="526" name="Google Shape;526;p28"/>
          <p:cNvSpPr txBox="1">
            <a:spLocks noGrp="1"/>
          </p:cNvSpPr>
          <p:nvPr>
            <p:ph type="title"/>
          </p:nvPr>
        </p:nvSpPr>
        <p:spPr>
          <a:xfrm>
            <a:off x="1089933" y="158185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7" name="Google Shape;527;p28"/>
          <p:cNvSpPr txBox="1">
            <a:spLocks noGrp="1"/>
          </p:cNvSpPr>
          <p:nvPr>
            <p:ph type="title" idx="2"/>
          </p:nvPr>
        </p:nvSpPr>
        <p:spPr>
          <a:xfrm>
            <a:off x="1089932" y="3017575"/>
            <a:ext cx="90399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sp>
        <p:nvSpPr>
          <p:cNvPr id="528" name="Google Shape;528;p28"/>
          <p:cNvSpPr txBox="1">
            <a:spLocks noGrp="1"/>
          </p:cNvSpPr>
          <p:nvPr>
            <p:ph type="title" idx="3"/>
          </p:nvPr>
        </p:nvSpPr>
        <p:spPr>
          <a:xfrm>
            <a:off x="5637956" y="15249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30" name="Google Shape;530;p28"/>
          <p:cNvSpPr txBox="1">
            <a:spLocks noGrp="1"/>
          </p:cNvSpPr>
          <p:nvPr>
            <p:ph type="title" idx="5"/>
          </p:nvPr>
        </p:nvSpPr>
        <p:spPr>
          <a:xfrm>
            <a:off x="5637956" y="301272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532" name="Google Shape;532;p28"/>
          <p:cNvSpPr txBox="1">
            <a:spLocks noGrp="1"/>
          </p:cNvSpPr>
          <p:nvPr>
            <p:ph type="subTitle" idx="1"/>
          </p:nvPr>
        </p:nvSpPr>
        <p:spPr>
          <a:xfrm>
            <a:off x="1089932" y="2013448"/>
            <a:ext cx="283674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Интуитивен и привлекателен дизайн</a:t>
            </a:r>
            <a:endParaRPr dirty="0"/>
          </a:p>
        </p:txBody>
      </p:sp>
      <p:sp>
        <p:nvSpPr>
          <p:cNvPr id="533" name="Google Shape;533;p28"/>
          <p:cNvSpPr txBox="1">
            <a:spLocks noGrp="1"/>
          </p:cNvSpPr>
          <p:nvPr>
            <p:ph type="subTitle" idx="7"/>
          </p:nvPr>
        </p:nvSpPr>
        <p:spPr>
          <a:xfrm>
            <a:off x="5587256" y="1972500"/>
            <a:ext cx="2786044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Оптимизиран за всички устройства</a:t>
            </a:r>
            <a:endParaRPr dirty="0"/>
          </a:p>
        </p:txBody>
      </p:sp>
      <p:sp>
        <p:nvSpPr>
          <p:cNvPr id="534" name="Google Shape;534;p28"/>
          <p:cNvSpPr txBox="1">
            <a:spLocks noGrp="1"/>
          </p:cNvSpPr>
          <p:nvPr>
            <p:ph type="subTitle" idx="8"/>
          </p:nvPr>
        </p:nvSpPr>
        <p:spPr>
          <a:xfrm>
            <a:off x="5637956" y="3539735"/>
            <a:ext cx="2786044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Усъвършенствано потребителско изживяване</a:t>
            </a:r>
            <a:endParaRPr dirty="0"/>
          </a:p>
        </p:txBody>
      </p:sp>
      <p:sp>
        <p:nvSpPr>
          <p:cNvPr id="535" name="Google Shape;535;p28"/>
          <p:cNvSpPr txBox="1">
            <a:spLocks noGrp="1"/>
          </p:cNvSpPr>
          <p:nvPr>
            <p:ph type="subTitle" idx="9"/>
          </p:nvPr>
        </p:nvSpPr>
        <p:spPr>
          <a:xfrm>
            <a:off x="1089931" y="3449234"/>
            <a:ext cx="283674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Автоматизация на административни процеси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87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8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Перспективи за развитие</a:t>
            </a:r>
            <a:endParaRPr dirty="0"/>
          </a:p>
        </p:txBody>
      </p:sp>
      <p:sp>
        <p:nvSpPr>
          <p:cNvPr id="526" name="Google Shape;526;p28"/>
          <p:cNvSpPr txBox="1">
            <a:spLocks noGrp="1"/>
          </p:cNvSpPr>
          <p:nvPr>
            <p:ph type="title"/>
          </p:nvPr>
        </p:nvSpPr>
        <p:spPr>
          <a:xfrm>
            <a:off x="1089933" y="158185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7" name="Google Shape;527;p28"/>
          <p:cNvSpPr txBox="1">
            <a:spLocks noGrp="1"/>
          </p:cNvSpPr>
          <p:nvPr>
            <p:ph type="title" idx="2"/>
          </p:nvPr>
        </p:nvSpPr>
        <p:spPr>
          <a:xfrm>
            <a:off x="1089932" y="3017575"/>
            <a:ext cx="90399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sp>
        <p:nvSpPr>
          <p:cNvPr id="528" name="Google Shape;528;p28"/>
          <p:cNvSpPr txBox="1">
            <a:spLocks noGrp="1"/>
          </p:cNvSpPr>
          <p:nvPr>
            <p:ph type="title" idx="3"/>
          </p:nvPr>
        </p:nvSpPr>
        <p:spPr>
          <a:xfrm>
            <a:off x="5637956" y="15249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30" name="Google Shape;530;p28"/>
          <p:cNvSpPr txBox="1">
            <a:spLocks noGrp="1"/>
          </p:cNvSpPr>
          <p:nvPr>
            <p:ph type="title" idx="5"/>
          </p:nvPr>
        </p:nvSpPr>
        <p:spPr>
          <a:xfrm>
            <a:off x="5637956" y="301272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532" name="Google Shape;532;p28"/>
          <p:cNvSpPr txBox="1">
            <a:spLocks noGrp="1"/>
          </p:cNvSpPr>
          <p:nvPr>
            <p:ph type="subTitle" idx="1"/>
          </p:nvPr>
        </p:nvSpPr>
        <p:spPr>
          <a:xfrm>
            <a:off x="1089932" y="2013448"/>
            <a:ext cx="283674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Създаване на мобилно приложение</a:t>
            </a:r>
            <a:endParaRPr dirty="0"/>
          </a:p>
        </p:txBody>
      </p:sp>
      <p:sp>
        <p:nvSpPr>
          <p:cNvPr id="533" name="Google Shape;533;p28"/>
          <p:cNvSpPr txBox="1">
            <a:spLocks noGrp="1"/>
          </p:cNvSpPr>
          <p:nvPr>
            <p:ph type="subTitle" idx="7"/>
          </p:nvPr>
        </p:nvSpPr>
        <p:spPr>
          <a:xfrm>
            <a:off x="5587256" y="1972500"/>
            <a:ext cx="2786044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Добавяне</a:t>
            </a:r>
            <a:r>
              <a:rPr lang="ru-RU" dirty="0"/>
              <a:t> на нови </a:t>
            </a:r>
            <a:r>
              <a:rPr lang="ru-RU" dirty="0" err="1"/>
              <a:t>функционалности</a:t>
            </a:r>
            <a:r>
              <a:rPr lang="ru-RU" dirty="0"/>
              <a:t> и </a:t>
            </a:r>
            <a:r>
              <a:rPr lang="ru-RU" dirty="0" err="1"/>
              <a:t>подобрения</a:t>
            </a:r>
            <a:endParaRPr dirty="0"/>
          </a:p>
        </p:txBody>
      </p:sp>
      <p:sp>
        <p:nvSpPr>
          <p:cNvPr id="534" name="Google Shape;534;p28"/>
          <p:cNvSpPr txBox="1">
            <a:spLocks noGrp="1"/>
          </p:cNvSpPr>
          <p:nvPr>
            <p:ph type="subTitle" idx="8"/>
          </p:nvPr>
        </p:nvSpPr>
        <p:spPr>
          <a:xfrm>
            <a:off x="5637956" y="3539735"/>
            <a:ext cx="2786044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Интеграция с </a:t>
            </a:r>
            <a:r>
              <a:rPr lang="ru-RU" dirty="0" err="1"/>
              <a:t>външни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и </a:t>
            </a:r>
            <a:r>
              <a:rPr lang="ru-RU" dirty="0" err="1"/>
              <a:t>платформи</a:t>
            </a:r>
            <a:endParaRPr dirty="0"/>
          </a:p>
        </p:txBody>
      </p:sp>
      <p:sp>
        <p:nvSpPr>
          <p:cNvPr id="535" name="Google Shape;535;p28"/>
          <p:cNvSpPr txBox="1">
            <a:spLocks noGrp="1"/>
          </p:cNvSpPr>
          <p:nvPr>
            <p:ph type="subTitle" idx="9"/>
          </p:nvPr>
        </p:nvSpPr>
        <p:spPr>
          <a:xfrm>
            <a:off x="1089931" y="3449234"/>
            <a:ext cx="283674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Развитие на алгоритми за следене на дейност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80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2239417" y="1999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dirty="0"/>
              <a:t>Благодаря!</a:t>
            </a:r>
            <a:endParaRPr sz="6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685573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Въведение в проекта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Анализ на заданието</a:t>
            </a:r>
            <a:endParaRPr dirty="0"/>
          </a:p>
        </p:txBody>
      </p:sp>
      <p:sp>
        <p:nvSpPr>
          <p:cNvPr id="562" name="Google Shape;562;p31"/>
          <p:cNvSpPr txBox="1">
            <a:spLocks noGrp="1"/>
          </p:cNvSpPr>
          <p:nvPr>
            <p:ph type="subTitle" idx="2"/>
          </p:nvPr>
        </p:nvSpPr>
        <p:spPr>
          <a:xfrm>
            <a:off x="720000" y="1501577"/>
            <a:ext cx="5976687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400" b="1" dirty="0"/>
              <a:t>Название на уебсайта: </a:t>
            </a:r>
            <a:r>
              <a:rPr lang="en-GB" sz="1400" dirty="0" err="1"/>
              <a:t>Casspie</a:t>
            </a:r>
            <a:endParaRPr lang="bg-BG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400" b="1" dirty="0"/>
              <a:t>Предмет на проекта: </a:t>
            </a:r>
            <a:r>
              <a:rPr lang="ru-RU" sz="1400" dirty="0" err="1"/>
              <a:t>Разработване</a:t>
            </a:r>
            <a:r>
              <a:rPr lang="ru-RU" sz="1400" dirty="0"/>
              <a:t> на уеб-</a:t>
            </a:r>
            <a:r>
              <a:rPr lang="ru-RU" sz="1400" dirty="0" err="1"/>
              <a:t>базирано</a:t>
            </a:r>
            <a:r>
              <a:rPr lang="ru-RU" sz="1400" dirty="0"/>
              <a:t> приложение за модно облекло, обувки и </a:t>
            </a:r>
            <a:r>
              <a:rPr lang="ru-RU" sz="1400" dirty="0" err="1"/>
              <a:t>аксесоари</a:t>
            </a:r>
            <a:r>
              <a:rPr lang="ru-RU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b="1" dirty="0"/>
              <a:t>Цел: </a:t>
            </a:r>
            <a:r>
              <a:rPr lang="ru-RU" sz="1400" dirty="0" err="1"/>
              <a:t>Предлагане</a:t>
            </a:r>
            <a:r>
              <a:rPr lang="ru-RU" sz="1400" dirty="0"/>
              <a:t> на широка гама от </a:t>
            </a:r>
            <a:r>
              <a:rPr lang="ru-RU" sz="1400" dirty="0" err="1"/>
              <a:t>продукти</a:t>
            </a:r>
            <a:r>
              <a:rPr lang="ru-RU" sz="1400" dirty="0"/>
              <a:t> за </a:t>
            </a:r>
            <a:r>
              <a:rPr lang="ru-RU" sz="1400" dirty="0" err="1"/>
              <a:t>различни</a:t>
            </a:r>
            <a:r>
              <a:rPr lang="ru-RU" sz="1400" dirty="0"/>
              <a:t> </a:t>
            </a:r>
            <a:r>
              <a:rPr lang="ru-RU" sz="1400" dirty="0" err="1"/>
              <a:t>стилове</a:t>
            </a:r>
            <a:r>
              <a:rPr lang="ru-RU" sz="1400" dirty="0"/>
              <a:t> и </a:t>
            </a:r>
            <a:r>
              <a:rPr lang="ru-RU" sz="1400" dirty="0" err="1"/>
              <a:t>осигуряване</a:t>
            </a:r>
            <a:r>
              <a:rPr lang="ru-RU" sz="1400" dirty="0"/>
              <a:t> на интуитивно </a:t>
            </a:r>
            <a:r>
              <a:rPr lang="ru-RU" sz="1400" dirty="0" err="1"/>
              <a:t>пазаруване</a:t>
            </a:r>
            <a:r>
              <a:rPr lang="ru-RU" sz="1400" dirty="0"/>
              <a:t> за </a:t>
            </a:r>
            <a:r>
              <a:rPr lang="ru-RU" sz="1400" dirty="0" err="1"/>
              <a:t>потребителите</a:t>
            </a:r>
            <a:r>
              <a:rPr lang="ru-RU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400" b="1" dirty="0"/>
              <a:t>Изисквания за конкурентоспособност: </a:t>
            </a:r>
            <a:r>
              <a:rPr lang="ru-RU" sz="1400" dirty="0"/>
              <a:t>В </a:t>
            </a:r>
            <a:r>
              <a:rPr lang="ru-RU" sz="1400" dirty="0" err="1"/>
              <a:t>днешно</a:t>
            </a:r>
            <a:r>
              <a:rPr lang="ru-RU" sz="1400" dirty="0"/>
              <a:t> </a:t>
            </a:r>
            <a:r>
              <a:rPr lang="ru-RU" sz="1400" dirty="0" err="1"/>
              <a:t>време</a:t>
            </a:r>
            <a:r>
              <a:rPr lang="ru-RU" sz="1400" dirty="0"/>
              <a:t> </a:t>
            </a:r>
            <a:r>
              <a:rPr lang="ru-RU" sz="1400" dirty="0" err="1"/>
              <a:t>съществуват</a:t>
            </a:r>
            <a:r>
              <a:rPr lang="ru-RU" sz="1400" dirty="0"/>
              <a:t> много </a:t>
            </a:r>
            <a:r>
              <a:rPr lang="ru-RU" sz="1400" dirty="0" err="1"/>
              <a:t>подобни</a:t>
            </a:r>
            <a:r>
              <a:rPr lang="ru-RU" sz="1400" dirty="0"/>
              <a:t> </a:t>
            </a:r>
            <a:r>
              <a:rPr lang="ru-RU" sz="1400" dirty="0" err="1"/>
              <a:t>уебсайтове</a:t>
            </a:r>
            <a:r>
              <a:rPr lang="ru-RU" sz="1400" dirty="0"/>
              <a:t>, </a:t>
            </a:r>
            <a:r>
              <a:rPr lang="ru-RU" sz="1400" dirty="0" err="1"/>
              <a:t>затова</a:t>
            </a:r>
            <a:r>
              <a:rPr lang="ru-RU" sz="1400" dirty="0"/>
              <a:t> е </a:t>
            </a:r>
            <a:r>
              <a:rPr lang="ru-RU" sz="1400" dirty="0" err="1"/>
              <a:t>ключово</a:t>
            </a:r>
            <a:r>
              <a:rPr lang="ru-RU" sz="1400" dirty="0"/>
              <a:t> </a:t>
            </a:r>
            <a:r>
              <a:rPr lang="ru-RU" sz="1400" dirty="0" err="1"/>
              <a:t>Casspie</a:t>
            </a:r>
            <a:r>
              <a:rPr lang="ru-RU" sz="1400" dirty="0"/>
              <a:t> да </a:t>
            </a:r>
            <a:r>
              <a:rPr lang="ru-RU" sz="1400" dirty="0" err="1"/>
              <a:t>надгражда</a:t>
            </a:r>
            <a:r>
              <a:rPr lang="ru-RU" sz="1400" dirty="0"/>
              <a:t> </a:t>
            </a:r>
            <a:r>
              <a:rPr lang="ru-RU" sz="1400" dirty="0" err="1"/>
              <a:t>графичния</a:t>
            </a:r>
            <a:r>
              <a:rPr lang="ru-RU" sz="1400" dirty="0"/>
              <a:t> интерфейс и </a:t>
            </a:r>
            <a:r>
              <a:rPr lang="ru-RU" sz="1400" dirty="0" err="1"/>
              <a:t>функционалностите</a:t>
            </a:r>
            <a:r>
              <a:rPr lang="ru-RU" sz="1400" dirty="0"/>
              <a:t> на онлайн магазин, </a:t>
            </a:r>
            <a:r>
              <a:rPr lang="ru-RU" sz="1400" dirty="0" err="1"/>
              <a:t>осигурявайки</a:t>
            </a:r>
            <a:r>
              <a:rPr lang="ru-RU" sz="1400" dirty="0"/>
              <a:t> удобство и </a:t>
            </a:r>
            <a:r>
              <a:rPr lang="ru-RU" sz="1400" dirty="0" err="1"/>
              <a:t>иновации</a:t>
            </a:r>
            <a:r>
              <a:rPr lang="ru-RU" sz="1400" dirty="0"/>
              <a:t> за </a:t>
            </a:r>
            <a:r>
              <a:rPr lang="ru-RU" sz="1400" dirty="0" err="1"/>
              <a:t>потребителите</a:t>
            </a:r>
            <a:r>
              <a:rPr lang="ru-RU" sz="1400" dirty="0"/>
              <a:t>.</a:t>
            </a:r>
            <a:endParaRPr sz="1400" dirty="0"/>
          </a:p>
        </p:txBody>
      </p:sp>
      <p:sp>
        <p:nvSpPr>
          <p:cNvPr id="564" name="Google Shape;564;p31"/>
          <p:cNvSpPr/>
          <p:nvPr/>
        </p:nvSpPr>
        <p:spPr>
          <a:xfrm rot="6382974">
            <a:off x="6641863" y="1928707"/>
            <a:ext cx="3362108" cy="2114453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функционалности</a:t>
            </a:r>
            <a:endParaRPr dirty="0"/>
          </a:p>
        </p:txBody>
      </p:sp>
      <p:sp>
        <p:nvSpPr>
          <p:cNvPr id="518" name="Google Shape;518;p27"/>
          <p:cNvSpPr txBox="1"/>
          <p:nvPr/>
        </p:nvSpPr>
        <p:spPr>
          <a:xfrm>
            <a:off x="720000" y="13685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bg-BG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За потребители: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Лесна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навигация и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филтриране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на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продуктите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по категории.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Функционалност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за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добавяне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на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любими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артикули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Подробни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описания, снимки и таблица с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размери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за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информиран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избор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Опции за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плащане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: наложен платеж,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плащане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с карта или банков трансфер.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Доставка до офис на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куриер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или до адрес.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Персонализирани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имейли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с информация за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поръчката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след успешно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плащане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Възможност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за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проследяване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на статуса на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поръчката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чрез имейл или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профил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в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приложението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Потребителски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профил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с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лични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данни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, история на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поръчките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абонамент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за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бюлетин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на магазина.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За </a:t>
            </a:r>
            <a:r>
              <a:rPr lang="ru-RU" b="1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администратори</a:t>
            </a:r>
            <a:r>
              <a:rPr lang="ru-RU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Достъп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до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поръчките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, управление на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продуктовата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база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данни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и статистики за </a:t>
            </a:r>
            <a:r>
              <a:rPr lang="ru-RU" dirty="0" err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продажбите</a:t>
            </a:r>
            <a:r>
              <a:rPr lang="ru-RU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.</a:t>
            </a:r>
            <a:endParaRPr lang="bg-BG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bg-BG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lvl="2"/>
            <a:endParaRPr lang="bg-BG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685573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Избор на технологии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9172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Your first steps with Express.js - DEV Community">
            <a:extLst>
              <a:ext uri="{FF2B5EF4-FFF2-40B4-BE49-F238E27FC236}">
                <a16:creationId xmlns:a16="http://schemas.microsoft.com/office/drawing/2014/main" id="{2985BC1C-FE7D-83E1-BBB0-1AB610417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57" y="1635014"/>
            <a:ext cx="2502649" cy="105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Your first steps with Express.js - DEV Community">
            <a:extLst>
              <a:ext uri="{FF2B5EF4-FFF2-40B4-BE49-F238E27FC236}">
                <a16:creationId xmlns:a16="http://schemas.microsoft.com/office/drawing/2014/main" id="{40220003-28B2-9F32-E853-9463E9CD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04" y="1635014"/>
            <a:ext cx="2502649" cy="105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ml Css Javascript Icon Vector Images (over 830)">
            <a:extLst>
              <a:ext uri="{FF2B5EF4-FFF2-40B4-BE49-F238E27FC236}">
                <a16:creationId xmlns:a16="http://schemas.microsoft.com/office/drawing/2014/main" id="{B720D9D0-F198-6D2A-3445-FBBED6AF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04" y="1034748"/>
            <a:ext cx="2771429" cy="155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0" name="Google Shape;570;p32"/>
          <p:cNvSpPr txBox="1">
            <a:spLocks noGrp="1"/>
          </p:cNvSpPr>
          <p:nvPr>
            <p:ph type="subTitle" idx="4"/>
          </p:nvPr>
        </p:nvSpPr>
        <p:spPr>
          <a:xfrm>
            <a:off x="682747" y="944680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(Frontend)</a:t>
            </a:r>
            <a:endParaRPr dirty="0"/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5"/>
          </p:nvPr>
        </p:nvSpPr>
        <p:spPr>
          <a:xfrm>
            <a:off x="6533448" y="991112"/>
            <a:ext cx="287151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(Backend)</a:t>
            </a:r>
            <a:endParaRPr dirty="0"/>
          </a:p>
        </p:txBody>
      </p:sp>
      <p:pic>
        <p:nvPicPr>
          <p:cNvPr id="1038" name="Picture 14" descr="MySQL">
            <a:extLst>
              <a:ext uri="{FF2B5EF4-FFF2-40B4-BE49-F238E27FC236}">
                <a16:creationId xmlns:a16="http://schemas.microsoft.com/office/drawing/2014/main" id="{FA169D00-488B-A766-3533-C65A49071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99" y="2788720"/>
            <a:ext cx="894914" cy="89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gma">
            <a:extLst>
              <a:ext uri="{FF2B5EF4-FFF2-40B4-BE49-F238E27FC236}">
                <a16:creationId xmlns:a16="http://schemas.microsoft.com/office/drawing/2014/main" id="{90D43ABB-73E8-D63F-4C4E-C3E08506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58" y="3356762"/>
            <a:ext cx="961693" cy="9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randfetch | Stripe Logos &amp; Brand Assets">
            <a:extLst>
              <a:ext uri="{FF2B5EF4-FFF2-40B4-BE49-F238E27FC236}">
                <a16:creationId xmlns:a16="http://schemas.microsoft.com/office/drawing/2014/main" id="{5A009F7B-E9FA-BCA5-AB8D-7441029A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07" y="2700362"/>
            <a:ext cx="2250141" cy="107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odemailer – Send e-mails with Node.JS">
            <a:extLst>
              <a:ext uri="{FF2B5EF4-FFF2-40B4-BE49-F238E27FC236}">
                <a16:creationId xmlns:a16="http://schemas.microsoft.com/office/drawing/2014/main" id="{DF6C7053-5600-9709-E05B-8BFCE56B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59" y="3600344"/>
            <a:ext cx="1294236" cy="11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(front-end framework) - Wikipedia">
            <a:extLst>
              <a:ext uri="{FF2B5EF4-FFF2-40B4-BE49-F238E27FC236}">
                <a16:creationId xmlns:a16="http://schemas.microsoft.com/office/drawing/2014/main" id="{04F3B4A1-4599-F716-8823-FFA7D354E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3" y="2553455"/>
            <a:ext cx="951346" cy="7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JS PR | EJS PR Homepage">
            <a:extLst>
              <a:ext uri="{FF2B5EF4-FFF2-40B4-BE49-F238E27FC236}">
                <a16:creationId xmlns:a16="http://schemas.microsoft.com/office/drawing/2014/main" id="{A1715469-11B3-0A45-8FDE-BCCB0224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48" y="2350403"/>
            <a:ext cx="1360914" cy="9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571;p32">
            <a:extLst>
              <a:ext uri="{FF2B5EF4-FFF2-40B4-BE49-F238E27FC236}">
                <a16:creationId xmlns:a16="http://schemas.microsoft.com/office/drawing/2014/main" id="{47C9AF7A-3F6F-DB3D-F736-80A091240266}"/>
              </a:ext>
            </a:extLst>
          </p:cNvPr>
          <p:cNvSpPr txBox="1">
            <a:spLocks/>
          </p:cNvSpPr>
          <p:nvPr/>
        </p:nvSpPr>
        <p:spPr>
          <a:xfrm>
            <a:off x="3275212" y="991112"/>
            <a:ext cx="2871510" cy="68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1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indent="0" algn="ctr"/>
            <a:r>
              <a:rPr lang="en-GB" dirty="0"/>
              <a:t>Controller (Backend and Frontend)</a:t>
            </a:r>
          </a:p>
        </p:txBody>
      </p:sp>
      <p:pic>
        <p:nvPicPr>
          <p:cNvPr id="1048" name="Picture 24" descr="Chart.js Logo PNG Vector (SVG) Free Download">
            <a:extLst>
              <a:ext uri="{FF2B5EF4-FFF2-40B4-BE49-F238E27FC236}">
                <a16:creationId xmlns:a16="http://schemas.microsoft.com/office/drawing/2014/main" id="{781202EA-A29B-3859-9DFD-0653511B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64" y="3412656"/>
            <a:ext cx="827724" cy="98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685573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Софтуерен дизайн</a:t>
            </a:r>
            <a:endParaRPr dirty="0"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 idx="2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4" name="Google Shape;544;p29"/>
          <p:cNvSpPr/>
          <p:nvPr/>
        </p:nvSpPr>
        <p:spPr>
          <a:xfrm>
            <a:off x="-466699" y="-1558207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46" name="Google Shape;546;p29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7" name="Google Shape;547;p29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7418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>
            <a:spLocks noGrp="1"/>
          </p:cNvSpPr>
          <p:nvPr>
            <p:ph type="title"/>
          </p:nvPr>
        </p:nvSpPr>
        <p:spPr>
          <a:xfrm>
            <a:off x="713277" y="701613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Защо </a:t>
            </a:r>
            <a:r>
              <a:rPr lang="en-GB" dirty="0"/>
              <a:t>MVC?</a:t>
            </a:r>
            <a:endParaRPr dirty="0"/>
          </a:p>
        </p:txBody>
      </p:sp>
      <p:sp>
        <p:nvSpPr>
          <p:cNvPr id="553" name="Google Shape;553;p30"/>
          <p:cNvSpPr txBox="1">
            <a:spLocks noGrp="1"/>
          </p:cNvSpPr>
          <p:nvPr>
            <p:ph type="subTitle" idx="1"/>
          </p:nvPr>
        </p:nvSpPr>
        <p:spPr>
          <a:xfrm>
            <a:off x="590098" y="1200354"/>
            <a:ext cx="4963538" cy="337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ru-RU" dirty="0"/>
              <a:t>Ясно разделение на </a:t>
            </a:r>
            <a:r>
              <a:rPr lang="ru-RU" dirty="0" err="1"/>
              <a:t>отговорностите</a:t>
            </a:r>
            <a:r>
              <a:rPr lang="ru-RU" dirty="0"/>
              <a:t>: MVC </a:t>
            </a:r>
            <a:r>
              <a:rPr lang="ru-RU" dirty="0" err="1"/>
              <a:t>разделя</a:t>
            </a:r>
            <a:r>
              <a:rPr lang="ru-RU" dirty="0"/>
              <a:t> </a:t>
            </a:r>
            <a:r>
              <a:rPr lang="ru-RU" dirty="0" err="1"/>
              <a:t>приложението</a:t>
            </a:r>
            <a:r>
              <a:rPr lang="ru-RU" dirty="0"/>
              <a:t> на три </a:t>
            </a:r>
            <a:r>
              <a:rPr lang="ru-RU" dirty="0" err="1"/>
              <a:t>основни</a:t>
            </a:r>
            <a:r>
              <a:rPr lang="ru-RU" dirty="0"/>
              <a:t> компонента - </a:t>
            </a:r>
            <a:r>
              <a:rPr lang="ru-RU" dirty="0" err="1"/>
              <a:t>модел</a:t>
            </a:r>
            <a:r>
              <a:rPr lang="ru-RU" dirty="0"/>
              <a:t>, </a:t>
            </a:r>
            <a:r>
              <a:rPr lang="ru-RU" dirty="0" err="1"/>
              <a:t>изглед</a:t>
            </a:r>
            <a:r>
              <a:rPr lang="ru-RU" dirty="0"/>
              <a:t> и контролер,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прави</a:t>
            </a:r>
            <a:r>
              <a:rPr lang="ru-RU" dirty="0"/>
              <a:t> кода </a:t>
            </a:r>
            <a:r>
              <a:rPr lang="ru-RU" dirty="0" err="1"/>
              <a:t>по-структуриран</a:t>
            </a:r>
            <a:r>
              <a:rPr lang="ru-RU" dirty="0"/>
              <a:t> и </a:t>
            </a:r>
            <a:r>
              <a:rPr lang="ru-RU" dirty="0" err="1"/>
              <a:t>лесен</a:t>
            </a:r>
            <a:r>
              <a:rPr lang="ru-RU" dirty="0"/>
              <a:t> за </a:t>
            </a:r>
            <a:r>
              <a:rPr lang="ru-RU" dirty="0" err="1"/>
              <a:t>разбиране</a:t>
            </a:r>
            <a:r>
              <a:rPr lang="ru-RU" dirty="0"/>
              <a:t>.</a:t>
            </a:r>
            <a:endParaRPr lang="en-GB" dirty="0"/>
          </a:p>
          <a:p>
            <a:pPr marL="0" indent="0" algn="just">
              <a:buNone/>
            </a:pPr>
            <a:endParaRPr lang="ru-RU" dirty="0"/>
          </a:p>
          <a:p>
            <a:pPr marL="171450" indent="-171450" algn="just"/>
            <a:r>
              <a:rPr lang="ru-RU" dirty="0"/>
              <a:t>Повторна </a:t>
            </a:r>
            <a:r>
              <a:rPr lang="ru-RU" dirty="0" err="1"/>
              <a:t>използваемост</a:t>
            </a:r>
            <a:r>
              <a:rPr lang="ru-RU" dirty="0"/>
              <a:t>: Понеже </a:t>
            </a:r>
            <a:r>
              <a:rPr lang="ru-RU" dirty="0" err="1"/>
              <a:t>разделението</a:t>
            </a:r>
            <a:r>
              <a:rPr lang="ru-RU" dirty="0"/>
              <a:t> на </a:t>
            </a:r>
            <a:r>
              <a:rPr lang="ru-RU" dirty="0" err="1"/>
              <a:t>компонентите</a:t>
            </a:r>
            <a:r>
              <a:rPr lang="ru-RU" dirty="0"/>
              <a:t> </a:t>
            </a:r>
            <a:r>
              <a:rPr lang="ru-RU" dirty="0" err="1"/>
              <a:t>прави</a:t>
            </a:r>
            <a:r>
              <a:rPr lang="ru-RU" dirty="0"/>
              <a:t> кода </a:t>
            </a:r>
            <a:r>
              <a:rPr lang="ru-RU" dirty="0" err="1"/>
              <a:t>по-модулен</a:t>
            </a:r>
            <a:r>
              <a:rPr lang="ru-RU" dirty="0"/>
              <a:t>, той става </a:t>
            </a:r>
            <a:r>
              <a:rPr lang="ru-RU" dirty="0" err="1"/>
              <a:t>по-лесен</a:t>
            </a:r>
            <a:r>
              <a:rPr lang="ru-RU" dirty="0"/>
              <a:t> за повторна </a:t>
            </a:r>
            <a:r>
              <a:rPr lang="ru-RU" dirty="0" err="1"/>
              <a:t>използваемост</a:t>
            </a:r>
            <a:r>
              <a:rPr lang="ru-RU" dirty="0"/>
              <a:t> в </a:t>
            </a:r>
            <a:r>
              <a:rPr lang="ru-RU" dirty="0" err="1"/>
              <a:t>различни</a:t>
            </a:r>
            <a:r>
              <a:rPr lang="ru-RU" dirty="0"/>
              <a:t> части на </a:t>
            </a:r>
            <a:r>
              <a:rPr lang="ru-RU" dirty="0" err="1"/>
              <a:t>приложението</a:t>
            </a:r>
            <a:r>
              <a:rPr lang="ru-RU" dirty="0"/>
              <a:t>.</a:t>
            </a:r>
            <a:endParaRPr lang="en-GB" dirty="0"/>
          </a:p>
          <a:p>
            <a:pPr marL="0" indent="0" algn="just">
              <a:buNone/>
            </a:pPr>
            <a:endParaRPr lang="ru-RU" dirty="0"/>
          </a:p>
          <a:p>
            <a:pPr marL="171450" indent="-171450" algn="just"/>
            <a:r>
              <a:rPr lang="ru-RU" dirty="0"/>
              <a:t>Ясен поток на </a:t>
            </a:r>
            <a:r>
              <a:rPr lang="ru-RU" dirty="0" err="1"/>
              <a:t>данни</a:t>
            </a:r>
            <a:r>
              <a:rPr lang="ru-RU" dirty="0"/>
              <a:t>: </a:t>
            </a:r>
            <a:r>
              <a:rPr lang="ru-RU" dirty="0" err="1"/>
              <a:t>Моделът</a:t>
            </a:r>
            <a:r>
              <a:rPr lang="ru-RU" dirty="0"/>
              <a:t> </a:t>
            </a:r>
            <a:r>
              <a:rPr lang="ru-RU" dirty="0" err="1"/>
              <a:t>съхранява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контролерът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обработва</a:t>
            </a:r>
            <a:r>
              <a:rPr lang="ru-RU" dirty="0"/>
              <a:t>, а </a:t>
            </a:r>
            <a:r>
              <a:rPr lang="ru-RU" dirty="0" err="1"/>
              <a:t>изгледът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представя на потребителя,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създава</a:t>
            </a:r>
            <a:r>
              <a:rPr lang="ru-RU" dirty="0"/>
              <a:t> ясен поток на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приложението</a:t>
            </a:r>
            <a:r>
              <a:rPr lang="ru-RU" dirty="0"/>
              <a:t>.</a:t>
            </a:r>
            <a:endParaRPr lang="en-GB" dirty="0"/>
          </a:p>
          <a:p>
            <a:pPr marL="0" indent="0" algn="just">
              <a:buNone/>
            </a:pPr>
            <a:endParaRPr lang="ru-RU" dirty="0"/>
          </a:p>
          <a:p>
            <a:pPr marL="171450" indent="-171450" algn="just"/>
            <a:r>
              <a:rPr lang="ru-RU" dirty="0" err="1"/>
              <a:t>Подходяща</a:t>
            </a:r>
            <a:r>
              <a:rPr lang="ru-RU" dirty="0"/>
              <a:t> за уеб-</a:t>
            </a:r>
            <a:r>
              <a:rPr lang="ru-RU" dirty="0" err="1"/>
              <a:t>базирани</a:t>
            </a:r>
            <a:r>
              <a:rPr lang="ru-RU" dirty="0"/>
              <a:t> приложения: За уеб </a:t>
            </a:r>
            <a:r>
              <a:rPr lang="ru-RU" dirty="0" err="1"/>
              <a:t>приложенията</a:t>
            </a:r>
            <a:r>
              <a:rPr lang="ru-RU" dirty="0"/>
              <a:t>, </a:t>
            </a:r>
            <a:r>
              <a:rPr lang="ru-RU" dirty="0" err="1"/>
              <a:t>където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ясно разделение между </a:t>
            </a:r>
            <a:r>
              <a:rPr lang="ru-RU" dirty="0" err="1"/>
              <a:t>логиката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, </a:t>
            </a:r>
            <a:r>
              <a:rPr lang="ru-RU" dirty="0" err="1"/>
              <a:t>представлението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и </a:t>
            </a:r>
            <a:r>
              <a:rPr lang="ru-RU" dirty="0" err="1"/>
              <a:t>обработката</a:t>
            </a:r>
            <a:r>
              <a:rPr lang="ru-RU" dirty="0"/>
              <a:t> на </a:t>
            </a:r>
            <a:r>
              <a:rPr lang="ru-RU" dirty="0" err="1"/>
              <a:t>потребителски</a:t>
            </a:r>
            <a:r>
              <a:rPr lang="ru-RU" dirty="0"/>
              <a:t> заявки, MVC е </a:t>
            </a:r>
            <a:r>
              <a:rPr lang="ru-RU" dirty="0" err="1"/>
              <a:t>подходящ</a:t>
            </a:r>
            <a:r>
              <a:rPr lang="ru-RU" dirty="0"/>
              <a:t> </a:t>
            </a:r>
            <a:r>
              <a:rPr lang="ru-RU" dirty="0" err="1"/>
              <a:t>избор</a:t>
            </a:r>
            <a:r>
              <a:rPr lang="ru-RU" dirty="0"/>
              <a:t> за архитектура.</a:t>
            </a:r>
            <a:endParaRPr dirty="0"/>
          </a:p>
        </p:txBody>
      </p:sp>
      <p:pic>
        <p:nvPicPr>
          <p:cNvPr id="5" name="Контейнер за картина 4" descr="Картина, която съдържа текст, екранна снимка, Шрифт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DD464593-015D-3DF2-6E04-C6564CD9549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43" r="743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04A2DD-71E7-5549-ABA2-405576F7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50" y="2585350"/>
            <a:ext cx="5551374" cy="841800"/>
          </a:xfrm>
        </p:spPr>
        <p:txBody>
          <a:bodyPr/>
          <a:lstStyle/>
          <a:p>
            <a:r>
              <a:rPr lang="bg-BG" dirty="0"/>
              <a:t>Графичен дизайн</a:t>
            </a:r>
            <a:endParaRPr lang="en-GB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1123AF2-D4EC-3D3D-6CB5-441F9165E83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7681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-commerce Pitch Deck by Slidesgo">
  <a:themeElements>
    <a:clrScheme name="Simple Light">
      <a:dk1>
        <a:srgbClr val="191919"/>
      </a:dk1>
      <a:lt1>
        <a:srgbClr val="F3F3F3"/>
      </a:lt1>
      <a:dk2>
        <a:srgbClr val="FFFFFF"/>
      </a:dk2>
      <a:lt2>
        <a:srgbClr val="2F2F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586</Words>
  <Application>Microsoft Office PowerPoint</Application>
  <PresentationFormat>Презентация на цял екран (16:9)</PresentationFormat>
  <Paragraphs>94</Paragraphs>
  <Slides>17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2" baseType="lpstr">
      <vt:lpstr>PT Sans</vt:lpstr>
      <vt:lpstr>Anybody</vt:lpstr>
      <vt:lpstr>Arial</vt:lpstr>
      <vt:lpstr>Nunito Light</vt:lpstr>
      <vt:lpstr>E-commerce Pitch Deck by Slidesgo</vt:lpstr>
      <vt:lpstr>УЕБ-БАЗИРАНО ПРИЛОЖЕНИЕ ЗА МОДНО ОБЛЕКЛО, ОБУВКИ И АКСЕСОАРИ</vt:lpstr>
      <vt:lpstr>Въведение в проекта</vt:lpstr>
      <vt:lpstr>Анализ на заданието</vt:lpstr>
      <vt:lpstr>Основни функционалности</vt:lpstr>
      <vt:lpstr>Избор на технологии</vt:lpstr>
      <vt:lpstr>Презентация на PowerPoint</vt:lpstr>
      <vt:lpstr>Софтуерен дизайн</vt:lpstr>
      <vt:lpstr>Защо MVC?</vt:lpstr>
      <vt:lpstr>Графичен дизайн</vt:lpstr>
      <vt:lpstr>Презентация на PowerPoint</vt:lpstr>
      <vt:lpstr>Responsive design</vt:lpstr>
      <vt:lpstr>Дизайн на базата данни</vt:lpstr>
      <vt:lpstr>Презентация на PowerPoint</vt:lpstr>
      <vt:lpstr>Заключение</vt:lpstr>
      <vt:lpstr>Постигнати цели</vt:lpstr>
      <vt:lpstr>Перспективи за развитие</vt:lpstr>
      <vt:lpstr>Благодаря!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УЕБ-БАЗИРАНО ПРИЛОЖЕНИЕ ЗА МОДНО ОБЛЕКЛО, ОБУВКИ И АКСЕСОАРИ</dc:title>
  <cp:lastModifiedBy>Mark Veskov</cp:lastModifiedBy>
  <cp:revision>11</cp:revision>
  <dcterms:modified xsi:type="dcterms:W3CDTF">2024-05-04T13:27:05Z</dcterms:modified>
</cp:coreProperties>
</file>